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7" r:id="rId2"/>
    <p:sldId id="380" r:id="rId3"/>
    <p:sldId id="365" r:id="rId4"/>
    <p:sldId id="366" r:id="rId5"/>
    <p:sldId id="367" r:id="rId6"/>
    <p:sldId id="385" r:id="rId7"/>
    <p:sldId id="386" r:id="rId8"/>
    <p:sldId id="381" r:id="rId9"/>
    <p:sldId id="395" r:id="rId10"/>
    <p:sldId id="382" r:id="rId11"/>
    <p:sldId id="394" r:id="rId12"/>
    <p:sldId id="383" r:id="rId13"/>
    <p:sldId id="384" r:id="rId14"/>
    <p:sldId id="370" r:id="rId15"/>
    <p:sldId id="371" r:id="rId16"/>
    <p:sldId id="372" r:id="rId17"/>
    <p:sldId id="374" r:id="rId18"/>
    <p:sldId id="375" r:id="rId19"/>
    <p:sldId id="391" r:id="rId20"/>
    <p:sldId id="392" r:id="rId21"/>
    <p:sldId id="389" r:id="rId22"/>
    <p:sldId id="388" r:id="rId23"/>
    <p:sldId id="387" r:id="rId24"/>
    <p:sldId id="360" r:id="rId25"/>
    <p:sldId id="356" r:id="rId26"/>
    <p:sldId id="357" r:id="rId27"/>
    <p:sldId id="359" r:id="rId28"/>
    <p:sldId id="393" r:id="rId29"/>
    <p:sldId id="358" r:id="rId30"/>
    <p:sldId id="363" r:id="rId31"/>
  </p:sldIdLst>
  <p:sldSz cx="12192000" cy="6858000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2C2A-87FE-41BC-8D63-1C60C703F9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4203B-2571-420D-AB58-592ACEAB02BE}">
      <dgm:prSet phldrT="[טקסט]" custT="1"/>
      <dgm:spPr>
        <a:solidFill>
          <a:srgbClr val="00B0F0"/>
        </a:solidFill>
      </dgm:spPr>
      <dgm:t>
        <a:bodyPr/>
        <a:lstStyle/>
        <a:p>
          <a:r>
            <a:rPr lang="he-IL" sz="2600" b="1" dirty="0" smtClean="0"/>
            <a:t>הסוכנות הבינ"ל לאנרגיה אטומית</a:t>
          </a:r>
        </a:p>
        <a:p>
          <a:r>
            <a:rPr lang="he-IL" sz="2600" b="1" dirty="0" err="1" smtClean="0"/>
            <a:t>סבא"א</a:t>
          </a:r>
          <a:endParaRPr lang="en-US" sz="2600" b="1" dirty="0"/>
        </a:p>
      </dgm:t>
    </dgm:pt>
    <dgm:pt modelId="{36EAF0A0-24A0-40D9-9DE0-558D278719A0}" type="parTrans" cxnId="{72F90B35-2A83-480F-BE32-21FCA47925BB}">
      <dgm:prSet/>
      <dgm:spPr/>
      <dgm:t>
        <a:bodyPr/>
        <a:lstStyle/>
        <a:p>
          <a:endParaRPr lang="en-US"/>
        </a:p>
      </dgm:t>
    </dgm:pt>
    <dgm:pt modelId="{792D30DC-80E6-4ADE-BD89-E5914A308343}" type="sibTrans" cxnId="{72F90B35-2A83-480F-BE32-21FCA47925BB}">
      <dgm:prSet/>
      <dgm:spPr/>
      <dgm:t>
        <a:bodyPr/>
        <a:lstStyle/>
        <a:p>
          <a:endParaRPr lang="en-US"/>
        </a:p>
      </dgm:t>
    </dgm:pt>
    <dgm:pt modelId="{453DF387-9F18-4C4A-892D-59ECB7B2CF61}">
      <dgm:prSet phldrT="[טקסט]" custT="1"/>
      <dgm:spPr>
        <a:solidFill>
          <a:srgbClr val="00B0F0"/>
        </a:solidFill>
      </dgm:spPr>
      <dgm:t>
        <a:bodyPr/>
        <a:lstStyle/>
        <a:p>
          <a:r>
            <a:rPr lang="he-IL" sz="2600" b="1" dirty="0" smtClean="0"/>
            <a:t>האמנה למניעת הפצה של נשק גרעיני</a:t>
          </a:r>
        </a:p>
        <a:p>
          <a:r>
            <a:rPr lang="en-US" sz="2600" b="1" dirty="0" smtClean="0"/>
            <a:t>NPT</a:t>
          </a:r>
          <a:endParaRPr lang="en-US" sz="2600" b="1" dirty="0"/>
        </a:p>
      </dgm:t>
    </dgm:pt>
    <dgm:pt modelId="{1AA8EE2C-80FE-4F91-B455-FCABC036662E}" type="parTrans" cxnId="{E1B6E35C-113A-49D7-AA1A-E5D8825F9FB8}">
      <dgm:prSet/>
      <dgm:spPr/>
      <dgm:t>
        <a:bodyPr/>
        <a:lstStyle/>
        <a:p>
          <a:endParaRPr lang="en-US"/>
        </a:p>
      </dgm:t>
    </dgm:pt>
    <dgm:pt modelId="{7EF5D163-61D8-4DFF-B0A1-C259408D3D57}" type="sibTrans" cxnId="{E1B6E35C-113A-49D7-AA1A-E5D8825F9FB8}">
      <dgm:prSet/>
      <dgm:spPr/>
      <dgm:t>
        <a:bodyPr/>
        <a:lstStyle/>
        <a:p>
          <a:endParaRPr lang="en-US"/>
        </a:p>
      </dgm:t>
    </dgm:pt>
    <dgm:pt modelId="{7D760434-0EF2-4FEC-9AC2-CCEA3D8601AE}" type="pres">
      <dgm:prSet presAssocID="{807C2C2A-87FE-41BC-8D63-1C60C703F9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E8D7CA-B7AD-4FE1-BB13-21AC16989CD7}" type="pres">
      <dgm:prSet presAssocID="{66F4203B-2571-420D-AB58-592ACEAB02BE}" presName="node" presStyleLbl="node1" presStyleIdx="0" presStyleCnt="2" custScaleX="45390" custScaleY="49849" custLinFactNeighborX="-32695" custLinFactNeighborY="1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68E4C-177E-4BD0-8F97-48B5034C7CE0}" type="pres">
      <dgm:prSet presAssocID="{792D30DC-80E6-4ADE-BD89-E5914A308343}" presName="sibTrans" presStyleCnt="0"/>
      <dgm:spPr/>
    </dgm:pt>
    <dgm:pt modelId="{6CA5CABF-89F3-4AAA-844A-1E20B1B634EB}" type="pres">
      <dgm:prSet presAssocID="{453DF387-9F18-4C4A-892D-59ECB7B2CF61}" presName="node" presStyleLbl="node1" presStyleIdx="1" presStyleCnt="2" custScaleX="48639" custScaleY="47994" custLinFactNeighborX="25570" custLinFactNeighborY="-5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6E35C-113A-49D7-AA1A-E5D8825F9FB8}" srcId="{807C2C2A-87FE-41BC-8D63-1C60C703F981}" destId="{453DF387-9F18-4C4A-892D-59ECB7B2CF61}" srcOrd="1" destOrd="0" parTransId="{1AA8EE2C-80FE-4F91-B455-FCABC036662E}" sibTransId="{7EF5D163-61D8-4DFF-B0A1-C259408D3D57}"/>
    <dgm:cxn modelId="{72F90B35-2A83-480F-BE32-21FCA47925BB}" srcId="{807C2C2A-87FE-41BC-8D63-1C60C703F981}" destId="{66F4203B-2571-420D-AB58-592ACEAB02BE}" srcOrd="0" destOrd="0" parTransId="{36EAF0A0-24A0-40D9-9DE0-558D278719A0}" sibTransId="{792D30DC-80E6-4ADE-BD89-E5914A308343}"/>
    <dgm:cxn modelId="{0DDD41DD-77AB-4794-81BA-A22359A0E768}" type="presOf" srcId="{66F4203B-2571-420D-AB58-592ACEAB02BE}" destId="{84E8D7CA-B7AD-4FE1-BB13-21AC16989CD7}" srcOrd="0" destOrd="0" presId="urn:microsoft.com/office/officeart/2005/8/layout/default"/>
    <dgm:cxn modelId="{7BB9F91D-94B6-4D48-8E2F-F663681AC18A}" type="presOf" srcId="{807C2C2A-87FE-41BC-8D63-1C60C703F981}" destId="{7D760434-0EF2-4FEC-9AC2-CCEA3D8601AE}" srcOrd="0" destOrd="0" presId="urn:microsoft.com/office/officeart/2005/8/layout/default"/>
    <dgm:cxn modelId="{249E57CA-F98E-480E-B801-97489D0B5481}" type="presOf" srcId="{453DF387-9F18-4C4A-892D-59ECB7B2CF61}" destId="{6CA5CABF-89F3-4AAA-844A-1E20B1B634EB}" srcOrd="0" destOrd="0" presId="urn:microsoft.com/office/officeart/2005/8/layout/default"/>
    <dgm:cxn modelId="{B6767FA9-A350-4E8C-AC3C-D2AC6C7F21F6}" type="presParOf" srcId="{7D760434-0EF2-4FEC-9AC2-CCEA3D8601AE}" destId="{84E8D7CA-B7AD-4FE1-BB13-21AC16989CD7}" srcOrd="0" destOrd="0" presId="urn:microsoft.com/office/officeart/2005/8/layout/default"/>
    <dgm:cxn modelId="{12F07465-98EC-4ABE-B38A-5909E02A9164}" type="presParOf" srcId="{7D760434-0EF2-4FEC-9AC2-CCEA3D8601AE}" destId="{70B68E4C-177E-4BD0-8F97-48B5034C7CE0}" srcOrd="1" destOrd="0" presId="urn:microsoft.com/office/officeart/2005/8/layout/default"/>
    <dgm:cxn modelId="{1F87D620-C44C-4F1D-91AD-BC168CA43BED}" type="presParOf" srcId="{7D760434-0EF2-4FEC-9AC2-CCEA3D8601AE}" destId="{6CA5CABF-89F3-4AAA-844A-1E20B1B634E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עצמאי. לא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smtClean="0"/>
            <a:t>171 מדינות </a:t>
          </a:r>
          <a:r>
            <a:rPr lang="he-IL" sz="2600" dirty="0" smtClean="0"/>
            <a:t>חברות (ללא חובת קבלת פיקוח)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פיקוח </a:t>
          </a:r>
          <a:r>
            <a:rPr lang="he-IL" sz="2600" dirty="0" err="1" smtClean="0"/>
            <a:t>סבא"א</a:t>
          </a:r>
          <a:r>
            <a:rPr lang="he-IL" sz="2600" dirty="0" smtClean="0"/>
            <a:t> קדם ל- </a:t>
          </a:r>
          <a:r>
            <a:rPr lang="en-US" sz="2600" dirty="0" smtClean="0"/>
            <a:t>NPT</a:t>
          </a:r>
          <a:r>
            <a:rPr lang="he-IL" sz="2600" dirty="0" smtClean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X="5683" custLinFactNeighborY="-20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8D7CA-B7AD-4FE1-BB13-21AC16989CD7}">
      <dsp:nvSpPr>
        <dsp:cNvPr id="0" name=""/>
        <dsp:cNvSpPr/>
      </dsp:nvSpPr>
      <dsp:spPr>
        <a:xfrm>
          <a:off x="0" y="615116"/>
          <a:ext cx="2766974" cy="182327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/>
            <a:t>הסוכנות הבינ"ל לאנרגיה אטומית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err="1" smtClean="0"/>
            <a:t>סבא"א</a:t>
          </a:r>
          <a:endParaRPr lang="en-US" sz="2600" b="1" kern="1200" dirty="0"/>
        </a:p>
      </dsp:txBody>
      <dsp:txXfrm>
        <a:off x="0" y="615116"/>
        <a:ext cx="2766974" cy="1823277"/>
      </dsp:txXfrm>
    </dsp:sp>
    <dsp:sp modelId="{6CA5CABF-89F3-4AAA-844A-1E20B1B634EB}">
      <dsp:nvSpPr>
        <dsp:cNvPr id="0" name=""/>
        <dsp:cNvSpPr/>
      </dsp:nvSpPr>
      <dsp:spPr>
        <a:xfrm>
          <a:off x="3124230" y="685806"/>
          <a:ext cx="2965033" cy="175542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smtClean="0"/>
            <a:t>האמנה למניעת הפצה של נשק גרעיני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NPT</a:t>
          </a:r>
          <a:endParaRPr lang="en-US" sz="2600" b="1" kern="1200" dirty="0"/>
        </a:p>
      </dsp:txBody>
      <dsp:txXfrm>
        <a:off x="3124230" y="685806"/>
        <a:ext cx="2965033" cy="1755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71" y="41971"/>
        <a:ext cx="9945230" cy="775848"/>
      </dsp:txXfrm>
    </dsp:sp>
    <dsp:sp modelId="{AA1763CF-0535-4EB5-9F1B-E5921ACD9EC9}">
      <dsp:nvSpPr>
        <dsp:cNvPr id="0" name=""/>
        <dsp:cNvSpPr/>
      </dsp:nvSpPr>
      <dsp:spPr>
        <a:xfrm>
          <a:off x="0" y="860333"/>
          <a:ext cx="10029172" cy="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333"/>
        <a:ext cx="10029172" cy="70751"/>
      </dsp:txXfrm>
    </dsp:sp>
    <dsp:sp modelId="{9ED5C7C1-1684-4CCC-AA68-FD07DB5C8330}">
      <dsp:nvSpPr>
        <dsp:cNvPr id="0" name=""/>
        <dsp:cNvSpPr/>
      </dsp:nvSpPr>
      <dsp:spPr>
        <a:xfrm>
          <a:off x="0" y="915477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עצמאי. לא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71" y="957448"/>
        <a:ext cx="9945230" cy="775848"/>
      </dsp:txXfrm>
    </dsp:sp>
    <dsp:sp modelId="{955B07DF-8AE3-429B-9B0F-E0CFCA63BBB9}">
      <dsp:nvSpPr>
        <dsp:cNvPr id="0" name=""/>
        <dsp:cNvSpPr/>
      </dsp:nvSpPr>
      <dsp:spPr>
        <a:xfrm>
          <a:off x="0" y="1790875"/>
          <a:ext cx="10029172" cy="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75"/>
        <a:ext cx="10029172" cy="70751"/>
      </dsp:txXfrm>
    </dsp:sp>
    <dsp:sp modelId="{5E754A90-AE2C-45F2-9786-EB090328BFCB}">
      <dsp:nvSpPr>
        <dsp:cNvPr id="0" name=""/>
        <dsp:cNvSpPr/>
      </dsp:nvSpPr>
      <dsp:spPr>
        <a:xfrm>
          <a:off x="0" y="1807511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פיקוח </a:t>
          </a:r>
          <a:r>
            <a:rPr lang="he-IL" sz="2600" kern="1200" dirty="0" err="1" smtClean="0"/>
            <a:t>סבא"א</a:t>
          </a:r>
          <a:r>
            <a:rPr lang="he-IL" sz="2600" kern="1200" dirty="0" smtClean="0"/>
            <a:t> קדם ל- </a:t>
          </a:r>
          <a:r>
            <a:rPr lang="en-US" sz="2600" kern="1200" dirty="0" smtClean="0"/>
            <a:t>NPT</a:t>
          </a:r>
          <a:r>
            <a:rPr lang="he-IL" sz="2600" kern="1200" dirty="0" smtClean="0"/>
            <a:t> אך משרת את האמנה</a:t>
          </a:r>
          <a:endParaRPr lang="en-US" sz="2600" kern="1200" dirty="0"/>
        </a:p>
      </dsp:txBody>
      <dsp:txXfrm>
        <a:off x="41971" y="1849482"/>
        <a:ext cx="9945230" cy="775848"/>
      </dsp:txXfrm>
    </dsp:sp>
    <dsp:sp modelId="{6346255E-E10B-44B1-8530-A632091AE487}">
      <dsp:nvSpPr>
        <dsp:cNvPr id="0" name=""/>
        <dsp:cNvSpPr/>
      </dsp:nvSpPr>
      <dsp:spPr>
        <a:xfrm>
          <a:off x="0" y="2726492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smtClean="0"/>
            <a:t>171 מדינות </a:t>
          </a:r>
          <a:r>
            <a:rPr lang="he-IL" sz="2600" kern="1200" dirty="0" smtClean="0"/>
            <a:t>חברות (ללא חובת קבלת פיקוח)</a:t>
          </a:r>
          <a:endParaRPr lang="en-US" sz="2600" kern="1200" dirty="0"/>
        </a:p>
      </dsp:txBody>
      <dsp:txXfrm>
        <a:off x="41971" y="2768463"/>
        <a:ext cx="9945230" cy="77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52220"/>
            <a:ext cx="5436874" cy="3887749"/>
          </a:xfrm>
          <a:prstGeom prst="rect">
            <a:avLst/>
          </a:prstGeom>
        </p:spPr>
        <p:txBody>
          <a:bodyPr vert="horz" lIns="91074" tIns="45537" rIns="91074" bIns="45537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10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iaea.org/About/Policy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עם איראן</a:t>
            </a:r>
            <a:endParaRPr lang="he-IL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610600" y="5397196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אוקטובר </a:t>
            </a:r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10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כריית אורניום טבעי 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 smtClean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 smtClean="0">
                <a:solidFill>
                  <a:schemeClr val="tx1"/>
                </a:solidFill>
              </a:rPr>
              <a:t>נשק </a:t>
            </a:r>
            <a:r>
              <a:rPr lang="he-IL" sz="2600" u="none" dirty="0">
                <a:solidFill>
                  <a:schemeClr val="tx1"/>
                </a:solidFill>
              </a:rPr>
              <a:t>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 smtClean="0">
                <a:hlinkClick r:id="rId3" action="ppaction://hlinksldjump"/>
              </a:rPr>
              <a:t>PU</a:t>
            </a:r>
            <a:r>
              <a:rPr lang="he-IL" sz="2600" u="none" dirty="0" smtClean="0">
                <a:hlinkClick r:id="rId3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 smtClean="0">
                <a:hlinkClick r:id="rId4" action="ppaction://hlinksldjump"/>
              </a:rPr>
              <a:t>HEU</a:t>
            </a:r>
            <a:r>
              <a:rPr lang="he-IL" sz="2600" u="none" dirty="0" smtClean="0">
                <a:hlinkClick r:id="rId4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928391"/>
            <a:ext cx="10273803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נמוכה היא </a:t>
            </a:r>
            <a:r>
              <a:rPr lang="he-IL" sz="2600" b="1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 235 ואורניום 238 הם איזוטופים של אותו יסוד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ההבדל היחיד בינם – 3 ניטרונים עודפים של אורניום 238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הניטרונים העודפים יוצרים הפרש מסה קל בין האטומים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שיטות ההעשרה מנצלות את הפרש מסה זה (ע"י הפרדה)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ההעשרה באיראן מתבססת על העשרה בצנטריפוגות גז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דרושות צנטריפוגות רבות (אלפים) כדי להעשיר קילוגרמים של אורניום טבעי לרמה צבאית (מעל 90% אורניום 235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לחצן פעולה: אחורה או הקודם 4">
            <a:hlinkClick r:id="rId2" action="ppaction://hlinksldjump" highlightClick="1"/>
          </p:cNvPr>
          <p:cNvSpPr/>
          <p:nvPr/>
        </p:nvSpPr>
        <p:spPr>
          <a:xfrm>
            <a:off x="1052412" y="530385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0" y="1681605"/>
            <a:ext cx="3494019" cy="19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קיים בטבע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ייצור מלאכותי של פלוטוניום מתבצע בכור גרעיני (תגובת שרשרת מבוקרת של ביקועים גרעיניים)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 238 (שנמצא בטבע) בולע ניטרון והופך לפלוטוניום 239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הפלוטוניום מיוצר בתוך מוטות הדלק (או מטרות אורניום) של (כל) כור ומחולץ מהם בתהליך המכונה הפרדה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5" name="לחצן פעולה: אחורה או הקודם 4">
            <a:hlinkClick r:id="rId2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935628"/>
              </p:ext>
            </p:extLst>
          </p:nvPr>
        </p:nvGraphicFramePr>
        <p:xfrm>
          <a:off x="1074827" y="2328791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14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pic>
        <p:nvPicPr>
          <p:cNvPr id="7173" name="Picture 5" descr="IAEA Policymaking Bodi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6" y="1035433"/>
            <a:ext cx="2489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ttp://www.iaea.org/blog/feeds/wp-content/uploads/2012/09/dg280912_120x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46" y="1010455"/>
            <a:ext cx="248496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15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754369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4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95917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635119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586559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אימות השימוש לצרכי שלום 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המפוקחת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הפיקוח נועד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16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218301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  <a:p>
                      <a:pPr algn="ctr" rtl="1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 smtClean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פלוטוניום, אורניום בהעשרה גבוהה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17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3" action="ppaction://hlinksldjump" highlightClick="1"/>
          </p:cNvPr>
          <p:cNvSpPr/>
          <p:nvPr/>
        </p:nvSpPr>
        <p:spPr>
          <a:xfrm>
            <a:off x="381469" y="5673969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29619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90" y="1752282"/>
            <a:ext cx="10881270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פער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בין מטרות הפיקוח לבין היכולת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לבצעו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ותהליכים שקשורים בחומרים גרעיניים </a:t>
            </a:r>
            <a:r>
              <a:rPr lang="he-IL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לאתר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עצמאית פעילות חשאית - כל מקרי ההפרות של הסכמי הפיקוח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 (וולונטרי)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Fuel Fab Laboratory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IR-5000 Reactor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Tamuz</a:t>
              </a:r>
              <a:r>
                <a:rPr lang="en-US" b="1" dirty="0" smtClean="0">
                  <a:solidFill>
                    <a:srgbClr val="000000"/>
                  </a:solidFill>
                </a:rPr>
                <a:t> 2 Reactor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17606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Laser enrichment research &amp; support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HEU recovery (crash programme)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Theoretical weaponization activities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production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U metal production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Clandestine isotope irradiation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R&amp;D        UF4 &amp; UF6 production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EMIS activities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Undeclared reprocessing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Weaponization – theoretical computations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Chemical enrichment R&amp;D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UCL4 production lab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Weaponization explosives; neutron initiator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821657"/>
            <a:ext cx="9637776" cy="14306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492" y="2045532"/>
            <a:ext cx="10130028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החלה בשנות ה- 70 (בתקופה השאה)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2002 – חשיפת מתקן העשרה סודי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endParaRPr 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50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2165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הגרעין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35907"/>
            <a:ext cx="10130028" cy="74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מו"מ מולטילטרלי על תכנית הגרעין של איראן החל למעשה ב- 2003 לאחר גילוי מתקן העשרה סודי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endParaRPr 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אוק' 2003 – הסכם בין איראן לצרפת, גרמניה ובריטניה על השעיה זמנית של התכנית האיראנית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2006 – איראן השעתה את ההסכם והחל מו"מ שנמשך כעשור (תוך כדי אומצו מספר החלטות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נגד איראן)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2013 (בחירת </a:t>
            </a:r>
            <a:r>
              <a:rPr 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רוחאני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– הסכם זמני </a:t>
            </a:r>
            <a:r>
              <a:rPr lang="en-US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(הקפאה לצורך מו"מ)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88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2015 (159 עמודים</a:t>
            </a:r>
            <a:endParaRPr lang="he-IL" sz="26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2016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57" y="3949055"/>
            <a:ext cx="2794090" cy="186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612145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766568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(20.7.2015) אימצה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את ההסכם (בתוקף עד 18 אוקטובר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2025 = סגירת התיק האיראני)</a:t>
            </a:r>
            <a:endParaRPr lang="he-IL" sz="26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4" descr="Image result for JCPOA and IA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 bwMode="auto">
          <a:xfrm>
            <a:off x="968024" y="4127724"/>
            <a:ext cx="2731170" cy="17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5669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154" y="1541066"/>
            <a:ext cx="10584868" cy="70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ע"פ ה- </a:t>
            </a:r>
            <a:r>
              <a:rPr lang="en-US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ממילא ע"י ה- </a:t>
            </a:r>
            <a:r>
              <a:rPr lang="en-US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לתקופה מוגדרת בזמן תמורת הסרה 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חלקית והדרגתית 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עשור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הסנקציות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238633"/>
            <a:ext cx="9637776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איראן ע"פ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88116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5060 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(</a:t>
                      </a:r>
                      <a:r>
                        <a:rPr lang="en-US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צנטריפוגות, ללא הכנסת אורניום למתקן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צנטריפוגות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והוצאת הליבה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הקיימת ושינוי התכנון של הכור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הפרדה ועוד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 פרוטוקול נוסף, הגברת נוכחות פקחים, שימוש בטכנולוגיות 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מתקדמות ועוד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55205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07" y="1816931"/>
            <a:ext cx="10130028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ביום חתימת ההסכם נחתמה בין </a:t>
            </a: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לאיראן "מפת דרכים להבהרת נושאים פתוחים", במסגרתה </a:t>
            </a: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חוייבה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איראן למסור </a:t>
            </a: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מידע לצורך סיום חקירת נושאי עבר הקשורים לפיתוח נשק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ביום היישום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אישרה שאיראן נקטה בצעדים מתחייבים ע"פ ההסכם (הוביל להסרת סנקציות)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2023 – 8 שנים לאחר אימוץ ההסכם </a:t>
            </a:r>
            <a:r>
              <a:rPr lang="he-IL" altLang="he-IL" sz="2400" b="1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אישור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יוסרו 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55205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07" y="1816931"/>
            <a:ext cx="10130028" cy="49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</a:t>
            </a:r>
            <a:r>
              <a:rPr lang="he-IL" alt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ב- 8 במאי 2018 והטילה מחדש סנקציות אמריקאיות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(כמות חומר מועשר, רמת העשרה, מו"פ העשרה, </a:t>
            </a:r>
            <a:r>
              <a:rPr lang="he-IL" alt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מספר צנטריפוגות </a:t>
            </a:r>
            <a:r>
              <a:rPr lang="he-IL" altLang="he-IL" sz="28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???)</a:t>
            </a: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4" name="כותרת 1"/>
          <p:cNvSpPr>
            <a:spLocks noGrp="1"/>
          </p:cNvSpPr>
          <p:nvPr>
            <p:ph type="title"/>
          </p:nvPr>
        </p:nvSpPr>
        <p:spPr>
          <a:xfrm>
            <a:off x="2570489" y="1058905"/>
            <a:ext cx="7072926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הגרעיני העולמי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C3D97-929A-475A-AE94-8E6578886041}" type="slidenum">
              <a:rPr lang="he-IL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69784" y="1905225"/>
            <a:ext cx="6502400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e-IL" sz="2400" b="1" dirty="0" smtClean="0"/>
              <a:t>נשק גרעיני – מבסיסי הסדר העולמי</a:t>
            </a:r>
            <a:endParaRPr lang="en-US" sz="24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71242" y="2519008"/>
            <a:ext cx="2438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e-IL" sz="2000" b="1" dirty="0" smtClean="0"/>
              <a:t>משטר מניעת התפוצה הגרעיני</a:t>
            </a:r>
            <a:endParaRPr lang="en-US" sz="2000" b="1" dirty="0" smtClean="0"/>
          </a:p>
        </p:txBody>
      </p:sp>
      <p:cxnSp>
        <p:nvCxnSpPr>
          <p:cNvPr id="11" name="מחבר חץ ישר 10"/>
          <p:cNvCxnSpPr>
            <a:cxnSpLocks noChangeShapeType="1"/>
            <a:stCxn id="4" idx="3"/>
          </p:cNvCxnSpPr>
          <p:nvPr/>
        </p:nvCxnSpPr>
        <p:spPr bwMode="auto">
          <a:xfrm>
            <a:off x="7209642" y="2872951"/>
            <a:ext cx="898769" cy="11231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מחבר חץ ישר 12"/>
          <p:cNvCxnSpPr>
            <a:cxnSpLocks noChangeShapeType="1"/>
            <a:stCxn id="4" idx="1"/>
          </p:cNvCxnSpPr>
          <p:nvPr/>
        </p:nvCxnSpPr>
        <p:spPr bwMode="auto">
          <a:xfrm flipH="1">
            <a:off x="3755242" y="2872951"/>
            <a:ext cx="1016000" cy="10411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דיאגרמה 14"/>
          <p:cNvGraphicFramePr/>
          <p:nvPr>
            <p:extLst>
              <p:ext uri="{D42A27DB-BD31-4B8C-83A1-F6EECF244321}">
                <p14:modId xmlns:p14="http://schemas.microsoft.com/office/powerpoint/2010/main" val="3810218213"/>
              </p:ext>
            </p:extLst>
          </p:nvPr>
        </p:nvGraphicFramePr>
        <p:xfrm>
          <a:off x="3172984" y="3327891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4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1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5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מנכ"ל </a:t>
            </a:r>
            <a:r>
              <a:rPr lang="he-IL" sz="28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פגישת </a:t>
            </a:r>
            <a:r>
              <a:rPr lang="he-IL" sz="28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טראמפ-רוחאני</a:t>
            </a: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51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147351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346665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68532" y="781272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626099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642959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>
                <a:latin typeface="Arial" charset="0"/>
                <a:cs typeface="Arial" charset="0"/>
              </a:rPr>
              <a:t>184</a:t>
            </a:r>
            <a:r>
              <a:rPr lang="he-IL" dirty="0">
                <a:latin typeface="Arial" charset="0"/>
                <a:cs typeface="Arial" charset="0"/>
              </a:rPr>
              <a:t> מדינות)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267878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581190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075028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042855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19" y="4532032"/>
            <a:ext cx="2303762" cy="13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12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905000"/>
            <a:ext cx="1422400" cy="2590800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486400" y="1981200"/>
            <a:ext cx="1422400" cy="2590800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>
                <a:latin typeface="Arial" charset="0"/>
                <a:cs typeface="Arial" charset="0"/>
              </a:rPr>
              <a:t>פירוק מנשק גרעיני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2336800" y="1905000"/>
            <a:ext cx="1422400" cy="2590800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>
                <a:latin typeface="Arial" charset="0"/>
                <a:cs typeface="Arial" charset="0"/>
              </a:rPr>
              <a:t>זכות לשימוש בגרעין לצרכי שלום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588000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>
            <a:off x="3048000" y="4495800"/>
            <a:ext cx="0" cy="609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 smtClean="0"/>
              <a:t>סבא"א</a:t>
            </a:r>
            <a:endParaRPr lang="he-IL" b="1" dirty="0" smtClean="0"/>
          </a:p>
          <a:p>
            <a:pPr algn="ctr" eaLnBrk="1" hangingPunct="1"/>
            <a:r>
              <a:rPr lang="he-IL" b="1" dirty="0" smtClean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בלתי קונבנציונלי השייך למשפחת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ביולוגי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82435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פלוטוניום: מחייב </a:t>
            </a: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 (קטן)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 smtClean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הפגנת יכולת (ניסוי גרעיני)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6585853" y="4036423"/>
            <a:ext cx="470263" cy="13585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531340" y="4581015"/>
            <a:ext cx="2842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ככלל, אינם מטופלים בהסכם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2885" y="1912717"/>
            <a:ext cx="10515600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יסוד יכול להתקיים במספר </a:t>
            </a:r>
            <a:r>
              <a:rPr lang="he-IL" sz="20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ההבדל בין איזוטופים שונים של אותו יסוד הוא במספר הניטרונים בגרעין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האיזוטופים הנפוצים של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ו-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בקיע)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תהליך ביקוע של האטום – הגרעין נחלק לשני חלקים ופולט אנרגיה רבה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11304</TotalTime>
  <Words>1580</Words>
  <Application>Microsoft Office PowerPoint</Application>
  <PresentationFormat>Widescreen</PresentationFormat>
  <Paragraphs>446</Paragraphs>
  <Slides>30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David</vt:lpstr>
      <vt:lpstr>Levenim MT</vt:lpstr>
      <vt:lpstr>Modern</vt:lpstr>
      <vt:lpstr>Tahoma</vt:lpstr>
      <vt:lpstr>Times New Roman</vt:lpstr>
      <vt:lpstr>ערכת נושא Office</vt:lpstr>
      <vt:lpstr>PowerPoint Presentation</vt:lpstr>
      <vt:lpstr>סוגיות בתחום המדיני הגלובלי</vt:lpstr>
      <vt:lpstr>מרכיבי הסדר הגרעיני העולמי</vt:lpstr>
      <vt:lpstr>האמנה למניעת הפצה של נשק גרעיני -   NPT</vt:lpstr>
      <vt:lpstr>עמודי התווך של משטר ה- NPT</vt:lpstr>
      <vt:lpstr>מה זה נשק גרעיני</vt:lpstr>
      <vt:lpstr>נתיבים לפיתוח נשק גרעיני</vt:lpstr>
      <vt:lpstr>פיסיקה גרעינית בשקף</vt:lpstr>
      <vt:lpstr>ביקוע האטום</vt:lpstr>
      <vt:lpstr>PowerPoint Presentation</vt:lpstr>
      <vt:lpstr>הבעיה המרכזית</vt:lpstr>
      <vt:lpstr>איך מעשירים אורניום</vt:lpstr>
      <vt:lpstr>איך מייצרים פלוטוניום</vt:lpstr>
      <vt:lpstr>מהי סבא"א</vt:lpstr>
      <vt:lpstr>PowerPoint Presentation</vt:lpstr>
      <vt:lpstr>מהו פיקוח סבא"א</vt:lpstr>
      <vt:lpstr>PowerPoint Presentation</vt:lpstr>
      <vt:lpstr>מגבלות פיקוח סבא"א</vt:lpstr>
      <vt:lpstr>PowerPoint Presentation</vt:lpstr>
      <vt:lpstr>PowerPoint Presentation</vt:lpstr>
      <vt:lpstr>רקע – תכנית הגרעין של איראן</vt:lpstr>
      <vt:lpstr>נקודות ציון בדרך להסכם הגרעין</vt:lpstr>
      <vt:lpstr>הסכם הגרעין עם איראן (1/2)</vt:lpstr>
      <vt:lpstr>הסכם הגרעין עם איראן (2/2)</vt:lpstr>
      <vt:lpstr>מטרת ההסכם</vt:lpstr>
      <vt:lpstr>מהות העסקה</vt:lpstr>
      <vt:lpstr>מחויבויות איראן ע"פ ההסכם</vt:lpstr>
      <vt:lpstr>סבא"א והסכם הגרעין</vt:lpstr>
      <vt:lpstr>סטטוס ההסכם</vt:lpstr>
      <vt:lpstr>לאן פנינו?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528</cp:revision>
  <cp:lastPrinted>2019-08-30T14:02:34Z</cp:lastPrinted>
  <dcterms:created xsi:type="dcterms:W3CDTF">2017-08-17T05:53:13Z</dcterms:created>
  <dcterms:modified xsi:type="dcterms:W3CDTF">2019-10-10T12:13:21Z</dcterms:modified>
</cp:coreProperties>
</file>