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327" r:id="rId2"/>
    <p:sldId id="329" r:id="rId3"/>
    <p:sldId id="353" r:id="rId4"/>
    <p:sldId id="356" r:id="rId5"/>
    <p:sldId id="359" r:id="rId6"/>
    <p:sldId id="357" r:id="rId7"/>
    <p:sldId id="354" r:id="rId8"/>
  </p:sldIdLst>
  <p:sldSz cx="12192000" cy="6858000"/>
  <p:notesSz cx="6797675" cy="987425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סגנון ביניים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51383" y="0"/>
            <a:ext cx="2946292" cy="494661"/>
          </a:xfrm>
          <a:prstGeom prst="rect">
            <a:avLst/>
          </a:prstGeom>
        </p:spPr>
        <p:txBody>
          <a:bodyPr vert="horz" lIns="91074" tIns="45537" rIns="91074" bIns="45537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quarter" idx="1"/>
          </p:nvPr>
        </p:nvSpPr>
        <p:spPr>
          <a:xfrm>
            <a:off x="1583" y="0"/>
            <a:ext cx="2946292" cy="494661"/>
          </a:xfrm>
          <a:prstGeom prst="rect">
            <a:avLst/>
          </a:prstGeom>
        </p:spPr>
        <p:txBody>
          <a:bodyPr vert="horz" lIns="91074" tIns="45537" rIns="91074" bIns="45537" rtlCol="1"/>
          <a:lstStyle>
            <a:lvl1pPr algn="l">
              <a:defRPr sz="1200"/>
            </a:lvl1pPr>
          </a:lstStyle>
          <a:p>
            <a:fld id="{5A48B76A-0694-49B7-B39E-1508AF636FF3}" type="datetimeFigureOut">
              <a:rPr lang="he-IL" smtClean="0"/>
              <a:pPr/>
              <a:t>כ"ו/אלול/תשע"ט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2"/>
          </p:nvPr>
        </p:nvSpPr>
        <p:spPr>
          <a:xfrm>
            <a:off x="3851383" y="9379590"/>
            <a:ext cx="2946292" cy="494660"/>
          </a:xfrm>
          <a:prstGeom prst="rect">
            <a:avLst/>
          </a:prstGeom>
        </p:spPr>
        <p:txBody>
          <a:bodyPr vert="horz" lIns="91074" tIns="45537" rIns="91074" bIns="45537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3"/>
          </p:nvPr>
        </p:nvSpPr>
        <p:spPr>
          <a:xfrm>
            <a:off x="1583" y="9379590"/>
            <a:ext cx="2946292" cy="494660"/>
          </a:xfrm>
          <a:prstGeom prst="rect">
            <a:avLst/>
          </a:prstGeom>
        </p:spPr>
        <p:txBody>
          <a:bodyPr vert="horz" lIns="91074" tIns="45537" rIns="91074" bIns="45537" rtlCol="1" anchor="b"/>
          <a:lstStyle>
            <a:lvl1pPr algn="l">
              <a:defRPr sz="1200"/>
            </a:lvl1pPr>
          </a:lstStyle>
          <a:p>
            <a:fld id="{EFB6F25B-CB64-4F2D-B83A-F4B6576FE872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4132507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51383" y="0"/>
            <a:ext cx="2946292" cy="494661"/>
          </a:xfrm>
          <a:prstGeom prst="rect">
            <a:avLst/>
          </a:prstGeom>
        </p:spPr>
        <p:txBody>
          <a:bodyPr vert="horz" lIns="91074" tIns="45537" rIns="91074" bIns="45537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3" y="0"/>
            <a:ext cx="2946292" cy="494661"/>
          </a:xfrm>
          <a:prstGeom prst="rect">
            <a:avLst/>
          </a:prstGeom>
        </p:spPr>
        <p:txBody>
          <a:bodyPr vert="horz" lIns="91074" tIns="45537" rIns="91074" bIns="45537" rtlCol="1"/>
          <a:lstStyle>
            <a:lvl1pPr algn="l">
              <a:defRPr sz="1200"/>
            </a:lvl1pPr>
          </a:lstStyle>
          <a:p>
            <a:fld id="{D0C8CEC8-B02D-42DF-819D-5796908DE05F}" type="datetimeFigureOut">
              <a:rPr lang="he-IL" smtClean="0"/>
              <a:pPr/>
              <a:t>כ"ו/אלול/תשע"ט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436563" y="1235075"/>
            <a:ext cx="5924550" cy="33321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074" tIns="45537" rIns="91074" bIns="45537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0401" y="4752220"/>
            <a:ext cx="5436874" cy="3887749"/>
          </a:xfrm>
          <a:prstGeom prst="rect">
            <a:avLst/>
          </a:prstGeom>
        </p:spPr>
        <p:txBody>
          <a:bodyPr vert="horz" lIns="91074" tIns="45537" rIns="91074" bIns="45537" rtlCol="1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51383" y="9379590"/>
            <a:ext cx="2946292" cy="494660"/>
          </a:xfrm>
          <a:prstGeom prst="rect">
            <a:avLst/>
          </a:prstGeom>
        </p:spPr>
        <p:txBody>
          <a:bodyPr vert="horz" lIns="91074" tIns="45537" rIns="91074" bIns="45537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3" y="9379590"/>
            <a:ext cx="2946292" cy="494660"/>
          </a:xfrm>
          <a:prstGeom prst="rect">
            <a:avLst/>
          </a:prstGeom>
        </p:spPr>
        <p:txBody>
          <a:bodyPr vert="horz" lIns="91074" tIns="45537" rIns="91074" bIns="45537" rtlCol="1" anchor="b"/>
          <a:lstStyle>
            <a:lvl1pPr algn="l">
              <a:defRPr sz="1200"/>
            </a:lvl1pPr>
          </a:lstStyle>
          <a:p>
            <a:fld id="{B490C5B3-7BB7-4317-9FA2-22626187F65D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0384781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AC664-DDEA-431A-B517-B9BF7766B149}" type="datetime8">
              <a:rPr lang="he-IL" smtClean="0"/>
              <a:pPr/>
              <a:t>26 ספטמבר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09720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5C6B3-6E0B-407B-AEA4-F7E446D4F4D9}" type="datetime8">
              <a:rPr lang="he-IL" smtClean="0"/>
              <a:pPr/>
              <a:t>26 ספטמבר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394690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15432-6CDD-4DB7-A3CF-342A11F55833}" type="datetime8">
              <a:rPr lang="he-IL" smtClean="0"/>
              <a:pPr/>
              <a:t>26 ספטמבר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517608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B03F6-A296-4E48-A966-3389495FF04C}" type="datetime8">
              <a:rPr lang="he-IL" smtClean="0"/>
              <a:pPr/>
              <a:t>26 ספטמבר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803557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571F2-1372-4949-9716-B9F6EFDE587B}" type="datetime8">
              <a:rPr lang="he-IL" smtClean="0"/>
              <a:pPr/>
              <a:t>26 ספטמבר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63598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CDF37-4CA1-460C-8C2A-D6AA729C8D35}" type="datetime8">
              <a:rPr lang="he-IL" smtClean="0"/>
              <a:pPr/>
              <a:t>26 ספטמבר 19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560193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E82C9-A84A-49A6-BB95-5FCF524E8E99}" type="datetime8">
              <a:rPr lang="he-IL" smtClean="0"/>
              <a:pPr/>
              <a:t>26 ספטמבר 19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950968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B9862-1BBE-4417-9921-AE58A82D3CD6}" type="datetime8">
              <a:rPr lang="he-IL" smtClean="0"/>
              <a:pPr/>
              <a:t>26 ספטמבר 19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645329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15000-A4ED-4586-A9CF-A0CCE5926C94}" type="datetime8">
              <a:rPr lang="he-IL" smtClean="0"/>
              <a:pPr/>
              <a:t>26 ספטמבר 19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48296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4EF7D-4DCB-4A77-92B0-682B709FE120}" type="datetime8">
              <a:rPr lang="he-IL" smtClean="0"/>
              <a:pPr/>
              <a:t>26 ספטמבר 19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02500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5D2AE-8154-456C-9279-D9E11751CBD6}" type="datetime8">
              <a:rPr lang="he-IL" smtClean="0"/>
              <a:pPr/>
              <a:t>26 ספטמבר 19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642608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5C6F11-5EE2-4E8C-AD2A-32ACD58CD144}" type="datetime8">
              <a:rPr lang="he-IL" smtClean="0"/>
              <a:pPr/>
              <a:t>26 ספטמבר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419866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284731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המכללה לביטחון לאומי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8416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5" name="כותרת 1">
            <a:extLst>
              <a:ext uri="{FF2B5EF4-FFF2-40B4-BE49-F238E27FC236}">
                <a16:creationId xmlns:a16="http://schemas.microsoft.com/office/drawing/2014/main" id="{5B2CC908-6116-4665-AB1B-64BD3BAFC7BE}"/>
              </a:ext>
            </a:extLst>
          </p:cNvPr>
          <p:cNvSpPr txBox="1">
            <a:spLocks/>
          </p:cNvSpPr>
          <p:nvPr/>
        </p:nvSpPr>
        <p:spPr>
          <a:xfrm>
            <a:off x="2085905" y="2715427"/>
            <a:ext cx="8020190" cy="1522279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44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he-IL" sz="7500" b="1" cap="none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פרויקט הגמר</a:t>
            </a:r>
          </a:p>
        </p:txBody>
      </p:sp>
      <p:sp>
        <p:nvSpPr>
          <p:cNvPr id="16" name="TextBox 3">
            <a:extLst>
              <a:ext uri="{FF2B5EF4-FFF2-40B4-BE49-F238E27FC236}">
                <a16:creationId xmlns:a16="http://schemas.microsoft.com/office/drawing/2014/main" id="{21383EB3-FAE7-4CB8-BF87-45961BEFBBF3}"/>
              </a:ext>
            </a:extLst>
          </p:cNvPr>
          <p:cNvSpPr txBox="1"/>
          <p:nvPr/>
        </p:nvSpPr>
        <p:spPr>
          <a:xfrm>
            <a:off x="8610600" y="5397196"/>
            <a:ext cx="2613376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2800" b="1" dirty="0">
                <a:latin typeface="Levenim MT" panose="02010502060101010101" pitchFamily="2" charset="-79"/>
                <a:cs typeface="Levenim MT" panose="02010502060101010101" pitchFamily="2" charset="-79"/>
              </a:rPr>
              <a:t>אוקטובר 2019</a:t>
            </a:r>
          </a:p>
        </p:txBody>
      </p:sp>
    </p:spTree>
    <p:extLst>
      <p:ext uri="{BB962C8B-B14F-4D97-AF65-F5344CB8AC3E}">
        <p14:creationId xmlns:p14="http://schemas.microsoft.com/office/powerpoint/2010/main" val="824707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997345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פרויקט הגמר המחקרי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2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1742" y="5170582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92566" y="2056757"/>
            <a:ext cx="9745978" cy="45704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700" b="1" dirty="0"/>
              <a:t>המטרה:</a:t>
            </a:r>
            <a:r>
              <a:rPr lang="he-IL" sz="2700" dirty="0"/>
              <a:t> להכשיר את המסיימים לכתוב עבודה מקורית</a:t>
            </a:r>
            <a:r>
              <a:rPr lang="ar-SA" sz="2700" dirty="0"/>
              <a:t>, </a:t>
            </a:r>
            <a:r>
              <a:rPr lang="he-IL" sz="2700" dirty="0"/>
              <a:t>על פי כללי המחקר האקדמיים</a:t>
            </a:r>
            <a:r>
              <a:rPr lang="ar-SA" sz="2700" dirty="0"/>
              <a:t>, </a:t>
            </a:r>
            <a:r>
              <a:rPr lang="he-IL" sz="2700" dirty="0"/>
              <a:t>המותאמת לתחומי הביטחון הלאומי ותחומי עיסוקם של המשתתפים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700" dirty="0"/>
              <a:t>הפרויקט ייכתב על נושא רלוונטי המהווה אתגר בתחום הביטחון הלאומי, אשר יאפשר למשתתפים לחבר בין ניסיונם המעשי לבין תכני הלימודים</a:t>
            </a:r>
            <a:endParaRPr lang="en-US" sz="2700" dirty="0"/>
          </a:p>
          <a:p>
            <a:pPr marL="457200" indent="-457200" algn="just" rtl="1" eaLnBrk="1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he-IL" altLang="he-IL" sz="27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457200" indent="-457200" algn="r" rtl="1" eaLnBrk="1" hangingPunct="1">
              <a:lnSpc>
                <a:spcPct val="150000"/>
              </a:lnSpc>
              <a:buSzPct val="100000"/>
              <a:buFont typeface="Arial" panose="020B0604020202020204" pitchFamily="34" charset="0"/>
              <a:buChar char="•"/>
            </a:pPr>
            <a:endParaRPr lang="he-IL" altLang="he-IL" sz="32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0314107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7112" y="809899"/>
            <a:ext cx="9637776" cy="1430696"/>
          </a:xfrm>
        </p:spPr>
        <p:txBody>
          <a:bodyPr>
            <a:normAutofit/>
          </a:bodyPr>
          <a:lstStyle/>
          <a:p>
            <a:pPr algn="ctr">
              <a:spcAft>
                <a:spcPts val="600"/>
              </a:spcAft>
            </a:pPr>
            <a:r>
              <a:rPr lang="he-IL" alt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השיטה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3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9216" y="5084143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5852" y="1825692"/>
            <a:ext cx="10130028" cy="49859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285750" lvl="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3000" dirty="0"/>
              <a:t>עבודה בקבוצות של שלושה משתתפים (חריגים באישור)</a:t>
            </a:r>
          </a:p>
          <a:p>
            <a:pPr marL="285750" lvl="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3000" dirty="0"/>
              <a:t>גישה רב תחומית (לבחירת נושא, לציוות ולכתיבה)</a:t>
            </a:r>
          </a:p>
          <a:p>
            <a:pPr marL="285750" lvl="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altLang="he-IL" sz="3000" dirty="0" err="1"/>
              <a:t>תיעדוף</a:t>
            </a:r>
            <a:r>
              <a:rPr lang="he-IL" altLang="he-IL" sz="3000" dirty="0"/>
              <a:t> מתוך רשימת נושאים</a:t>
            </a:r>
          </a:p>
          <a:p>
            <a:pPr marL="285750" lvl="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altLang="he-IL" sz="3000" dirty="0"/>
              <a:t>מדריך מלווה</a:t>
            </a:r>
          </a:p>
          <a:p>
            <a:pPr marL="285750" lvl="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altLang="he-IL" sz="3000" dirty="0"/>
              <a:t>מנחה אקדמי</a:t>
            </a:r>
          </a:p>
          <a:p>
            <a:pPr marL="285750" lvl="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altLang="he-IL" sz="3000" dirty="0"/>
              <a:t>תכנית מחקר</a:t>
            </a:r>
          </a:p>
          <a:p>
            <a:pPr algn="r" rtl="1" eaLnBrk="1" hangingPunct="1">
              <a:lnSpc>
                <a:spcPct val="150000"/>
              </a:lnSpc>
              <a:buSzPct val="100000"/>
            </a:pPr>
            <a:endParaRPr lang="he-IL" altLang="he-IL" sz="32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9244034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16700" y="809899"/>
            <a:ext cx="9637776" cy="1430696"/>
          </a:xfrm>
        </p:spPr>
        <p:txBody>
          <a:bodyPr>
            <a:normAutofit/>
          </a:bodyPr>
          <a:lstStyle/>
          <a:p>
            <a:pPr algn="ctr">
              <a:spcAft>
                <a:spcPts val="600"/>
              </a:spcAft>
            </a:pPr>
            <a:r>
              <a:rPr lang="he-IL" alt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תכנית המחקר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4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8755" y="5088585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0574" y="2256767"/>
            <a:ext cx="10130028" cy="28725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457200" indent="-457200"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r>
              <a:rPr lang="he-IL" sz="2800" dirty="0"/>
              <a:t>ההצעה לתכנית מחקר תוגש למנחה האקדמי, ולאחר אישורו למדריך המלווה</a:t>
            </a:r>
          </a:p>
          <a:p>
            <a:pPr marL="457200" indent="-457200"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r>
              <a:rPr lang="he-IL" sz="2800" dirty="0"/>
              <a:t>המדריך יגיש את ההצעה לוועדת פרויקט הגמר לאישור</a:t>
            </a:r>
          </a:p>
          <a:p>
            <a:pPr marL="457200" indent="-457200"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r>
              <a:rPr lang="he-IL" altLang="he-IL" sz="2400" dirty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/>
            </a:r>
            <a:br>
              <a:rPr lang="he-IL" altLang="he-IL" sz="2400" dirty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</a:br>
            <a:endParaRPr lang="he-IL" altLang="he-IL" sz="24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r" rtl="1" eaLnBrk="1" hangingPunct="1">
              <a:lnSpc>
                <a:spcPct val="150000"/>
              </a:lnSpc>
              <a:buSzPct val="100000"/>
            </a:pPr>
            <a:endParaRPr lang="he-IL" altLang="he-IL" sz="28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42867256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16700" y="809899"/>
            <a:ext cx="9637776" cy="1430696"/>
          </a:xfrm>
        </p:spPr>
        <p:txBody>
          <a:bodyPr>
            <a:normAutofit/>
          </a:bodyPr>
          <a:lstStyle/>
          <a:p>
            <a:pPr algn="ctr">
              <a:spcAft>
                <a:spcPts val="600"/>
              </a:spcAft>
            </a:pPr>
            <a:r>
              <a:rPr lang="he-IL" alt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תכולת תכנית המחקר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5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8755" y="5088585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0574" y="2256767"/>
            <a:ext cx="10130028" cy="35266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457200" indent="-457200"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r>
              <a:rPr lang="he-IL" sz="2400" dirty="0"/>
              <a:t>הגדרת הנושא</a:t>
            </a:r>
          </a:p>
          <a:p>
            <a:pPr marL="457200" indent="-457200"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r>
              <a:rPr lang="he-IL" sz="2400" dirty="0"/>
              <a:t>מטרת העבודה</a:t>
            </a:r>
          </a:p>
          <a:p>
            <a:pPr marL="457200" indent="-457200"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r>
              <a:rPr lang="he-IL" sz="2400" dirty="0"/>
              <a:t>רקע תיאורטי</a:t>
            </a:r>
          </a:p>
          <a:p>
            <a:pPr marL="457200" indent="-457200"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r>
              <a:rPr lang="he-IL" sz="2400" dirty="0"/>
              <a:t>שאלת/</a:t>
            </a:r>
            <a:r>
              <a:rPr lang="he-IL" sz="2400" dirty="0" err="1"/>
              <a:t>ות</a:t>
            </a:r>
            <a:r>
              <a:rPr lang="he-IL" sz="2400" dirty="0"/>
              <a:t> המחקר (באישור המנחה האקדמי)</a:t>
            </a:r>
          </a:p>
          <a:p>
            <a:pPr marL="457200" indent="-457200"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r>
              <a:rPr lang="he-IL" sz="2400" dirty="0"/>
              <a:t>שיטת המחקר</a:t>
            </a:r>
          </a:p>
          <a:p>
            <a:pPr marL="457200" indent="-457200"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r>
              <a:rPr lang="he-IL" sz="2400" dirty="0"/>
              <a:t>מקורות ראשוניים (בעברית ובאנגלית)</a:t>
            </a:r>
            <a:r>
              <a:rPr lang="he-IL" altLang="he-IL" sz="2400" dirty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/>
            </a:r>
            <a:br>
              <a:rPr lang="he-IL" altLang="he-IL" sz="2400" dirty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</a:br>
            <a:endParaRPr lang="he-IL" altLang="he-IL" sz="24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r" rtl="1" eaLnBrk="1" hangingPunct="1">
              <a:lnSpc>
                <a:spcPct val="150000"/>
              </a:lnSpc>
              <a:buSzPct val="100000"/>
            </a:pPr>
            <a:endParaRPr lang="he-IL" altLang="he-IL" sz="28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263007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16700" y="770710"/>
            <a:ext cx="9637776" cy="1430696"/>
          </a:xfrm>
        </p:spPr>
        <p:txBody>
          <a:bodyPr>
            <a:normAutofit/>
          </a:bodyPr>
          <a:lstStyle/>
          <a:p>
            <a:pPr algn="ctr">
              <a:spcAft>
                <a:spcPts val="600"/>
              </a:spcAft>
            </a:pPr>
            <a:r>
              <a:rPr lang="he-IL" alt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לוחות זמנים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6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4448" y="2034782"/>
            <a:ext cx="10130028" cy="21544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rtl="1" eaLnBrk="1" hangingPunct="1">
              <a:lnSpc>
                <a:spcPct val="150000"/>
              </a:lnSpc>
            </a:pPr>
            <a:r>
              <a:rPr lang="he-IL" altLang="he-IL" sz="3200" dirty="0">
                <a:latin typeface="David" panose="020E0502060401010101" pitchFamily="34" charset="-79"/>
                <a:ea typeface="Tahoma" panose="020B0604030504040204" pitchFamily="34" charset="0"/>
                <a:cs typeface="David" panose="020E0502060401010101" pitchFamily="34" charset="-79"/>
              </a:rPr>
              <a:t> </a:t>
            </a:r>
            <a:r>
              <a:rPr lang="he-IL" altLang="he-IL" sz="2800" dirty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/>
            </a:r>
            <a:br>
              <a:rPr lang="he-IL" altLang="he-IL" sz="2800" dirty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</a:br>
            <a:endParaRPr lang="he-IL" altLang="he-IL" sz="28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r" rtl="1" eaLnBrk="1" hangingPunct="1">
              <a:lnSpc>
                <a:spcPct val="150000"/>
              </a:lnSpc>
              <a:buSzPct val="100000"/>
            </a:pPr>
            <a:endParaRPr lang="he-IL" altLang="he-IL" sz="32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5414900"/>
              </p:ext>
            </p:extLst>
          </p:nvPr>
        </p:nvGraphicFramePr>
        <p:xfrm>
          <a:off x="2084252" y="1771411"/>
          <a:ext cx="8128000" cy="4353631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val="3515206770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1402093472"/>
                    </a:ext>
                  </a:extLst>
                </a:gridCol>
              </a:tblGrid>
              <a:tr h="580382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800" b="0" kern="1200" dirty="0" smtClean="0">
                          <a:solidFill>
                            <a:schemeClr val="dk1"/>
                          </a:solidFill>
                          <a:latin typeface="Levenim MT" panose="02010502060101010101" pitchFamily="2" charset="-79"/>
                          <a:ea typeface="+mn-ea"/>
                          <a:cs typeface="Levenim MT" panose="02010502060101010101" pitchFamily="2" charset="-79"/>
                        </a:rPr>
                        <a:t>הגשת העדפות לנושא</a:t>
                      </a:r>
                      <a:endParaRPr lang="he-IL" sz="1800" b="0" kern="1200" dirty="0">
                        <a:solidFill>
                          <a:schemeClr val="dk1"/>
                        </a:solidFill>
                        <a:latin typeface="Levenim MT" panose="02010502060101010101" pitchFamily="2" charset="-79"/>
                        <a:ea typeface="+mn-ea"/>
                        <a:cs typeface="Levenim MT" panose="02010502060101010101" pitchFamily="2" charset="-79"/>
                      </a:endParaRPr>
                    </a:p>
                    <a:p>
                      <a:pPr marL="0" algn="r" defTabSz="914400" rtl="1" eaLnBrk="1" latinLnBrk="0" hangingPunct="1"/>
                      <a:endParaRPr lang="he-IL" sz="1800" b="0" kern="1200" dirty="0">
                        <a:solidFill>
                          <a:schemeClr val="dk1"/>
                        </a:solidFill>
                        <a:latin typeface="Levenim MT" panose="02010502060101010101" pitchFamily="2" charset="-79"/>
                        <a:ea typeface="+mn-ea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r" defTabSz="914400" rtl="1" eaLnBrk="1" latinLnBrk="0" hangingPunct="1"/>
                      <a:r>
                        <a:rPr lang="he-IL" sz="1800" b="0" kern="1200" dirty="0">
                          <a:solidFill>
                            <a:schemeClr val="dk1"/>
                          </a:solidFill>
                          <a:latin typeface="Levenim MT" panose="02010502060101010101" pitchFamily="2" charset="-79"/>
                          <a:ea typeface="+mn-ea"/>
                          <a:cs typeface="Levenim MT" panose="02010502060101010101" pitchFamily="2" charset="-79"/>
                        </a:rPr>
                        <a:t>28.10.2019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81770751"/>
                  </a:ext>
                </a:extLst>
              </a:tr>
              <a:tr h="523049">
                <a:tc>
                  <a:txBody>
                    <a:bodyPr/>
                    <a:lstStyle/>
                    <a:p>
                      <a:pPr rtl="1"/>
                      <a:r>
                        <a:rPr lang="he-IL" sz="1800" b="0" kern="1200" dirty="0" smtClean="0">
                          <a:solidFill>
                            <a:schemeClr val="dk1"/>
                          </a:solidFill>
                          <a:latin typeface="Levenim MT" panose="02010502060101010101" pitchFamily="2" charset="-79"/>
                          <a:ea typeface="+mn-ea"/>
                          <a:cs typeface="Levenim MT" panose="02010502060101010101" pitchFamily="2" charset="-79"/>
                        </a:rPr>
                        <a:t>הודעה על הנושאים הנבחרים</a:t>
                      </a:r>
                      <a:endParaRPr lang="he-IL" sz="1800" b="0" kern="1200" dirty="0">
                        <a:solidFill>
                          <a:schemeClr val="dk1"/>
                        </a:solidFill>
                        <a:latin typeface="Levenim MT" panose="02010502060101010101" pitchFamily="2" charset="-79"/>
                        <a:ea typeface="+mn-ea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800" b="0" kern="1200" dirty="0" smtClean="0">
                          <a:solidFill>
                            <a:schemeClr val="dk1"/>
                          </a:solidFill>
                          <a:latin typeface="Levenim MT" panose="02010502060101010101" pitchFamily="2" charset="-79"/>
                          <a:ea typeface="+mn-ea"/>
                          <a:cs typeface="Levenim MT" panose="02010502060101010101" pitchFamily="2" charset="-79"/>
                        </a:rPr>
                        <a:t>21.11.2019</a:t>
                      </a:r>
                      <a:endParaRPr lang="he-IL" sz="1800" b="0" kern="1200" dirty="0">
                        <a:solidFill>
                          <a:schemeClr val="dk1"/>
                        </a:solidFill>
                        <a:latin typeface="Levenim MT" panose="02010502060101010101" pitchFamily="2" charset="-79"/>
                        <a:ea typeface="+mn-ea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93801240"/>
                  </a:ext>
                </a:extLst>
              </a:tr>
              <a:tr h="580382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800" b="0" kern="1200" dirty="0">
                          <a:solidFill>
                            <a:schemeClr val="dk1"/>
                          </a:solidFill>
                          <a:latin typeface="Levenim MT" panose="02010502060101010101" pitchFamily="2" charset="-79"/>
                          <a:ea typeface="+mn-ea"/>
                          <a:cs typeface="Levenim MT" panose="02010502060101010101" pitchFamily="2" charset="-79"/>
                        </a:rPr>
                        <a:t>הגשת הצעת מחקר</a:t>
                      </a:r>
                    </a:p>
                    <a:p>
                      <a:pPr rtl="1"/>
                      <a:endParaRPr lang="he-IL" sz="1800" b="0" kern="1200" dirty="0">
                        <a:solidFill>
                          <a:schemeClr val="dk1"/>
                        </a:solidFill>
                        <a:latin typeface="Levenim MT" panose="02010502060101010101" pitchFamily="2" charset="-79"/>
                        <a:ea typeface="+mn-ea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800" b="0" kern="1200" dirty="0">
                          <a:solidFill>
                            <a:schemeClr val="dk1"/>
                          </a:solidFill>
                          <a:latin typeface="Levenim MT" panose="02010502060101010101" pitchFamily="2" charset="-79"/>
                          <a:ea typeface="+mn-ea"/>
                          <a:cs typeface="Levenim MT" panose="02010502060101010101" pitchFamily="2" charset="-79"/>
                        </a:rPr>
                        <a:t>20.1.2020</a:t>
                      </a:r>
                    </a:p>
                    <a:p>
                      <a:pPr rtl="1"/>
                      <a:endParaRPr lang="he-IL" sz="1800" b="0" kern="1200" dirty="0">
                        <a:solidFill>
                          <a:schemeClr val="dk1"/>
                        </a:solidFill>
                        <a:latin typeface="Levenim MT" panose="02010502060101010101" pitchFamily="2" charset="-79"/>
                        <a:ea typeface="+mn-ea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94476034"/>
                  </a:ext>
                </a:extLst>
              </a:tr>
              <a:tr h="580382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800" b="0" kern="1200" dirty="0">
                          <a:solidFill>
                            <a:schemeClr val="dk1"/>
                          </a:solidFill>
                          <a:latin typeface="Levenim MT" panose="02010502060101010101" pitchFamily="2" charset="-79"/>
                          <a:ea typeface="+mn-ea"/>
                          <a:cs typeface="Levenim MT" panose="02010502060101010101" pitchFamily="2" charset="-79"/>
                        </a:rPr>
                        <a:t>דו"ח התקדמות</a:t>
                      </a:r>
                    </a:p>
                    <a:p>
                      <a:pPr rtl="1"/>
                      <a:endParaRPr lang="he-IL" sz="1800" b="0" kern="1200" dirty="0">
                        <a:solidFill>
                          <a:schemeClr val="dk1"/>
                        </a:solidFill>
                        <a:latin typeface="Levenim MT" panose="02010502060101010101" pitchFamily="2" charset="-79"/>
                        <a:ea typeface="+mn-ea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800" b="0" kern="1200" dirty="0">
                          <a:solidFill>
                            <a:schemeClr val="dk1"/>
                          </a:solidFill>
                          <a:latin typeface="Levenim MT" panose="02010502060101010101" pitchFamily="2" charset="-79"/>
                          <a:ea typeface="+mn-ea"/>
                          <a:cs typeface="Levenim MT" panose="02010502060101010101" pitchFamily="2" charset="-79"/>
                        </a:rPr>
                        <a:t>2.4.2020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5990064"/>
                  </a:ext>
                </a:extLst>
              </a:tr>
              <a:tr h="523049">
                <a:tc>
                  <a:txBody>
                    <a:bodyPr/>
                    <a:lstStyle/>
                    <a:p>
                      <a:pPr rtl="1"/>
                      <a:r>
                        <a:rPr lang="he-IL" sz="1800" b="0" kern="1200" dirty="0">
                          <a:solidFill>
                            <a:schemeClr val="dk1"/>
                          </a:solidFill>
                          <a:latin typeface="Levenim MT" panose="02010502060101010101" pitchFamily="2" charset="-79"/>
                          <a:ea typeface="+mn-ea"/>
                          <a:cs typeface="Levenim MT" panose="02010502060101010101" pitchFamily="2" charset="-79"/>
                        </a:rPr>
                        <a:t>הצגת טיוטת העבודה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800" b="0" kern="1200" dirty="0">
                          <a:solidFill>
                            <a:schemeClr val="dk1"/>
                          </a:solidFill>
                          <a:latin typeface="Levenim MT" panose="02010502060101010101" pitchFamily="2" charset="-79"/>
                          <a:ea typeface="+mn-ea"/>
                          <a:cs typeface="Levenim MT" panose="02010502060101010101" pitchFamily="2" charset="-79"/>
                        </a:rPr>
                        <a:t>18-20.5.2020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18179679"/>
                  </a:ext>
                </a:extLst>
              </a:tr>
              <a:tr h="580382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800" b="0" kern="1200" dirty="0">
                          <a:solidFill>
                            <a:schemeClr val="dk1"/>
                          </a:solidFill>
                          <a:latin typeface="Levenim MT" panose="02010502060101010101" pitchFamily="2" charset="-79"/>
                          <a:ea typeface="+mn-ea"/>
                          <a:cs typeface="Levenim MT" panose="02010502060101010101" pitchFamily="2" charset="-79"/>
                        </a:rPr>
                        <a:t>הגשת העבודה </a:t>
                      </a:r>
                    </a:p>
                    <a:p>
                      <a:pPr rtl="1"/>
                      <a:endParaRPr lang="he-IL" sz="1800" b="0" kern="1200" dirty="0">
                        <a:solidFill>
                          <a:schemeClr val="dk1"/>
                        </a:solidFill>
                        <a:latin typeface="Levenim MT" panose="02010502060101010101" pitchFamily="2" charset="-79"/>
                        <a:ea typeface="+mn-ea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800" b="0" kern="1200" dirty="0">
                          <a:solidFill>
                            <a:schemeClr val="dk1"/>
                          </a:solidFill>
                          <a:latin typeface="Levenim MT" panose="02010502060101010101" pitchFamily="2" charset="-79"/>
                          <a:ea typeface="+mn-ea"/>
                          <a:cs typeface="Levenim MT" panose="02010502060101010101" pitchFamily="2" charset="-79"/>
                        </a:rPr>
                        <a:t>3.6.2020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58607178"/>
                  </a:ext>
                </a:extLst>
              </a:tr>
              <a:tr h="747213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800" b="0" kern="1200" dirty="0">
                          <a:solidFill>
                            <a:schemeClr val="dk1"/>
                          </a:solidFill>
                          <a:latin typeface="Levenim MT" panose="02010502060101010101" pitchFamily="2" charset="-79"/>
                          <a:ea typeface="+mn-ea"/>
                          <a:cs typeface="Levenim MT" panose="02010502060101010101" pitchFamily="2" charset="-79"/>
                        </a:rPr>
                        <a:t>קבלת</a:t>
                      </a:r>
                      <a:r>
                        <a:rPr lang="he-IL" sz="1800" b="0" kern="1200" baseline="0" dirty="0">
                          <a:solidFill>
                            <a:schemeClr val="dk1"/>
                          </a:solidFill>
                          <a:latin typeface="Levenim MT" panose="02010502060101010101" pitchFamily="2" charset="-79"/>
                          <a:ea typeface="+mn-ea"/>
                          <a:cs typeface="Levenim MT" panose="02010502060101010101" pitchFamily="2" charset="-79"/>
                        </a:rPr>
                        <a:t> משוב וציון</a:t>
                      </a:r>
                      <a:endParaRPr lang="he-IL" sz="1800" b="0" kern="1200" dirty="0">
                        <a:solidFill>
                          <a:schemeClr val="dk1"/>
                        </a:solidFill>
                        <a:latin typeface="Levenim MT" panose="02010502060101010101" pitchFamily="2" charset="-79"/>
                        <a:ea typeface="+mn-ea"/>
                        <a:cs typeface="Levenim MT" panose="02010502060101010101" pitchFamily="2" charset="-79"/>
                      </a:endParaRPr>
                    </a:p>
                    <a:p>
                      <a:pPr rtl="1"/>
                      <a:endParaRPr lang="he-IL" sz="1800" b="0" kern="1200" dirty="0">
                        <a:solidFill>
                          <a:schemeClr val="dk1"/>
                        </a:solidFill>
                        <a:latin typeface="Levenim MT" panose="02010502060101010101" pitchFamily="2" charset="-79"/>
                        <a:ea typeface="+mn-ea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800" b="0" kern="1200" dirty="0">
                          <a:solidFill>
                            <a:schemeClr val="dk1"/>
                          </a:solidFill>
                          <a:latin typeface="Levenim MT" panose="02010502060101010101" pitchFamily="2" charset="-79"/>
                          <a:ea typeface="+mn-ea"/>
                          <a:cs typeface="Levenim MT" panose="02010502060101010101" pitchFamily="2" charset="-79"/>
                        </a:rPr>
                        <a:t>1.7.2020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190475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66737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935" y="776164"/>
            <a:ext cx="9637776" cy="1430696"/>
          </a:xfrm>
        </p:spPr>
        <p:txBody>
          <a:bodyPr>
            <a:normAutofit/>
          </a:bodyPr>
          <a:lstStyle/>
          <a:p>
            <a:pPr algn="ctr">
              <a:spcAft>
                <a:spcPts val="600"/>
              </a:spcAft>
            </a:pPr>
            <a:r>
              <a:rPr lang="he-IL" alt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דגשים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7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6432" y="5157519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57943" y="1684713"/>
            <a:ext cx="10130028" cy="61709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285750" lvl="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600" dirty="0">
                <a:latin typeface="Levenim MT" panose="02010502060101010101" pitchFamily="2" charset="-79"/>
                <a:cs typeface="Levenim MT" panose="02010502060101010101" pitchFamily="2" charset="-79"/>
              </a:rPr>
              <a:t>ציון מינימלי המזכה בהכרה אקדמית </a:t>
            </a:r>
            <a:r>
              <a:rPr lang="he-IL" sz="2600" dirty="0" err="1">
                <a:latin typeface="Levenim MT" panose="02010502060101010101" pitchFamily="2" charset="-79"/>
                <a:cs typeface="Levenim MT" panose="02010502060101010101" pitchFamily="2" charset="-79"/>
              </a:rPr>
              <a:t>ומב"לית</a:t>
            </a:r>
            <a:r>
              <a:rPr lang="he-IL" sz="2600" dirty="0">
                <a:latin typeface="Levenim MT" panose="02010502060101010101" pitchFamily="2" charset="-79"/>
                <a:cs typeface="Levenim MT" panose="02010502060101010101" pitchFamily="2" charset="-79"/>
              </a:rPr>
              <a:t> הינו 70 לפחות</a:t>
            </a:r>
            <a:endParaRPr lang="en-US" sz="26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600" dirty="0">
                <a:latin typeface="Levenim MT" panose="02010502060101010101" pitchFamily="2" charset="-79"/>
                <a:cs typeface="Levenim MT" panose="02010502060101010101" pitchFamily="2" charset="-79"/>
              </a:rPr>
              <a:t>משקל העבודה יהיה 20% מהציון הסופי של המשתתף בתעודת </a:t>
            </a:r>
            <a:r>
              <a:rPr lang="he-IL" sz="2600" dirty="0" err="1">
                <a:latin typeface="Levenim MT" panose="02010502060101010101" pitchFamily="2" charset="-79"/>
                <a:cs typeface="Levenim MT" panose="02010502060101010101" pitchFamily="2" charset="-79"/>
              </a:rPr>
              <a:t>המב</a:t>
            </a:r>
            <a:r>
              <a:rPr lang="he-IL" sz="2600" dirty="0">
                <a:latin typeface="Levenim MT" panose="02010502060101010101" pitchFamily="2" charset="-79"/>
                <a:cs typeface="Levenim MT" panose="02010502060101010101" pitchFamily="2" charset="-79"/>
              </a:rPr>
              <a:t>''ל ובתעודת האוניברסיטה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600" dirty="0">
                <a:latin typeface="Levenim MT" panose="02010502060101010101" pitchFamily="2" charset="-79"/>
                <a:cs typeface="Levenim MT" panose="02010502060101010101" pitchFamily="2" charset="-79"/>
              </a:rPr>
              <a:t>עבודות לא מסווגות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600" dirty="0">
                <a:latin typeface="Levenim MT" panose="02010502060101010101" pitchFamily="2" charset="-79"/>
                <a:cs typeface="Levenim MT" panose="02010502060101010101" pitchFamily="2" charset="-79"/>
              </a:rPr>
              <a:t>אפשרות לציון דיפרנציאלי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600" dirty="0">
                <a:latin typeface="Levenim MT" panose="02010502060101010101" pitchFamily="2" charset="-79"/>
                <a:cs typeface="Levenim MT" panose="02010502060101010101" pitchFamily="2" charset="-79"/>
              </a:rPr>
              <a:t>היקף הפרויקט - 75-80 עמודים (לקבוצה של שלושה משתתפים) בפונט </a:t>
            </a:r>
            <a:r>
              <a:rPr lang="en-US" sz="2600" dirty="0" err="1">
                <a:latin typeface="Levenim MT" panose="02010502060101010101" pitchFamily="2" charset="-79"/>
                <a:cs typeface="Levenim MT" panose="02010502060101010101" pitchFamily="2" charset="-79"/>
              </a:rPr>
              <a:t>david</a:t>
            </a:r>
            <a:r>
              <a:rPr lang="he-IL" sz="2600" dirty="0">
                <a:latin typeface="Levenim MT" panose="02010502060101010101" pitchFamily="2" charset="-79"/>
                <a:cs typeface="Levenim MT" panose="02010502060101010101" pitchFamily="2" charset="-79"/>
              </a:rPr>
              <a:t> גודל 12, רווח 1.5</a:t>
            </a:r>
          </a:p>
          <a:p>
            <a:pPr algn="just" rtl="1" eaLnBrk="1" hangingPunct="1">
              <a:lnSpc>
                <a:spcPct val="150000"/>
              </a:lnSpc>
            </a:pPr>
            <a:r>
              <a:rPr lang="he-IL" altLang="he-IL" sz="2600" dirty="0">
                <a:latin typeface="Levenim MT" panose="02010502060101010101" pitchFamily="2" charset="-79"/>
                <a:cs typeface="Levenim MT" panose="02010502060101010101" pitchFamily="2" charset="-79"/>
              </a:rPr>
              <a:t> </a:t>
            </a:r>
            <a:br>
              <a:rPr lang="he-IL" altLang="he-IL" sz="2600" dirty="0">
                <a:latin typeface="Levenim MT" panose="02010502060101010101" pitchFamily="2" charset="-79"/>
                <a:cs typeface="Levenim MT" panose="02010502060101010101" pitchFamily="2" charset="-79"/>
              </a:rPr>
            </a:br>
            <a:endParaRPr lang="he-IL" altLang="he-IL" sz="26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r" rtl="1" eaLnBrk="1" hangingPunct="1">
              <a:lnSpc>
                <a:spcPct val="150000"/>
              </a:lnSpc>
              <a:buSzPct val="100000"/>
            </a:pPr>
            <a:endParaRPr lang="he-IL" altLang="he-IL" sz="32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91277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10823</TotalTime>
  <Words>216</Words>
  <Application>Microsoft Office PowerPoint</Application>
  <PresentationFormat>Widescreen</PresentationFormat>
  <Paragraphs>54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5" baseType="lpstr">
      <vt:lpstr>Arial</vt:lpstr>
      <vt:lpstr>Calibri</vt:lpstr>
      <vt:lpstr>Calibri Light</vt:lpstr>
      <vt:lpstr>David</vt:lpstr>
      <vt:lpstr>Levenim MT</vt:lpstr>
      <vt:lpstr>Tahoma</vt:lpstr>
      <vt:lpstr>Times New Roman</vt:lpstr>
      <vt:lpstr>ערכת נושא Office</vt:lpstr>
      <vt:lpstr>המכללה לביטחון לאומי</vt:lpstr>
      <vt:lpstr>פרויקט הגמר המחקרי</vt:lpstr>
      <vt:lpstr>השיטה</vt:lpstr>
      <vt:lpstr>תכנית המחקר</vt:lpstr>
      <vt:lpstr>תכולת תכנית המחקר</vt:lpstr>
      <vt:lpstr>לוחות זמנים</vt:lpstr>
      <vt:lpstr>דגשים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u23920</dc:creator>
  <cp:lastModifiedBy>u26632</cp:lastModifiedBy>
  <cp:revision>319</cp:revision>
  <cp:lastPrinted>2019-08-30T14:02:34Z</cp:lastPrinted>
  <dcterms:created xsi:type="dcterms:W3CDTF">2017-08-17T05:53:13Z</dcterms:created>
  <dcterms:modified xsi:type="dcterms:W3CDTF">2019-09-26T12:45:16Z</dcterms:modified>
</cp:coreProperties>
</file>