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27" r:id="rId2"/>
    <p:sldId id="380" r:id="rId3"/>
    <p:sldId id="365" r:id="rId4"/>
    <p:sldId id="366" r:id="rId5"/>
    <p:sldId id="367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8" r:id="rId14"/>
    <p:sldId id="379" r:id="rId15"/>
    <p:sldId id="355" r:id="rId16"/>
    <p:sldId id="360" r:id="rId17"/>
    <p:sldId id="356" r:id="rId18"/>
    <p:sldId id="377" r:id="rId19"/>
    <p:sldId id="357" r:id="rId20"/>
    <p:sldId id="359" r:id="rId21"/>
    <p:sldId id="358" r:id="rId22"/>
    <p:sldId id="363" r:id="rId23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7C2C2A-87FE-41BC-8D63-1C60C703F98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F4203B-2571-420D-AB58-592ACEAB02BE}">
      <dgm:prSet phldrT="[טקסט]" custT="1"/>
      <dgm:spPr>
        <a:solidFill>
          <a:srgbClr val="00B0F0"/>
        </a:solidFill>
      </dgm:spPr>
      <dgm:t>
        <a:bodyPr/>
        <a:lstStyle/>
        <a:p>
          <a:r>
            <a:rPr lang="he-IL" sz="2600" b="1" dirty="0" smtClean="0"/>
            <a:t>הסוכנות הבינ"ל לאנרגיה אטומית</a:t>
          </a:r>
        </a:p>
        <a:p>
          <a:r>
            <a:rPr lang="he-IL" sz="2600" b="1" dirty="0" err="1" smtClean="0"/>
            <a:t>סבא"א</a:t>
          </a:r>
          <a:endParaRPr lang="en-US" sz="2600" b="1" dirty="0"/>
        </a:p>
      </dgm:t>
    </dgm:pt>
    <dgm:pt modelId="{36EAF0A0-24A0-40D9-9DE0-558D278719A0}" type="parTrans" cxnId="{72F90B35-2A83-480F-BE32-21FCA47925BB}">
      <dgm:prSet/>
      <dgm:spPr/>
      <dgm:t>
        <a:bodyPr/>
        <a:lstStyle/>
        <a:p>
          <a:endParaRPr lang="en-US"/>
        </a:p>
      </dgm:t>
    </dgm:pt>
    <dgm:pt modelId="{792D30DC-80E6-4ADE-BD89-E5914A308343}" type="sibTrans" cxnId="{72F90B35-2A83-480F-BE32-21FCA47925BB}">
      <dgm:prSet/>
      <dgm:spPr/>
      <dgm:t>
        <a:bodyPr/>
        <a:lstStyle/>
        <a:p>
          <a:endParaRPr lang="en-US"/>
        </a:p>
      </dgm:t>
    </dgm:pt>
    <dgm:pt modelId="{453DF387-9F18-4C4A-892D-59ECB7B2CF61}">
      <dgm:prSet phldrT="[טקסט]" custT="1"/>
      <dgm:spPr>
        <a:solidFill>
          <a:srgbClr val="00B0F0"/>
        </a:solidFill>
      </dgm:spPr>
      <dgm:t>
        <a:bodyPr/>
        <a:lstStyle/>
        <a:p>
          <a:r>
            <a:rPr lang="he-IL" sz="2600" b="1" dirty="0" smtClean="0"/>
            <a:t>האמנה למניעת הפצה של נשק גרעיני</a:t>
          </a:r>
        </a:p>
        <a:p>
          <a:r>
            <a:rPr lang="en-US" sz="2600" b="1" dirty="0" smtClean="0"/>
            <a:t>NPT</a:t>
          </a:r>
          <a:endParaRPr lang="en-US" sz="2600" b="1" dirty="0"/>
        </a:p>
      </dgm:t>
    </dgm:pt>
    <dgm:pt modelId="{1AA8EE2C-80FE-4F91-B455-FCABC036662E}" type="parTrans" cxnId="{E1B6E35C-113A-49D7-AA1A-E5D8825F9FB8}">
      <dgm:prSet/>
      <dgm:spPr/>
      <dgm:t>
        <a:bodyPr/>
        <a:lstStyle/>
        <a:p>
          <a:endParaRPr lang="en-US"/>
        </a:p>
      </dgm:t>
    </dgm:pt>
    <dgm:pt modelId="{7EF5D163-61D8-4DFF-B0A1-C259408D3D57}" type="sibTrans" cxnId="{E1B6E35C-113A-49D7-AA1A-E5D8825F9FB8}">
      <dgm:prSet/>
      <dgm:spPr/>
      <dgm:t>
        <a:bodyPr/>
        <a:lstStyle/>
        <a:p>
          <a:endParaRPr lang="en-US"/>
        </a:p>
      </dgm:t>
    </dgm:pt>
    <dgm:pt modelId="{7D760434-0EF2-4FEC-9AC2-CCEA3D8601AE}" type="pres">
      <dgm:prSet presAssocID="{807C2C2A-87FE-41BC-8D63-1C60C703F98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E8D7CA-B7AD-4FE1-BB13-21AC16989CD7}" type="pres">
      <dgm:prSet presAssocID="{66F4203B-2571-420D-AB58-592ACEAB02BE}" presName="node" presStyleLbl="node1" presStyleIdx="0" presStyleCnt="2" custScaleX="45390" custScaleY="49849" custLinFactNeighborX="-32695" custLinFactNeighborY="12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B68E4C-177E-4BD0-8F97-48B5034C7CE0}" type="pres">
      <dgm:prSet presAssocID="{792D30DC-80E6-4ADE-BD89-E5914A308343}" presName="sibTrans" presStyleCnt="0"/>
      <dgm:spPr/>
    </dgm:pt>
    <dgm:pt modelId="{6CA5CABF-89F3-4AAA-844A-1E20B1B634EB}" type="pres">
      <dgm:prSet presAssocID="{453DF387-9F18-4C4A-892D-59ECB7B2CF61}" presName="node" presStyleLbl="node1" presStyleIdx="1" presStyleCnt="2" custScaleX="48639" custScaleY="47994" custLinFactNeighborX="25570" custLinFactNeighborY="-519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B6E35C-113A-49D7-AA1A-E5D8825F9FB8}" srcId="{807C2C2A-87FE-41BC-8D63-1C60C703F981}" destId="{453DF387-9F18-4C4A-892D-59ECB7B2CF61}" srcOrd="1" destOrd="0" parTransId="{1AA8EE2C-80FE-4F91-B455-FCABC036662E}" sibTransId="{7EF5D163-61D8-4DFF-B0A1-C259408D3D57}"/>
    <dgm:cxn modelId="{72F90B35-2A83-480F-BE32-21FCA47925BB}" srcId="{807C2C2A-87FE-41BC-8D63-1C60C703F981}" destId="{66F4203B-2571-420D-AB58-592ACEAB02BE}" srcOrd="0" destOrd="0" parTransId="{36EAF0A0-24A0-40D9-9DE0-558D278719A0}" sibTransId="{792D30DC-80E6-4ADE-BD89-E5914A308343}"/>
    <dgm:cxn modelId="{0DDD41DD-77AB-4794-81BA-A22359A0E768}" type="presOf" srcId="{66F4203B-2571-420D-AB58-592ACEAB02BE}" destId="{84E8D7CA-B7AD-4FE1-BB13-21AC16989CD7}" srcOrd="0" destOrd="0" presId="urn:microsoft.com/office/officeart/2005/8/layout/default"/>
    <dgm:cxn modelId="{7BB9F91D-94B6-4D48-8E2F-F663681AC18A}" type="presOf" srcId="{807C2C2A-87FE-41BC-8D63-1C60C703F981}" destId="{7D760434-0EF2-4FEC-9AC2-CCEA3D8601AE}" srcOrd="0" destOrd="0" presId="urn:microsoft.com/office/officeart/2005/8/layout/default"/>
    <dgm:cxn modelId="{249E57CA-F98E-480E-B801-97489D0B5481}" type="presOf" srcId="{453DF387-9F18-4C4A-892D-59ECB7B2CF61}" destId="{6CA5CABF-89F3-4AAA-844A-1E20B1B634EB}" srcOrd="0" destOrd="0" presId="urn:microsoft.com/office/officeart/2005/8/layout/default"/>
    <dgm:cxn modelId="{B6767FA9-A350-4E8C-AC3C-D2AC6C7F21F6}" type="presParOf" srcId="{7D760434-0EF2-4FEC-9AC2-CCEA3D8601AE}" destId="{84E8D7CA-B7AD-4FE1-BB13-21AC16989CD7}" srcOrd="0" destOrd="0" presId="urn:microsoft.com/office/officeart/2005/8/layout/default"/>
    <dgm:cxn modelId="{12F07465-98EC-4ABE-B38A-5909E02A9164}" type="presParOf" srcId="{7D760434-0EF2-4FEC-9AC2-CCEA3D8601AE}" destId="{70B68E4C-177E-4BD0-8F97-48B5034C7CE0}" srcOrd="1" destOrd="0" presId="urn:microsoft.com/office/officeart/2005/8/layout/default"/>
    <dgm:cxn modelId="{1F87D620-C44C-4F1D-91AD-BC168CA43BED}" type="presParOf" srcId="{7D760434-0EF2-4FEC-9AC2-CCEA3D8601AE}" destId="{6CA5CABF-89F3-4AAA-844A-1E20B1B634EB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6F8151-205A-4925-A75D-2F409028A1B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6FCF8-AFFE-48A7-8331-6A041110E36E}">
      <dgm:prSet phldrT="[טקסט]" custT="1"/>
      <dgm:spPr/>
      <dgm:t>
        <a:bodyPr/>
        <a:lstStyle/>
        <a:p>
          <a:pPr rtl="1"/>
          <a:endParaRPr lang="en-US" sz="2600" dirty="0"/>
        </a:p>
      </dgm:t>
    </dgm:pt>
    <dgm:pt modelId="{D7239D7E-35E8-4142-BAFC-95A00E85C977}">
      <dgm:prSet phldrT="[טקסט]" custT="1"/>
      <dgm:spPr>
        <a:solidFill>
          <a:srgbClr val="00B0F0"/>
        </a:solidFill>
      </dgm:spPr>
      <dgm:t>
        <a:bodyPr/>
        <a:lstStyle/>
        <a:p>
          <a:pPr rtl="1"/>
          <a:r>
            <a:rPr lang="he-IL" sz="2600" dirty="0" smtClean="0"/>
            <a:t>ארגון בין-ממשלתי עצמאי. לא ארגון של האו"ם (יחסים עם </a:t>
          </a:r>
          <a:r>
            <a:rPr lang="he-IL" sz="2600" dirty="0" err="1" smtClean="0"/>
            <a:t>מועבי"ט</a:t>
          </a:r>
          <a:r>
            <a:rPr lang="he-IL" sz="2600" dirty="0" smtClean="0"/>
            <a:t>)</a:t>
          </a:r>
          <a:endParaRPr lang="en-US" sz="2600" dirty="0"/>
        </a:p>
      </dgm:t>
    </dgm:pt>
    <dgm:pt modelId="{03AD2EBF-FA87-4A67-A76F-A5C3176C3846}" type="sibTrans" cxnId="{BA0D3509-6002-4E7D-B7A6-B84484BDE6C0}">
      <dgm:prSet/>
      <dgm:spPr/>
      <dgm:t>
        <a:bodyPr/>
        <a:lstStyle/>
        <a:p>
          <a:endParaRPr lang="en-US"/>
        </a:p>
      </dgm:t>
    </dgm:pt>
    <dgm:pt modelId="{7A13E23F-1178-4D68-850E-EF2698CCEC93}" type="parTrans" cxnId="{BA0D3509-6002-4E7D-B7A6-B84484BDE6C0}">
      <dgm:prSet/>
      <dgm:spPr/>
      <dgm:t>
        <a:bodyPr/>
        <a:lstStyle/>
        <a:p>
          <a:endParaRPr lang="en-US"/>
        </a:p>
      </dgm:t>
    </dgm:pt>
    <dgm:pt modelId="{871F5222-C80F-448E-AA6D-070C354349B4}" type="sibTrans" cxnId="{09EB3336-6865-40D1-9AF6-D49577641A13}">
      <dgm:prSet/>
      <dgm:spPr/>
      <dgm:t>
        <a:bodyPr/>
        <a:lstStyle/>
        <a:p>
          <a:endParaRPr lang="en-US"/>
        </a:p>
      </dgm:t>
    </dgm:pt>
    <dgm:pt modelId="{13BA7670-E4F0-4C92-B2FB-F5069FA6B079}" type="parTrans" cxnId="{09EB3336-6865-40D1-9AF6-D49577641A13}">
      <dgm:prSet/>
      <dgm:spPr/>
      <dgm:t>
        <a:bodyPr/>
        <a:lstStyle/>
        <a:p>
          <a:endParaRPr lang="en-US"/>
        </a:p>
      </dgm:t>
    </dgm:pt>
    <dgm:pt modelId="{1875D957-CEC7-475E-8C44-BC5634D601FF}">
      <dgm:prSet phldrT="[טקסט]" custT="1"/>
      <dgm:spPr/>
      <dgm:t>
        <a:bodyPr/>
        <a:lstStyle/>
        <a:p>
          <a:pPr rtl="1"/>
          <a:endParaRPr lang="en-US" sz="2600" dirty="0"/>
        </a:p>
      </dgm:t>
    </dgm:pt>
    <dgm:pt modelId="{5838B8DE-F7D8-4D38-90E8-7AA5C05584D6}">
      <dgm:prSet phldrT="[טקסט]" custT="1"/>
      <dgm:spPr>
        <a:solidFill>
          <a:srgbClr val="00B0F0"/>
        </a:solidFill>
      </dgm:spPr>
      <dgm:t>
        <a:bodyPr/>
        <a:lstStyle/>
        <a:p>
          <a:pPr rtl="1"/>
          <a:r>
            <a:rPr lang="he-IL" sz="2600" dirty="0" smtClean="0"/>
            <a:t>נוסדה ב- 1957 למטרת קידום פיתוח אנרגיה גרעינית לצרכי שלום ("</a:t>
          </a:r>
          <a:r>
            <a:rPr lang="he-IL" sz="2600" b="1" dirty="0" smtClean="0">
              <a:hlinkClick xmlns:r="http://schemas.openxmlformats.org/officeDocument/2006/relationships" r:id="rId1" action="ppaction://hlinksldjump"/>
            </a:rPr>
            <a:t>אטומים למען שלום</a:t>
          </a:r>
          <a:r>
            <a:rPr lang="he-IL" sz="2600" dirty="0" smtClean="0"/>
            <a:t>")</a:t>
          </a:r>
          <a:endParaRPr lang="en-US" sz="2600" dirty="0"/>
        </a:p>
      </dgm:t>
    </dgm:pt>
    <dgm:pt modelId="{4621B474-AA92-4B3F-8CCE-12FF0F79A6DC}" type="sibTrans" cxnId="{44559C81-091F-4FB8-8492-2CEBD837BE93}">
      <dgm:prSet/>
      <dgm:spPr/>
      <dgm:t>
        <a:bodyPr/>
        <a:lstStyle/>
        <a:p>
          <a:endParaRPr lang="en-US"/>
        </a:p>
      </dgm:t>
    </dgm:pt>
    <dgm:pt modelId="{FD36D8EC-F839-4CF3-BAC3-11EC5D8C687A}" type="parTrans" cxnId="{44559C81-091F-4FB8-8492-2CEBD837BE93}">
      <dgm:prSet/>
      <dgm:spPr/>
      <dgm:t>
        <a:bodyPr/>
        <a:lstStyle/>
        <a:p>
          <a:endParaRPr lang="en-US"/>
        </a:p>
      </dgm:t>
    </dgm:pt>
    <dgm:pt modelId="{4C915778-B525-449A-A32F-2C7F3A2B4788}" type="sibTrans" cxnId="{B667DE53-2202-475F-A3A3-8B1E51226B8F}">
      <dgm:prSet/>
      <dgm:spPr/>
      <dgm:t>
        <a:bodyPr/>
        <a:lstStyle/>
        <a:p>
          <a:endParaRPr lang="en-US"/>
        </a:p>
      </dgm:t>
    </dgm:pt>
    <dgm:pt modelId="{51E8ED40-B868-4295-9289-5C2114C0EB8D}" type="parTrans" cxnId="{B667DE53-2202-475F-A3A3-8B1E51226B8F}">
      <dgm:prSet/>
      <dgm:spPr/>
      <dgm:t>
        <a:bodyPr/>
        <a:lstStyle/>
        <a:p>
          <a:endParaRPr lang="en-US"/>
        </a:p>
      </dgm:t>
    </dgm:pt>
    <dgm:pt modelId="{CDE3CDED-2B66-4264-9781-85D1FBDA4D2B}">
      <dgm:prSet phldrT="[טקסט]" custT="1"/>
      <dgm:spPr>
        <a:solidFill>
          <a:srgbClr val="00B0F0"/>
        </a:solidFill>
      </dgm:spPr>
      <dgm:t>
        <a:bodyPr/>
        <a:lstStyle/>
        <a:p>
          <a:pPr rtl="1"/>
          <a:r>
            <a:rPr lang="he-IL" sz="2600" dirty="0" smtClean="0"/>
            <a:t>159 מדינות חברות (ללא חובת קבלת פיקוח)</a:t>
          </a:r>
          <a:endParaRPr lang="en-US" sz="2600" dirty="0"/>
        </a:p>
      </dgm:t>
    </dgm:pt>
    <dgm:pt modelId="{9A0EEEB4-0058-494F-8F92-21D7535D237E}" type="parTrans" cxnId="{B95216AB-468F-4ADE-B4A0-CDC470FE9106}">
      <dgm:prSet/>
      <dgm:spPr/>
      <dgm:t>
        <a:bodyPr/>
        <a:lstStyle/>
        <a:p>
          <a:endParaRPr lang="en-US"/>
        </a:p>
      </dgm:t>
    </dgm:pt>
    <dgm:pt modelId="{ED236020-769E-4E1D-A462-42CD8D758328}" type="sibTrans" cxnId="{B95216AB-468F-4ADE-B4A0-CDC470FE9106}">
      <dgm:prSet/>
      <dgm:spPr/>
      <dgm:t>
        <a:bodyPr/>
        <a:lstStyle/>
        <a:p>
          <a:endParaRPr lang="en-US"/>
        </a:p>
      </dgm:t>
    </dgm:pt>
    <dgm:pt modelId="{90030A5F-444F-47B7-AB01-496092418989}">
      <dgm:prSet phldrT="[טקסט]" custT="1"/>
      <dgm:spPr>
        <a:solidFill>
          <a:srgbClr val="00B0F0"/>
        </a:solidFill>
      </dgm:spPr>
      <dgm:t>
        <a:bodyPr/>
        <a:lstStyle/>
        <a:p>
          <a:pPr rtl="1"/>
          <a:r>
            <a:rPr lang="he-IL" sz="2600" dirty="0" smtClean="0"/>
            <a:t>פיקוח </a:t>
          </a:r>
          <a:r>
            <a:rPr lang="he-IL" sz="2600" dirty="0" err="1" smtClean="0"/>
            <a:t>סבא"א</a:t>
          </a:r>
          <a:r>
            <a:rPr lang="he-IL" sz="2600" dirty="0" smtClean="0"/>
            <a:t> קדם ל- </a:t>
          </a:r>
          <a:r>
            <a:rPr lang="en-US" sz="2600" dirty="0" smtClean="0"/>
            <a:t>NPT</a:t>
          </a:r>
          <a:r>
            <a:rPr lang="he-IL" sz="2600" dirty="0" smtClean="0"/>
            <a:t> אך משרת את האמנה</a:t>
          </a:r>
          <a:endParaRPr lang="en-US" sz="2600" dirty="0"/>
        </a:p>
      </dgm:t>
    </dgm:pt>
    <dgm:pt modelId="{3CE4F04D-C9CA-48DB-BD06-F5CA3CA3C1BA}" type="parTrans" cxnId="{8A144B3B-A4C9-422C-B048-A488A6774151}">
      <dgm:prSet/>
      <dgm:spPr/>
      <dgm:t>
        <a:bodyPr/>
        <a:lstStyle/>
        <a:p>
          <a:endParaRPr lang="en-US"/>
        </a:p>
      </dgm:t>
    </dgm:pt>
    <dgm:pt modelId="{801A13E5-89E8-46E3-8B06-B190178D60B0}" type="sibTrans" cxnId="{8A144B3B-A4C9-422C-B048-A488A6774151}">
      <dgm:prSet/>
      <dgm:spPr/>
      <dgm:t>
        <a:bodyPr/>
        <a:lstStyle/>
        <a:p>
          <a:endParaRPr lang="en-US"/>
        </a:p>
      </dgm:t>
    </dgm:pt>
    <dgm:pt modelId="{AE46C0E0-CBC1-4BAB-B70A-EAD5A7E43511}" type="pres">
      <dgm:prSet presAssocID="{0A6F8151-205A-4925-A75D-2F409028A1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6D56AA-9A86-4914-9D1F-857DF3197114}" type="pres">
      <dgm:prSet presAssocID="{5838B8DE-F7D8-4D38-90E8-7AA5C05584D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1763CF-0535-4EB5-9F1B-E5921ACD9EC9}" type="pres">
      <dgm:prSet presAssocID="{5838B8DE-F7D8-4D38-90E8-7AA5C05584D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D5C7C1-1684-4CCC-AA68-FD07DB5C8330}" type="pres">
      <dgm:prSet presAssocID="{D7239D7E-35E8-4142-BAFC-95A00E85C977}" presName="parentText" presStyleLbl="node1" presStyleIdx="1" presStyleCnt="4" custLinFactNeighborY="-220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B07DF-8AE3-429B-9B0F-E0CFCA63BBB9}" type="pres">
      <dgm:prSet presAssocID="{D7239D7E-35E8-4142-BAFC-95A00E85C97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754A90-AE2C-45F2-9786-EB090328BFCB}" type="pres">
      <dgm:prSet presAssocID="{90030A5F-444F-47B7-AB01-496092418989}" presName="parentText" presStyleLbl="node1" presStyleIdx="2" presStyleCnt="4" custLinFactY="-486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A1B33D-EF34-4DC0-B0CB-E7F90785F571}" type="pres">
      <dgm:prSet presAssocID="{801A13E5-89E8-46E3-8B06-B190178D60B0}" presName="spacer" presStyleCnt="0"/>
      <dgm:spPr/>
    </dgm:pt>
    <dgm:pt modelId="{6346255E-E10B-44B1-8530-A632091AE487}" type="pres">
      <dgm:prSet presAssocID="{CDE3CDED-2B66-4264-9781-85D1FBDA4D2B}" presName="parentText" presStyleLbl="node1" presStyleIdx="3" presStyleCnt="4" custLinFactNeighborY="-5875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C052DC-86ED-48A1-A8B1-80724452C25D}" type="presOf" srcId="{4966FCF8-AFFE-48A7-8331-6A041110E36E}" destId="{955B07DF-8AE3-429B-9B0F-E0CFCA63BBB9}" srcOrd="0" destOrd="0" presId="urn:microsoft.com/office/officeart/2005/8/layout/vList2"/>
    <dgm:cxn modelId="{B95216AB-468F-4ADE-B4A0-CDC470FE9106}" srcId="{0A6F8151-205A-4925-A75D-2F409028A1B7}" destId="{CDE3CDED-2B66-4264-9781-85D1FBDA4D2B}" srcOrd="3" destOrd="0" parTransId="{9A0EEEB4-0058-494F-8F92-21D7535D237E}" sibTransId="{ED236020-769E-4E1D-A462-42CD8D758328}"/>
    <dgm:cxn modelId="{D4EC6CBB-6C92-415C-890F-21016441E572}" type="presOf" srcId="{5838B8DE-F7D8-4D38-90E8-7AA5C05584D6}" destId="{736D56AA-9A86-4914-9D1F-857DF3197114}" srcOrd="0" destOrd="0" presId="urn:microsoft.com/office/officeart/2005/8/layout/vList2"/>
    <dgm:cxn modelId="{8A144B3B-A4C9-422C-B048-A488A6774151}" srcId="{0A6F8151-205A-4925-A75D-2F409028A1B7}" destId="{90030A5F-444F-47B7-AB01-496092418989}" srcOrd="2" destOrd="0" parTransId="{3CE4F04D-C9CA-48DB-BD06-F5CA3CA3C1BA}" sibTransId="{801A13E5-89E8-46E3-8B06-B190178D60B0}"/>
    <dgm:cxn modelId="{D5FDD7C0-AFE2-456A-9E26-8E3FFD9DFB7F}" type="presOf" srcId="{90030A5F-444F-47B7-AB01-496092418989}" destId="{5E754A90-AE2C-45F2-9786-EB090328BFCB}" srcOrd="0" destOrd="0" presId="urn:microsoft.com/office/officeart/2005/8/layout/vList2"/>
    <dgm:cxn modelId="{0FC97CB7-0A14-4975-99A3-F8E9F2702D48}" type="presOf" srcId="{0A6F8151-205A-4925-A75D-2F409028A1B7}" destId="{AE46C0E0-CBC1-4BAB-B70A-EAD5A7E43511}" srcOrd="0" destOrd="0" presId="urn:microsoft.com/office/officeart/2005/8/layout/vList2"/>
    <dgm:cxn modelId="{53B92FAF-2D38-49B8-A83B-0C17A21D11B7}" type="presOf" srcId="{CDE3CDED-2B66-4264-9781-85D1FBDA4D2B}" destId="{6346255E-E10B-44B1-8530-A632091AE487}" srcOrd="0" destOrd="0" presId="urn:microsoft.com/office/officeart/2005/8/layout/vList2"/>
    <dgm:cxn modelId="{BA0D3509-6002-4E7D-B7A6-B84484BDE6C0}" srcId="{0A6F8151-205A-4925-A75D-2F409028A1B7}" destId="{D7239D7E-35E8-4142-BAFC-95A00E85C977}" srcOrd="1" destOrd="0" parTransId="{7A13E23F-1178-4D68-850E-EF2698CCEC93}" sibTransId="{03AD2EBF-FA87-4A67-A76F-A5C3176C3846}"/>
    <dgm:cxn modelId="{44559C81-091F-4FB8-8492-2CEBD837BE93}" srcId="{0A6F8151-205A-4925-A75D-2F409028A1B7}" destId="{5838B8DE-F7D8-4D38-90E8-7AA5C05584D6}" srcOrd="0" destOrd="0" parTransId="{FD36D8EC-F839-4CF3-BAC3-11EC5D8C687A}" sibTransId="{4621B474-AA92-4B3F-8CCE-12FF0F79A6DC}"/>
    <dgm:cxn modelId="{09EB3336-6865-40D1-9AF6-D49577641A13}" srcId="{D7239D7E-35E8-4142-BAFC-95A00E85C977}" destId="{4966FCF8-AFFE-48A7-8331-6A041110E36E}" srcOrd="0" destOrd="0" parTransId="{13BA7670-E4F0-4C92-B2FB-F5069FA6B079}" sibTransId="{871F5222-C80F-448E-AA6D-070C354349B4}"/>
    <dgm:cxn modelId="{5A764C23-1CCA-4CD5-A2F2-F01A62FDF3B4}" type="presOf" srcId="{1875D957-CEC7-475E-8C44-BC5634D601FF}" destId="{AA1763CF-0535-4EB5-9F1B-E5921ACD9EC9}" srcOrd="0" destOrd="0" presId="urn:microsoft.com/office/officeart/2005/8/layout/vList2"/>
    <dgm:cxn modelId="{B667DE53-2202-475F-A3A3-8B1E51226B8F}" srcId="{5838B8DE-F7D8-4D38-90E8-7AA5C05584D6}" destId="{1875D957-CEC7-475E-8C44-BC5634D601FF}" srcOrd="0" destOrd="0" parTransId="{51E8ED40-B868-4295-9289-5C2114C0EB8D}" sibTransId="{4C915778-B525-449A-A32F-2C7F3A2B4788}"/>
    <dgm:cxn modelId="{3505FCA1-5381-4EAA-9C3D-6A73D5D82C20}" type="presOf" srcId="{D7239D7E-35E8-4142-BAFC-95A00E85C977}" destId="{9ED5C7C1-1684-4CCC-AA68-FD07DB5C8330}" srcOrd="0" destOrd="0" presId="urn:microsoft.com/office/officeart/2005/8/layout/vList2"/>
    <dgm:cxn modelId="{792067C4-589D-4CBB-B662-EFAEC0C8E73F}" type="presParOf" srcId="{AE46C0E0-CBC1-4BAB-B70A-EAD5A7E43511}" destId="{736D56AA-9A86-4914-9D1F-857DF3197114}" srcOrd="0" destOrd="0" presId="urn:microsoft.com/office/officeart/2005/8/layout/vList2"/>
    <dgm:cxn modelId="{2FAD5C76-3F72-47BA-A65B-799E676756F6}" type="presParOf" srcId="{AE46C0E0-CBC1-4BAB-B70A-EAD5A7E43511}" destId="{AA1763CF-0535-4EB5-9F1B-E5921ACD9EC9}" srcOrd="1" destOrd="0" presId="urn:microsoft.com/office/officeart/2005/8/layout/vList2"/>
    <dgm:cxn modelId="{374B91CF-A609-47F7-9403-BBB29AC3C326}" type="presParOf" srcId="{AE46C0E0-CBC1-4BAB-B70A-EAD5A7E43511}" destId="{9ED5C7C1-1684-4CCC-AA68-FD07DB5C8330}" srcOrd="2" destOrd="0" presId="urn:microsoft.com/office/officeart/2005/8/layout/vList2"/>
    <dgm:cxn modelId="{8C90C3EC-8EEC-4AF8-B846-301F37BC6DD6}" type="presParOf" srcId="{AE46C0E0-CBC1-4BAB-B70A-EAD5A7E43511}" destId="{955B07DF-8AE3-429B-9B0F-E0CFCA63BBB9}" srcOrd="3" destOrd="0" presId="urn:microsoft.com/office/officeart/2005/8/layout/vList2"/>
    <dgm:cxn modelId="{997A21D9-4F71-4C40-9AC2-F0629797FB4A}" type="presParOf" srcId="{AE46C0E0-CBC1-4BAB-B70A-EAD5A7E43511}" destId="{5E754A90-AE2C-45F2-9786-EB090328BFCB}" srcOrd="4" destOrd="0" presId="urn:microsoft.com/office/officeart/2005/8/layout/vList2"/>
    <dgm:cxn modelId="{4CF00C95-1F1E-4683-A484-BC578E10F322}" type="presParOf" srcId="{AE46C0E0-CBC1-4BAB-B70A-EAD5A7E43511}" destId="{41A1B33D-EF34-4DC0-B0CB-E7F90785F571}" srcOrd="5" destOrd="0" presId="urn:microsoft.com/office/officeart/2005/8/layout/vList2"/>
    <dgm:cxn modelId="{DCFD9BF7-2916-4313-8361-16EDAB3E4CC4}" type="presParOf" srcId="{AE46C0E0-CBC1-4BAB-B70A-EAD5A7E43511}" destId="{6346255E-E10B-44B1-8530-A632091AE48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8D7CA-B7AD-4FE1-BB13-21AC16989CD7}">
      <dsp:nvSpPr>
        <dsp:cNvPr id="0" name=""/>
        <dsp:cNvSpPr/>
      </dsp:nvSpPr>
      <dsp:spPr>
        <a:xfrm>
          <a:off x="0" y="615116"/>
          <a:ext cx="2766974" cy="1823277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/>
            <a:t>הסוכנות הבינ"ל לאנרגיה אטומית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err="1" smtClean="0"/>
            <a:t>סבא"א</a:t>
          </a:r>
          <a:endParaRPr lang="en-US" sz="2600" b="1" kern="1200" dirty="0"/>
        </a:p>
      </dsp:txBody>
      <dsp:txXfrm>
        <a:off x="0" y="615116"/>
        <a:ext cx="2766974" cy="1823277"/>
      </dsp:txXfrm>
    </dsp:sp>
    <dsp:sp modelId="{6CA5CABF-89F3-4AAA-844A-1E20B1B634EB}">
      <dsp:nvSpPr>
        <dsp:cNvPr id="0" name=""/>
        <dsp:cNvSpPr/>
      </dsp:nvSpPr>
      <dsp:spPr>
        <a:xfrm>
          <a:off x="3124230" y="685806"/>
          <a:ext cx="2965033" cy="1755428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/>
            <a:t>האמנה למניעת הפצה של נשק גרעיני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NPT</a:t>
          </a:r>
          <a:endParaRPr lang="en-US" sz="2600" b="1" kern="1200" dirty="0"/>
        </a:p>
      </dsp:txBody>
      <dsp:txXfrm>
        <a:off x="3124230" y="685806"/>
        <a:ext cx="2965033" cy="17554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D56AA-9A86-4914-9D1F-857DF3197114}">
      <dsp:nvSpPr>
        <dsp:cNvPr id="0" name=""/>
        <dsp:cNvSpPr/>
      </dsp:nvSpPr>
      <dsp:spPr>
        <a:xfrm>
          <a:off x="0" y="19160"/>
          <a:ext cx="10464800" cy="100386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/>
            <a:t>נוסדה ב- 1957 למטרת קידום פיתוח אנרגיה גרעינית לצרכי שלום ("</a:t>
          </a:r>
          <a:r>
            <a:rPr lang="he-IL" sz="2600" b="1" kern="1200" dirty="0" smtClean="0">
              <a:hlinkClick xmlns:r="http://schemas.openxmlformats.org/officeDocument/2006/relationships" r:id="" action="ppaction://hlinksldjump"/>
            </a:rPr>
            <a:t>אטומים למען שלום</a:t>
          </a:r>
          <a:r>
            <a:rPr lang="he-IL" sz="2600" kern="1200" dirty="0" smtClean="0"/>
            <a:t>")</a:t>
          </a:r>
          <a:endParaRPr lang="en-US" sz="2600" kern="1200" dirty="0"/>
        </a:p>
      </dsp:txBody>
      <dsp:txXfrm>
        <a:off x="49004" y="68164"/>
        <a:ext cx="10366792" cy="905852"/>
      </dsp:txXfrm>
    </dsp:sp>
    <dsp:sp modelId="{AA1763CF-0535-4EB5-9F1B-E5921ACD9EC9}">
      <dsp:nvSpPr>
        <dsp:cNvPr id="0" name=""/>
        <dsp:cNvSpPr/>
      </dsp:nvSpPr>
      <dsp:spPr>
        <a:xfrm>
          <a:off x="0" y="1023021"/>
          <a:ext cx="10464800" cy="182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33020" rIns="184912" bIns="33020" numCol="1" spcCol="1270" anchor="t" anchorCtr="0">
          <a:noAutofit/>
        </a:bodyPr>
        <a:lstStyle/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600" kern="1200" dirty="0"/>
        </a:p>
      </dsp:txBody>
      <dsp:txXfrm>
        <a:off x="0" y="1023021"/>
        <a:ext cx="10464800" cy="182160"/>
      </dsp:txXfrm>
    </dsp:sp>
    <dsp:sp modelId="{9ED5C7C1-1684-4CCC-AA68-FD07DB5C8330}">
      <dsp:nvSpPr>
        <dsp:cNvPr id="0" name=""/>
        <dsp:cNvSpPr/>
      </dsp:nvSpPr>
      <dsp:spPr>
        <a:xfrm>
          <a:off x="0" y="1164996"/>
          <a:ext cx="10464800" cy="100386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/>
            <a:t>ארגון בין-ממשלתי עצמאי. לא ארגון של האו"ם (יחסים עם </a:t>
          </a:r>
          <a:r>
            <a:rPr lang="he-IL" sz="2600" kern="1200" dirty="0" err="1" smtClean="0"/>
            <a:t>מועבי"ט</a:t>
          </a:r>
          <a:r>
            <a:rPr lang="he-IL" sz="2600" kern="1200" dirty="0" smtClean="0"/>
            <a:t>)</a:t>
          </a:r>
          <a:endParaRPr lang="en-US" sz="2600" kern="1200" dirty="0"/>
        </a:p>
      </dsp:txBody>
      <dsp:txXfrm>
        <a:off x="49004" y="1214000"/>
        <a:ext cx="10366792" cy="905852"/>
      </dsp:txXfrm>
    </dsp:sp>
    <dsp:sp modelId="{955B07DF-8AE3-429B-9B0F-E0CFCA63BBB9}">
      <dsp:nvSpPr>
        <dsp:cNvPr id="0" name=""/>
        <dsp:cNvSpPr/>
      </dsp:nvSpPr>
      <dsp:spPr>
        <a:xfrm>
          <a:off x="0" y="2209041"/>
          <a:ext cx="10464800" cy="182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33020" rIns="184912" bIns="33020" numCol="1" spcCol="1270" anchor="t" anchorCtr="0">
          <a:noAutofit/>
        </a:bodyPr>
        <a:lstStyle/>
        <a:p>
          <a:pPr marL="228600" lvl="1" indent="-228600" algn="r" defTabSz="11557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600" kern="1200" dirty="0"/>
        </a:p>
      </dsp:txBody>
      <dsp:txXfrm>
        <a:off x="0" y="2209041"/>
        <a:ext cx="10464800" cy="182160"/>
      </dsp:txXfrm>
    </dsp:sp>
    <dsp:sp modelId="{5E754A90-AE2C-45F2-9786-EB090328BFCB}">
      <dsp:nvSpPr>
        <dsp:cNvPr id="0" name=""/>
        <dsp:cNvSpPr/>
      </dsp:nvSpPr>
      <dsp:spPr>
        <a:xfrm>
          <a:off x="0" y="2310703"/>
          <a:ext cx="10464800" cy="100386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/>
            <a:t>פיקוח </a:t>
          </a:r>
          <a:r>
            <a:rPr lang="he-IL" sz="2600" kern="1200" dirty="0" err="1" smtClean="0"/>
            <a:t>סבא"א</a:t>
          </a:r>
          <a:r>
            <a:rPr lang="he-IL" sz="2600" kern="1200" dirty="0" smtClean="0"/>
            <a:t> קדם ל- </a:t>
          </a:r>
          <a:r>
            <a:rPr lang="en-US" sz="2600" kern="1200" dirty="0" smtClean="0"/>
            <a:t>NPT</a:t>
          </a:r>
          <a:r>
            <a:rPr lang="he-IL" sz="2600" kern="1200" dirty="0" smtClean="0"/>
            <a:t> אך משרת את האמנה</a:t>
          </a:r>
          <a:endParaRPr lang="en-US" sz="2600" kern="1200" dirty="0"/>
        </a:p>
      </dsp:txBody>
      <dsp:txXfrm>
        <a:off x="49004" y="2359707"/>
        <a:ext cx="10366792" cy="905852"/>
      </dsp:txXfrm>
    </dsp:sp>
    <dsp:sp modelId="{6346255E-E10B-44B1-8530-A632091AE487}">
      <dsp:nvSpPr>
        <dsp:cNvPr id="0" name=""/>
        <dsp:cNvSpPr/>
      </dsp:nvSpPr>
      <dsp:spPr>
        <a:xfrm>
          <a:off x="0" y="3408126"/>
          <a:ext cx="10464800" cy="1003860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/>
            <a:t>159 מדינות חברות (ללא חובת קבלת פיקוח)</a:t>
          </a:r>
          <a:endParaRPr lang="en-US" sz="2600" kern="1200" dirty="0"/>
        </a:p>
      </dsp:txBody>
      <dsp:txXfrm>
        <a:off x="49004" y="3457130"/>
        <a:ext cx="10366792" cy="90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כ"ה/אלול/תשע"ט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כ"ה/אלול/תשע"ט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2.xml"/><Relationship Id="rId7" Type="http://schemas.openxmlformats.org/officeDocument/2006/relationships/hyperlink" Target="http://www.iaea.org/About/Policy/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il/url?sa=i&amp;rct=j&amp;q=&amp;esrc=s&amp;frm=1&amp;source=images&amp;cd=&amp;cad=rja&amp;docid=uHDAphlroH7AwM&amp;tbnid=T31HBkGpPc51HM:&amp;ved=0CAUQjRw&amp;url=http://thenuclearworld.org/2011/02/25/president-eisenhowers-atoms-for-peace-speech/&amp;ei=09ipUZrHCo3MsgbS6YCgBA&amp;psig=AFQjCNEx1HIXkp1Ge-H4hfvjBplvAeiv6A&amp;ust=1370171955197170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הסכם הגרעין עם איראן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אוקטובר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2946400" y="1676401"/>
          <a:ext cx="8128000" cy="2443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515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200" dirty="0" smtClean="0"/>
                        <a:t>זמן גילוי</a:t>
                      </a:r>
                      <a:endParaRPr lang="en-US" sz="2200" dirty="0" smtClean="0"/>
                    </a:p>
                    <a:p>
                      <a:pPr algn="ctr" rtl="1"/>
                      <a:endParaRPr lang="en-US" sz="2200" dirty="0"/>
                    </a:p>
                  </a:txBody>
                  <a:tcPr marL="121920" marR="121920" marT="45735" marB="45735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200" dirty="0" smtClean="0"/>
                        <a:t>חומר</a:t>
                      </a:r>
                      <a:endParaRPr lang="en-US" sz="2200" dirty="0"/>
                    </a:p>
                  </a:txBody>
                  <a:tcPr marL="121920" marR="121920" marT="45735" marB="4573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287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/>
                        <a:t>חודש</a:t>
                      </a:r>
                      <a:endParaRPr lang="en-US" sz="1800" dirty="0"/>
                    </a:p>
                  </a:txBody>
                  <a:tcPr marL="121920" marR="121920" marT="45735" marB="45735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/>
                        <a:t>פלוטוניום, אורניום בהעשרה גבוהה</a:t>
                      </a:r>
                      <a:endParaRPr lang="en-US" sz="1800" dirty="0"/>
                    </a:p>
                  </a:txBody>
                  <a:tcPr marL="121920" marR="121920" marT="45735" marB="457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860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/>
                        <a:t>3 חודשים</a:t>
                      </a:r>
                      <a:endParaRPr lang="en-US" sz="1800" dirty="0"/>
                    </a:p>
                  </a:txBody>
                  <a:tcPr marL="121920" marR="121920" marT="45735" marB="45735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/>
                        <a:t>דלק מוקרן</a:t>
                      </a:r>
                      <a:endParaRPr lang="en-US" sz="1800" dirty="0"/>
                    </a:p>
                  </a:txBody>
                  <a:tcPr marL="121920" marR="121920" marT="45735" marB="457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860"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/>
                        <a:t>12 חודשים</a:t>
                      </a:r>
                      <a:endParaRPr lang="en-US" sz="1800" dirty="0"/>
                    </a:p>
                  </a:txBody>
                  <a:tcPr marL="121920" marR="121920" marT="45735" marB="45735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800" dirty="0" smtClean="0"/>
                        <a:t>אורניום בהעשרה נמוכה</a:t>
                      </a:r>
                      <a:endParaRPr lang="en-US" sz="1800" dirty="0"/>
                    </a:p>
                  </a:txBody>
                  <a:tcPr marL="121920" marR="121920" marT="45735" marB="457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283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32CD281-5DF3-4478-8B60-5ED4868F4246}" type="slidenum">
              <a:rPr lang="he-IL" sz="1400" b="0" u="none" smtClean="0">
                <a:solidFill>
                  <a:schemeClr val="tx1"/>
                </a:solidFill>
              </a:rPr>
              <a:pPr/>
              <a:t>10</a:t>
            </a:fld>
            <a:endParaRPr lang="en-US" sz="1400" b="0" u="none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4995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כותרת 1"/>
          <p:cNvSpPr>
            <a:spLocks noGrp="1"/>
          </p:cNvSpPr>
          <p:nvPr>
            <p:ph type="title"/>
          </p:nvPr>
        </p:nvSpPr>
        <p:spPr>
          <a:xfrm>
            <a:off x="2848727" y="926123"/>
            <a:ext cx="6377354" cy="609600"/>
          </a:xfrm>
        </p:spPr>
        <p:txBody>
          <a:bodyPr>
            <a:noAutofit/>
          </a:bodyPr>
          <a:lstStyle/>
          <a:p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מגבלות הפיקוח המסורתי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64633" y="1714500"/>
            <a:ext cx="10464800" cy="4076700"/>
          </a:xfrm>
        </p:spPr>
        <p:txBody>
          <a:bodyPr/>
          <a:lstStyle/>
          <a:p>
            <a:pPr>
              <a:defRPr/>
            </a:pPr>
            <a:r>
              <a:rPr lang="he-IL" sz="2800" dirty="0" err="1" smtClean="0"/>
              <a:t>סבא"א</a:t>
            </a:r>
            <a:r>
              <a:rPr lang="he-IL" sz="2800" dirty="0" smtClean="0"/>
              <a:t> יודעת לפקח היטב על מיתקנים ותהליכים שקשורים בחומרים גרעיניים </a:t>
            </a:r>
            <a:r>
              <a:rPr lang="he-IL" sz="2800" b="1" dirty="0" smtClean="0"/>
              <a:t>מוצהרים</a:t>
            </a:r>
            <a:endParaRPr lang="he-IL" sz="2800" b="1" dirty="0"/>
          </a:p>
          <a:p>
            <a:pPr>
              <a:defRPr/>
            </a:pPr>
            <a:r>
              <a:rPr lang="he-IL" sz="2800" dirty="0" smtClean="0"/>
              <a:t>יכולת נמוכה מאוד לאתר עצמאית </a:t>
            </a:r>
            <a:r>
              <a:rPr lang="he-IL" sz="2800" b="1" dirty="0" smtClean="0"/>
              <a:t>פעילות חשאית </a:t>
            </a:r>
            <a:r>
              <a:rPr lang="he-IL" sz="2800" dirty="0" smtClean="0"/>
              <a:t>- </a:t>
            </a:r>
            <a:r>
              <a:rPr lang="he-IL" sz="2800" dirty="0" smtClean="0">
                <a:latin typeface="Arial" charset="0"/>
                <a:cs typeface="Arial" charset="0"/>
              </a:rPr>
              <a:t>כל </a:t>
            </a:r>
            <a:r>
              <a:rPr lang="he-IL" sz="2800" dirty="0">
                <a:latin typeface="Arial" charset="0"/>
                <a:cs typeface="Arial" charset="0"/>
              </a:rPr>
              <a:t>מקרי ההפרות של הסכמי הפיקוח התגלו ע"י </a:t>
            </a:r>
            <a:r>
              <a:rPr lang="he-IL" sz="2800" b="1" dirty="0">
                <a:latin typeface="Arial" charset="0"/>
                <a:cs typeface="Arial" charset="0"/>
              </a:rPr>
              <a:t>גורמים חיצוניים </a:t>
            </a:r>
            <a:r>
              <a:rPr lang="he-IL" sz="2800" dirty="0">
                <a:latin typeface="Arial" charset="0"/>
                <a:cs typeface="Arial" charset="0"/>
              </a:rPr>
              <a:t>(עיראק, </a:t>
            </a:r>
            <a:r>
              <a:rPr lang="he-IL" sz="2800" dirty="0" err="1">
                <a:latin typeface="Arial" charset="0"/>
                <a:cs typeface="Arial" charset="0"/>
              </a:rPr>
              <a:t>צפ"ק</a:t>
            </a:r>
            <a:r>
              <a:rPr lang="he-IL" sz="2800" dirty="0">
                <a:latin typeface="Arial" charset="0"/>
                <a:cs typeface="Arial" charset="0"/>
              </a:rPr>
              <a:t>, איראן, לוב וסוריה)</a:t>
            </a:r>
          </a:p>
          <a:p>
            <a:pPr marL="0" indent="0">
              <a:buFontTx/>
              <a:buNone/>
              <a:defRPr/>
            </a:pPr>
            <a:endParaRPr lang="he-IL" sz="2600" dirty="0" smtClean="0"/>
          </a:p>
          <a:p>
            <a:pPr marL="0" indent="0">
              <a:buFontTx/>
              <a:buNone/>
              <a:defRPr/>
            </a:pPr>
            <a:endParaRPr lang="he-IL" sz="2600" dirty="0"/>
          </a:p>
        </p:txBody>
      </p:sp>
      <p:sp>
        <p:nvSpPr>
          <p:cNvPr id="12292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111AA37-773E-46EC-8FAD-262666EE3BD9}" type="slidenum">
              <a:rPr lang="he-IL" sz="1400" b="0" u="none" smtClean="0">
                <a:solidFill>
                  <a:schemeClr val="tx1"/>
                </a:solidFill>
              </a:rPr>
              <a:pPr/>
              <a:t>11</a:t>
            </a:fld>
            <a:endParaRPr lang="en-US" sz="1400" b="0" u="none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9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מציין מיקום של מספר שקופית 1"/>
          <p:cNvSpPr>
            <a:spLocks noGrp="1"/>
          </p:cNvSpPr>
          <p:nvPr>
            <p:ph type="sldNum" sz="quarter" idx="12"/>
          </p:nvPr>
        </p:nvSpPr>
        <p:spPr>
          <a:xfrm>
            <a:off x="1117600" y="6400800"/>
            <a:ext cx="28448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DA58C05-2C43-46A9-A8D2-452394A181D7}" type="slidenum">
              <a:rPr lang="he-IL" sz="1400" b="0" u="none" smtClean="0">
                <a:solidFill>
                  <a:schemeClr val="tx1"/>
                </a:solidFill>
              </a:rPr>
              <a:pPr/>
              <a:t>12</a:t>
            </a:fld>
            <a:endParaRPr lang="en-US" sz="1400" b="0" u="none" smtClean="0">
              <a:solidFill>
                <a:schemeClr val="tx1"/>
              </a:solidFill>
            </a:endParaRPr>
          </a:p>
        </p:txBody>
      </p:sp>
      <p:sp>
        <p:nvSpPr>
          <p:cNvPr id="6147" name="מלבן 2"/>
          <p:cNvSpPr>
            <a:spLocks noChangeArrowheads="1"/>
          </p:cNvSpPr>
          <p:nvPr/>
        </p:nvSpPr>
        <p:spPr bwMode="auto">
          <a:xfrm>
            <a:off x="1320800" y="2895600"/>
            <a:ext cx="1320800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he-IL" sz="1800" b="0" u="none">
                <a:solidFill>
                  <a:schemeClr val="tx1"/>
                </a:solidFill>
              </a:rPr>
              <a:t>כרייה ועיבוד</a:t>
            </a:r>
            <a:endParaRPr lang="en-US" sz="1800" b="0" u="none">
              <a:solidFill>
                <a:schemeClr val="tx1"/>
              </a:solidFill>
            </a:endParaRPr>
          </a:p>
        </p:txBody>
      </p:sp>
      <p:sp>
        <p:nvSpPr>
          <p:cNvPr id="6148" name="מלבן 3"/>
          <p:cNvSpPr>
            <a:spLocks noChangeArrowheads="1"/>
          </p:cNvSpPr>
          <p:nvPr/>
        </p:nvSpPr>
        <p:spPr bwMode="auto">
          <a:xfrm>
            <a:off x="3149600" y="2928938"/>
            <a:ext cx="1320800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he-IL" sz="1800" b="0" u="none">
                <a:solidFill>
                  <a:schemeClr val="tx1"/>
                </a:solidFill>
              </a:rPr>
              <a:t>המרה</a:t>
            </a:r>
            <a:endParaRPr lang="en-US" sz="1800" b="0" u="none">
              <a:solidFill>
                <a:schemeClr val="tx1"/>
              </a:solidFill>
            </a:endParaRPr>
          </a:p>
        </p:txBody>
      </p:sp>
      <p:sp>
        <p:nvSpPr>
          <p:cNvPr id="6149" name="מלבן 4"/>
          <p:cNvSpPr>
            <a:spLocks noChangeArrowheads="1"/>
          </p:cNvSpPr>
          <p:nvPr/>
        </p:nvSpPr>
        <p:spPr bwMode="auto">
          <a:xfrm>
            <a:off x="4978400" y="2928938"/>
            <a:ext cx="1320800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he-IL" sz="1800" b="0" u="none">
                <a:solidFill>
                  <a:schemeClr val="tx1"/>
                </a:solidFill>
              </a:rPr>
              <a:t>ייצור דלק</a:t>
            </a:r>
            <a:endParaRPr lang="en-US" sz="1800" b="0" u="none">
              <a:solidFill>
                <a:schemeClr val="tx1"/>
              </a:solidFill>
            </a:endParaRPr>
          </a:p>
        </p:txBody>
      </p:sp>
      <p:sp>
        <p:nvSpPr>
          <p:cNvPr id="6150" name="מלבן 5"/>
          <p:cNvSpPr>
            <a:spLocks noChangeArrowheads="1"/>
          </p:cNvSpPr>
          <p:nvPr/>
        </p:nvSpPr>
        <p:spPr bwMode="auto">
          <a:xfrm>
            <a:off x="3041651" y="3962400"/>
            <a:ext cx="1320800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he-IL" sz="1800" b="0" u="none">
                <a:solidFill>
                  <a:schemeClr val="tx1"/>
                </a:solidFill>
              </a:rPr>
              <a:t>העשרה</a:t>
            </a:r>
            <a:endParaRPr lang="en-US" sz="1800" b="0" u="none">
              <a:solidFill>
                <a:schemeClr val="tx1"/>
              </a:solidFill>
            </a:endParaRPr>
          </a:p>
        </p:txBody>
      </p:sp>
      <p:sp>
        <p:nvSpPr>
          <p:cNvPr id="6151" name="מלבן 6"/>
          <p:cNvSpPr>
            <a:spLocks noChangeArrowheads="1"/>
          </p:cNvSpPr>
          <p:nvPr/>
        </p:nvSpPr>
        <p:spPr bwMode="auto">
          <a:xfrm>
            <a:off x="6807200" y="2946400"/>
            <a:ext cx="1320800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he-IL" sz="1800" u="none">
                <a:solidFill>
                  <a:schemeClr val="tx1"/>
                </a:solidFill>
              </a:rPr>
              <a:t>כור גרעיני</a:t>
            </a:r>
            <a:endParaRPr lang="en-US" sz="1800" u="none">
              <a:solidFill>
                <a:schemeClr val="tx1"/>
              </a:solidFill>
            </a:endParaRPr>
          </a:p>
        </p:txBody>
      </p:sp>
      <p:sp>
        <p:nvSpPr>
          <p:cNvPr id="6152" name="מלבן 7"/>
          <p:cNvSpPr>
            <a:spLocks noChangeArrowheads="1"/>
          </p:cNvSpPr>
          <p:nvPr/>
        </p:nvSpPr>
        <p:spPr bwMode="auto">
          <a:xfrm>
            <a:off x="8737600" y="2946400"/>
            <a:ext cx="1320800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he-IL" sz="1800" b="0" u="none">
                <a:solidFill>
                  <a:schemeClr val="tx1"/>
                </a:solidFill>
              </a:rPr>
              <a:t>הפרדה</a:t>
            </a:r>
            <a:endParaRPr lang="en-US" sz="1800" b="0" u="none">
              <a:solidFill>
                <a:schemeClr val="tx1"/>
              </a:solidFill>
            </a:endParaRPr>
          </a:p>
        </p:txBody>
      </p:sp>
      <p:sp>
        <p:nvSpPr>
          <p:cNvPr id="6153" name="מלבן 8"/>
          <p:cNvSpPr>
            <a:spLocks noChangeArrowheads="1"/>
          </p:cNvSpPr>
          <p:nvPr/>
        </p:nvSpPr>
        <p:spPr bwMode="auto">
          <a:xfrm>
            <a:off x="7721600" y="1600200"/>
            <a:ext cx="1676400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he-IL" sz="1800" b="0" u="none">
                <a:solidFill>
                  <a:schemeClr val="tx1"/>
                </a:solidFill>
              </a:rPr>
              <a:t>אחסון דלק מוקרן</a:t>
            </a:r>
            <a:endParaRPr lang="en-US" sz="1800" b="0" u="none">
              <a:solidFill>
                <a:schemeClr val="tx1"/>
              </a:solidFill>
            </a:endParaRPr>
          </a:p>
        </p:txBody>
      </p:sp>
      <p:sp>
        <p:nvSpPr>
          <p:cNvPr id="6154" name="מלבן 9"/>
          <p:cNvSpPr>
            <a:spLocks noChangeArrowheads="1"/>
          </p:cNvSpPr>
          <p:nvPr/>
        </p:nvSpPr>
        <p:spPr bwMode="auto">
          <a:xfrm>
            <a:off x="5287434" y="1600200"/>
            <a:ext cx="1824567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he-IL" sz="1800" b="0" u="none">
                <a:solidFill>
                  <a:schemeClr val="tx1"/>
                </a:solidFill>
              </a:rPr>
              <a:t>ייצור מים כבדים</a:t>
            </a:r>
            <a:endParaRPr lang="en-US" sz="1800" b="0" u="none">
              <a:solidFill>
                <a:schemeClr val="tx1"/>
              </a:solidFill>
            </a:endParaRPr>
          </a:p>
        </p:txBody>
      </p:sp>
      <p:sp>
        <p:nvSpPr>
          <p:cNvPr id="6155" name="מלבן 10"/>
          <p:cNvSpPr>
            <a:spLocks noChangeArrowheads="1"/>
          </p:cNvSpPr>
          <p:nvPr/>
        </p:nvSpPr>
        <p:spPr bwMode="auto">
          <a:xfrm>
            <a:off x="8737600" y="4572000"/>
            <a:ext cx="1320800" cy="685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he-IL" sz="1800" u="none" dirty="0" smtClean="0">
                <a:solidFill>
                  <a:schemeClr val="tx1"/>
                </a:solidFill>
              </a:rPr>
              <a:t>חומר בקיע </a:t>
            </a:r>
            <a:r>
              <a:rPr lang="he-IL" dirty="0"/>
              <a:t>ל</a:t>
            </a:r>
            <a:r>
              <a:rPr lang="he-IL" sz="1800" u="none" dirty="0" smtClean="0">
                <a:solidFill>
                  <a:schemeClr val="tx1"/>
                </a:solidFill>
              </a:rPr>
              <a:t>נשק </a:t>
            </a:r>
            <a:r>
              <a:rPr lang="he-IL" sz="1800" u="none" dirty="0">
                <a:solidFill>
                  <a:schemeClr val="tx1"/>
                </a:solidFill>
              </a:rPr>
              <a:t>גרעיני</a:t>
            </a:r>
            <a:endParaRPr lang="en-US" sz="1800" u="none" dirty="0">
              <a:solidFill>
                <a:schemeClr val="tx1"/>
              </a:solidFill>
            </a:endParaRPr>
          </a:p>
        </p:txBody>
      </p:sp>
      <p:cxnSp>
        <p:nvCxnSpPr>
          <p:cNvPr id="6156" name="מחבר חץ ישר 12"/>
          <p:cNvCxnSpPr>
            <a:cxnSpLocks noChangeShapeType="1"/>
            <a:stCxn id="6152" idx="2"/>
            <a:endCxn id="6155" idx="0"/>
          </p:cNvCxnSpPr>
          <p:nvPr/>
        </p:nvCxnSpPr>
        <p:spPr bwMode="auto">
          <a:xfrm>
            <a:off x="9398000" y="3632200"/>
            <a:ext cx="0" cy="9398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7" name="מחבר ישר 15"/>
          <p:cNvCxnSpPr>
            <a:cxnSpLocks noChangeShapeType="1"/>
            <a:stCxn id="6150" idx="2"/>
          </p:cNvCxnSpPr>
          <p:nvPr/>
        </p:nvCxnSpPr>
        <p:spPr bwMode="auto">
          <a:xfrm>
            <a:off x="3702051" y="4648200"/>
            <a:ext cx="0" cy="3810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8" name="מחבר חץ ישר 17"/>
          <p:cNvCxnSpPr>
            <a:cxnSpLocks noChangeShapeType="1"/>
          </p:cNvCxnSpPr>
          <p:nvPr/>
        </p:nvCxnSpPr>
        <p:spPr bwMode="auto">
          <a:xfrm>
            <a:off x="3702051" y="5029200"/>
            <a:ext cx="5035549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9" name="TextBox 33"/>
          <p:cNvSpPr txBox="1">
            <a:spLocks noChangeArrowheads="1"/>
          </p:cNvSpPr>
          <p:nvPr/>
        </p:nvSpPr>
        <p:spPr bwMode="auto">
          <a:xfrm>
            <a:off x="9347200" y="3810001"/>
            <a:ext cx="914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2600" u="none"/>
              <a:t>PU</a:t>
            </a:r>
          </a:p>
        </p:txBody>
      </p:sp>
      <p:sp>
        <p:nvSpPr>
          <p:cNvPr id="6160" name="TextBox 34"/>
          <p:cNvSpPr txBox="1">
            <a:spLocks noChangeArrowheads="1"/>
          </p:cNvSpPr>
          <p:nvPr/>
        </p:nvSpPr>
        <p:spPr bwMode="auto">
          <a:xfrm>
            <a:off x="5763685" y="4537076"/>
            <a:ext cx="1348316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sz="2600" u="none"/>
              <a:t>HEU</a:t>
            </a:r>
          </a:p>
        </p:txBody>
      </p:sp>
      <p:cxnSp>
        <p:nvCxnSpPr>
          <p:cNvPr id="6161" name="מחבר חץ ישר 36"/>
          <p:cNvCxnSpPr>
            <a:cxnSpLocks noChangeShapeType="1"/>
          </p:cNvCxnSpPr>
          <p:nvPr/>
        </p:nvCxnSpPr>
        <p:spPr bwMode="auto">
          <a:xfrm>
            <a:off x="3556000" y="3614738"/>
            <a:ext cx="0" cy="3476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מחבר חץ ישר 38"/>
          <p:cNvCxnSpPr>
            <a:cxnSpLocks noChangeShapeType="1"/>
          </p:cNvCxnSpPr>
          <p:nvPr/>
        </p:nvCxnSpPr>
        <p:spPr bwMode="auto">
          <a:xfrm>
            <a:off x="9245600" y="2286000"/>
            <a:ext cx="0" cy="642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מחבר חץ ישר 40"/>
          <p:cNvCxnSpPr>
            <a:cxnSpLocks noChangeShapeType="1"/>
          </p:cNvCxnSpPr>
          <p:nvPr/>
        </p:nvCxnSpPr>
        <p:spPr bwMode="auto">
          <a:xfrm flipV="1">
            <a:off x="7823200" y="2286000"/>
            <a:ext cx="0" cy="642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מחבר חץ ישר 42"/>
          <p:cNvCxnSpPr>
            <a:cxnSpLocks noChangeShapeType="1"/>
            <a:stCxn id="6151" idx="3"/>
            <a:endCxn id="6152" idx="1"/>
          </p:cNvCxnSpPr>
          <p:nvPr/>
        </p:nvCxnSpPr>
        <p:spPr bwMode="auto">
          <a:xfrm>
            <a:off x="8128000" y="3289300"/>
            <a:ext cx="609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מחבר חץ ישר 44"/>
          <p:cNvCxnSpPr>
            <a:cxnSpLocks noChangeShapeType="1"/>
            <a:stCxn id="6149" idx="3"/>
            <a:endCxn id="6151" idx="1"/>
          </p:cNvCxnSpPr>
          <p:nvPr/>
        </p:nvCxnSpPr>
        <p:spPr bwMode="auto">
          <a:xfrm>
            <a:off x="6299200" y="3271838"/>
            <a:ext cx="508000" cy="174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מחבר חץ ישר 46"/>
          <p:cNvCxnSpPr>
            <a:cxnSpLocks noChangeShapeType="1"/>
            <a:stCxn id="6148" idx="3"/>
            <a:endCxn id="6149" idx="1"/>
          </p:cNvCxnSpPr>
          <p:nvPr/>
        </p:nvCxnSpPr>
        <p:spPr bwMode="auto">
          <a:xfrm>
            <a:off x="4470400" y="3271838"/>
            <a:ext cx="508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מחבר חץ ישר 52"/>
          <p:cNvCxnSpPr>
            <a:cxnSpLocks noChangeShapeType="1"/>
            <a:stCxn id="6147" idx="3"/>
            <a:endCxn id="6148" idx="1"/>
          </p:cNvCxnSpPr>
          <p:nvPr/>
        </p:nvCxnSpPr>
        <p:spPr bwMode="auto">
          <a:xfrm>
            <a:off x="2641600" y="3238500"/>
            <a:ext cx="508000" cy="333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8" name="מחבר חץ ישר 54"/>
          <p:cNvCxnSpPr>
            <a:cxnSpLocks noChangeShapeType="1"/>
            <a:stCxn id="6154" idx="2"/>
          </p:cNvCxnSpPr>
          <p:nvPr/>
        </p:nvCxnSpPr>
        <p:spPr bwMode="auto">
          <a:xfrm>
            <a:off x="6199717" y="2286000"/>
            <a:ext cx="1115483" cy="660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Dot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 txBox="1">
            <a:spLocks/>
          </p:cNvSpPr>
          <p:nvPr/>
        </p:nvSpPr>
        <p:spPr>
          <a:xfrm>
            <a:off x="1288064" y="487892"/>
            <a:ext cx="9637776" cy="1430696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מעגל הדלק הגרעיני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770816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רקע – תכנית הגרעין של איראן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588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נקודות ציון במו"מ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902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הסכם הגרעין עם איראן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79262"/>
            <a:ext cx="10130028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נחתם - 14 ביולי 2015 (החליף הסכם זמני מ- 2014)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הסכם בין איראן ל- 6 מדינות (ארה"ב, בריטניה, צרפת, גרמניה, רוסיה וסין) והאיחוד האירופאי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שמו – </a:t>
            </a:r>
            <a:r>
              <a:rPr lang="en-US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JCPOA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- </a:t>
            </a:r>
            <a:r>
              <a:rPr lang="en-US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Joint Comprehensive Plan of Action </a:t>
            </a:r>
            <a:endParaRPr 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"יום היישום" של ההסכם – 16 ינואר 2016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3450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הסכם הגרעין עם איראן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548185"/>
            <a:ext cx="10130028" cy="596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החלטה 2231 של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מועבי"ט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אימצה את ההסכם (בתוקף עד 18 אוקטובר 2025)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מועצת הנגידים של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סבא"א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הנחתה את מנכ"ל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סבא"א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"לאמת </a:t>
            </a:r>
            <a:r>
              <a:rPr lang="he-IL" sz="28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ולנטר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את יישום ההסכם ע"י איראן" (משאבים חיצוניים לתקציב הסוכנות)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6518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3189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ההסכם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391438"/>
            <a:ext cx="10130028" cy="8053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להבטיח שתכנית הגרעין של איראן היא לצרכי שלום בלבד</a:t>
            </a:r>
          </a:p>
          <a:p>
            <a:pPr marL="457200" lvl="1" indent="0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כלומר:</a:t>
            </a: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 לבטל את תכנית הגרעין של איראן (פיתוח לצרכי שלום ע"פ ה- </a:t>
            </a:r>
            <a:r>
              <a:rPr lang="en-US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NPT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 לעכב את תכנית הגרעין של איראן</a:t>
            </a: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 להבטיח שאיראן לא תפתח נשק גרעיני (אסור ממילא ע"י ה- </a:t>
            </a:r>
            <a:r>
              <a:rPr lang="en-US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NPT</a:t>
            </a:r>
            <a:r>
              <a:rPr 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sz="2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764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46444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נתיבים לפיתוח נשק גרעיני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782435"/>
            <a:ext cx="9745978" cy="6786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חומרים גרעיניים (חומר בקיע):</a:t>
            </a:r>
          </a:p>
          <a:p>
            <a:pPr marL="1200150" lvl="1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ערוץ אורניום מועשר: מתקני מיצוי, המרה והעשרה</a:t>
            </a:r>
          </a:p>
          <a:p>
            <a:pPr marL="1200150" lvl="1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ערוץ פלוטוניום: </a:t>
            </a:r>
            <a:r>
              <a:rPr lang="he-IL" alt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כור גרעיני קטן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מטלורגיה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זיווד </a:t>
            </a:r>
            <a:r>
              <a:rPr lang="he-IL" altLang="he-IL" sz="2400" dirty="0" err="1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לרש"ק</a:t>
            </a:r>
            <a:endParaRPr lang="he-IL" altLang="he-IL" sz="2400" dirty="0" smtClean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4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אמצעי נשיאה</a:t>
            </a: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7302137" y="4558937"/>
            <a:ext cx="470263" cy="174516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4040495" y="5220792"/>
            <a:ext cx="222531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אינם מטופלים בהסכם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1004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3189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מהות העסקה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613508"/>
            <a:ext cx="10130028" cy="4175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מגבלות על תכנית הגרעין לתקופה מוגדרת בזמן תמורת הסרה חלקית של סנקציות (ע"י ארה"ב, א"א והאו"ם)</a:t>
            </a: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שנה </a:t>
            </a:r>
            <a:r>
              <a:rPr lang="he-IL" sz="2800" b="1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מחב"ק</a:t>
            </a:r>
            <a:r>
              <a:rPr lang="he-IL" sz="2800" b="1" smtClean="0">
                <a:latin typeface="Levenim MT" panose="02010502060101010101" pitchFamily="2" charset="-79"/>
                <a:cs typeface="Levenim MT" panose="02010502060101010101" pitchFamily="2" charset="-79"/>
              </a:rPr>
              <a:t> למשך עשור</a:t>
            </a:r>
            <a:endParaRPr lang="he-IL" sz="2800" b="1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314450" lvl="2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פיקוח הדוק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הפרת התחייבויות ע"י איראן גוררת החזרת הסנקציות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err="1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נירמול</a:t>
            </a:r>
            <a:r>
              <a:rPr lang="he-IL" altLang="he-IL" sz="2800" b="1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התיק האיראני</a:t>
            </a: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276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â«××¤×ª ××¢××× ××××××××¦××â¬â">
            <a:extLst>
              <a:ext uri="{FF2B5EF4-FFF2-40B4-BE49-F238E27FC236}">
                <a16:creationId xmlns:a16="http://schemas.microsoft.com/office/drawing/2014/main" id="{4FDB3B45-1E3C-4814-892F-1389474E9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879" y="1258914"/>
            <a:ext cx="8635210" cy="4682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6175" y="240788"/>
            <a:ext cx="6166463" cy="611524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2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סוגיות בתחום המדיני הגלובלי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477869" y="4708421"/>
            <a:ext cx="1594374" cy="923330"/>
          </a:xfrm>
          <a:prstGeom prst="rect">
            <a:avLst/>
          </a:prstGeom>
          <a:solidFill>
            <a:srgbClr val="27D105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התחממות גלובלית, איכות סביבה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134205" y="4898847"/>
            <a:ext cx="1554480" cy="646331"/>
          </a:xfrm>
          <a:prstGeom prst="rect">
            <a:avLst/>
          </a:prstGeom>
          <a:solidFill>
            <a:srgbClr val="FE866A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קונפליקטים אזוריים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139704" y="2303820"/>
            <a:ext cx="1594373" cy="369332"/>
          </a:xfrm>
          <a:prstGeom prst="rect">
            <a:avLst/>
          </a:prstGeom>
          <a:solidFill>
            <a:srgbClr val="D8D816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 err="1"/>
              <a:t>ברקזיט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10170249" y="1447054"/>
            <a:ext cx="1563828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רפורמה באו"ם (</a:t>
            </a:r>
            <a:r>
              <a:rPr lang="he-IL" dirty="0" err="1"/>
              <a:t>מועבי"ט</a:t>
            </a:r>
            <a:r>
              <a:rPr lang="he-IL" dirty="0"/>
              <a:t>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7233" y="1837737"/>
            <a:ext cx="1554480" cy="369332"/>
          </a:xfrm>
          <a:prstGeom prst="rect">
            <a:avLst/>
          </a:prstGeom>
          <a:solidFill>
            <a:srgbClr val="A6ADEE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מיגור העוני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6305" y="3271679"/>
            <a:ext cx="1554480" cy="369332"/>
          </a:xfrm>
          <a:prstGeom prst="rect">
            <a:avLst/>
          </a:prstGeom>
          <a:solidFill>
            <a:srgbClr val="C9E2C4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סחר בינ"ל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6305" y="2784337"/>
            <a:ext cx="1554480" cy="369332"/>
          </a:xfrm>
          <a:prstGeom prst="rect">
            <a:avLst/>
          </a:prstGeom>
          <a:solidFill>
            <a:srgbClr val="0CA1A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הגירה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70249" y="2869837"/>
            <a:ext cx="1554480" cy="646331"/>
          </a:xfrm>
          <a:prstGeom prst="rect">
            <a:avLst/>
          </a:prstGeom>
          <a:solidFill>
            <a:srgbClr val="FFCC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בקרת נשק ופירוק נשק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7233" y="2296995"/>
            <a:ext cx="1594374" cy="369332"/>
          </a:xfrm>
          <a:prstGeom prst="rect">
            <a:avLst/>
          </a:prstGeom>
          <a:solidFill>
            <a:srgbClr val="75CCEB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בריאות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6305" y="3730937"/>
            <a:ext cx="155448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שוויון מגדרי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7867" y="968609"/>
            <a:ext cx="155448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זכויות אדם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7867" y="4197809"/>
            <a:ext cx="1554480" cy="369332"/>
          </a:xfrm>
          <a:prstGeom prst="rect">
            <a:avLst/>
          </a:prstGeom>
          <a:solidFill>
            <a:srgbClr val="66FF33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אנרגיה נקיה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6305" y="5773030"/>
            <a:ext cx="1565938" cy="923330"/>
          </a:xfrm>
          <a:prstGeom prst="rect">
            <a:avLst/>
          </a:prstGeom>
          <a:solidFill>
            <a:srgbClr val="00CC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טכנולוגיה</a:t>
            </a:r>
          </a:p>
          <a:p>
            <a:pPr algn="ctr"/>
            <a:r>
              <a:rPr lang="he-IL" dirty="0"/>
              <a:t> (סייבר, רשתות חברתיות)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7233" y="1425366"/>
            <a:ext cx="155448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חינוך והשכלה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159651" y="697745"/>
            <a:ext cx="1544482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יחסי אירופה-ארה"ב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39704" y="3756042"/>
            <a:ext cx="1574427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טרור בינ"ל</a:t>
            </a:r>
          </a:p>
          <a:p>
            <a:pPr algn="ctr"/>
            <a:r>
              <a:rPr lang="he-IL" dirty="0"/>
              <a:t>רדיקליזם</a:t>
            </a:r>
          </a:p>
          <a:p>
            <a:endParaRPr lang="he-IL" dirty="0"/>
          </a:p>
        </p:txBody>
      </p:sp>
      <p:sp>
        <p:nvSpPr>
          <p:cNvPr id="31" name="TextBox 14">
            <a:extLst>
              <a:ext uri="{FF2B5EF4-FFF2-40B4-BE49-F238E27FC236}">
                <a16:creationId xmlns:a16="http://schemas.microsoft.com/office/drawing/2014/main" id="{BBD6FB40-0554-42E0-80C4-315DE7E56A5D}"/>
              </a:ext>
            </a:extLst>
          </p:cNvPr>
          <p:cNvSpPr txBox="1"/>
          <p:nvPr/>
        </p:nvSpPr>
        <p:spPr>
          <a:xfrm>
            <a:off x="9867571" y="5773030"/>
            <a:ext cx="1866506" cy="646331"/>
          </a:xfrm>
          <a:prstGeom prst="rect">
            <a:avLst/>
          </a:prstGeom>
          <a:solidFill>
            <a:srgbClr val="CF6231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הסכם הגרעין עם איראן</a:t>
            </a:r>
          </a:p>
        </p:txBody>
      </p:sp>
      <p:sp>
        <p:nvSpPr>
          <p:cNvPr id="32" name="TextBox 14">
            <a:extLst>
              <a:ext uri="{FF2B5EF4-FFF2-40B4-BE49-F238E27FC236}">
                <a16:creationId xmlns:a16="http://schemas.microsoft.com/office/drawing/2014/main" id="{F30A07E4-9785-4483-88A4-5497A31D429F}"/>
              </a:ext>
            </a:extLst>
          </p:cNvPr>
          <p:cNvSpPr txBox="1"/>
          <p:nvPr/>
        </p:nvSpPr>
        <p:spPr>
          <a:xfrm>
            <a:off x="3858250" y="2386436"/>
            <a:ext cx="4112724" cy="1446550"/>
          </a:xfrm>
          <a:prstGeom prst="rect">
            <a:avLst/>
          </a:prstGeom>
          <a:solidFill>
            <a:srgbClr val="CF6231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4400" dirty="0"/>
              <a:t>הסכם הגרעין </a:t>
            </a:r>
          </a:p>
          <a:p>
            <a:pPr algn="ctr"/>
            <a:r>
              <a:rPr lang="he-IL" sz="4400" dirty="0"/>
              <a:t>עם איראן</a:t>
            </a:r>
          </a:p>
        </p:txBody>
      </p:sp>
    </p:spTree>
    <p:extLst>
      <p:ext uri="{BB962C8B-B14F-4D97-AF65-F5344CB8AC3E}">
        <p14:creationId xmlns:p14="http://schemas.microsoft.com/office/powerpoint/2010/main" val="193872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395389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מחויבויות איראן ע"פ ההסכם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444938"/>
              </p:ext>
            </p:extLst>
          </p:nvPr>
        </p:nvGraphicFramePr>
        <p:xfrm>
          <a:off x="3090513" y="1505181"/>
          <a:ext cx="6820872" cy="487601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875">
                  <a:extLst>
                    <a:ext uri="{9D8B030D-6E8A-4147-A177-3AD203B41FA5}">
                      <a16:colId xmlns:a16="http://schemas.microsoft.com/office/drawing/2014/main" val="296390210"/>
                    </a:ext>
                  </a:extLst>
                </a:gridCol>
                <a:gridCol w="2038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סוגיה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פירוט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משך זמן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 rowSpan="7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הגבלת העשרה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מספר צנטריפוגות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5060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10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רמת העשרה 3.67%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15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העשרה רק </a:t>
                      </a:r>
                      <a:r>
                        <a:rPr lang="he-IL" sz="160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בנתנז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15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אורניום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מועשר 300 ק"ג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15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מתקן </a:t>
                      </a:r>
                      <a:r>
                        <a:rPr lang="he-IL" sz="160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בפורדו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1040 צנטריפוגות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15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ייצור צנטריפוגות</a:t>
                      </a:r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8, 10 שנים</a:t>
                      </a:r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 vMerge="1"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מו"פ צנטריפוגות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10 שנים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הגבלת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ערוץ הפלוטוניום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כור </a:t>
                      </a:r>
                      <a:r>
                        <a:rPr lang="he-IL" sz="160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באראק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ניטור ואימות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רכש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28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3189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סטטוס ההסכם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391438"/>
            <a:ext cx="10130028" cy="4349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ההסכם בתוקף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ארה"ב פרשה מההסכם </a:t>
            </a:r>
            <a:r>
              <a:rPr lang="he-IL" altLang="he-IL" sz="28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ב- 8 במאי 2018 והטילה מחדש סנקציות אמריקאיות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איראן נסוגה בהדרגתיות ממחויבויותיה ע"פ ההסכם (כמות חומר מועשר, רמת העשרה, מו"פ העשרה)</a:t>
            </a: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856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3189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 עוד קרה בינתיים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391438"/>
            <a:ext cx="10130028" cy="386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ארכיון הגרעין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מנכ"ל </a:t>
            </a:r>
            <a:r>
              <a:rPr lang="he-IL" sz="2800" dirty="0" err="1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סבא"א</a:t>
            </a:r>
            <a:endParaRPr lang="he-IL" sz="2800" dirty="0" smtClean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פגישת </a:t>
            </a:r>
            <a:r>
              <a:rPr lang="he-IL" sz="2800" dirty="0" err="1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טראמפ-רוחאני</a:t>
            </a:r>
            <a:r>
              <a:rPr lang="he-IL" sz="28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?</a:t>
            </a:r>
          </a:p>
          <a:p>
            <a:pPr marL="91440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7137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>
          <a:xfrm>
            <a:off x="2723667" y="457200"/>
            <a:ext cx="7072926" cy="609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מרכיבי הסדר הגרעיני העולמי</a:t>
            </a: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4" name="מציין מיקום של מספר שקופית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AC3D97-929A-475A-AE94-8E6578886041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337166" y="1447801"/>
            <a:ext cx="6502400" cy="4619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he-IL" sz="2400" b="1" dirty="0" smtClean="0"/>
              <a:t>נשק גרעיני – מבסיסי הסדר העולמי</a:t>
            </a:r>
            <a:endParaRPr lang="en-US" sz="2400" b="1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80000" y="2286000"/>
            <a:ext cx="2438400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he-IL" sz="2000" b="1" dirty="0" smtClean="0"/>
              <a:t>משטר מניעת התפוצה הגרעיני</a:t>
            </a:r>
            <a:endParaRPr lang="en-US" sz="2000" b="1" dirty="0" smtClean="0"/>
          </a:p>
        </p:txBody>
      </p:sp>
      <p:cxnSp>
        <p:nvCxnSpPr>
          <p:cNvPr id="11" name="מחבר חץ ישר 10"/>
          <p:cNvCxnSpPr>
            <a:cxnSpLocks noChangeShapeType="1"/>
            <a:stCxn id="4" idx="3"/>
          </p:cNvCxnSpPr>
          <p:nvPr/>
        </p:nvCxnSpPr>
        <p:spPr bwMode="auto">
          <a:xfrm>
            <a:off x="7518400" y="2639943"/>
            <a:ext cx="898769" cy="112316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מחבר חץ ישר 12"/>
          <p:cNvCxnSpPr>
            <a:cxnSpLocks noChangeShapeType="1"/>
            <a:stCxn id="4" idx="1"/>
          </p:cNvCxnSpPr>
          <p:nvPr/>
        </p:nvCxnSpPr>
        <p:spPr bwMode="auto">
          <a:xfrm flipH="1">
            <a:off x="4064000" y="2639943"/>
            <a:ext cx="1016000" cy="104110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5" name="דיאגרמה 14"/>
          <p:cNvGraphicFramePr/>
          <p:nvPr>
            <p:extLst>
              <p:ext uri="{D42A27DB-BD31-4B8C-83A1-F6EECF244321}">
                <p14:modId xmlns:p14="http://schemas.microsoft.com/office/powerpoint/2010/main" val="2419889635"/>
              </p:ext>
            </p:extLst>
          </p:nvPr>
        </p:nvGraphicFramePr>
        <p:xfrm>
          <a:off x="3481742" y="3094883"/>
          <a:ext cx="6096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842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Graphic spid="1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5172" y="439616"/>
            <a:ext cx="11160369" cy="990600"/>
          </a:xfrm>
        </p:spPr>
        <p:txBody>
          <a:bodyPr rtlCol="0"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האמנה למניעת הפצה של נשק גרעיני - 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 NPT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B4EB17-195B-4C81-B833-2D6A06FED587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7924800" y="1828800"/>
            <a:ext cx="2540000" cy="18288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he-IL" b="1">
                <a:latin typeface="Arial" charset="0"/>
                <a:cs typeface="Arial" charset="0"/>
              </a:rPr>
              <a:t>מדינות גרעיניות</a:t>
            </a:r>
            <a:r>
              <a:rPr lang="en-US" b="1">
                <a:latin typeface="Arial" charset="0"/>
                <a:cs typeface="Arial" charset="0"/>
              </a:rPr>
              <a:t/>
            </a:r>
            <a:br>
              <a:rPr lang="en-US" b="1">
                <a:latin typeface="Arial" charset="0"/>
                <a:cs typeface="Arial" charset="0"/>
              </a:rPr>
            </a:br>
            <a:r>
              <a:rPr lang="he-IL">
                <a:latin typeface="Arial" charset="0"/>
                <a:cs typeface="Arial" charset="0"/>
              </a:rPr>
              <a:t>(ארה"ב, רוסיה, </a:t>
            </a:r>
            <a:r>
              <a:rPr lang="en-US">
                <a:latin typeface="Arial" charset="0"/>
                <a:cs typeface="Arial" charset="0"/>
              </a:rPr>
              <a:t/>
            </a:r>
            <a:br>
              <a:rPr lang="en-US">
                <a:latin typeface="Arial" charset="0"/>
                <a:cs typeface="Arial" charset="0"/>
              </a:rPr>
            </a:br>
            <a:r>
              <a:rPr lang="he-IL">
                <a:latin typeface="Arial" charset="0"/>
                <a:cs typeface="Arial" charset="0"/>
              </a:rPr>
              <a:t>בריטניה, צרפת וסין)</a:t>
            </a:r>
            <a:endParaRPr lang="en-US" b="1">
              <a:latin typeface="Arial" charset="0"/>
              <a:cs typeface="Arial" charset="0"/>
            </a:endParaRP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1117600" y="1676400"/>
            <a:ext cx="4165600" cy="2667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he-IL" b="1" dirty="0">
                <a:latin typeface="Arial" charset="0"/>
                <a:cs typeface="Arial" charset="0"/>
              </a:rPr>
              <a:t>מדינות לא גרעיניות</a:t>
            </a:r>
            <a:r>
              <a:rPr lang="en-US" b="1" dirty="0">
                <a:latin typeface="Arial" charset="0"/>
                <a:cs typeface="Arial" charset="0"/>
              </a:rPr>
              <a:t/>
            </a:r>
            <a:br>
              <a:rPr lang="en-US" b="1" dirty="0">
                <a:latin typeface="Arial" charset="0"/>
                <a:cs typeface="Arial" charset="0"/>
              </a:rPr>
            </a:br>
            <a:r>
              <a:rPr lang="he-IL" dirty="0">
                <a:latin typeface="Arial" charset="0"/>
                <a:cs typeface="Arial" charset="0"/>
              </a:rPr>
              <a:t>(כל היתר, </a:t>
            </a:r>
            <a:r>
              <a:rPr lang="en-US" dirty="0">
                <a:latin typeface="Arial" charset="0"/>
                <a:cs typeface="Arial" charset="0"/>
              </a:rPr>
              <a:t>184</a:t>
            </a:r>
            <a:r>
              <a:rPr lang="he-IL" dirty="0">
                <a:latin typeface="Arial" charset="0"/>
                <a:cs typeface="Arial" charset="0"/>
              </a:rPr>
              <a:t> מדינות)</a:t>
            </a:r>
            <a:endParaRPr lang="en-US" b="1" dirty="0">
              <a:latin typeface="Arial" charset="0"/>
              <a:cs typeface="Arial" charset="0"/>
            </a:endParaRP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9144000" y="36576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8026400" y="4419600"/>
            <a:ext cx="2641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b="1"/>
              <a:t>מדינות שייצרו נשק גרעיני, וביצעו ניסוי גרעיני לפני </a:t>
            </a:r>
            <a:r>
              <a:rPr lang="en-US" b="1"/>
              <a:t/>
            </a:r>
            <a:br>
              <a:rPr lang="en-US" b="1"/>
            </a:br>
            <a:r>
              <a:rPr lang="he-IL" b="1"/>
              <a:t>ה- 1 בינואר 1967</a:t>
            </a:r>
            <a:endParaRPr lang="en-US" b="1"/>
          </a:p>
        </p:txBody>
      </p:sp>
      <p:sp>
        <p:nvSpPr>
          <p:cNvPr id="2" name="אליפסה 1"/>
          <p:cNvSpPr/>
          <p:nvPr/>
        </p:nvSpPr>
        <p:spPr bwMode="auto">
          <a:xfrm>
            <a:off x="1045634" y="5014914"/>
            <a:ext cx="2916767" cy="92868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he-IL" b="1" dirty="0">
                <a:latin typeface="Arial" charset="0"/>
                <a:cs typeface="Arial" charset="0"/>
              </a:rPr>
              <a:t>פרשו מהאמנה</a:t>
            </a:r>
          </a:p>
          <a:p>
            <a:pPr algn="ctr">
              <a:defRPr/>
            </a:pPr>
            <a:r>
              <a:rPr lang="he-IL" dirty="0">
                <a:latin typeface="Arial" charset="0"/>
                <a:cs typeface="Arial" charset="0"/>
              </a:rPr>
              <a:t>צפון קוריאה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" name="אליפסה 7"/>
          <p:cNvSpPr/>
          <p:nvPr/>
        </p:nvSpPr>
        <p:spPr bwMode="auto">
          <a:xfrm>
            <a:off x="4572001" y="5014914"/>
            <a:ext cx="2916767" cy="1081087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he-IL" b="1" dirty="0">
                <a:latin typeface="Arial" charset="0"/>
                <a:cs typeface="Arial" charset="0"/>
              </a:rPr>
              <a:t>לא חתמו</a:t>
            </a:r>
          </a:p>
          <a:p>
            <a:pPr algn="ctr">
              <a:defRPr/>
            </a:pPr>
            <a:r>
              <a:rPr lang="he-IL" dirty="0">
                <a:latin typeface="Arial" charset="0"/>
                <a:cs typeface="Arial" charset="0"/>
              </a:rPr>
              <a:t>הודו, פקיסטן, ישראל</a:t>
            </a: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1128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14" grpId="0" animBg="1"/>
      <p:bldP spid="17415" grpId="0" animBg="1"/>
      <p:bldP spid="17416" grpId="0"/>
      <p:bldP spid="2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כותרת 1"/>
          <p:cNvSpPr>
            <a:spLocks noGrp="1"/>
          </p:cNvSpPr>
          <p:nvPr>
            <p:ph type="title"/>
          </p:nvPr>
        </p:nvSpPr>
        <p:spPr>
          <a:xfrm>
            <a:off x="-293071" y="574431"/>
            <a:ext cx="10464800" cy="609600"/>
          </a:xfrm>
        </p:spPr>
        <p:txBody>
          <a:bodyPr rtlCol="0"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עמודי התווך של משטר ה- 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NPT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EF2D8-26D5-4DD2-88C1-DC4B52B27361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פחית 2"/>
          <p:cNvSpPr>
            <a:spLocks noChangeArrowheads="1"/>
          </p:cNvSpPr>
          <p:nvPr/>
        </p:nvSpPr>
        <p:spPr bwMode="auto">
          <a:xfrm>
            <a:off x="8432800" y="1905000"/>
            <a:ext cx="1422400" cy="2590800"/>
          </a:xfrm>
          <a:prstGeom prst="can">
            <a:avLst>
              <a:gd name="adj" fmla="val 51506"/>
            </a:avLst>
          </a:prstGeom>
          <a:solidFill>
            <a:schemeClr val="accent5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he-IL" b="1">
              <a:latin typeface="Arial" charset="0"/>
              <a:cs typeface="Arial" charset="0"/>
            </a:endParaRPr>
          </a:p>
          <a:p>
            <a:pPr algn="ctr">
              <a:defRPr/>
            </a:pPr>
            <a:endParaRPr lang="he-IL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he-IL" b="1">
                <a:latin typeface="Arial" charset="0"/>
                <a:cs typeface="Arial" charset="0"/>
              </a:rPr>
              <a:t>מניעת תפוצה</a:t>
            </a:r>
            <a:endParaRPr lang="en-US" b="1">
              <a:latin typeface="Arial" charset="0"/>
              <a:cs typeface="Arial" charset="0"/>
            </a:endParaRP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8432800" y="1963615"/>
            <a:ext cx="142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sz="1600"/>
              <a:t>מדינות לא גרעיניות</a:t>
            </a:r>
            <a:endParaRPr lang="en-US" sz="1600"/>
          </a:p>
        </p:txBody>
      </p:sp>
      <p:sp>
        <p:nvSpPr>
          <p:cNvPr id="5" name="פחית 4"/>
          <p:cNvSpPr>
            <a:spLocks noChangeArrowheads="1"/>
          </p:cNvSpPr>
          <p:nvPr/>
        </p:nvSpPr>
        <p:spPr bwMode="auto">
          <a:xfrm>
            <a:off x="5486400" y="1981200"/>
            <a:ext cx="1422400" cy="2590800"/>
          </a:xfrm>
          <a:prstGeom prst="can">
            <a:avLst>
              <a:gd name="adj" fmla="val 51506"/>
            </a:avLst>
          </a:prstGeom>
          <a:solidFill>
            <a:schemeClr val="accent5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he-IL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he-IL" b="1">
                <a:latin typeface="Arial" charset="0"/>
                <a:cs typeface="Arial" charset="0"/>
              </a:rPr>
              <a:t>פירוק מנשק גרעיני</a:t>
            </a:r>
            <a:endParaRPr lang="en-US" b="1">
              <a:latin typeface="Arial" charset="0"/>
              <a:cs typeface="Arial" charset="0"/>
            </a:endParaRPr>
          </a:p>
        </p:txBody>
      </p:sp>
      <p:sp>
        <p:nvSpPr>
          <p:cNvPr id="6" name="פחית 5"/>
          <p:cNvSpPr>
            <a:spLocks noChangeArrowheads="1"/>
          </p:cNvSpPr>
          <p:nvPr/>
        </p:nvSpPr>
        <p:spPr bwMode="auto">
          <a:xfrm>
            <a:off x="2336800" y="1905000"/>
            <a:ext cx="1422400" cy="2590800"/>
          </a:xfrm>
          <a:prstGeom prst="can">
            <a:avLst>
              <a:gd name="adj" fmla="val 51506"/>
            </a:avLst>
          </a:prstGeom>
          <a:solidFill>
            <a:schemeClr val="accent5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he-IL" b="1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he-IL" b="1">
                <a:latin typeface="Arial" charset="0"/>
                <a:cs typeface="Arial" charset="0"/>
              </a:rPr>
              <a:t>זכות לשימוש בגרעין לצרכי שלום</a:t>
            </a:r>
            <a:endParaRPr lang="en-US" b="1">
              <a:latin typeface="Arial" charset="0"/>
              <a:cs typeface="Arial" charset="0"/>
            </a:endParaRP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588000" y="2028092"/>
            <a:ext cx="1219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sz="1600"/>
              <a:t>מדינות הגרעין</a:t>
            </a:r>
            <a:endParaRPr lang="en-US" sz="1600"/>
          </a:p>
        </p:txBody>
      </p:sp>
      <p:sp>
        <p:nvSpPr>
          <p:cNvPr id="5128" name="TextBox 7"/>
          <p:cNvSpPr txBox="1">
            <a:spLocks noChangeArrowheads="1"/>
          </p:cNvSpPr>
          <p:nvPr/>
        </p:nvSpPr>
        <p:spPr bwMode="auto">
          <a:xfrm>
            <a:off x="2438400" y="2076937"/>
            <a:ext cx="1219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sz="1600" dirty="0"/>
              <a:t>כלל החברות</a:t>
            </a:r>
            <a:endParaRPr lang="en-US" sz="1600" dirty="0"/>
          </a:p>
        </p:txBody>
      </p:sp>
      <p:cxnSp>
        <p:nvCxnSpPr>
          <p:cNvPr id="10" name="מחבר חץ ישר 9"/>
          <p:cNvCxnSpPr>
            <a:cxnSpLocks noChangeShapeType="1"/>
            <a:stCxn id="6" idx="3"/>
          </p:cNvCxnSpPr>
          <p:nvPr/>
        </p:nvCxnSpPr>
        <p:spPr bwMode="auto">
          <a:xfrm>
            <a:off x="3048000" y="4495800"/>
            <a:ext cx="0" cy="6096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438400" y="5143500"/>
            <a:ext cx="12192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b="1"/>
              <a:t>פיקוח סבא"א</a:t>
            </a:r>
            <a:endParaRPr lang="en-US" b="1"/>
          </a:p>
        </p:txBody>
      </p:sp>
      <p:sp>
        <p:nvSpPr>
          <p:cNvPr id="12" name="פיצוץ 1 11"/>
          <p:cNvSpPr>
            <a:spLocks noChangeArrowheads="1"/>
          </p:cNvSpPr>
          <p:nvPr/>
        </p:nvSpPr>
        <p:spPr bwMode="auto">
          <a:xfrm>
            <a:off x="4775200" y="5029200"/>
            <a:ext cx="6807200" cy="1219200"/>
          </a:xfrm>
          <a:prstGeom prst="irregularSeal1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he-IL"/>
              <a:t>הפירצה: דואליות מעגל הדלק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045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124" grpId="0"/>
      <p:bldP spid="5" grpId="0" animBg="1"/>
      <p:bldP spid="6" grpId="0" animBg="1"/>
      <p:bldP spid="5127" grpId="0"/>
      <p:bldP spid="5128" grpId="0"/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כותרת 1"/>
          <p:cNvSpPr>
            <a:spLocks noGrp="1"/>
          </p:cNvSpPr>
          <p:nvPr>
            <p:ph type="title"/>
          </p:nvPr>
        </p:nvSpPr>
        <p:spPr>
          <a:xfrm>
            <a:off x="2766668" y="662355"/>
            <a:ext cx="49784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מהי </a:t>
            </a:r>
            <a:r>
              <a:rPr lang="he-IL" sz="4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סבא"א</a:t>
            </a: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2" name="מציין מיקום תוכן 1"/>
          <p:cNvGraphicFramePr>
            <a:graphicFrameLocks noGrp="1"/>
          </p:cNvGraphicFramePr>
          <p:nvPr>
            <p:ph idx="1"/>
          </p:nvPr>
        </p:nvGraphicFramePr>
        <p:xfrm>
          <a:off x="812800" y="1722438"/>
          <a:ext cx="10464800" cy="4449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172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7542A13-D0E0-4A81-9750-EA1A824B07DC}" type="slidenum">
              <a:rPr lang="he-IL" sz="1400" b="0" u="none" smtClean="0">
                <a:solidFill>
                  <a:schemeClr val="tx1"/>
                </a:solidFill>
              </a:rPr>
              <a:pPr/>
              <a:t>6</a:t>
            </a:fld>
            <a:endParaRPr lang="en-US" sz="1400" b="0" u="none" smtClean="0">
              <a:solidFill>
                <a:schemeClr val="tx1"/>
              </a:solidFill>
            </a:endParaRPr>
          </a:p>
        </p:txBody>
      </p:sp>
      <p:pic>
        <p:nvPicPr>
          <p:cNvPr id="7173" name="Picture 5" descr="IAEA Policymaking Bodies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50800"/>
            <a:ext cx="24892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7" descr="http://www.iaea.org/blog/feeds/wp-content/uploads/2012/09/dg280912_120x80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1" y="52388"/>
            <a:ext cx="2484967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52679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מציין מיקום של מספר שקופית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687A249-A3DF-4083-8013-D62A5A617B34}" type="slidenum">
              <a:rPr lang="he-IL" sz="1400" b="0" u="none" smtClean="0">
                <a:solidFill>
                  <a:schemeClr val="tx1"/>
                </a:solidFill>
              </a:rPr>
              <a:pPr/>
              <a:t>7</a:t>
            </a:fld>
            <a:endParaRPr lang="en-US" sz="1400" b="0" u="none" smtClean="0">
              <a:solidFill>
                <a:schemeClr val="tx1"/>
              </a:solidFill>
            </a:endParaRPr>
          </a:p>
        </p:txBody>
      </p:sp>
      <p:pic>
        <p:nvPicPr>
          <p:cNvPr id="8195" name="Picture 8" descr="http://thenuclearworld.org/wp-content/uploads/2011/02/atoms_for_peac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1668464"/>
            <a:ext cx="8839200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כותרת 1"/>
          <p:cNvSpPr txBox="1">
            <a:spLocks/>
          </p:cNvSpPr>
          <p:nvPr/>
        </p:nvSpPr>
        <p:spPr>
          <a:xfrm>
            <a:off x="609600" y="838200"/>
            <a:ext cx="10464800" cy="609600"/>
          </a:xfrm>
          <a:prstGeom prst="rect">
            <a:avLst/>
          </a:prstGeom>
        </p:spPr>
        <p:txBody>
          <a:bodyPr/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charset="0"/>
                <a:cs typeface="Arial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charset="0"/>
                <a:cs typeface="Arial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charset="0"/>
                <a:cs typeface="Arial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charset="0"/>
                <a:cs typeface="Arial" charset="0"/>
              </a:defRPr>
            </a:lvl5pPr>
            <a:lvl6pPr marL="457200" algn="r" rtl="1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C58"/>
                </a:solidFill>
                <a:latin typeface="Arial" charset="0"/>
                <a:cs typeface="Arial" charset="0"/>
              </a:defRPr>
            </a:lvl6pPr>
            <a:lvl7pPr marL="914400" algn="r" rtl="1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C58"/>
                </a:solidFill>
                <a:latin typeface="Arial" charset="0"/>
                <a:cs typeface="Arial" charset="0"/>
              </a:defRPr>
            </a:lvl7pPr>
            <a:lvl8pPr marL="1371600" algn="r" rtl="1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C58"/>
                </a:solidFill>
                <a:latin typeface="Arial" charset="0"/>
                <a:cs typeface="Arial" charset="0"/>
              </a:defRPr>
            </a:lvl8pPr>
            <a:lvl9pPr marL="1828800" algn="r" rtl="1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2C58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he-IL" sz="4400" u="none" kern="0" dirty="0" smtClean="0">
                <a:latin typeface="Arial" charset="0"/>
                <a:cs typeface="Arial" charset="0"/>
              </a:rPr>
              <a:t>1953: אטומים למען שלום</a:t>
            </a:r>
            <a:endParaRPr lang="en-US" sz="4400" u="none" kern="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0076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כותרת 1"/>
          <p:cNvSpPr>
            <a:spLocks noGrp="1"/>
          </p:cNvSpPr>
          <p:nvPr>
            <p:ph type="title"/>
          </p:nvPr>
        </p:nvSpPr>
        <p:spPr>
          <a:xfrm>
            <a:off x="3153522" y="365125"/>
            <a:ext cx="5808785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מהו פיקוח </a:t>
            </a:r>
            <a:r>
              <a:rPr lang="he-IL" sz="4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סבא"א</a:t>
            </a: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9219" name="מציין מיקום תוכן 2"/>
          <p:cNvSpPr>
            <a:spLocks noGrp="1"/>
          </p:cNvSpPr>
          <p:nvPr>
            <p:ph idx="1"/>
          </p:nvPr>
        </p:nvSpPr>
        <p:spPr>
          <a:xfrm>
            <a:off x="609600" y="1722438"/>
            <a:ext cx="10668000" cy="4449762"/>
          </a:xfrm>
        </p:spPr>
        <p:txBody>
          <a:bodyPr/>
          <a:lstStyle/>
          <a:p>
            <a:pPr marL="857250" lvl="1" indent="-457200"/>
            <a:r>
              <a:rPr lang="he-IL" sz="3000" dirty="0" smtClean="0"/>
              <a:t>פעילויות </a:t>
            </a:r>
            <a:r>
              <a:rPr lang="he-IL" sz="3000" dirty="0"/>
              <a:t>טכניות שמטרתן אימות השימוש לצרכי שלום בחומרים גרעיניים בפעילויות מעגל דלק של </a:t>
            </a:r>
            <a:r>
              <a:rPr lang="he-IL" sz="3000" dirty="0" smtClean="0"/>
              <a:t>מדינה</a:t>
            </a:r>
          </a:p>
          <a:p>
            <a:pPr marL="857250" lvl="1" indent="-457200"/>
            <a:r>
              <a:rPr lang="he-IL" sz="3000" dirty="0" smtClean="0"/>
              <a:t>הסדרי הפיקוח מפורטים ב"הסכם הפיקוח" בין </a:t>
            </a:r>
            <a:r>
              <a:rPr lang="he-IL" sz="3000" dirty="0" err="1" smtClean="0"/>
              <a:t>סבא"א</a:t>
            </a:r>
            <a:r>
              <a:rPr lang="he-IL" sz="3000" dirty="0" smtClean="0"/>
              <a:t> למדינה המפוקחת</a:t>
            </a:r>
          </a:p>
        </p:txBody>
      </p:sp>
      <p:sp>
        <p:nvSpPr>
          <p:cNvPr id="9220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E13A010-83C5-4528-B08E-B6643DB30E08}" type="slidenum">
              <a:rPr lang="he-IL" sz="1400" b="0" u="none" smtClean="0">
                <a:solidFill>
                  <a:schemeClr val="tx1"/>
                </a:solidFill>
              </a:rPr>
              <a:pPr/>
              <a:t>8</a:t>
            </a:fld>
            <a:endParaRPr lang="en-US" sz="1400" b="0" u="none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27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1477114" y="744416"/>
            <a:ext cx="8678986" cy="609600"/>
          </a:xfrm>
        </p:spPr>
        <p:txBody>
          <a:bodyPr>
            <a:noAutofit/>
          </a:bodyPr>
          <a:lstStyle/>
          <a:p>
            <a:pPr eaLnBrk="1" hangingPunct="1"/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בין פיקוח </a:t>
            </a:r>
            <a:r>
              <a:rPr lang="he-IL" sz="40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סבא"א</a:t>
            </a:r>
            <a:r>
              <a:rPr 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למניעת תפוצה</a:t>
            </a: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0243" name="מציין מיקום תוכן 2"/>
          <p:cNvSpPr>
            <a:spLocks noGrp="1"/>
          </p:cNvSpPr>
          <p:nvPr>
            <p:ph idx="1"/>
          </p:nvPr>
        </p:nvSpPr>
        <p:spPr>
          <a:xfrm>
            <a:off x="711200" y="1646238"/>
            <a:ext cx="10566400" cy="4449762"/>
          </a:xfrm>
        </p:spPr>
        <p:txBody>
          <a:bodyPr/>
          <a:lstStyle/>
          <a:p>
            <a:pPr eaLnBrk="1" hangingPunct="1"/>
            <a:r>
              <a:rPr lang="he-IL" sz="2800" smtClean="0"/>
              <a:t>הפיקוח נועד </a:t>
            </a:r>
            <a:r>
              <a:rPr lang="he-IL" sz="2800" smtClean="0">
                <a:hlinkClick r:id="rId2" action="ppaction://hlinksldjump"/>
              </a:rPr>
              <a:t>לגלות בזמן</a:t>
            </a:r>
            <a:r>
              <a:rPr lang="he-IL" sz="2800" smtClean="0"/>
              <a:t> </a:t>
            </a:r>
            <a:r>
              <a:rPr lang="he-IL" sz="2800" b="1" smtClean="0"/>
              <a:t>הסטות</a:t>
            </a:r>
            <a:r>
              <a:rPr lang="he-IL" sz="2800" smtClean="0"/>
              <a:t> של "</a:t>
            </a:r>
            <a:r>
              <a:rPr lang="he-IL" sz="2800" b="1" smtClean="0"/>
              <a:t>כמויות משמעותיות</a:t>
            </a:r>
            <a:r>
              <a:rPr lang="he-IL" sz="2800" smtClean="0"/>
              <a:t>" (</a:t>
            </a:r>
            <a:r>
              <a:rPr lang="en-US" sz="2800" smtClean="0"/>
              <a:t>SQ</a:t>
            </a:r>
            <a:r>
              <a:rPr lang="he-IL" sz="2800" smtClean="0"/>
              <a:t>) של </a:t>
            </a:r>
            <a:r>
              <a:rPr lang="he-IL" sz="2800" b="1" smtClean="0"/>
              <a:t>חומרים גרעיניים </a:t>
            </a:r>
            <a:r>
              <a:rPr lang="he-IL" sz="2800" smtClean="0"/>
              <a:t>לצרכים צבאיים</a:t>
            </a:r>
          </a:p>
          <a:p>
            <a:pPr eaLnBrk="1" hangingPunct="1"/>
            <a:r>
              <a:rPr lang="he-IL" sz="2800" smtClean="0"/>
              <a:t>קיים פער בין מטרות הפיקוח לבין היכולת לבצעו, ועל כן פיקוח סבא"א אינו מבטיח ציות</a:t>
            </a:r>
          </a:p>
          <a:p>
            <a:pPr eaLnBrk="1" hangingPunct="1"/>
            <a:r>
              <a:rPr lang="he-IL" sz="2800" smtClean="0"/>
              <a:t>במקרה של הפרה, או חוסר יכול לאמת היעדר הסטה, ניתן לדווח למועבי"ט</a:t>
            </a:r>
          </a:p>
        </p:txBody>
      </p:sp>
      <p:sp>
        <p:nvSpPr>
          <p:cNvPr id="1024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 b="1" u="sng">
                <a:solidFill>
                  <a:srgbClr val="002C5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6BFEAB3-8208-487F-9399-A181C8A1E967}" type="slidenum">
              <a:rPr lang="he-IL" sz="1400" b="0" u="none" smtClean="0">
                <a:solidFill>
                  <a:schemeClr val="tx1"/>
                </a:solidFill>
              </a:rPr>
              <a:pPr/>
              <a:t>9</a:t>
            </a:fld>
            <a:endParaRPr lang="en-US" sz="1400" b="0" u="none" smtClean="0">
              <a:solidFill>
                <a:schemeClr val="tx1"/>
              </a:solidFill>
            </a:endParaRPr>
          </a:p>
        </p:txBody>
      </p:sp>
      <p:grpSp>
        <p:nvGrpSpPr>
          <p:cNvPr id="10245" name="קבוצה 5"/>
          <p:cNvGrpSpPr>
            <a:grpSpLocks/>
          </p:cNvGrpSpPr>
          <p:nvPr/>
        </p:nvGrpSpPr>
        <p:grpSpPr bwMode="auto">
          <a:xfrm>
            <a:off x="863601" y="5029200"/>
            <a:ext cx="10386484" cy="914400"/>
            <a:chOff x="0" y="567328"/>
            <a:chExt cx="7789863" cy="914984"/>
          </a:xfrm>
        </p:grpSpPr>
        <p:sp>
          <p:nvSpPr>
            <p:cNvPr id="7" name="מלבן מעוגל 6"/>
            <p:cNvSpPr/>
            <p:nvPr/>
          </p:nvSpPr>
          <p:spPr>
            <a:xfrm>
              <a:off x="0" y="567328"/>
              <a:ext cx="7734300" cy="914984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מלבן 7"/>
            <p:cNvSpPr/>
            <p:nvPr/>
          </p:nvSpPr>
          <p:spPr>
            <a:xfrm>
              <a:off x="58738" y="567328"/>
              <a:ext cx="7731125" cy="8562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060" tIns="99060" rIns="99060" bIns="99060" spcCol="1270" anchor="ctr"/>
            <a:lstStyle/>
            <a:p>
              <a:pPr defTabSz="11557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he-IL" sz="2600" u="none" dirty="0"/>
                <a:t>יכולת גילוי נמוכה לצד אכיפה בינ"ל חלשה מובילים להרתעה נמוכה מפני הפרות עתידיות</a:t>
              </a:r>
              <a:endParaRPr lang="en-US" sz="2600" u="none" dirty="0"/>
            </a:p>
          </p:txBody>
        </p:sp>
      </p:grpSp>
    </p:spTree>
    <p:extLst>
      <p:ext uri="{BB962C8B-B14F-4D97-AF65-F5344CB8AC3E}">
        <p14:creationId xmlns:p14="http://schemas.microsoft.com/office/powerpoint/2010/main" val="14323975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10901</TotalTime>
  <Words>731</Words>
  <Application>Microsoft Office PowerPoint</Application>
  <PresentationFormat>Widescreen</PresentationFormat>
  <Paragraphs>176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PowerPoint Presentation</vt:lpstr>
      <vt:lpstr>סוגיות בתחום המדיני הגלובלי</vt:lpstr>
      <vt:lpstr>מרכיבי הסדר הגרעיני העולמי</vt:lpstr>
      <vt:lpstr>האמנה למניעת הפצה של נשק גרעיני -   NPT</vt:lpstr>
      <vt:lpstr>עמודי התווך של משטר ה- NPT</vt:lpstr>
      <vt:lpstr>מהי סבא"א</vt:lpstr>
      <vt:lpstr>PowerPoint Presentation</vt:lpstr>
      <vt:lpstr>מהו פיקוח סבא"א</vt:lpstr>
      <vt:lpstr>בין פיקוח סבא"א למניעת תפוצה</vt:lpstr>
      <vt:lpstr>PowerPoint Presentation</vt:lpstr>
      <vt:lpstr>מגבלות הפיקוח המסורתי</vt:lpstr>
      <vt:lpstr>PowerPoint Presentation</vt:lpstr>
      <vt:lpstr>רקע – תכנית הגרעין של איראן</vt:lpstr>
      <vt:lpstr>נקודות ציון במו"מ</vt:lpstr>
      <vt:lpstr>הסכם הגרעין עם איראן</vt:lpstr>
      <vt:lpstr>הסכם הגרעין עם איראן</vt:lpstr>
      <vt:lpstr>מטרת ההסכם</vt:lpstr>
      <vt:lpstr>נתיבים לפיתוח נשק גרעיני</vt:lpstr>
      <vt:lpstr>מהות העסקה</vt:lpstr>
      <vt:lpstr>מחויבויות איראן ע"פ ההסכם</vt:lpstr>
      <vt:lpstr>סטטוס ההסכם</vt:lpstr>
      <vt:lpstr>מה עוד קרה בינתיים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371</cp:revision>
  <cp:lastPrinted>2019-08-30T14:02:34Z</cp:lastPrinted>
  <dcterms:created xsi:type="dcterms:W3CDTF">2017-08-17T05:53:13Z</dcterms:created>
  <dcterms:modified xsi:type="dcterms:W3CDTF">2019-09-25T10:23:57Z</dcterms:modified>
</cp:coreProperties>
</file>