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0" r:id="rId2"/>
    <p:sldId id="371" r:id="rId3"/>
    <p:sldId id="369" r:id="rId4"/>
    <p:sldId id="372" r:id="rId5"/>
    <p:sldId id="409" r:id="rId6"/>
    <p:sldId id="373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398" r:id="rId17"/>
    <p:sldId id="395" r:id="rId18"/>
    <p:sldId id="399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014"/>
    <a:srgbClr val="14CEF6"/>
    <a:srgbClr val="14F638"/>
    <a:srgbClr val="F61414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12" autoAdjust="0"/>
    <p:restoredTop sz="94660"/>
  </p:normalViewPr>
  <p:slideViewPr>
    <p:cSldViewPr snapToGrid="0">
      <p:cViewPr>
        <p:scale>
          <a:sx n="75" d="100"/>
          <a:sy n="75" d="100"/>
        </p:scale>
        <p:origin x="8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7F036-C9E5-4C61-A7F2-0306AAFFBEF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77787D92-44D2-4EE4-BF68-D8DA648B869E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7ACA179-F69D-4900-99A2-19A28CF29AC5}" type="par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AA3E66B8-AC8C-45EA-8EB2-B33847B9FFCE}" type="sib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53E16827-8354-486D-AF41-4AF32BB176B8}">
      <dgm:prSet phldrT="[טקסט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3FAD01-44CE-4CF7-9000-E119A43E61A1}" type="par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EE82BF3A-118F-481B-8FE3-01A774D2CF11}" type="sib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917E0A78-84A7-4F67-8350-F95E76365253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DAB76A4-87F6-4EF1-AC47-2768E9A35E86}" type="par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F36A6075-99A4-4684-87F7-EF6703082E3C}" type="sib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900D833B-EDC6-41A4-8E61-3EBBE94FBF8A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54BB5A-476E-4CD5-8DE8-73B1CE5D5F6F}" type="par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A3B6C843-9BFD-444E-B161-B3E202CD89E1}" type="sib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41FB78FC-43E5-45AD-99DE-CC8F6F172F2F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C873E8-85A2-43A6-A25E-E808EE760387}" type="par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0EB7096D-69DA-44A2-B34D-8C3DB9CBD57F}" type="sib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F47BBAC8-0509-483D-9C9C-6A261898BDE0}" type="pres">
      <dgm:prSet presAssocID="{6F67F036-C9E5-4C61-A7F2-0306AAFFBE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22A7483-5797-4ACA-B244-48A02EA03F83}" type="pres">
      <dgm:prSet presAssocID="{77787D92-44D2-4EE4-BF68-D8DA648B869E}" presName="centerShape" presStyleLbl="node0" presStyleIdx="0" presStyleCnt="1" custScaleX="112551" custScaleY="104825"/>
      <dgm:spPr/>
      <dgm:t>
        <a:bodyPr/>
        <a:lstStyle/>
        <a:p>
          <a:pPr rtl="1"/>
          <a:endParaRPr lang="he-IL"/>
        </a:p>
      </dgm:t>
    </dgm:pt>
    <dgm:pt modelId="{880C6DB3-6422-4BC4-AEE3-21C02E07AA99}" type="pres">
      <dgm:prSet presAssocID="{53E16827-8354-486D-AF41-4AF32BB176B8}" presName="node" presStyleLbl="node1" presStyleIdx="0" presStyleCnt="4" custScaleX="168384" custScaleY="126097" custRadScaleRad="107657" custRadScaleInc="14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0531F5-C3E4-4C13-8BC9-87D732AAFDB8}" type="pres">
      <dgm:prSet presAssocID="{53E16827-8354-486D-AF41-4AF32BB176B8}" presName="dummy" presStyleCnt="0"/>
      <dgm:spPr/>
    </dgm:pt>
    <dgm:pt modelId="{0137A0B0-71A9-4B0D-8831-4F52B5A01792}" type="pres">
      <dgm:prSet presAssocID="{EE82BF3A-118F-481B-8FE3-01A774D2CF11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0EA8E124-B86C-407A-BDD3-4753475EA3C5}" type="pres">
      <dgm:prSet presAssocID="{41FB78FC-43E5-45AD-99DE-CC8F6F172F2F}" presName="node" presStyleLbl="node1" presStyleIdx="1" presStyleCnt="4" custScaleX="216216" custScaleY="115370" custRadScaleRad="132783" custRadScaleInc="-35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BEA499-9A77-4434-BF37-444A514B896A}" type="pres">
      <dgm:prSet presAssocID="{41FB78FC-43E5-45AD-99DE-CC8F6F172F2F}" presName="dummy" presStyleCnt="0"/>
      <dgm:spPr/>
    </dgm:pt>
    <dgm:pt modelId="{2077467D-DA34-44E1-92B5-63523ADF287E}" type="pres">
      <dgm:prSet presAssocID="{0EB7096D-69DA-44A2-B34D-8C3DB9CBD57F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C49C7E5C-81C3-4209-8F65-985E790DB895}" type="pres">
      <dgm:prSet presAssocID="{917E0A78-84A7-4F67-8350-F95E76365253}" presName="node" presStyleLbl="node1" presStyleIdx="2" presStyleCnt="4" custScaleX="155470" custScaleY="1285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4937E0-FE5F-4BDB-951F-9055ABADB302}" type="pres">
      <dgm:prSet presAssocID="{917E0A78-84A7-4F67-8350-F95E76365253}" presName="dummy" presStyleCnt="0"/>
      <dgm:spPr/>
    </dgm:pt>
    <dgm:pt modelId="{9D9AF153-83C2-4CA5-B9B2-9F30CB583B73}" type="pres">
      <dgm:prSet presAssocID="{F36A6075-99A4-4684-87F7-EF6703082E3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B2D1C69C-826A-42BC-9C8B-10C2CA18559B}" type="pres">
      <dgm:prSet presAssocID="{900D833B-EDC6-41A4-8E61-3EBBE94FBF8A}" presName="node" presStyleLbl="node1" presStyleIdx="3" presStyleCnt="4" custScaleX="213342" custScaleY="98452" custRadScaleRad="13210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BB1509D-711F-48EB-9EE7-F1C3996DE94A}" type="pres">
      <dgm:prSet presAssocID="{900D833B-EDC6-41A4-8E61-3EBBE94FBF8A}" presName="dummy" presStyleCnt="0"/>
      <dgm:spPr/>
    </dgm:pt>
    <dgm:pt modelId="{AA078262-C616-42E9-9FFC-62F2A0F62298}" type="pres">
      <dgm:prSet presAssocID="{A3B6C843-9BFD-444E-B161-B3E202CD89E1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B8D5344F-7F13-461C-A5DA-3368C2113FDB}" type="presOf" srcId="{917E0A78-84A7-4F67-8350-F95E76365253}" destId="{C49C7E5C-81C3-4209-8F65-985E790DB895}" srcOrd="0" destOrd="0" presId="urn:microsoft.com/office/officeart/2005/8/layout/radial6"/>
    <dgm:cxn modelId="{54B75213-B274-4078-8867-925B4420E3EA}" type="presOf" srcId="{6F67F036-C9E5-4C61-A7F2-0306AAFFBEF2}" destId="{F47BBAC8-0509-483D-9C9C-6A261898BDE0}" srcOrd="0" destOrd="0" presId="urn:microsoft.com/office/officeart/2005/8/layout/radial6"/>
    <dgm:cxn modelId="{53184DFC-92BA-45AF-B272-6BA1BB096FC2}" type="presOf" srcId="{77787D92-44D2-4EE4-BF68-D8DA648B869E}" destId="{522A7483-5797-4ACA-B244-48A02EA03F83}" srcOrd="0" destOrd="0" presId="urn:microsoft.com/office/officeart/2005/8/layout/radial6"/>
    <dgm:cxn modelId="{E0ABE8CA-82DE-4C8C-BB7B-EE92EF26B954}" srcId="{77787D92-44D2-4EE4-BF68-D8DA648B869E}" destId="{900D833B-EDC6-41A4-8E61-3EBBE94FBF8A}" srcOrd="3" destOrd="0" parTransId="{BF54BB5A-476E-4CD5-8DE8-73B1CE5D5F6F}" sibTransId="{A3B6C843-9BFD-444E-B161-B3E202CD89E1}"/>
    <dgm:cxn modelId="{4CE1C4C2-7411-4277-8F55-63692087A3C2}" srcId="{77787D92-44D2-4EE4-BF68-D8DA648B869E}" destId="{41FB78FC-43E5-45AD-99DE-CC8F6F172F2F}" srcOrd="1" destOrd="0" parTransId="{73C873E8-85A2-43A6-A25E-E808EE760387}" sibTransId="{0EB7096D-69DA-44A2-B34D-8C3DB9CBD57F}"/>
    <dgm:cxn modelId="{3441919A-6BF6-430C-8994-448FE97A7B3B}" type="presOf" srcId="{53E16827-8354-486D-AF41-4AF32BB176B8}" destId="{880C6DB3-6422-4BC4-AEE3-21C02E07AA99}" srcOrd="0" destOrd="0" presId="urn:microsoft.com/office/officeart/2005/8/layout/radial6"/>
    <dgm:cxn modelId="{DBD0C82F-F70A-4E67-A1CB-62E25BE9E700}" type="presOf" srcId="{0EB7096D-69DA-44A2-B34D-8C3DB9CBD57F}" destId="{2077467D-DA34-44E1-92B5-63523ADF287E}" srcOrd="0" destOrd="0" presId="urn:microsoft.com/office/officeart/2005/8/layout/radial6"/>
    <dgm:cxn modelId="{C9D0FADD-826B-4803-BE5F-3102C126852A}" srcId="{6F67F036-C9E5-4C61-A7F2-0306AAFFBEF2}" destId="{77787D92-44D2-4EE4-BF68-D8DA648B869E}" srcOrd="0" destOrd="0" parTransId="{57ACA179-F69D-4900-99A2-19A28CF29AC5}" sibTransId="{AA3E66B8-AC8C-45EA-8EB2-B33847B9FFCE}"/>
    <dgm:cxn modelId="{E70C0882-EB26-4272-8F36-9165B132AC3C}" srcId="{77787D92-44D2-4EE4-BF68-D8DA648B869E}" destId="{53E16827-8354-486D-AF41-4AF32BB176B8}" srcOrd="0" destOrd="0" parTransId="{A53FAD01-44CE-4CF7-9000-E119A43E61A1}" sibTransId="{EE82BF3A-118F-481B-8FE3-01A774D2CF11}"/>
    <dgm:cxn modelId="{2C8E187C-30EB-4864-8A33-FC91AD1B8B23}" srcId="{77787D92-44D2-4EE4-BF68-D8DA648B869E}" destId="{917E0A78-84A7-4F67-8350-F95E76365253}" srcOrd="2" destOrd="0" parTransId="{EDAB76A4-87F6-4EF1-AC47-2768E9A35E86}" sibTransId="{F36A6075-99A4-4684-87F7-EF6703082E3C}"/>
    <dgm:cxn modelId="{250A25C1-98C0-4C36-B59C-7AB9006F882E}" type="presOf" srcId="{900D833B-EDC6-41A4-8E61-3EBBE94FBF8A}" destId="{B2D1C69C-826A-42BC-9C8B-10C2CA18559B}" srcOrd="0" destOrd="0" presId="urn:microsoft.com/office/officeart/2005/8/layout/radial6"/>
    <dgm:cxn modelId="{1B8AD1A1-E6D2-45B7-8B08-F1CBBF1D832B}" type="presOf" srcId="{F36A6075-99A4-4684-87F7-EF6703082E3C}" destId="{9D9AF153-83C2-4CA5-B9B2-9F30CB583B73}" srcOrd="0" destOrd="0" presId="urn:microsoft.com/office/officeart/2005/8/layout/radial6"/>
    <dgm:cxn modelId="{90824520-2849-4B06-B38C-1D97E8B3A9D6}" type="presOf" srcId="{41FB78FC-43E5-45AD-99DE-CC8F6F172F2F}" destId="{0EA8E124-B86C-407A-BDD3-4753475EA3C5}" srcOrd="0" destOrd="0" presId="urn:microsoft.com/office/officeart/2005/8/layout/radial6"/>
    <dgm:cxn modelId="{23245559-A3B6-4B06-9E84-2AB203191850}" type="presOf" srcId="{A3B6C843-9BFD-444E-B161-B3E202CD89E1}" destId="{AA078262-C616-42E9-9FFC-62F2A0F62298}" srcOrd="0" destOrd="0" presId="urn:microsoft.com/office/officeart/2005/8/layout/radial6"/>
    <dgm:cxn modelId="{3602BD46-B667-4802-A4F2-30B370286BD1}" type="presOf" srcId="{EE82BF3A-118F-481B-8FE3-01A774D2CF11}" destId="{0137A0B0-71A9-4B0D-8831-4F52B5A01792}" srcOrd="0" destOrd="0" presId="urn:microsoft.com/office/officeart/2005/8/layout/radial6"/>
    <dgm:cxn modelId="{0AC81197-A23A-4F2F-9462-72052F374FB5}" type="presParOf" srcId="{F47BBAC8-0509-483D-9C9C-6A261898BDE0}" destId="{522A7483-5797-4ACA-B244-48A02EA03F83}" srcOrd="0" destOrd="0" presId="urn:microsoft.com/office/officeart/2005/8/layout/radial6"/>
    <dgm:cxn modelId="{47E6DA4F-69F0-41C8-98A3-E088ABB18CC1}" type="presParOf" srcId="{F47BBAC8-0509-483D-9C9C-6A261898BDE0}" destId="{880C6DB3-6422-4BC4-AEE3-21C02E07AA99}" srcOrd="1" destOrd="0" presId="urn:microsoft.com/office/officeart/2005/8/layout/radial6"/>
    <dgm:cxn modelId="{F496E848-44B2-4FAB-A48D-F1B78D51FA00}" type="presParOf" srcId="{F47BBAC8-0509-483D-9C9C-6A261898BDE0}" destId="{9C0531F5-C3E4-4C13-8BC9-87D732AAFDB8}" srcOrd="2" destOrd="0" presId="urn:microsoft.com/office/officeart/2005/8/layout/radial6"/>
    <dgm:cxn modelId="{EDA931D2-4F53-4C77-9E47-E7F60A48B0D4}" type="presParOf" srcId="{F47BBAC8-0509-483D-9C9C-6A261898BDE0}" destId="{0137A0B0-71A9-4B0D-8831-4F52B5A01792}" srcOrd="3" destOrd="0" presId="urn:microsoft.com/office/officeart/2005/8/layout/radial6"/>
    <dgm:cxn modelId="{EA9A6F7B-6731-4C39-AE53-B3863E58D5F4}" type="presParOf" srcId="{F47BBAC8-0509-483D-9C9C-6A261898BDE0}" destId="{0EA8E124-B86C-407A-BDD3-4753475EA3C5}" srcOrd="4" destOrd="0" presId="urn:microsoft.com/office/officeart/2005/8/layout/radial6"/>
    <dgm:cxn modelId="{BF0F7F44-7B92-44E3-836C-A42032BA55D0}" type="presParOf" srcId="{F47BBAC8-0509-483D-9C9C-6A261898BDE0}" destId="{9FBEA499-9A77-4434-BF37-444A514B896A}" srcOrd="5" destOrd="0" presId="urn:microsoft.com/office/officeart/2005/8/layout/radial6"/>
    <dgm:cxn modelId="{C9DB4B21-7C6A-439B-B64F-CD94D7F3E2A8}" type="presParOf" srcId="{F47BBAC8-0509-483D-9C9C-6A261898BDE0}" destId="{2077467D-DA34-44E1-92B5-63523ADF287E}" srcOrd="6" destOrd="0" presId="urn:microsoft.com/office/officeart/2005/8/layout/radial6"/>
    <dgm:cxn modelId="{D42DB020-AF1B-4066-949E-A20FA7D040CD}" type="presParOf" srcId="{F47BBAC8-0509-483D-9C9C-6A261898BDE0}" destId="{C49C7E5C-81C3-4209-8F65-985E790DB895}" srcOrd="7" destOrd="0" presId="urn:microsoft.com/office/officeart/2005/8/layout/radial6"/>
    <dgm:cxn modelId="{C8454B18-D713-491D-87E6-300AFA23AC9E}" type="presParOf" srcId="{F47BBAC8-0509-483D-9C9C-6A261898BDE0}" destId="{AA4937E0-FE5F-4BDB-951F-9055ABADB302}" srcOrd="8" destOrd="0" presId="urn:microsoft.com/office/officeart/2005/8/layout/radial6"/>
    <dgm:cxn modelId="{3F629862-F1D1-4CE5-B858-592753D1FC8D}" type="presParOf" srcId="{F47BBAC8-0509-483D-9C9C-6A261898BDE0}" destId="{9D9AF153-83C2-4CA5-B9B2-9F30CB583B73}" srcOrd="9" destOrd="0" presId="urn:microsoft.com/office/officeart/2005/8/layout/radial6"/>
    <dgm:cxn modelId="{2911662B-9759-4180-AFFF-1B9B8ABB252E}" type="presParOf" srcId="{F47BBAC8-0509-483D-9C9C-6A261898BDE0}" destId="{B2D1C69C-826A-42BC-9C8B-10C2CA18559B}" srcOrd="10" destOrd="0" presId="urn:microsoft.com/office/officeart/2005/8/layout/radial6"/>
    <dgm:cxn modelId="{627F367C-9008-40A4-B20E-B8C1F2431596}" type="presParOf" srcId="{F47BBAC8-0509-483D-9C9C-6A261898BDE0}" destId="{5BB1509D-711F-48EB-9EE7-F1C3996DE94A}" srcOrd="11" destOrd="0" presId="urn:microsoft.com/office/officeart/2005/8/layout/radial6"/>
    <dgm:cxn modelId="{C9FE0CAB-74E9-4D3E-B1C9-3F0F6DC93062}" type="presParOf" srcId="{F47BBAC8-0509-483D-9C9C-6A261898BDE0}" destId="{AA078262-C616-42E9-9FFC-62F2A0F622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8262-C616-42E9-9FFC-62F2A0F62298}">
      <dsp:nvSpPr>
        <dsp:cNvPr id="0" name=""/>
        <dsp:cNvSpPr/>
      </dsp:nvSpPr>
      <dsp:spPr>
        <a:xfrm>
          <a:off x="1238434" y="337387"/>
          <a:ext cx="2794676" cy="2794676"/>
        </a:xfrm>
        <a:prstGeom prst="blockArc">
          <a:avLst>
            <a:gd name="adj1" fmla="val 10606108"/>
            <a:gd name="adj2" fmla="val 17359786"/>
            <a:gd name="adj3" fmla="val 464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F153-83C2-4CA5-B9B2-9F30CB583B73}">
      <dsp:nvSpPr>
        <dsp:cNvPr id="0" name=""/>
        <dsp:cNvSpPr/>
      </dsp:nvSpPr>
      <dsp:spPr>
        <a:xfrm>
          <a:off x="1238656" y="487226"/>
          <a:ext cx="2794676" cy="2794676"/>
        </a:xfrm>
        <a:prstGeom prst="blockArc">
          <a:avLst>
            <a:gd name="adj1" fmla="val 4271377"/>
            <a:gd name="adj2" fmla="val 10983695"/>
            <a:gd name="adj3" fmla="val 464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467D-DA34-44E1-92B5-63523ADF287E}">
      <dsp:nvSpPr>
        <dsp:cNvPr id="0" name=""/>
        <dsp:cNvSpPr/>
      </dsp:nvSpPr>
      <dsp:spPr>
        <a:xfrm>
          <a:off x="2130369" y="491208"/>
          <a:ext cx="2794676" cy="2794676"/>
        </a:xfrm>
        <a:prstGeom prst="blockArc">
          <a:avLst>
            <a:gd name="adj1" fmla="val 21321792"/>
            <a:gd name="adj2" fmla="val 6559319"/>
            <a:gd name="adj3" fmla="val 464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7A0B0-71A9-4B0D-8831-4F52B5A01792}">
      <dsp:nvSpPr>
        <dsp:cNvPr id="0" name=""/>
        <dsp:cNvSpPr/>
      </dsp:nvSpPr>
      <dsp:spPr>
        <a:xfrm>
          <a:off x="2126435" y="342747"/>
          <a:ext cx="2794676" cy="2794676"/>
        </a:xfrm>
        <a:prstGeom prst="blockArc">
          <a:avLst>
            <a:gd name="adj1" fmla="val 15081715"/>
            <a:gd name="adj2" fmla="val 96031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A7483-5797-4ACA-B244-48A02EA03F83}">
      <dsp:nvSpPr>
        <dsp:cNvPr id="0" name=""/>
        <dsp:cNvSpPr/>
      </dsp:nvSpPr>
      <dsp:spPr>
        <a:xfrm>
          <a:off x="2351876" y="1137164"/>
          <a:ext cx="1448430" cy="13490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63994" y="1334721"/>
        <a:ext cx="1024194" cy="953889"/>
      </dsp:txXfrm>
    </dsp:sp>
    <dsp:sp modelId="{880C6DB3-6422-4BC4-AEE3-21C02E07AA99}">
      <dsp:nvSpPr>
        <dsp:cNvPr id="0" name=""/>
        <dsp:cNvSpPr/>
      </dsp:nvSpPr>
      <dsp:spPr>
        <a:xfrm>
          <a:off x="2329130" y="-121205"/>
          <a:ext cx="1516865" cy="11359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51270" y="45148"/>
        <a:ext cx="1072585" cy="803222"/>
      </dsp:txXfrm>
    </dsp:sp>
    <dsp:sp modelId="{0EA8E124-B86C-407A-BDD3-4753475EA3C5}">
      <dsp:nvSpPr>
        <dsp:cNvPr id="0" name=""/>
        <dsp:cNvSpPr/>
      </dsp:nvSpPr>
      <dsp:spPr>
        <a:xfrm>
          <a:off x="3914271" y="1258560"/>
          <a:ext cx="1947754" cy="103929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9513" y="1410761"/>
        <a:ext cx="1377270" cy="734894"/>
      </dsp:txXfrm>
    </dsp:sp>
    <dsp:sp modelId="{C49C7E5C-81C3-4209-8F65-985E790DB895}">
      <dsp:nvSpPr>
        <dsp:cNvPr id="0" name=""/>
        <dsp:cNvSpPr/>
      </dsp:nvSpPr>
      <dsp:spPr>
        <a:xfrm>
          <a:off x="2375826" y="2597651"/>
          <a:ext cx="1400531" cy="115784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80929" y="2767214"/>
        <a:ext cx="990325" cy="818720"/>
      </dsp:txXfrm>
    </dsp:sp>
    <dsp:sp modelId="{B2D1C69C-826A-42BC-9C8B-10C2CA18559B}">
      <dsp:nvSpPr>
        <dsp:cNvPr id="0" name=""/>
        <dsp:cNvSpPr/>
      </dsp:nvSpPr>
      <dsp:spPr>
        <a:xfrm>
          <a:off x="312102" y="1368220"/>
          <a:ext cx="1921864" cy="88689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93552" y="1498102"/>
        <a:ext cx="1358964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כ"ה/אלול/תשע"ט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כ"ה/אלול/תשע"ט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91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692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1692D2-D76D-47DB-B0C3-1BFB85481DDF}" type="slidenum">
              <a:rPr lang="he-IL" altLang="en-US" smtClean="0"/>
              <a:pPr/>
              <a:t>19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320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CFC004-20E8-4B0B-912E-B3F69DC0ED35}" type="slidenum">
              <a:rPr lang="he-IL" altLang="en-US" smtClean="0"/>
              <a:pPr/>
              <a:t>20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03571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3277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EB5D78-9928-4E39-B5EF-DE2F3F678138}" type="slidenum">
              <a:rPr lang="he-IL" altLang="en-US" smtClean="0"/>
              <a:pPr/>
              <a:t>28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4631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DF2698-028F-4D24-953A-9628452C204E}" type="slidenum">
              <a:rPr lang="he-IL" altLang="en-US" smtClean="0"/>
              <a:pPr/>
              <a:t>29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26197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3686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3B304-3D63-4CBA-930C-41ECC5B64E41}" type="slidenum">
              <a:rPr lang="he-IL" altLang="en-US" smtClean="0"/>
              <a:pPr/>
              <a:t>30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9760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National Defense College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847" y="6374280"/>
            <a:ext cx="354106" cy="365125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ctr" rtl="0">
                <a:spcAft>
                  <a:spcPts val="600"/>
                </a:spcAft>
              </a:pPr>
              <a:t>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Welcome!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6218464" y="5241978"/>
            <a:ext cx="3218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September 2019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668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Courses and Seminars by Seasons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5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03" y="1452465"/>
            <a:ext cx="8670109" cy="45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746058" y="1304925"/>
            <a:ext cx="10721787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4 Fields of Study – National Security Components</a:t>
            </a:r>
            <a:endParaRPr lang="he-IL" sz="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44" y="1676206"/>
            <a:ext cx="8863482" cy="4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730280" y="13557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Purple Line - Strategy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57" y="1667030"/>
            <a:ext cx="8559801" cy="41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774468"/>
            <a:ext cx="10515600" cy="9146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Orange Line - The Personal Learning Process</a:t>
            </a:r>
            <a:endParaRPr 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586798"/>
            <a:ext cx="8102600" cy="4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3176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Learning Methods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74" y="1504769"/>
            <a:ext cx="7232826" cy="4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54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Vision of the Academic Year at the INDC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04" y="1547421"/>
            <a:ext cx="8938707" cy="44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847" y="6374280"/>
            <a:ext cx="354106" cy="365125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ctr" rtl="0">
                <a:spcAft>
                  <a:spcPts val="600"/>
                </a:spcAft>
              </a:pPr>
              <a:t>16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3668653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David" panose="020E0502060401010101" pitchFamily="34" charset="-79"/>
              </a:rPr>
              <a:t>Israeli Perspective on Nuclear</a:t>
            </a:r>
            <a:b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David" panose="020E0502060401010101" pitchFamily="34" charset="-79"/>
              </a:rPr>
            </a:br>
            <a: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David" panose="020E0502060401010101" pitchFamily="34" charset="-79"/>
              </a:rPr>
              <a:t>Non-Proliferation Challenges</a:t>
            </a:r>
            <a:endParaRPr lang="en-US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43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65B682BA-E8D4-4536-B0E0-07C077D6D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299" y="1214017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Israel’s Non-Proliferation Policy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Overriding Principles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F07FD03-9D10-41D5-91C5-F83E7BF22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50298" y="2297471"/>
            <a:ext cx="9148354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Non-proliferation issues are closely linked to the regional context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Israel will not be the first to introduce nuclear weapons to the Middle East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Responsible policy of restraint in the nuclear domain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Actual and potential regional threats mandate that any arms control related measure has to be closely linked to regional security</a:t>
            </a:r>
          </a:p>
        </p:txBody>
      </p:sp>
    </p:spTree>
    <p:extLst>
      <p:ext uri="{BB962C8B-B14F-4D97-AF65-F5344CB8AC3E}">
        <p14:creationId xmlns:p14="http://schemas.microsoft.com/office/powerpoint/2010/main" val="35445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65B682BA-E8D4-4536-B0E0-07C077D6D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299" y="1214017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 and the 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Non-Proliferation Regime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91410" y="2194232"/>
            <a:ext cx="9667881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Israel is fully committed to non-proliferation of nuclear weapons, and to participation in international efforts to prevent their spread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It thus recognizes the value of the NPT; supported its adoption in 1968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The weakness of the NPT in the Middle East has been demonstrated by 4 cases of violations (Iraq, Libya, Syria and Iran); Syria’s use of chemical weapons is another case in point </a:t>
            </a:r>
          </a:p>
        </p:txBody>
      </p:sp>
    </p:spTree>
    <p:extLst>
      <p:ext uri="{BB962C8B-B14F-4D97-AF65-F5344CB8AC3E}">
        <p14:creationId xmlns:p14="http://schemas.microsoft.com/office/powerpoint/2010/main" val="30606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0484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3962400" y="645795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B4D234F-DD94-4E30-A9C3-3CA456DCEE68}" type="slidenum">
              <a:rPr lang="he-IL" altLang="en-US" sz="1400">
                <a:solidFill>
                  <a:schemeClr val="bg1"/>
                </a:solidFill>
              </a:rPr>
              <a:pPr algn="ctr"/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8903" y="2362200"/>
            <a:ext cx="10267406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NPT membership– not a goal in and of itself, but means for enhancing security for all states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Israel believes that in due course a regional solution lies in the establishment of a mutually, effectively, and comprehensibly verifiable WMDFZ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However, this noble idea is detached from the volatile regional realities; prerequisites do not currently exist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280155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 and the 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Non-Proliferation Regime (cont.)</a:t>
            </a:r>
          </a:p>
        </p:txBody>
      </p:sp>
    </p:spTree>
    <p:extLst>
      <p:ext uri="{BB962C8B-B14F-4D97-AF65-F5344CB8AC3E}">
        <p14:creationId xmlns:p14="http://schemas.microsoft.com/office/powerpoint/2010/main" val="42637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33" y="1047750"/>
            <a:ext cx="9637776" cy="9334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r" rtl="0">
                <a:spcAft>
                  <a:spcPts val="600"/>
                </a:spcAft>
              </a:pPr>
              <a:t>2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Shape 88">
            <a:extLst>
              <a:ext uri="{FF2B5EF4-FFF2-40B4-BE49-F238E27FC236}">
                <a16:creationId xmlns:a16="http://schemas.microsoft.com/office/drawing/2014/main" id="{0F0FF0DE-652A-4864-81DE-982F5233EC4B}"/>
              </a:ext>
            </a:extLst>
          </p:cNvPr>
          <p:cNvSpPr txBox="1">
            <a:spLocks/>
          </p:cNvSpPr>
          <p:nvPr/>
        </p:nvSpPr>
        <p:spPr>
          <a:xfrm>
            <a:off x="945642" y="2054039"/>
            <a:ext cx="10255758" cy="44420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he-IL" dirty="0">
                <a:latin typeface="+mj-lt"/>
                <a:cs typeface="Levenim MT" pitchFamily="2" charset="-79"/>
              </a:rPr>
              <a:t>  The Israel National Defense College is the highest institution in the country, </a:t>
            </a:r>
            <a:r>
              <a:rPr lang="en-US" altLang="he-IL" dirty="0">
                <a:latin typeface="+mj-lt"/>
                <a:cs typeface="David" panose="020E0502060401010101" pitchFamily="34" charset="-79"/>
              </a:rPr>
              <a:t>which trains the senior staff of the IDF, the defense establishment and the government, for senior command and management positions. </a:t>
            </a:r>
            <a:r>
              <a:rPr lang="en-US" altLang="he-IL" b="1" dirty="0">
                <a:latin typeface="Levenim MT" pitchFamily="2" charset="-79"/>
                <a:cs typeface="Levenim MT" pitchFamily="2" charset="-79"/>
              </a:rPr>
              <a:t>		</a:t>
            </a:r>
            <a:r>
              <a:rPr lang="en-US" altLang="he-IL" sz="2000" b="1" dirty="0">
                <a:latin typeface="Levenim MT" pitchFamily="2" charset="-79"/>
                <a:cs typeface="Levenim MT" pitchFamily="2" charset="-79"/>
              </a:rPr>
              <a:t>				                				    </a:t>
            </a:r>
            <a:r>
              <a:rPr lang="en-US" altLang="he-IL" sz="2400" b="1" dirty="0">
                <a:latin typeface="+mj-lt"/>
                <a:cs typeface="Levenim MT" pitchFamily="2" charset="-79"/>
              </a:rPr>
              <a:t>Israeli government’s decision, 23 May, 1976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952" y="1191271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Israeli Perspective on Nuclear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Non-Proliferation Challenges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8903" y="2209800"/>
            <a:ext cx="10109284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Iran’s persistent aspirations to acquire nuclear weapons, coupled with it missile program, terror support, and destabilizing regional behavior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Syria 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DPRK proliferation to the region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Nuclear energy in the Middle East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Non-State actors – nuclear security threat</a:t>
            </a:r>
          </a:p>
        </p:txBody>
      </p:sp>
      <p:sp>
        <p:nvSpPr>
          <p:cNvPr id="22532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21438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AE9B2A8-B856-4B09-AC72-A99533B9A687}" type="slidenum">
              <a:rPr lang="he-IL" altLang="en-US" sz="1400">
                <a:solidFill>
                  <a:schemeClr val="bg1"/>
                </a:solidFill>
              </a:rPr>
              <a:pPr algn="ctr"/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5362" name="כותרת 1"/>
          <p:cNvSpPr>
            <a:spLocks noGrp="1"/>
          </p:cNvSpPr>
          <p:nvPr>
            <p:ph type="title"/>
          </p:nvPr>
        </p:nvSpPr>
        <p:spPr>
          <a:xfrm>
            <a:off x="2362200" y="960109"/>
            <a:ext cx="7848600" cy="609600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Iran’s Nuclear Program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136469" y="1524000"/>
            <a:ext cx="9953897" cy="45720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Record of concealment and engagement in weapons related activities </a:t>
            </a:r>
            <a:r>
              <a:rPr lang="en-US" altLang="en-US" dirty="0" smtClean="0">
                <a:latin typeface="+mj-lt"/>
                <a:cs typeface="Levenim MT" pitchFamily="2" charset="-79"/>
              </a:rPr>
              <a:t>(IAEA’s PMD </a:t>
            </a:r>
            <a:r>
              <a:rPr lang="en-US" altLang="en-US" dirty="0">
                <a:latin typeface="+mj-lt"/>
                <a:cs typeface="Levenim MT" pitchFamily="2" charset="-79"/>
              </a:rPr>
              <a:t>report)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Iran did not give up its desire to acquire nuclear weapons; JCPOA is a tactical pause (nuclear archive)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The JCPOA allows Iran to advance its enrichment program - R&amp;D on advanced centrifuges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JCPOA expiration is near; allows Iran to develop unlimited enrichment capacity, and decreases “breakout time” for weapons to weeks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Explicit Iranian threats to destroy Israel</a:t>
            </a:r>
            <a:endParaRPr lang="he-IL" altLang="en-US" dirty="0">
              <a:latin typeface="+mj-lt"/>
              <a:cs typeface="Levenim MT" pitchFamily="2" charset="-79"/>
            </a:endParaRPr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8888E6C-A2CB-4932-9B42-E8D42386282E}" type="slidenum">
              <a:rPr lang="he-IL" altLang="en-US" sz="1400">
                <a:solidFill>
                  <a:schemeClr val="bg1"/>
                </a:solidFill>
              </a:rPr>
              <a:pPr algn="ctr"/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17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6386" name="כותרת 1"/>
          <p:cNvSpPr>
            <a:spLocks noGrp="1"/>
          </p:cNvSpPr>
          <p:nvPr>
            <p:ph type="title"/>
          </p:nvPr>
        </p:nvSpPr>
        <p:spPr>
          <a:xfrm>
            <a:off x="2182652" y="960109"/>
            <a:ext cx="7848600" cy="609600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Syria’s Nuclear Program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175657" y="1524000"/>
            <a:ext cx="9644743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Syria built jointly with the DPRK a clandestine nuclear reactor, ideally-suited to produce </a:t>
            </a:r>
            <a:r>
              <a:rPr lang="en-US" altLang="en-US" dirty="0" smtClean="0">
                <a:latin typeface="+mj-lt"/>
                <a:cs typeface="Levenim MT" pitchFamily="2" charset="-79"/>
              </a:rPr>
              <a:t>Pu</a:t>
            </a:r>
            <a:r>
              <a:rPr lang="en-US" altLang="en-US" dirty="0" smtClean="0">
                <a:latin typeface="+mj-lt"/>
                <a:cs typeface="Levenim MT" pitchFamily="2" charset="-79"/>
              </a:rPr>
              <a:t> </a:t>
            </a:r>
            <a:r>
              <a:rPr lang="en-US" altLang="en-US" dirty="0">
                <a:latin typeface="+mj-lt"/>
                <a:cs typeface="Levenim MT" pitchFamily="2" charset="-79"/>
              </a:rPr>
              <a:t>- revealed and destroyed in 2007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The construction - blatant violation of Syria's NPT safeguards obligations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June 2011 - IAEA </a:t>
            </a:r>
            <a:r>
              <a:rPr lang="en-US" altLang="en-US" dirty="0" err="1">
                <a:latin typeface="+mj-lt"/>
                <a:cs typeface="Levenim MT" pitchFamily="2" charset="-79"/>
              </a:rPr>
              <a:t>BoG</a:t>
            </a:r>
            <a:r>
              <a:rPr lang="en-US" altLang="en-US" dirty="0">
                <a:latin typeface="+mj-lt"/>
                <a:cs typeface="Levenim MT" pitchFamily="2" charset="-79"/>
              </a:rPr>
              <a:t> non-compliance resolution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Unfinished business; unexhausted IAEA's investigation due to lack of cooperation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Urgent matter - presence and activities of non-state actors within Syria</a:t>
            </a:r>
          </a:p>
          <a:p>
            <a:pPr algn="l" rtl="0"/>
            <a:endParaRPr lang="he-IL" altLang="en-US" sz="2600" dirty="0"/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4B34492-695B-4DC2-A484-2A2F3BB3F747}" type="slidenum">
              <a:rPr lang="he-IL" altLang="en-US" sz="1400">
                <a:solidFill>
                  <a:schemeClr val="bg1"/>
                </a:solidFill>
              </a:rPr>
              <a:pPr algn="ctr"/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11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7410" name="כותרת 1"/>
          <p:cNvSpPr>
            <a:spLocks noGrp="1"/>
          </p:cNvSpPr>
          <p:nvPr>
            <p:ph type="title"/>
          </p:nvPr>
        </p:nvSpPr>
        <p:spPr>
          <a:xfrm>
            <a:off x="2182652" y="1115055"/>
            <a:ext cx="7848600" cy="609600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DPRK Proliferation Risks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6627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567543" y="1828800"/>
            <a:ext cx="9339943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sz="3000" dirty="0">
                <a:latin typeface="+mj-lt"/>
                <a:cs typeface="Levenim MT" pitchFamily="2" charset="-79"/>
              </a:rPr>
              <a:t>Syria’s nuclear precedent</a:t>
            </a:r>
          </a:p>
          <a:p>
            <a:pPr algn="l" rtl="0">
              <a:lnSpc>
                <a:spcPct val="100000"/>
              </a:lnSpc>
            </a:pPr>
            <a:r>
              <a:rPr lang="en-US" altLang="en-US" sz="3000" dirty="0">
                <a:latin typeface="+mj-lt"/>
                <a:cs typeface="Levenim MT" pitchFamily="2" charset="-79"/>
              </a:rPr>
              <a:t>Future potential cooperation in the nuclear domain and other weapons of mass destruction with state and non-state actors in our region</a:t>
            </a:r>
          </a:p>
          <a:p>
            <a:endParaRPr lang="he-IL" altLang="en-US" sz="2600" dirty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12489B7-C934-4876-8C52-F47594BFBA14}" type="slidenum">
              <a:rPr lang="he-IL" altLang="en-US" sz="1400">
                <a:solidFill>
                  <a:schemeClr val="bg1"/>
                </a:solidFill>
              </a:rPr>
              <a:pPr algn="ctr"/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34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85" y="5197847"/>
            <a:ext cx="468896" cy="712722"/>
          </a:xfrm>
          <a:prstGeom prst="rect">
            <a:avLst/>
          </a:prstGeom>
        </p:spPr>
      </p:pic>
      <p:sp>
        <p:nvSpPr>
          <p:cNvPr id="18434" name="כותרת 1"/>
          <p:cNvSpPr>
            <a:spLocks noGrp="1"/>
          </p:cNvSpPr>
          <p:nvPr>
            <p:ph type="title"/>
          </p:nvPr>
        </p:nvSpPr>
        <p:spPr>
          <a:xfrm>
            <a:off x="1815193" y="693874"/>
            <a:ext cx="7886700" cy="1325563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Nuclear Energy in the ME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7651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918838" y="1653858"/>
            <a:ext cx="10006149" cy="44497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Possible motivations for the growing interest in nuclear power: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+mj-lt"/>
                <a:cs typeface="Levenim MT" pitchFamily="2" charset="-79"/>
              </a:rPr>
              <a:t>A real need for a cheaper and clean energy source;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+mj-lt"/>
                <a:cs typeface="Levenim MT" pitchFamily="2" charset="-79"/>
              </a:rPr>
              <a:t>Domestic considerations (regime popularity, national prestige, advanced technology);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+mj-lt"/>
                <a:cs typeface="Levenim MT" pitchFamily="2" charset="-79"/>
              </a:rPr>
              <a:t>Creating a potential for military option</a:t>
            </a:r>
            <a:endParaRPr lang="he-IL" altLang="en-US" sz="2800" dirty="0">
              <a:latin typeface="+mj-lt"/>
              <a:cs typeface="Levenim MT" pitchFamily="2" charset="-79"/>
            </a:endParaRP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In view of the region’s negative track record, we must treat the risk of diversion as a realistic one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Additional concerns are related to safety, security (illicit trafficking) and internal stability</a:t>
            </a:r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E998304-FADA-40BF-8CF1-426748CBE405}" type="slidenum">
              <a:rPr lang="he-IL" altLang="en-US" sz="1400">
                <a:solidFill>
                  <a:schemeClr val="bg1"/>
                </a:solidFill>
              </a:rPr>
              <a:pPr algn="ctr"/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73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9458" name="כותרת 1"/>
          <p:cNvSpPr>
            <a:spLocks noGrp="1"/>
          </p:cNvSpPr>
          <p:nvPr>
            <p:ph type="title"/>
          </p:nvPr>
        </p:nvSpPr>
        <p:spPr>
          <a:xfrm>
            <a:off x="1815193" y="773039"/>
            <a:ext cx="7886700" cy="1325563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Non-State Actors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8675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045030" y="1828799"/>
            <a:ext cx="9749970" cy="404730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presence and active involvement of non-state actors - potential nuclear security threat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Non-state actors already pose a direct threat to Israel's national security having been a victim of terrorist and rocket attacks against civilian population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Iranian state support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Known interest in getting access to non-conventional weapons - serious threat and challenge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Comprehensive measures to reduce the risk of theft or sabotage in nuclear centers, and radiological materials used in medicine, industry and other sectors</a:t>
            </a:r>
            <a:endParaRPr lang="he-IL" altLang="en-US" sz="2300" dirty="0">
              <a:latin typeface="+mj-lt"/>
              <a:cs typeface="Levenim MT" pitchFamily="2" charset="-79"/>
            </a:endParaRPr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78F852F-D880-41A8-9410-634D195F2F93}" type="slidenum">
              <a:rPr lang="he-IL" altLang="en-US" sz="1400">
                <a:solidFill>
                  <a:schemeClr val="bg1"/>
                </a:solidFill>
              </a:rPr>
              <a:pPr algn="ctr"/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79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0482" name="כותרת 1"/>
          <p:cNvSpPr>
            <a:spLocks noGrp="1"/>
          </p:cNvSpPr>
          <p:nvPr>
            <p:ph type="ctrTitle"/>
          </p:nvPr>
        </p:nvSpPr>
        <p:spPr/>
        <p:txBody>
          <a:bodyPr rtlCol="1">
            <a:normAutofit/>
          </a:bodyPr>
          <a:lstStyle/>
          <a:p>
            <a:pPr>
              <a:defRPr/>
            </a:pPr>
            <a:r>
              <a:rPr lang="he-IL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שקפים נצורים</a:t>
            </a:r>
          </a:p>
        </p:txBody>
      </p:sp>
      <p:sp>
        <p:nvSpPr>
          <p:cNvPr id="29699" name="כותרת משנה 2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29700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94580B-85FB-4921-8238-FB3FB54B5031}" type="slidenum">
              <a:rPr lang="he-IL" altLang="en-US" sz="1400">
                <a:solidFill>
                  <a:schemeClr val="bg1"/>
                </a:solidFill>
              </a:rPr>
              <a:pPr/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0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1506" name="כותרת 1"/>
          <p:cNvSpPr>
            <a:spLocks noGrp="1"/>
          </p:cNvSpPr>
          <p:nvPr>
            <p:ph type="title"/>
          </p:nvPr>
        </p:nvSpPr>
        <p:spPr>
          <a:xfrm>
            <a:off x="2163602" y="662618"/>
            <a:ext cx="7886700" cy="1325563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Nuclear Energy in the ME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0723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783771" y="1690690"/>
            <a:ext cx="9579429" cy="455771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Israel does not object to the peaceful uses of nuclear energy in the ME, conditioned upon: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Its guaranteed exclusive use for peaceful purposes;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Complete respect for relevant international non-proliferation obligations and commitments; AP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Fuel cycle technologies should be avoided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Certain nuclear reactors should be supplied as a “black box” (BOO); life-time fuel supply; solutions for spent fuel take-back 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International standards for nuclear safety and security</a:t>
            </a:r>
            <a:endParaRPr lang="he-IL" altLang="en-US" sz="2800" dirty="0">
              <a:latin typeface="+mj-lt"/>
              <a:cs typeface="Levenim MT" pitchFamily="2" charset="-79"/>
            </a:endParaRPr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7C9BDE-0034-4EF5-A40D-143A7F286BEC}" type="slidenum">
              <a:rPr lang="he-IL" altLang="en-US" sz="1400">
                <a:solidFill>
                  <a:schemeClr val="bg1"/>
                </a:solidFill>
              </a:rPr>
              <a:pPr algn="ctr"/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66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Approach to WMD Free Zone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21229" y="1722109"/>
            <a:ext cx="9241971" cy="3916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Israel aspires to live in a stable and secure region, where full and lasting relations of peace prevail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In 1992 the Government of Israel endorsed its vision on regional security and arms control in the ME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The dynamics in the region underline the political and strategic instability, and unpredictability of the regional security environment</a:t>
            </a:r>
          </a:p>
        </p:txBody>
      </p:sp>
      <p:sp>
        <p:nvSpPr>
          <p:cNvPr id="31748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0B7687D-B8CF-4549-A659-409FF94D0143}" type="slidenum">
              <a:rPr lang="he-IL" altLang="en-US" sz="1400">
                <a:solidFill>
                  <a:schemeClr val="bg1"/>
                </a:solidFill>
              </a:rPr>
              <a:pPr algn="ctr"/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35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914400"/>
            <a:ext cx="9456569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Approach to WMD Free Zone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46119" y="1676400"/>
            <a:ext cx="9713171" cy="3886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just" rtl="0"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Based on the experience of other regions, Israel strives for a gradual process</a:t>
            </a:r>
          </a:p>
          <a:p>
            <a:pPr algn="just" rtl="0"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Any regional process should: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emanate from countries of the region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be conduced by a direct dialogue; no external auspices 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consensus-based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 address the threat perceptions of all regional states, with a view to strengthen the security of all</a:t>
            </a:r>
          </a:p>
          <a:p>
            <a:pPr algn="just" rtl="0"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The process should begin with confidence building measures and mutual recognition</a:t>
            </a:r>
          </a:p>
        </p:txBody>
      </p:sp>
      <p:sp>
        <p:nvSpPr>
          <p:cNvPr id="33796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48425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9159C52-1603-4113-A67B-9F0D5C459A32}" type="slidenum">
              <a:rPr lang="he-IL" altLang="en-US" sz="1400">
                <a:solidFill>
                  <a:schemeClr val="bg1"/>
                </a:solidFill>
              </a:rPr>
              <a:pPr algn="ctr"/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40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92538"/>
            <a:ext cx="9637776" cy="11205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Goals of the Academic Year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135" y="1694972"/>
            <a:ext cx="9745978" cy="56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Study and research of the components of national security. 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Analysis of the interrelationships between the various components of national security.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Developing thinking tools on the strategic level, which are suitable for senior officials’ dealing with national security challenges</a:t>
            </a:r>
            <a:r>
              <a:rPr lang="en-US" altLang="he-IL" sz="2400" dirty="0">
                <a:latin typeface="+mj-lt"/>
                <a:ea typeface="Tahoma" panose="020B0604030504040204" pitchFamily="34" charset="0"/>
                <a:cs typeface="Levenim MT" pitchFamily="2" charset="-79"/>
              </a:rPr>
              <a:t>. </a:t>
            </a:r>
            <a: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</a:br>
            <a:endParaRPr lang="he-IL" altLang="he-IL" sz="3600" dirty="0">
              <a:solidFill>
                <a:srgbClr val="514843"/>
              </a:solidFill>
              <a:latin typeface="+mj-lt"/>
              <a:cs typeface="Levenim MT" pitchFamily="2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6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3243" y="1066800"/>
            <a:ext cx="9437914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Approach to WMD Free Zone (Cont.)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6643" y="1879600"/>
            <a:ext cx="9942648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 algn="just" rtl="0">
              <a:defRPr/>
            </a:pPr>
            <a:r>
              <a:rPr lang="en-US" altLang="en-US" sz="2800" dirty="0">
                <a:latin typeface="+mj-lt"/>
                <a:cs typeface="Levenim MT" pitchFamily="2" charset="-79"/>
              </a:rPr>
              <a:t>The process has to be complemented by conventional and non-conventional arms control measures</a:t>
            </a:r>
          </a:p>
          <a:p>
            <a:pPr lvl="1" algn="just" rtl="0">
              <a:defRPr/>
            </a:pPr>
            <a:r>
              <a:rPr lang="en-US" altLang="en-US" sz="2800" dirty="0">
                <a:latin typeface="+mj-lt"/>
                <a:cs typeface="Levenim MT" pitchFamily="2" charset="-79"/>
              </a:rPr>
              <a:t>The essential prerequisites for considering a WMDFZ in the ME currently do not exist</a:t>
            </a:r>
          </a:p>
          <a:p>
            <a:pPr lvl="1" algn="just" rtl="0">
              <a:defRPr/>
            </a:pPr>
            <a:r>
              <a:rPr lang="en-US" altLang="en-US" sz="2800" dirty="0">
                <a:latin typeface="+mj-lt"/>
                <a:cs typeface="Levenim MT" pitchFamily="2" charset="-79"/>
              </a:rPr>
              <a:t>This noble idea is detached from regional realities; the concept of a WMDFZ has never been tested even in the most peaceful regions</a:t>
            </a:r>
          </a:p>
        </p:txBody>
      </p:sp>
      <p:sp>
        <p:nvSpPr>
          <p:cNvPr id="35844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48425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3601F98-53E6-4555-9224-752BC923E7E4}" type="slidenum">
              <a:rPr lang="he-IL" altLang="en-US" sz="1400">
                <a:solidFill>
                  <a:schemeClr val="bg1"/>
                </a:solidFill>
              </a:rPr>
              <a:pPr algn="ctr"/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92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640080"/>
            <a:ext cx="9637776" cy="14306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What Distinguishes the INDC?</a:t>
            </a:r>
            <a:endParaRPr lang="he-IL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07" y="1462834"/>
            <a:ext cx="10259283" cy="64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+mj-lt"/>
                <a:cs typeface="Levenim MT" pitchFamily="2" charset="-79"/>
              </a:rPr>
              <a:t>The most prestigious and senior course in the State of Israel for the training of senior officials</a:t>
            </a:r>
            <a:r>
              <a:rPr lang="he-IL" altLang="he-IL" sz="2000" dirty="0">
                <a:latin typeface="+mj-lt"/>
                <a:cs typeface="Levenim MT" pitchFamily="2" charset="-79"/>
              </a:rPr>
              <a:t>:</a:t>
            </a: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Training to the rank of seniors and not to a specific job/position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Class composition 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Study of national security (global and Israeli) – width and not depth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Integration of national security components - strategic thinking tools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Learning methods tailored to the senior level: small teams, simulations and strategic exercises,</a:t>
            </a:r>
            <a:br>
              <a:rPr lang="en-US" altLang="he-IL" sz="2000" dirty="0">
                <a:latin typeface="+mj-lt"/>
                <a:cs typeface="Levenim MT" pitchFamily="2" charset="-79"/>
              </a:rPr>
            </a:br>
            <a:r>
              <a:rPr lang="en-US" altLang="he-IL" sz="2000" dirty="0">
                <a:latin typeface="+mj-lt"/>
                <a:cs typeface="Levenim MT" pitchFamily="2" charset="-79"/>
              </a:rPr>
              <a:t>study tours, meetings with senior officials, peer study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he-IL" altLang="he-IL" sz="3000" dirty="0">
                <a:latin typeface="+mj-lt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1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Participant’s Composition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12" y="5116486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תרשים 21"/>
          <p:cNvGraphicFramePr>
            <a:graphicFrameLocks/>
          </p:cNvGraphicFramePr>
          <p:nvPr>
            <p:extLst/>
          </p:nvPr>
        </p:nvGraphicFramePr>
        <p:xfrm>
          <a:off x="2254250" y="2081213"/>
          <a:ext cx="7599363" cy="356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hart" r:id="rId4" imgW="6200812" imgH="3619539" progId="Excel.Chart.8">
                  <p:embed/>
                </p:oleObj>
              </mc:Choice>
              <mc:Fallback>
                <p:oleObj name="Chart" r:id="rId4" imgW="6200812" imgH="3619539" progId="Excel.Chart.8">
                  <p:embed/>
                  <p:pic>
                    <p:nvPicPr>
                      <p:cNvPr id="15" name="תרשים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081213"/>
                        <a:ext cx="7599363" cy="356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75117" y="5050883"/>
            <a:ext cx="150004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Internationals</a:t>
            </a:r>
            <a:endParaRPr lang="he-IL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0743" y="5050883"/>
            <a:ext cx="224309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Civil Organizations</a:t>
            </a:r>
            <a:endParaRPr lang="he-IL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25" y="4997599"/>
            <a:ext cx="172073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Security Organizations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2142" y="5037682"/>
            <a:ext cx="109530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Military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Learning Fields in 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דיאגרמה 10">
            <a:extLst>
              <a:ext uri="{FF2B5EF4-FFF2-40B4-BE49-F238E27FC236}">
                <a16:creationId xmlns:a16="http://schemas.microsoft.com/office/drawing/2014/main" id="{8515FD80-B52E-4D38-B696-4AA92C53E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373418"/>
              </p:ext>
            </p:extLst>
          </p:nvPr>
        </p:nvGraphicFramePr>
        <p:xfrm>
          <a:off x="2648196" y="2069238"/>
          <a:ext cx="6165129" cy="363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654450" y="150042"/>
            <a:ext cx="4218731" cy="47673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itchFamily="34" charset="0"/>
                <a:cs typeface="David" panose="020E0502060401010101" pitchFamily="34" charset="-79"/>
              </a:rPr>
              <a:t>The Metro Metaphor</a:t>
            </a:r>
            <a:endParaRPr lang="he-IL" b="1" dirty="0">
              <a:solidFill>
                <a:schemeClr val="bg1"/>
              </a:solidFill>
              <a:latin typeface="Calibri Light" pitchFamily="34" charset="0"/>
              <a:cs typeface="David" panose="020E0502060401010101" pitchFamily="34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27DCE01-7373-4048-A60E-5FE3A3EC50D5}"/>
              </a:ext>
            </a:extLst>
          </p:cNvPr>
          <p:cNvSpPr>
            <a:spLocks noGrp="1"/>
          </p:cNvSpPr>
          <p:nvPr/>
        </p:nvSpPr>
        <p:spPr>
          <a:xfrm>
            <a:off x="457200" y="912259"/>
            <a:ext cx="10515600" cy="71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10000"/>
              </a:lnSpc>
              <a:defRPr/>
            </a:pPr>
            <a:r>
              <a:rPr 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Visualizing INDC’s Year – Metro </a:t>
            </a:r>
            <a:r>
              <a:rPr lang="en-US" sz="6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Map</a:t>
            </a:r>
            <a:endParaRPr lang="he-IL" sz="6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9" name="Picture 2" descr="Image result for â«××¤×ª ×× ××¨××¨××× ×â¬â">
            <a:extLst>
              <a:ext uri="{FF2B5EF4-FFF2-40B4-BE49-F238E27FC236}">
                <a16:creationId xmlns:a16="http://schemas.microsoft.com/office/drawing/2014/main" id="{E50F5CEF-E785-4050-A0F0-5A0D6C65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580016"/>
            <a:ext cx="9091748" cy="40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033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Seasons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2" y="1315681"/>
            <a:ext cx="10058400" cy="44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1906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Seasons and Large Stations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" y="1537774"/>
            <a:ext cx="9480638" cy="45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11332</TotalTime>
  <Words>1116</Words>
  <Application>Microsoft Office PowerPoint</Application>
  <PresentationFormat>Widescreen</PresentationFormat>
  <Paragraphs>140</Paragraphs>
  <Slides>30</Slides>
  <Notes>7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David</vt:lpstr>
      <vt:lpstr>Levenim MT</vt:lpstr>
      <vt:lpstr>Tahoma</vt:lpstr>
      <vt:lpstr>Times New Roman</vt:lpstr>
      <vt:lpstr>Wingdings</vt:lpstr>
      <vt:lpstr>ערכת נושא Office</vt:lpstr>
      <vt:lpstr>Chart</vt:lpstr>
      <vt:lpstr>Israel National Defense College</vt:lpstr>
      <vt:lpstr>The INDC</vt:lpstr>
      <vt:lpstr>Goals of the Academic Year</vt:lpstr>
      <vt:lpstr>What Distinguishes the INDC?</vt:lpstr>
      <vt:lpstr>Participant’s Composition</vt:lpstr>
      <vt:lpstr>Learning Fields in the INDC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Israel’s Non-Proliferation Policy The Overriding Principles</vt:lpstr>
      <vt:lpstr>Israel and the  Non-Proliferation Regime</vt:lpstr>
      <vt:lpstr>Israel and the  Non-Proliferation Regime (cont.)</vt:lpstr>
      <vt:lpstr>Israeli Perspective on Nuclear Non-Proliferation Challenges</vt:lpstr>
      <vt:lpstr>Iran’s Nuclear Program</vt:lpstr>
      <vt:lpstr>Syria’s Nuclear Program</vt:lpstr>
      <vt:lpstr>DPRK Proliferation Risks</vt:lpstr>
      <vt:lpstr>Nuclear Energy in the ME</vt:lpstr>
      <vt:lpstr>Non-State Actors</vt:lpstr>
      <vt:lpstr>שקפים נצורים</vt:lpstr>
      <vt:lpstr>Nuclear Energy in the ME</vt:lpstr>
      <vt:lpstr>Approach to WMD Free Zone</vt:lpstr>
      <vt:lpstr>Approach to WMD Free Zone (Cont.)</vt:lpstr>
      <vt:lpstr>Approach to WMD Free Zone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332</cp:revision>
  <cp:lastPrinted>2017-08-27T15:18:28Z</cp:lastPrinted>
  <dcterms:created xsi:type="dcterms:W3CDTF">2017-08-17T05:53:13Z</dcterms:created>
  <dcterms:modified xsi:type="dcterms:W3CDTF">2019-09-25T10:17:40Z</dcterms:modified>
</cp:coreProperties>
</file>