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27" r:id="rId2"/>
    <p:sldId id="341" r:id="rId3"/>
    <p:sldId id="349" r:id="rId4"/>
    <p:sldId id="329" r:id="rId5"/>
    <p:sldId id="350" r:id="rId6"/>
    <p:sldId id="351" r:id="rId7"/>
    <p:sldId id="352" r:id="rId8"/>
    <p:sldId id="355" r:id="rId9"/>
    <p:sldId id="360" r:id="rId10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כ"ב/אלול/תשע"ט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כ"ב/אלול/תשע"ט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22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לאומי – מחזור מ"ז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1759131" y="2508926"/>
            <a:ext cx="8673737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he-IL" sz="4800" b="1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סיור ארה"ב</a:t>
            </a:r>
            <a:endParaRPr lang="he-IL" sz="4800" b="1" cap="none" dirty="0">
              <a:ln w="9525">
                <a:solidFill>
                  <a:schemeClr val="bg1"/>
                </a:solidFill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373291" y="5397196"/>
            <a:ext cx="285068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ספטמבר </a:t>
            </a: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1" y="760907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7657" y="1678889"/>
            <a:ext cx="10255951" cy="6848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הממסד 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האמריקאי, המערכת הפוליטית והגופים המשתתפים בעיצוב ויישום אסטרטגיית הביטחון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הלאומי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סוגיות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במדיניות 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החוץ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והביטחון האמריקאית, 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בדגש על </a:t>
            </a:r>
            <a:r>
              <a:rPr lang="he-IL" altLang="he-IL" sz="2200" dirty="0" err="1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המזה"ת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הסוגיות העיקריות ביחסי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ישראל-ארה"ב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יהדות ארה"ב,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אתגריה המרכזיים והקשר </a:t>
            </a: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עם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ישראל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מרכיבים מרכזיים במורשת ובתרבות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האמריקאית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מגמות בכלכלה ובחברה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בארה"ב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914400" lvl="1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הכרת ארה"ב כמרכז גלובלי בתחום </a:t>
            </a:r>
            <a:r>
              <a:rPr lang="he-IL" alt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המדיני, הכלכלי והטכנולוגי</a:t>
            </a:r>
            <a:endParaRPr lang="en-US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0" lvl="1" indent="0">
              <a:lnSpc>
                <a:spcPct val="150000"/>
              </a:lnSpc>
              <a:spcBef>
                <a:spcPts val="1200"/>
              </a:spcBef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5061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1347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המתכונת המוצעת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9929" y="1963003"/>
            <a:ext cx="10255951" cy="560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3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חלק ראשון: פיצול ל-2-3 קבוצות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3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חלק שני: ניו יורק</a:t>
            </a:r>
          </a:p>
          <a:p>
            <a:pPr marL="457200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3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חלק שלישי: וושינגטון</a:t>
            </a:r>
            <a:endParaRPr lang="he-IL" sz="30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en-US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lvl="1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just" rtl="1" eaLnBrk="1" hangingPunct="1">
              <a:lnSpc>
                <a:spcPct val="150000"/>
              </a:lnSpc>
              <a:buFont typeface="+mj-lt"/>
              <a:buAutoNum type="arabicPeriod"/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457200" indent="-457200" algn="just" rtl="1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he-IL" altLang="he-IL" sz="24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+mj-lt"/>
              <a:buAutoNum type="arabicPeriod"/>
            </a:pP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4982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779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החלק הרא</a:t>
            </a: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שון</a:t>
            </a:r>
            <a:b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15-18.6.2019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2503186"/>
            <a:ext cx="9745978" cy="5359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altLang="he-IL" sz="3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פיצול לקבוצות (2-3):</a:t>
            </a:r>
          </a:p>
          <a:p>
            <a:pPr marL="120015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3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שיקגו</a:t>
            </a:r>
          </a:p>
          <a:p>
            <a:pPr marL="120015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3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סן פרנסיסקו</a:t>
            </a:r>
          </a:p>
          <a:p>
            <a:pPr marL="1200150" lvl="1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he-IL" altLang="he-IL" sz="30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יוסטון</a:t>
            </a:r>
            <a:endParaRPr lang="he-IL" altLang="he-IL" sz="3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r>
              <a:rPr lang="he-IL" altLang="he-IL" sz="2200" dirty="0" smtClean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\</a:t>
            </a:r>
            <a:endParaRPr lang="he-IL" altLang="he-IL" sz="22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4820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שיקגו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379" y="1993737"/>
            <a:ext cx="9745978" cy="669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פגישת עם ראש העיר רם עמנואל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אוניברסיטה של שיקאגו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מכון מחקר </a:t>
            </a:r>
            <a:r>
              <a:rPr lang="en-US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Global Council Affairs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חברה </a:t>
            </a:r>
            <a:r>
              <a:rPr lang="en-US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-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שכונות עוני ופשיעה בדרום שיקאגו, משטרת שיקאגו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כלכלה </a:t>
            </a:r>
            <a:r>
              <a:rPr lang="en-US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-</a:t>
            </a: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בורסה, תעשיות, מרכזים לוגיסטיים, תעשיית פלדה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פרברים מחוץ לשיקאגו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22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פדרציה יהודית</a:t>
            </a:r>
          </a:p>
          <a:p>
            <a:pPr marL="342900" indent="-3429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2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2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200" dirty="0"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r>
              <a:rPr lang="he-IL" altLang="he-IL" sz="22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\</a:t>
            </a:r>
            <a:endParaRPr lang="he-IL" altLang="he-IL" sz="2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2549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50810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סן פרנסיסקו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45695" y="1832666"/>
            <a:ext cx="1120018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מעבדה לאומית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Lawrence Berkeley National Lab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מרכז המחקר של נאס"א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NASA AMES Research Center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מרכז המחקר בתחום רשתות חברתיות/סייבר באונ' סטנפורד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כלכלה/טכנולוגיה – עמק הסיליקון (</a:t>
            </a:r>
            <a:r>
              <a:rPr lang="he-IL" sz="24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טוויטר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, </a:t>
            </a:r>
            <a:r>
              <a:rPr lang="en-US" sz="24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Symantech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, </a:t>
            </a:r>
            <a:r>
              <a:rPr lang="he-IL" sz="24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פייסבוק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,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Pinterest 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,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ADOBE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כלכלה - חברת </a:t>
            </a:r>
            <a:r>
              <a:rPr lang="he-IL" sz="24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סיילס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פורס, מרכז המחקר של ה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WEF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חברה – משטרת אוקלנד</a:t>
            </a:r>
            <a:endParaRPr lang="en-US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מפגש במרכז קהילתי יהודי/ישראל הנמצא בעמק הסיליקון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יהדות - בכירים בקהילה היהודית </a:t>
            </a:r>
            <a:r>
              <a:rPr lang="he-IL" sz="24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ובאיפאק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, קרן קורת/בקר התומכת בישראל </a:t>
            </a:r>
            <a:endParaRPr lang="en-US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3986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74267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sz="4000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יוסטון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928835" y="1714666"/>
            <a:ext cx="1037271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חברה/בטחון - גבול טקסס מקסיקו (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Rio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Grande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), אוסטין - </a:t>
            </a:r>
            <a:r>
              <a:rPr lang="en-US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Department of Public Safety 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(יישום מדיניות הגנה על הגבולות)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הגנה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לאומית/טכנולוגיה 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– </a:t>
            </a:r>
            <a:r>
              <a:rPr lang="he-IL" sz="24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לוקהיד</a:t>
            </a: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מרטין (יצרנית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F35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), </a:t>
            </a:r>
            <a:r>
              <a:rPr lang="en-US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NASA</a:t>
            </a: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אנרגיה – בירת הגז והנפט (מטה חברת נובל </a:t>
            </a:r>
            <a:r>
              <a:rPr 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אנרג'י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חברה – העולם </a:t>
            </a:r>
            <a:r>
              <a:rPr lang="he-IL" sz="2400" dirty="0" err="1" smtClean="0">
                <a:latin typeface="Levenim MT" panose="02010502060101010101" pitchFamily="2" charset="-79"/>
                <a:cs typeface="Levenim MT" panose="02010502060101010101" pitchFamily="2" charset="-79"/>
              </a:rPr>
              <a:t>האוונגליסטי</a:t>
            </a:r>
            <a:r>
              <a:rPr 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 (מגה כנסיות)</a:t>
            </a:r>
          </a:p>
          <a:p>
            <a:pPr marL="342900" indent="-342900" fontAlgn="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1411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21187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החלק השני – ניו יורק</a:t>
            </a:r>
            <a:b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19-20.6.2019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לבן 10"/>
          <p:cNvSpPr/>
          <p:nvPr/>
        </p:nvSpPr>
        <p:spPr>
          <a:xfrm>
            <a:off x="837396" y="2501855"/>
            <a:ext cx="1027785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3000" dirty="0" smtClean="0"/>
              <a:t>התכנסות בחמישי בערב לעיבוד במליאה</a:t>
            </a:r>
            <a:endParaRPr lang="en-US" sz="3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3000" dirty="0" smtClean="0"/>
              <a:t>שישי: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he-IL" sz="3000" dirty="0" smtClean="0"/>
              <a:t>או"ם</a:t>
            </a:r>
            <a:endParaRPr lang="en-US" sz="3000" dirty="0"/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he-IL" sz="3000" dirty="0" smtClean="0"/>
              <a:t>כלכלה (וול </a:t>
            </a:r>
            <a:r>
              <a:rPr lang="he-IL" sz="3000" dirty="0" err="1" smtClean="0"/>
              <a:t>סטריט</a:t>
            </a:r>
            <a:r>
              <a:rPr lang="he-IL" sz="3000" dirty="0" smtClean="0"/>
              <a:t>)? תקשורת (</a:t>
            </a:r>
            <a:r>
              <a:rPr lang="he-IL" sz="3000" dirty="0" err="1" smtClean="0"/>
              <a:t>בלומברג</a:t>
            </a:r>
            <a:r>
              <a:rPr lang="he-IL" sz="3000" dirty="0" smtClean="0"/>
              <a:t>)?</a:t>
            </a:r>
            <a:endParaRPr lang="en-US" sz="3000" dirty="0"/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he-IL" sz="3000" dirty="0" smtClean="0"/>
              <a:t>פאנל יהדות ארה"ב 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he-IL" sz="3000" dirty="0" smtClean="0"/>
              <a:t>ארוחת ערב בבית הכנסת </a:t>
            </a:r>
            <a:endParaRPr lang="he-IL" sz="3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3000" dirty="0"/>
              <a:t>שבת </a:t>
            </a:r>
            <a:r>
              <a:rPr lang="he-IL" sz="3000" dirty="0" smtClean="0"/>
              <a:t>חופשית</a:t>
            </a:r>
            <a:endParaRPr lang="he-IL" sz="3000" dirty="0"/>
          </a:p>
        </p:txBody>
      </p:sp>
    </p:spTree>
    <p:extLst>
      <p:ext uri="{BB962C8B-B14F-4D97-AF65-F5344CB8AC3E}">
        <p14:creationId xmlns:p14="http://schemas.microsoft.com/office/powerpoint/2010/main" val="317226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20493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החלק השלישי – וושינגטון</a:t>
            </a:r>
            <a:b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sz="4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14-18.6.2019</a:t>
            </a:r>
            <a:endParaRPr lang="en-US" altLang="he-IL" sz="4000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421" y="2011123"/>
            <a:ext cx="10149333" cy="783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he-IL" sz="23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 smtClean="0"/>
              <a:t>מעבר מניו יורק לוושינגטון ביום ראשון (זמן לקניות)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 smtClean="0"/>
              <a:t>ראשון בערב - סיור </a:t>
            </a:r>
            <a:r>
              <a:rPr lang="he-IL" sz="2300" dirty="0"/>
              <a:t>אנדרטאות – </a:t>
            </a:r>
            <a:r>
              <a:rPr lang="en-US" sz="2300" dirty="0"/>
              <a:t>National Mall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/>
              <a:t>שגריר/סגן, נספח הגנה</a:t>
            </a:r>
            <a:endParaRPr lang="en-US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 smtClean="0"/>
              <a:t>קונגרס, כולל </a:t>
            </a:r>
            <a:r>
              <a:rPr lang="he-IL" sz="2300" dirty="0" err="1" smtClean="0"/>
              <a:t>אייפק</a:t>
            </a:r>
            <a:endParaRPr lang="he-IL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/>
              <a:t>מחלקת המדינה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 smtClean="0"/>
              <a:t>מפגש ב </a:t>
            </a:r>
            <a:r>
              <a:rPr lang="en-US" sz="2300" dirty="0" smtClean="0"/>
              <a:t>NSC</a:t>
            </a:r>
            <a:r>
              <a:rPr lang="he-IL" sz="2300" dirty="0" smtClean="0"/>
              <a:t>/בלייר האוס?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/>
              <a:t>פיצול במכוני מחקר – וושינגטון/</a:t>
            </a:r>
            <a:r>
              <a:rPr lang="he-IL" sz="2300" dirty="0" err="1"/>
              <a:t>ברוקינגס</a:t>
            </a:r>
            <a:r>
              <a:rPr lang="he-IL" sz="2300" dirty="0"/>
              <a:t>/</a:t>
            </a:r>
            <a:r>
              <a:rPr lang="he-IL" sz="2300" dirty="0" err="1"/>
              <a:t>קארנגי</a:t>
            </a:r>
            <a:r>
              <a:rPr lang="he-IL" sz="2300" dirty="0"/>
              <a:t>/</a:t>
            </a:r>
            <a:r>
              <a:rPr lang="en-US" sz="2300" dirty="0"/>
              <a:t>American enterprise </a:t>
            </a:r>
            <a:r>
              <a:rPr lang="en-US" sz="2300" dirty="0" err="1"/>
              <a:t>institue</a:t>
            </a:r>
            <a:endParaRPr lang="he-IL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 smtClean="0"/>
              <a:t>בית הקברות </a:t>
            </a:r>
            <a:r>
              <a:rPr lang="he-IL" sz="2300" dirty="0" err="1" smtClean="0"/>
              <a:t>בארלינגטון</a:t>
            </a:r>
            <a:r>
              <a:rPr lang="he-IL" sz="2300" dirty="0" smtClean="0"/>
              <a:t>?</a:t>
            </a:r>
            <a:endParaRPr lang="he-IL" sz="23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e-IL" sz="2300" dirty="0" smtClean="0"/>
              <a:t>משחק בייסבול?</a:t>
            </a:r>
            <a:endParaRPr lang="he-IL" sz="2300" dirty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3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sz="2300" dirty="0">
              <a:latin typeface="Levenim MT" panose="02010502060101010101" pitchFamily="2" charset="-79"/>
              <a:ea typeface="Times New Roman" panose="02020603050405020304" pitchFamily="18" charset="0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endParaRPr lang="he-IL" altLang="he-IL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3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endParaRPr lang="he-IL" altLang="he-IL" sz="23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3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</a:t>
            </a:r>
            <a:r>
              <a:rPr lang="he-IL" altLang="he-IL" sz="23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altLang="he-IL" sz="2300" dirty="0">
                <a:solidFill>
                  <a:srgbClr val="514843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altLang="he-IL" sz="23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300" dirty="0">
              <a:solidFill>
                <a:srgbClr val="514843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6947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14684</TotalTime>
  <Words>359</Words>
  <Application>Microsoft Office PowerPoint</Application>
  <PresentationFormat>Widescreen</PresentationFormat>
  <Paragraphs>92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Levenim MT</vt:lpstr>
      <vt:lpstr>Tahoma</vt:lpstr>
      <vt:lpstr>Times New Roman</vt:lpstr>
      <vt:lpstr>ערכת נושא Office</vt:lpstr>
      <vt:lpstr>המכללה לביטחון לאומי – מחזור מ"ז</vt:lpstr>
      <vt:lpstr>מטרות</vt:lpstr>
      <vt:lpstr>המתכונת המוצעת</vt:lpstr>
      <vt:lpstr>החלק הראשון 15-18.6.2019</vt:lpstr>
      <vt:lpstr>שיקגו</vt:lpstr>
      <vt:lpstr>סן פרנסיסקו</vt:lpstr>
      <vt:lpstr>יוסטון</vt:lpstr>
      <vt:lpstr>החלק השני – ניו יורק 19-20.6.2019</vt:lpstr>
      <vt:lpstr>החלק השלישי – וושינגטון 14-18.6.2019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369</cp:revision>
  <cp:lastPrinted>2019-09-04T04:53:51Z</cp:lastPrinted>
  <dcterms:created xsi:type="dcterms:W3CDTF">2017-08-17T05:53:13Z</dcterms:created>
  <dcterms:modified xsi:type="dcterms:W3CDTF">2019-09-23T13:13:58Z</dcterms:modified>
</cp:coreProperties>
</file>