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756" r:id="rId1"/>
  </p:sldMasterIdLst>
  <p:notesMasterIdLst>
    <p:notesMasterId r:id="rId19"/>
  </p:notesMasterIdLst>
  <p:handoutMasterIdLst>
    <p:handoutMasterId r:id="rId20"/>
  </p:handoutMasterIdLst>
  <p:sldIdLst>
    <p:sldId id="299" r:id="rId2"/>
    <p:sldId id="304" r:id="rId3"/>
    <p:sldId id="305" r:id="rId4"/>
    <p:sldId id="288" r:id="rId5"/>
    <p:sldId id="303" r:id="rId6"/>
    <p:sldId id="264" r:id="rId7"/>
    <p:sldId id="279" r:id="rId8"/>
    <p:sldId id="274" r:id="rId9"/>
    <p:sldId id="280" r:id="rId10"/>
    <p:sldId id="281" r:id="rId11"/>
    <p:sldId id="266" r:id="rId12"/>
    <p:sldId id="282" r:id="rId13"/>
    <p:sldId id="268" r:id="rId14"/>
    <p:sldId id="283" r:id="rId15"/>
    <p:sldId id="269" r:id="rId16"/>
    <p:sldId id="284" r:id="rId17"/>
    <p:sldId id="267" r:id="rId18"/>
  </p:sldIdLst>
  <p:sldSz cx="9144000" cy="6858000" type="screen4x3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סגנון ביניים 1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09" autoAdjust="0"/>
    <p:restoredTop sz="94643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86A54-1AC7-4457-B6F3-A4CA40706A1D}" type="doc">
      <dgm:prSet loTypeId="urn:microsoft.com/office/officeart/2005/8/layout/matrix1" loCatId="matrix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pPr rtl="1"/>
          <a:endParaRPr lang="he-IL"/>
        </a:p>
      </dgm:t>
    </dgm:pt>
    <dgm:pt modelId="{94B60E39-38B2-4AA6-AE39-F5DE4201CC43}">
      <dgm:prSet phldrT="[טקסט]"/>
      <dgm:spPr>
        <a:solidFill>
          <a:schemeClr val="tx1"/>
        </a:solidFill>
      </dgm:spPr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אסטרטגיה בראי הביטחון הלאומי</a:t>
          </a:r>
          <a:endParaRPr lang="he-IL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DB7724-962F-45B0-9273-C375635F8E7B}" type="parTrans" cxnId="{492DED7B-61BE-4F42-9EC7-8E2E1626A1BD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8B021FC-AAEF-4BA2-948D-73FCFBB1F5EA}" type="sibTrans" cxnId="{492DED7B-61BE-4F42-9EC7-8E2E1626A1BD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08AF23C-D240-4A1F-A3FE-B6D6AFFCF25B}">
      <dgm:prSet phldrT="[טקסט]" custT="1"/>
      <dgm:spPr/>
      <dgm:t>
        <a:bodyPr/>
        <a:lstStyle/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חשיבה</a:t>
          </a:r>
        </a:p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אסטרטגית</a:t>
          </a:r>
          <a:endParaRPr lang="he-IL" sz="2400" b="1" u="sng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3DD4A2-D95B-43AE-8A8C-74C32ECCFD63}" type="parTrans" cxnId="{D6B0CA55-836D-43F1-A8EB-02200931E2EB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08DF4CA-B058-4D21-B653-D5BA3B385D02}" type="sibTrans" cxnId="{D6B0CA55-836D-43F1-A8EB-02200931E2EB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3806D3-4867-4141-A872-F8877425C0FB}">
      <dgm:prSet phldrT="[טקסט]" custT="1"/>
      <dgm:spPr/>
      <dgm:t>
        <a:bodyPr/>
        <a:lstStyle/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התפתחות</a:t>
          </a:r>
        </a:p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המחשבה</a:t>
          </a:r>
        </a:p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האסטרטגית</a:t>
          </a:r>
          <a:endParaRPr lang="he-IL" sz="2400" b="1" u="sng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77E648-E950-47AF-BA24-C22C5BE654EB}" type="parTrans" cxnId="{15685BCB-6CD6-43C6-9854-6B4E7656E127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4C9027-44D5-4D45-B9B8-B7E7C360CAF1}" type="sibTrans" cxnId="{15685BCB-6CD6-43C6-9854-6B4E7656E127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394A23-A530-40B8-8D43-A739177543E3}">
      <dgm:prSet phldrT="[טקסט]" custT="1"/>
      <dgm:spPr/>
      <dgm:t>
        <a:bodyPr/>
        <a:lstStyle/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התנסות 1</a:t>
          </a:r>
        </a:p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סימולציה</a:t>
          </a:r>
        </a:p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התנסות 3</a:t>
          </a:r>
          <a:endParaRPr lang="he-IL" sz="2400" b="1" u="sng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A34629-7195-4A3E-848B-5C48AF54CC3C}" type="parTrans" cxnId="{25EEC163-B9FB-4C1B-BA1F-8F21D7D765B2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0BDB0-614E-4A82-84FD-CC58789C8E75}" type="sibTrans" cxnId="{25EEC163-B9FB-4C1B-BA1F-8F21D7D765B2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F302554-3D14-402B-B7AE-7A20E7F6BCDD}">
      <dgm:prSet phldrT="[טקסט]" custT="1"/>
      <dgm:spPr/>
      <dgm:t>
        <a:bodyPr/>
        <a:lstStyle/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גישת העיצוב</a:t>
          </a:r>
        </a:p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מרכז דדו</a:t>
          </a:r>
          <a:endParaRPr lang="he-IL" sz="2400" b="1" u="sng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A57299-BD37-4898-9C06-4CB5FCFD2CFD}" type="parTrans" cxnId="{60AA0469-8E6D-4F3D-80E0-8BB6C32EDF36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55B43F-7CE3-4FF1-AF22-4F979F8F2589}" type="sibTrans" cxnId="{60AA0469-8E6D-4F3D-80E0-8BB6C32EDF36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842356-D6B4-48B4-A7F1-B438ED25CCD2}" type="pres">
      <dgm:prSet presAssocID="{EAA86A54-1AC7-4457-B6F3-A4CA40706A1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ADBF1607-7244-4487-812B-C9A9297E4D74}" type="pres">
      <dgm:prSet presAssocID="{EAA86A54-1AC7-4457-B6F3-A4CA40706A1D}" presName="matrix" presStyleCnt="0"/>
      <dgm:spPr/>
      <dgm:t>
        <a:bodyPr/>
        <a:lstStyle/>
        <a:p>
          <a:pPr rtl="1"/>
          <a:endParaRPr lang="he-IL"/>
        </a:p>
      </dgm:t>
    </dgm:pt>
    <dgm:pt modelId="{18138ADB-5B10-4725-92B2-431E2B6B6F34}" type="pres">
      <dgm:prSet presAssocID="{EAA86A54-1AC7-4457-B6F3-A4CA40706A1D}" presName="tile1" presStyleLbl="node1" presStyleIdx="0" presStyleCnt="4" custLinFactNeighborX="264" custLinFactNeighborY="0"/>
      <dgm:spPr/>
      <dgm:t>
        <a:bodyPr/>
        <a:lstStyle/>
        <a:p>
          <a:pPr rtl="1"/>
          <a:endParaRPr lang="he-IL"/>
        </a:p>
      </dgm:t>
    </dgm:pt>
    <dgm:pt modelId="{9D3C7AF0-F8D2-4770-9608-6B5C0E283A06}" type="pres">
      <dgm:prSet presAssocID="{EAA86A54-1AC7-4457-B6F3-A4CA40706A1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F96B3C3-E981-44EF-8FDE-CDE53E000C29}" type="pres">
      <dgm:prSet presAssocID="{EAA86A54-1AC7-4457-B6F3-A4CA40706A1D}" presName="tile2" presStyleLbl="node1" presStyleIdx="1" presStyleCnt="4" custLinFactNeighborX="5566" custLinFactNeighborY="-14311"/>
      <dgm:spPr/>
      <dgm:t>
        <a:bodyPr/>
        <a:lstStyle/>
        <a:p>
          <a:pPr rtl="1"/>
          <a:endParaRPr lang="he-IL"/>
        </a:p>
      </dgm:t>
    </dgm:pt>
    <dgm:pt modelId="{70CA0757-7B88-431C-982C-A1C3CB04511E}" type="pres">
      <dgm:prSet presAssocID="{EAA86A54-1AC7-4457-B6F3-A4CA40706A1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52243EE-19DA-439A-90D7-111F82FF8E2D}" type="pres">
      <dgm:prSet presAssocID="{EAA86A54-1AC7-4457-B6F3-A4CA40706A1D}" presName="tile3" presStyleLbl="node1" presStyleIdx="2" presStyleCnt="4"/>
      <dgm:spPr/>
      <dgm:t>
        <a:bodyPr/>
        <a:lstStyle/>
        <a:p>
          <a:pPr rtl="1"/>
          <a:endParaRPr lang="he-IL"/>
        </a:p>
      </dgm:t>
    </dgm:pt>
    <dgm:pt modelId="{3B0F0A51-A4AA-4922-8259-78E343AE0E4F}" type="pres">
      <dgm:prSet presAssocID="{EAA86A54-1AC7-4457-B6F3-A4CA40706A1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C93974-A715-4F0A-8243-54661D3F4D4F}" type="pres">
      <dgm:prSet presAssocID="{EAA86A54-1AC7-4457-B6F3-A4CA40706A1D}" presName="tile4" presStyleLbl="node1" presStyleIdx="3" presStyleCnt="4"/>
      <dgm:spPr/>
      <dgm:t>
        <a:bodyPr/>
        <a:lstStyle/>
        <a:p>
          <a:pPr rtl="1"/>
          <a:endParaRPr lang="he-IL"/>
        </a:p>
      </dgm:t>
    </dgm:pt>
    <dgm:pt modelId="{6972480D-1D65-44BF-A833-3BEAC651C610}" type="pres">
      <dgm:prSet presAssocID="{EAA86A54-1AC7-4457-B6F3-A4CA40706A1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7974C8D-362D-4748-848E-8A707BEA95FE}" type="pres">
      <dgm:prSet presAssocID="{EAA86A54-1AC7-4457-B6F3-A4CA40706A1D}" presName="centerTile" presStyleLbl="fgShp" presStyleIdx="0" presStyleCnt="1" custLinFactNeighborX="-6101" custLinFactNeighborY="4209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CCC8A482-DF44-473F-A376-4418169A9CDE}" type="presOf" srcId="{CF302554-3D14-402B-B7AE-7A20E7F6BCDD}" destId="{12C93974-A715-4F0A-8243-54661D3F4D4F}" srcOrd="0" destOrd="0" presId="urn:microsoft.com/office/officeart/2005/8/layout/matrix1"/>
    <dgm:cxn modelId="{7D594434-39D7-40EE-9AD4-4F66AAEB495E}" type="presOf" srcId="{94B60E39-38B2-4AA6-AE39-F5DE4201CC43}" destId="{67974C8D-362D-4748-848E-8A707BEA95FE}" srcOrd="0" destOrd="0" presId="urn:microsoft.com/office/officeart/2005/8/layout/matrix1"/>
    <dgm:cxn modelId="{D6B0CA55-836D-43F1-A8EB-02200931E2EB}" srcId="{94B60E39-38B2-4AA6-AE39-F5DE4201CC43}" destId="{108AF23C-D240-4A1F-A3FE-B6D6AFFCF25B}" srcOrd="0" destOrd="0" parTransId="{413DD4A2-D95B-43AE-8A8C-74C32ECCFD63}" sibTransId="{208DF4CA-B058-4D21-B653-D5BA3B385D02}"/>
    <dgm:cxn modelId="{60AA0469-8E6D-4F3D-80E0-8BB6C32EDF36}" srcId="{94B60E39-38B2-4AA6-AE39-F5DE4201CC43}" destId="{CF302554-3D14-402B-B7AE-7A20E7F6BCDD}" srcOrd="3" destOrd="0" parTransId="{15A57299-BD37-4898-9C06-4CB5FCFD2CFD}" sibTransId="{AE55B43F-7CE3-4FF1-AF22-4F979F8F2589}"/>
    <dgm:cxn modelId="{15685BCB-6CD6-43C6-9854-6B4E7656E127}" srcId="{94B60E39-38B2-4AA6-AE39-F5DE4201CC43}" destId="{423806D3-4867-4141-A872-F8877425C0FB}" srcOrd="1" destOrd="0" parTransId="{3E77E648-E950-47AF-BA24-C22C5BE654EB}" sibTransId="{BA4C9027-44D5-4D45-B9B8-B7E7C360CAF1}"/>
    <dgm:cxn modelId="{82459BE9-FC6E-4D14-8D00-C67FE642EBAA}" type="presOf" srcId="{3F394A23-A530-40B8-8D43-A739177543E3}" destId="{3B0F0A51-A4AA-4922-8259-78E343AE0E4F}" srcOrd="1" destOrd="0" presId="urn:microsoft.com/office/officeart/2005/8/layout/matrix1"/>
    <dgm:cxn modelId="{492DED7B-61BE-4F42-9EC7-8E2E1626A1BD}" srcId="{EAA86A54-1AC7-4457-B6F3-A4CA40706A1D}" destId="{94B60E39-38B2-4AA6-AE39-F5DE4201CC43}" srcOrd="0" destOrd="0" parTransId="{C9DB7724-962F-45B0-9273-C375635F8E7B}" sibTransId="{D8B021FC-AAEF-4BA2-948D-73FCFBB1F5EA}"/>
    <dgm:cxn modelId="{61549DD9-8FC3-41CC-A8C4-3D487924B5F3}" type="presOf" srcId="{423806D3-4867-4141-A872-F8877425C0FB}" destId="{70CA0757-7B88-431C-982C-A1C3CB04511E}" srcOrd="1" destOrd="0" presId="urn:microsoft.com/office/officeart/2005/8/layout/matrix1"/>
    <dgm:cxn modelId="{25EEC163-B9FB-4C1B-BA1F-8F21D7D765B2}" srcId="{94B60E39-38B2-4AA6-AE39-F5DE4201CC43}" destId="{3F394A23-A530-40B8-8D43-A739177543E3}" srcOrd="2" destOrd="0" parTransId="{71A34629-7195-4A3E-848B-5C48AF54CC3C}" sibTransId="{D020BDB0-614E-4A82-84FD-CC58789C8E75}"/>
    <dgm:cxn modelId="{9CCAC6B1-7572-41C1-8830-D1B59175003F}" type="presOf" srcId="{3F394A23-A530-40B8-8D43-A739177543E3}" destId="{B52243EE-19DA-439A-90D7-111F82FF8E2D}" srcOrd="0" destOrd="0" presId="urn:microsoft.com/office/officeart/2005/8/layout/matrix1"/>
    <dgm:cxn modelId="{B8F41A3D-AE57-48B1-A89E-2604E37477EE}" type="presOf" srcId="{108AF23C-D240-4A1F-A3FE-B6D6AFFCF25B}" destId="{18138ADB-5B10-4725-92B2-431E2B6B6F34}" srcOrd="0" destOrd="0" presId="urn:microsoft.com/office/officeart/2005/8/layout/matrix1"/>
    <dgm:cxn modelId="{3D401DC0-7373-4140-83AA-8A24C0331E80}" type="presOf" srcId="{EAA86A54-1AC7-4457-B6F3-A4CA40706A1D}" destId="{9D842356-D6B4-48B4-A7F1-B438ED25CCD2}" srcOrd="0" destOrd="0" presId="urn:microsoft.com/office/officeart/2005/8/layout/matrix1"/>
    <dgm:cxn modelId="{58FC9294-8A16-43FA-919E-AE4E2C6F028F}" type="presOf" srcId="{CF302554-3D14-402B-B7AE-7A20E7F6BCDD}" destId="{6972480D-1D65-44BF-A833-3BEAC651C610}" srcOrd="1" destOrd="0" presId="urn:microsoft.com/office/officeart/2005/8/layout/matrix1"/>
    <dgm:cxn modelId="{74F64298-D8CF-4045-BF6E-AA21D73DE639}" type="presOf" srcId="{423806D3-4867-4141-A872-F8877425C0FB}" destId="{2F96B3C3-E981-44EF-8FDE-CDE53E000C29}" srcOrd="0" destOrd="0" presId="urn:microsoft.com/office/officeart/2005/8/layout/matrix1"/>
    <dgm:cxn modelId="{5D9D0D5B-21D1-4143-89B4-D8B319762E13}" type="presOf" srcId="{108AF23C-D240-4A1F-A3FE-B6D6AFFCF25B}" destId="{9D3C7AF0-F8D2-4770-9608-6B5C0E283A06}" srcOrd="1" destOrd="0" presId="urn:microsoft.com/office/officeart/2005/8/layout/matrix1"/>
    <dgm:cxn modelId="{E80C1D5B-D69A-4038-8F79-DBEA5EDE5913}" type="presParOf" srcId="{9D842356-D6B4-48B4-A7F1-B438ED25CCD2}" destId="{ADBF1607-7244-4487-812B-C9A9297E4D74}" srcOrd="0" destOrd="0" presId="urn:microsoft.com/office/officeart/2005/8/layout/matrix1"/>
    <dgm:cxn modelId="{03397481-ED71-44C8-8887-00A2AABB62DB}" type="presParOf" srcId="{ADBF1607-7244-4487-812B-C9A9297E4D74}" destId="{18138ADB-5B10-4725-92B2-431E2B6B6F34}" srcOrd="0" destOrd="0" presId="urn:microsoft.com/office/officeart/2005/8/layout/matrix1"/>
    <dgm:cxn modelId="{605904EA-1134-4A3B-9B7F-08F6E2EF1FA5}" type="presParOf" srcId="{ADBF1607-7244-4487-812B-C9A9297E4D74}" destId="{9D3C7AF0-F8D2-4770-9608-6B5C0E283A06}" srcOrd="1" destOrd="0" presId="urn:microsoft.com/office/officeart/2005/8/layout/matrix1"/>
    <dgm:cxn modelId="{A7C344ED-953C-41FC-B657-EE30B0D28AB8}" type="presParOf" srcId="{ADBF1607-7244-4487-812B-C9A9297E4D74}" destId="{2F96B3C3-E981-44EF-8FDE-CDE53E000C29}" srcOrd="2" destOrd="0" presId="urn:microsoft.com/office/officeart/2005/8/layout/matrix1"/>
    <dgm:cxn modelId="{96D9F082-6A11-49A8-B38D-838B128C4D80}" type="presParOf" srcId="{ADBF1607-7244-4487-812B-C9A9297E4D74}" destId="{70CA0757-7B88-431C-982C-A1C3CB04511E}" srcOrd="3" destOrd="0" presId="urn:microsoft.com/office/officeart/2005/8/layout/matrix1"/>
    <dgm:cxn modelId="{62080DE7-4091-4C5B-A3B8-5B4A8C7BDC9E}" type="presParOf" srcId="{ADBF1607-7244-4487-812B-C9A9297E4D74}" destId="{B52243EE-19DA-439A-90D7-111F82FF8E2D}" srcOrd="4" destOrd="0" presId="urn:microsoft.com/office/officeart/2005/8/layout/matrix1"/>
    <dgm:cxn modelId="{BEB5C075-4597-4315-A08C-FCFC55521536}" type="presParOf" srcId="{ADBF1607-7244-4487-812B-C9A9297E4D74}" destId="{3B0F0A51-A4AA-4922-8259-78E343AE0E4F}" srcOrd="5" destOrd="0" presId="urn:microsoft.com/office/officeart/2005/8/layout/matrix1"/>
    <dgm:cxn modelId="{8B65EF43-4144-4516-977E-7882942FC19C}" type="presParOf" srcId="{ADBF1607-7244-4487-812B-C9A9297E4D74}" destId="{12C93974-A715-4F0A-8243-54661D3F4D4F}" srcOrd="6" destOrd="0" presId="urn:microsoft.com/office/officeart/2005/8/layout/matrix1"/>
    <dgm:cxn modelId="{5EF5ED58-F1A5-4905-993D-986C7C1BACA3}" type="presParOf" srcId="{ADBF1607-7244-4487-812B-C9A9297E4D74}" destId="{6972480D-1D65-44BF-A833-3BEAC651C610}" srcOrd="7" destOrd="0" presId="urn:microsoft.com/office/officeart/2005/8/layout/matrix1"/>
    <dgm:cxn modelId="{7ACCA9B2-FF43-4E30-BB44-6D516100CB9A}" type="presParOf" srcId="{9D842356-D6B4-48B4-A7F1-B438ED25CCD2}" destId="{67974C8D-362D-4748-848E-8A707BEA95F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38ADB-5B10-4725-92B2-431E2B6B6F34}">
      <dsp:nvSpPr>
        <dsp:cNvPr id="0" name=""/>
        <dsp:cNvSpPr/>
      </dsp:nvSpPr>
      <dsp:spPr>
        <a:xfrm rot="16200000">
          <a:off x="425416" y="-418862"/>
          <a:ext cx="1645031" cy="2482755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חשיבה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אסטרטגית</a:t>
          </a:r>
          <a:endParaRPr lang="he-IL" sz="2400" b="1" u="sng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6554" y="1"/>
        <a:ext cx="2482755" cy="1233773"/>
      </dsp:txXfrm>
    </dsp:sp>
    <dsp:sp modelId="{2F96B3C3-E981-44EF-8FDE-CDE53E000C29}">
      <dsp:nvSpPr>
        <dsp:cNvPr id="0" name=""/>
        <dsp:cNvSpPr/>
      </dsp:nvSpPr>
      <dsp:spPr>
        <a:xfrm>
          <a:off x="2482755" y="0"/>
          <a:ext cx="2482755" cy="1645031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התפתחות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המחשבה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האסטרטגית</a:t>
          </a:r>
          <a:endParaRPr lang="he-IL" sz="2400" b="1" u="sng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82755" y="0"/>
        <a:ext cx="2482755" cy="1233773"/>
      </dsp:txXfrm>
    </dsp:sp>
    <dsp:sp modelId="{B52243EE-19DA-439A-90D7-111F82FF8E2D}">
      <dsp:nvSpPr>
        <dsp:cNvPr id="0" name=""/>
        <dsp:cNvSpPr/>
      </dsp:nvSpPr>
      <dsp:spPr>
        <a:xfrm rot="10800000">
          <a:off x="0" y="1645031"/>
          <a:ext cx="2482755" cy="1645031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359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התנסות 1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סימולציה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התנסות 3</a:t>
          </a:r>
          <a:endParaRPr lang="he-IL" sz="2400" b="1" u="sng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0" y="2056288"/>
        <a:ext cx="2482755" cy="1233773"/>
      </dsp:txXfrm>
    </dsp:sp>
    <dsp:sp modelId="{12C93974-A715-4F0A-8243-54661D3F4D4F}">
      <dsp:nvSpPr>
        <dsp:cNvPr id="0" name=""/>
        <dsp:cNvSpPr/>
      </dsp:nvSpPr>
      <dsp:spPr>
        <a:xfrm rot="5400000">
          <a:off x="2901617" y="1226168"/>
          <a:ext cx="1645031" cy="2482755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גישת העיצוב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מרכז דדו</a:t>
          </a:r>
          <a:endParaRPr lang="he-IL" sz="2400" b="1" u="sng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482754" y="2056288"/>
        <a:ext cx="2482755" cy="1233773"/>
      </dsp:txXfrm>
    </dsp:sp>
    <dsp:sp modelId="{67974C8D-362D-4748-848E-8A707BEA95FE}">
      <dsp:nvSpPr>
        <dsp:cNvPr id="0" name=""/>
        <dsp:cNvSpPr/>
      </dsp:nvSpPr>
      <dsp:spPr>
        <a:xfrm>
          <a:off x="1647044" y="1268392"/>
          <a:ext cx="1489653" cy="822515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אסטרטגיה בראי הביטחון הלאומי</a:t>
          </a:r>
          <a:endParaRPr lang="he-IL" sz="1400" b="1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687196" y="1308544"/>
        <a:ext cx="1409349" cy="742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66" y="0"/>
            <a:ext cx="2955934" cy="497788"/>
          </a:xfrm>
          <a:prstGeom prst="rect">
            <a:avLst/>
          </a:prstGeom>
        </p:spPr>
        <p:txBody>
          <a:bodyPr vert="horz" lIns="92757" tIns="46379" rIns="92757" bIns="46379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611" y="0"/>
            <a:ext cx="2955934" cy="497788"/>
          </a:xfrm>
          <a:prstGeom prst="rect">
            <a:avLst/>
          </a:prstGeom>
        </p:spPr>
        <p:txBody>
          <a:bodyPr vert="horz" lIns="92757" tIns="46379" rIns="92757" bIns="46379" rtlCol="1"/>
          <a:lstStyle>
            <a:lvl1pPr algn="l">
              <a:defRPr sz="1200"/>
            </a:lvl1pPr>
          </a:lstStyle>
          <a:p>
            <a:fld id="{66424F99-490D-42DC-B434-9CD330A97C67}" type="datetimeFigureOut">
              <a:rPr lang="he-IL" smtClean="0"/>
              <a:t>כ"ח/אב/תשע"ט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66" y="9420912"/>
            <a:ext cx="2955934" cy="497788"/>
          </a:xfrm>
          <a:prstGeom prst="rect">
            <a:avLst/>
          </a:prstGeom>
        </p:spPr>
        <p:txBody>
          <a:bodyPr vert="horz" lIns="92757" tIns="46379" rIns="92757" bIns="46379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611" y="9420912"/>
            <a:ext cx="2955934" cy="497788"/>
          </a:xfrm>
          <a:prstGeom prst="rect">
            <a:avLst/>
          </a:prstGeom>
        </p:spPr>
        <p:txBody>
          <a:bodyPr vert="horz" lIns="92757" tIns="46379" rIns="92757" bIns="46379" rtlCol="1" anchor="b"/>
          <a:lstStyle>
            <a:lvl1pPr algn="l">
              <a:defRPr sz="1200"/>
            </a:lvl1pPr>
          </a:lstStyle>
          <a:p>
            <a:fld id="{05930E91-E36C-4857-B74F-5E460007C3C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03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6490"/>
          </a:xfrm>
          <a:prstGeom prst="rect">
            <a:avLst/>
          </a:prstGeom>
        </p:spPr>
        <p:txBody>
          <a:bodyPr vert="horz" lIns="91172" tIns="45586" rIns="91172" bIns="45586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0" y="0"/>
            <a:ext cx="2955290" cy="496490"/>
          </a:xfrm>
          <a:prstGeom prst="rect">
            <a:avLst/>
          </a:prstGeom>
        </p:spPr>
        <p:txBody>
          <a:bodyPr vert="horz" lIns="91172" tIns="45586" rIns="91172" bIns="45586" rtlCol="1"/>
          <a:lstStyle>
            <a:lvl1pPr algn="l">
              <a:defRPr sz="1200"/>
            </a:lvl1pPr>
          </a:lstStyle>
          <a:p>
            <a:fld id="{5AC1D32F-C9F3-477F-801B-5C9DFD4457F1}" type="datetimeFigureOut">
              <a:rPr lang="he-IL" smtClean="0"/>
              <a:t>כ"ח/אב/תשע"ט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72" tIns="45586" rIns="91172" bIns="45586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2969"/>
            <a:ext cx="5455920" cy="3905299"/>
          </a:xfrm>
          <a:prstGeom prst="rect">
            <a:avLst/>
          </a:prstGeom>
        </p:spPr>
        <p:txBody>
          <a:bodyPr vert="horz" lIns="91172" tIns="45586" rIns="91172" bIns="45586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2211"/>
            <a:ext cx="2955290" cy="496490"/>
          </a:xfrm>
          <a:prstGeom prst="rect">
            <a:avLst/>
          </a:prstGeom>
        </p:spPr>
        <p:txBody>
          <a:bodyPr vert="horz" lIns="91172" tIns="45586" rIns="91172" bIns="45586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0" y="9422211"/>
            <a:ext cx="2955290" cy="496490"/>
          </a:xfrm>
          <a:prstGeom prst="rect">
            <a:avLst/>
          </a:prstGeom>
        </p:spPr>
        <p:txBody>
          <a:bodyPr vert="horz" lIns="91172" tIns="45586" rIns="91172" bIns="45586" rtlCol="1" anchor="b"/>
          <a:lstStyle>
            <a:lvl1pPr algn="l">
              <a:defRPr sz="1200"/>
            </a:lvl1pPr>
          </a:lstStyle>
          <a:p>
            <a:fld id="{397BE6E9-4283-4C48-B4B0-B776D321750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714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>
                <a:solidFill>
                  <a:prstClr val="black"/>
                </a:solidFill>
              </a:rPr>
              <a:pPr/>
              <a:t>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0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664-DDEA-431A-B517-B9BF7766B14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9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C6B3-6E0B-407B-AEA4-F7E446D4F4D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7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5432-6CDD-4DB7-A3CF-342A11F5583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10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728E181-96D3-4DD0-BEB9-E229D301C9B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4051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3F6-A296-4E48-A966-3389495FF04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6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1F2-1372-4949-9716-B9F6EFDE587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0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F37-4CA1-460C-8C2A-D6AA729C8D3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7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2C9-A84A-49A6-BB95-5FCF524E8E9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862-1BBE-4417-9921-AE58A82D3CD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9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5000-A4ED-4586-A9CF-A0CCE5926C94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8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F7D-4DCB-4A77-92B0-682B709FE12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7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2AE-8154-456C-9279-D9E11751CBD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6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6F11-5EE2-4E8C-AD2A-32ACD58CD144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0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88010" y="1620822"/>
            <a:ext cx="8669845" cy="452486"/>
          </a:xfrm>
        </p:spPr>
        <p:txBody>
          <a:bodyPr>
            <a:noAutofit/>
          </a:bodyPr>
          <a:lstStyle/>
          <a:p>
            <a:pPr algn="ctr"/>
            <a:r>
              <a:rPr lang="he-IL" sz="33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uttman Hatzvi" pitchFamily="2" charset="-79"/>
                <a:cs typeface="+mn-cs"/>
              </a:rPr>
              <a:t>המכללה לביטחון לאומי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3505247" y="2073308"/>
            <a:ext cx="4008749" cy="1102519"/>
          </a:xfrm>
          <a:prstGeom prst="rect">
            <a:avLst/>
          </a:prstGeom>
          <a:effectLst/>
        </p:spPr>
        <p:txBody>
          <a:bodyPr vert="horz" lIns="68580" tIns="34290" rIns="68580" bIns="3429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sz="3300" b="1" cap="none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אסטרטגיה</a:t>
            </a:r>
            <a:endParaRPr lang="he-IL" sz="3300" b="1" cap="none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Guttman Hatzvi" pitchFamily="2" charset="-79"/>
              <a:cs typeface="Guttman Hatzvi" pitchFamily="2" charset="-79"/>
            </a:endParaRPr>
          </a:p>
        </p:txBody>
      </p:sp>
      <p:pic>
        <p:nvPicPr>
          <p:cNvPr id="10" name="Picture 5" descr="מבל חדש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3860" y="1365244"/>
            <a:ext cx="610689" cy="7080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05247" y="4784692"/>
            <a:ext cx="258166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1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מחזור מ"ז </a:t>
            </a:r>
            <a:r>
              <a:rPr lang="he-IL" sz="2100" b="1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2020-2019</a:t>
            </a:r>
            <a:endParaRPr lang="he-IL" sz="210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E4025FC-4AE5-4458-9366-A7666BE1BE80}"/>
              </a:ext>
            </a:extLst>
          </p:cNvPr>
          <p:cNvSpPr txBox="1"/>
          <p:nvPr/>
        </p:nvSpPr>
        <p:spPr>
          <a:xfrm>
            <a:off x="2971800" y="3690842"/>
            <a:ext cx="3339193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1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המדריך המוביל: </a:t>
            </a:r>
            <a:r>
              <a:rPr lang="he-IL" sz="2100" b="1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יהודה </a:t>
            </a:r>
            <a:r>
              <a:rPr lang="he-IL" sz="2100" b="1" dirty="0" err="1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יוחננוף</a:t>
            </a:r>
            <a:endParaRPr lang="he-IL" sz="210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964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400" y="365126"/>
            <a:ext cx="8915400" cy="1325563"/>
          </a:xfrm>
        </p:spPr>
        <p:txBody>
          <a:bodyPr rtlCol="1">
            <a:noAutofit/>
          </a:bodyPr>
          <a:lstStyle/>
          <a:p>
            <a:pPr algn="ctr">
              <a:defRPr/>
            </a:pP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גישת </a:t>
            </a:r>
            <a:r>
              <a:rPr lang="he-IL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העיצוב </a:t>
            </a: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מרכז דדו </a:t>
            </a:r>
            <a:r>
              <a:rPr lang="he-IL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– </a:t>
            </a:r>
            <a:br>
              <a:rPr lang="he-IL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</a:br>
            <a:r>
              <a:rPr lang="he-IL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תא"ל </a:t>
            </a: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ערן אורטל</a:t>
            </a: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499856"/>
              </p:ext>
            </p:extLst>
          </p:nvPr>
        </p:nvGraphicFramePr>
        <p:xfrm>
          <a:off x="628650" y="1825625"/>
          <a:ext cx="7886700" cy="148272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תאריך</a:t>
                      </a:r>
                      <a:endParaRPr lang="he-IL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מספר משכים</a:t>
                      </a:r>
                      <a:endParaRPr lang="he-IL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הערות</a:t>
                      </a:r>
                      <a:endParaRPr lang="he-IL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08.01.20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גישת העיצוב –מרכז דדו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08.01.20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עיבוד צוותי+ מרכז דדו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סה"כ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ABA19-A242-4FBE-BF51-A7553921C08D}" type="slidenum">
              <a:rPr lang="he-IL"/>
              <a:pPr>
                <a:defRPr/>
              </a:pPr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266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התנסות אסטרטגית ראשונה</a:t>
            </a:r>
            <a:b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</a:b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התנסות אסטרטגית "זירה צפונית" </a:t>
            </a:r>
            <a:endParaRPr lang="he-IL" sz="4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r="5802"/>
          <a:stretch/>
        </p:blipFill>
        <p:spPr>
          <a:xfrm>
            <a:off x="551519" y="1405536"/>
            <a:ext cx="2438400" cy="1524000"/>
          </a:xfr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11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69" y="1422487"/>
            <a:ext cx="2437062" cy="152508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6" y="5183448"/>
            <a:ext cx="2435724" cy="152618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81" y="1423571"/>
            <a:ext cx="2437062" cy="15240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69" y="5179180"/>
            <a:ext cx="2437062" cy="152618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69" y="3288939"/>
            <a:ext cx="2437062" cy="1532679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81" y="3288939"/>
            <a:ext cx="2437062" cy="1515148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81" y="5184548"/>
            <a:ext cx="2437062" cy="1525084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78" y="3288939"/>
            <a:ext cx="2437062" cy="153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Autofit/>
          </a:bodyPr>
          <a:lstStyle/>
          <a:p>
            <a:pPr algn="ctr">
              <a:defRPr/>
            </a:pP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התנסות אסטרטגית ראשונה, הזירה הצפונית</a:t>
            </a: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755968"/>
              </p:ext>
            </p:extLst>
          </p:nvPr>
        </p:nvGraphicFramePr>
        <p:xfrm>
          <a:off x="628650" y="1825625"/>
          <a:ext cx="7886700" cy="185420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תאריך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מספר משכים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הערות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08.01.20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יום הכנה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09.01.20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2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הכנה 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3232190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15-16.01.20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8-10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התנסות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סה"כ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14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77258-74A5-4B87-B102-E4F03EE9D294}" type="slidenum">
              <a:rPr lang="he-IL"/>
              <a:pPr>
                <a:defRPr/>
              </a:pPr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109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710" y="685800"/>
            <a:ext cx="8229600" cy="829484"/>
          </a:xfrm>
        </p:spPr>
        <p:txBody>
          <a:bodyPr>
            <a:noAutofit/>
          </a:bodyPr>
          <a:lstStyle/>
          <a:p>
            <a:pPr algn="ctr"/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התנסות אסטרטגית שניה</a:t>
            </a:r>
            <a:b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</a:b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סימולציה מדינית – </a:t>
            </a:r>
            <a:r>
              <a:rPr lang="he-IL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ביטחונית</a:t>
            </a: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/>
            </a:r>
            <a:b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</a:b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זירה פלסטינית</a:t>
            </a:r>
            <a:r>
              <a:rPr 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32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13</a:t>
            </a:fld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76400"/>
            <a:ext cx="3531982" cy="21336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137835"/>
            <a:ext cx="3531982" cy="221851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16"/>
          <a:stretch/>
        </p:blipFill>
        <p:spPr>
          <a:xfrm>
            <a:off x="399767" y="1676400"/>
            <a:ext cx="3555999" cy="221851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61"/>
          <a:stretch/>
        </p:blipFill>
        <p:spPr>
          <a:xfrm>
            <a:off x="365932" y="4137835"/>
            <a:ext cx="3570784" cy="221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סימולציה </a:t>
            </a:r>
            <a:r>
              <a:rPr lang="he-IL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מדינית -ביטחונית- </a:t>
            </a: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הזירה הפלסטינית</a:t>
            </a: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837121"/>
              </p:ext>
            </p:extLst>
          </p:nvPr>
        </p:nvGraphicFramePr>
        <p:xfrm>
          <a:off x="628650" y="1825625"/>
          <a:ext cx="7886700" cy="206293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תאריך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מספר ימים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הערות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21.01,03.02,05.02,06.02,09.02,10.02.20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ימי הכנה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11-12.02.20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יומיים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סימולציה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13.02.20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הרמת מסך ותחקיר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סה"כ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8 ימים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121DF-FE45-4629-A6C9-DAC59214DD31}" type="slidenum">
              <a:rPr lang="he-IL"/>
              <a:pPr>
                <a:defRPr/>
              </a:pPr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224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76835" y="256348"/>
            <a:ext cx="8229600" cy="1489967"/>
          </a:xfrm>
        </p:spPr>
        <p:txBody>
          <a:bodyPr>
            <a:normAutofit/>
          </a:bodyPr>
          <a:lstStyle/>
          <a:p>
            <a:pPr algn="ctr"/>
            <a:r>
              <a:rPr lang="he-IL" sz="49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התנסות אסטרטגית שלישית</a:t>
            </a:r>
            <a:br>
              <a:rPr lang="he-IL" sz="49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</a:br>
            <a:r>
              <a:rPr lang="he-IL" sz="49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סיור </a:t>
            </a:r>
            <a:r>
              <a:rPr lang="he-IL" sz="49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מזרח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15</a:t>
            </a:fld>
            <a:endParaRPr lang="he-IL"/>
          </a:p>
        </p:txBody>
      </p:sp>
      <p:pic>
        <p:nvPicPr>
          <p:cNvPr id="1026" name="Picture 2" descr="תוצאת תמונה עבור דגל סין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50" y="4870343"/>
            <a:ext cx="1484350" cy="14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תוצאת תמונה עבור דגל הודו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r="7931"/>
          <a:stretch/>
        </p:blipFill>
        <p:spPr bwMode="auto">
          <a:xfrm>
            <a:off x="2971800" y="3352800"/>
            <a:ext cx="2077459" cy="156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תמונה קשורה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11794"/>
          <a:stretch/>
        </p:blipFill>
        <p:spPr bwMode="auto">
          <a:xfrm>
            <a:off x="3191273" y="1901686"/>
            <a:ext cx="1761727" cy="147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1" b="3429"/>
          <a:stretch/>
        </p:blipFill>
        <p:spPr>
          <a:xfrm>
            <a:off x="376835" y="1886736"/>
            <a:ext cx="2975965" cy="44663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" t="26972" r="1999"/>
          <a:stretch/>
        </p:blipFill>
        <p:spPr>
          <a:xfrm>
            <a:off x="4786595" y="1842448"/>
            <a:ext cx="3976405" cy="246050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261993"/>
            <a:ext cx="3969403" cy="20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91600" cy="1325563"/>
          </a:xfrm>
        </p:spPr>
        <p:txBody>
          <a:bodyPr rtlCol="1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e-IL" sz="49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התנסות מסכמת – סיור מזרח</a:t>
            </a: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175738"/>
              </p:ext>
            </p:extLst>
          </p:nvPr>
        </p:nvGraphicFramePr>
        <p:xfrm>
          <a:off x="628650" y="1825625"/>
          <a:ext cx="7886700" cy="2124075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5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תאריך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מספר ימים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הערות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7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17.03,24.03,31.03,21.04,22.04,23.04,27.04.20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16משכים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ימי הכנה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03-07.05.20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5 ימים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סיור מזרח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12.05,14.05.20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4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תחקיר סיור מזרח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סה"כ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20 משכים וחמישה ימים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ED39C-DCD1-431A-965A-3B415A54DA50}" type="slidenum">
              <a:rPr lang="he-IL"/>
              <a:pPr>
                <a:defRPr/>
              </a:pPr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467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9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בסוף השנה</a:t>
            </a: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905" y="1825625"/>
            <a:ext cx="7518190" cy="4351338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17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812905" y="1825625"/>
            <a:ext cx="75181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בוגר כושרי חשיבה אסטרטגיים, כלים ומיומנויות </a:t>
            </a:r>
            <a:r>
              <a:rPr lang="he-IL" sz="2400" dirty="0"/>
              <a:t>לפעולה </a:t>
            </a:r>
            <a:r>
              <a:rPr lang="he-IL" sz="2400" dirty="0" smtClean="0"/>
              <a:t>בסביבה </a:t>
            </a:r>
            <a:r>
              <a:rPr lang="he-IL" sz="2400" dirty="0"/>
              <a:t>האסטרטגית בהקשרי הביטחון הלאומי</a:t>
            </a:r>
          </a:p>
        </p:txBody>
      </p:sp>
    </p:spTree>
    <p:extLst>
      <p:ext uri="{BB962C8B-B14F-4D97-AF65-F5344CB8AC3E}">
        <p14:creationId xmlns:p14="http://schemas.microsoft.com/office/powerpoint/2010/main" val="37492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7">
            <a:extLst>
              <a:ext uri="{FF2B5EF4-FFF2-40B4-BE49-F238E27FC236}">
                <a16:creationId xmlns:a16="http://schemas.microsoft.com/office/drawing/2014/main" id="{2A28EBC0-49E6-46FD-999F-7A93823E5E2C}"/>
              </a:ext>
            </a:extLst>
          </p:cNvPr>
          <p:cNvCxnSpPr>
            <a:cxnSpLocks/>
          </p:cNvCxnSpPr>
          <p:nvPr/>
        </p:nvCxnSpPr>
        <p:spPr>
          <a:xfrm flipH="1">
            <a:off x="259320" y="4924425"/>
            <a:ext cx="1438689" cy="0"/>
          </a:xfrm>
          <a:prstGeom prst="line">
            <a:avLst/>
          </a:prstGeom>
          <a:ln w="82232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7">
            <a:extLst>
              <a:ext uri="{FF2B5EF4-FFF2-40B4-BE49-F238E27FC236}">
                <a16:creationId xmlns:a16="http://schemas.microsoft.com/office/drawing/2014/main" id="{8D4BE04A-E532-4C32-9EA9-81A58A6C6D1C}"/>
              </a:ext>
            </a:extLst>
          </p:cNvPr>
          <p:cNvCxnSpPr>
            <a:cxnSpLocks/>
          </p:cNvCxnSpPr>
          <p:nvPr/>
        </p:nvCxnSpPr>
        <p:spPr>
          <a:xfrm flipH="1">
            <a:off x="259320" y="4013951"/>
            <a:ext cx="1438689" cy="0"/>
          </a:xfrm>
          <a:prstGeom prst="line">
            <a:avLst/>
          </a:prstGeom>
          <a:ln w="33972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7">
            <a:extLst>
              <a:ext uri="{FF2B5EF4-FFF2-40B4-BE49-F238E27FC236}">
                <a16:creationId xmlns:a16="http://schemas.microsoft.com/office/drawing/2014/main" id="{98F53BF7-6DBE-4345-B781-77371974B1EF}"/>
              </a:ext>
            </a:extLst>
          </p:cNvPr>
          <p:cNvCxnSpPr>
            <a:cxnSpLocks/>
          </p:cNvCxnSpPr>
          <p:nvPr/>
        </p:nvCxnSpPr>
        <p:spPr>
          <a:xfrm flipH="1">
            <a:off x="259320" y="3318626"/>
            <a:ext cx="1438689" cy="0"/>
          </a:xfrm>
          <a:prstGeom prst="line">
            <a:avLst/>
          </a:prstGeom>
          <a:ln w="3556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7">
            <a:extLst>
              <a:ext uri="{FF2B5EF4-FFF2-40B4-BE49-F238E27FC236}">
                <a16:creationId xmlns:a16="http://schemas.microsoft.com/office/drawing/2014/main" id="{BE06771A-0F0D-45D7-A030-241267A11B01}"/>
              </a:ext>
            </a:extLst>
          </p:cNvPr>
          <p:cNvCxnSpPr>
            <a:cxnSpLocks/>
          </p:cNvCxnSpPr>
          <p:nvPr/>
        </p:nvCxnSpPr>
        <p:spPr>
          <a:xfrm flipH="1">
            <a:off x="259320" y="1908926"/>
            <a:ext cx="1438689" cy="0"/>
          </a:xfrm>
          <a:prstGeom prst="line">
            <a:avLst/>
          </a:prstGeom>
          <a:ln w="3841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42184BCB-7D0B-2943-81E1-68FC3E420E81}"/>
              </a:ext>
            </a:extLst>
          </p:cNvPr>
          <p:cNvSpPr txBox="1"/>
          <p:nvPr/>
        </p:nvSpPr>
        <p:spPr>
          <a:xfrm>
            <a:off x="323093" y="4577089"/>
            <a:ext cx="131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600" dirty="0">
                <a:solidFill>
                  <a:schemeClr val="bg1"/>
                </a:solidFill>
              </a:rPr>
              <a:t>T 4 העונה</a:t>
            </a:r>
            <a:r>
              <a:rPr lang="he-IL" sz="1600" dirty="0"/>
              <a:t> </a:t>
            </a:r>
            <a:r>
              <a:rPr lang="he-IL" sz="1600" dirty="0">
                <a:solidFill>
                  <a:schemeClr val="bg1"/>
                </a:solidFill>
              </a:rPr>
              <a:t>האינטגרטיבית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2B3200F-5074-9445-8462-AC05E77BE4D8}"/>
              </a:ext>
            </a:extLst>
          </p:cNvPr>
          <p:cNvSpPr txBox="1"/>
          <p:nvPr/>
        </p:nvSpPr>
        <p:spPr>
          <a:xfrm>
            <a:off x="188722" y="3152001"/>
            <a:ext cx="1482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400" dirty="0">
                <a:solidFill>
                  <a:schemeClr val="bg1"/>
                </a:solidFill>
              </a:rPr>
              <a:t>T2 עונה ישראלית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967FBCF-BAC1-814F-9C92-510F4B7EEF67}"/>
              </a:ext>
            </a:extLst>
          </p:cNvPr>
          <p:cNvSpPr txBox="1"/>
          <p:nvPr/>
        </p:nvSpPr>
        <p:spPr>
          <a:xfrm>
            <a:off x="448365" y="3867277"/>
            <a:ext cx="1135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600" dirty="0">
                <a:solidFill>
                  <a:schemeClr val="bg1"/>
                </a:solidFill>
              </a:rPr>
              <a:t>T3 התמחות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EFCB893-176B-7D49-B3F3-EDC9FD8012E6}"/>
              </a:ext>
            </a:extLst>
          </p:cNvPr>
          <p:cNvSpPr txBox="1"/>
          <p:nvPr/>
        </p:nvSpPr>
        <p:spPr>
          <a:xfrm>
            <a:off x="323093" y="1755037"/>
            <a:ext cx="1311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400" dirty="0">
                <a:solidFill>
                  <a:schemeClr val="bg1"/>
                </a:solidFill>
              </a:rPr>
              <a:t>T1 עונה גלובלית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628650" y="499228"/>
            <a:ext cx="7886700" cy="910328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500" b="1" dirty="0">
                <a:solidFill>
                  <a:srgbClr val="FF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  </a:t>
            </a:r>
            <a:r>
              <a:rPr lang="he-IL" sz="12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הקו הסגול - אסטרטגיה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2ABE120-7435-4ECE-9BF4-6D33A4738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811" y="1472532"/>
            <a:ext cx="5663488" cy="4022062"/>
          </a:xfrm>
          <a:prstGeom prst="rect">
            <a:avLst/>
          </a:prstGeom>
        </p:spPr>
      </p:pic>
      <p:sp>
        <p:nvSpPr>
          <p:cNvPr id="35" name="Oval 13">
            <a:extLst>
              <a:ext uri="{FF2B5EF4-FFF2-40B4-BE49-F238E27FC236}">
                <a16:creationId xmlns:a16="http://schemas.microsoft.com/office/drawing/2014/main" id="{A5262082-BCC8-47AF-81FD-12D458504A7C}"/>
              </a:ext>
            </a:extLst>
          </p:cNvPr>
          <p:cNvSpPr/>
          <p:nvPr/>
        </p:nvSpPr>
        <p:spPr>
          <a:xfrm>
            <a:off x="3047192" y="3867277"/>
            <a:ext cx="146478" cy="16621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37" name="Oval 13">
            <a:extLst>
              <a:ext uri="{FF2B5EF4-FFF2-40B4-BE49-F238E27FC236}">
                <a16:creationId xmlns:a16="http://schemas.microsoft.com/office/drawing/2014/main" id="{DD950BA3-7290-448F-82C1-E5B1ADB9CC3B}"/>
              </a:ext>
            </a:extLst>
          </p:cNvPr>
          <p:cNvSpPr/>
          <p:nvPr/>
        </p:nvSpPr>
        <p:spPr>
          <a:xfrm>
            <a:off x="3165229" y="3247073"/>
            <a:ext cx="146478" cy="16621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38" name="Oval 13">
            <a:extLst>
              <a:ext uri="{FF2B5EF4-FFF2-40B4-BE49-F238E27FC236}">
                <a16:creationId xmlns:a16="http://schemas.microsoft.com/office/drawing/2014/main" id="{AABE2AB9-9DDE-42AA-8751-4F3CBE5F1095}"/>
              </a:ext>
            </a:extLst>
          </p:cNvPr>
          <p:cNvSpPr/>
          <p:nvPr/>
        </p:nvSpPr>
        <p:spPr>
          <a:xfrm>
            <a:off x="4303247" y="4356269"/>
            <a:ext cx="219717" cy="24332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39" name="Oval 13">
            <a:extLst>
              <a:ext uri="{FF2B5EF4-FFF2-40B4-BE49-F238E27FC236}">
                <a16:creationId xmlns:a16="http://schemas.microsoft.com/office/drawing/2014/main" id="{87E69D6F-02CB-447E-BF6A-414B15D08D87}"/>
              </a:ext>
            </a:extLst>
          </p:cNvPr>
          <p:cNvSpPr/>
          <p:nvPr/>
        </p:nvSpPr>
        <p:spPr>
          <a:xfrm>
            <a:off x="4303247" y="2114770"/>
            <a:ext cx="146478" cy="16621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40" name="Oval 13">
            <a:extLst>
              <a:ext uri="{FF2B5EF4-FFF2-40B4-BE49-F238E27FC236}">
                <a16:creationId xmlns:a16="http://schemas.microsoft.com/office/drawing/2014/main" id="{73D81599-4259-4E2C-B65F-910A0988B456}"/>
              </a:ext>
            </a:extLst>
          </p:cNvPr>
          <p:cNvSpPr/>
          <p:nvPr/>
        </p:nvSpPr>
        <p:spPr>
          <a:xfrm>
            <a:off x="3028052" y="4487480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41" name="Oval 13">
            <a:extLst>
              <a:ext uri="{FF2B5EF4-FFF2-40B4-BE49-F238E27FC236}">
                <a16:creationId xmlns:a16="http://schemas.microsoft.com/office/drawing/2014/main" id="{923055AB-CC2B-423C-8558-D235565469F5}"/>
              </a:ext>
            </a:extLst>
          </p:cNvPr>
          <p:cNvSpPr/>
          <p:nvPr/>
        </p:nvSpPr>
        <p:spPr>
          <a:xfrm>
            <a:off x="4335425" y="3235519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42" name="Oval 13">
            <a:extLst>
              <a:ext uri="{FF2B5EF4-FFF2-40B4-BE49-F238E27FC236}">
                <a16:creationId xmlns:a16="http://schemas.microsoft.com/office/drawing/2014/main" id="{9D890086-838A-419A-A8E0-E85CC38EE232}"/>
              </a:ext>
            </a:extLst>
          </p:cNvPr>
          <p:cNvSpPr/>
          <p:nvPr/>
        </p:nvSpPr>
        <p:spPr>
          <a:xfrm>
            <a:off x="5397313" y="2664468"/>
            <a:ext cx="146478" cy="16621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43" name="Oval 13">
            <a:extLst>
              <a:ext uri="{FF2B5EF4-FFF2-40B4-BE49-F238E27FC236}">
                <a16:creationId xmlns:a16="http://schemas.microsoft.com/office/drawing/2014/main" id="{7D61B5B8-2754-4692-B8CA-175740EA752E}"/>
              </a:ext>
            </a:extLst>
          </p:cNvPr>
          <p:cNvSpPr/>
          <p:nvPr/>
        </p:nvSpPr>
        <p:spPr>
          <a:xfrm>
            <a:off x="5271056" y="3847738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45" name="Oval 13">
            <a:extLst>
              <a:ext uri="{FF2B5EF4-FFF2-40B4-BE49-F238E27FC236}">
                <a16:creationId xmlns:a16="http://schemas.microsoft.com/office/drawing/2014/main" id="{2233D7F4-5A8B-409D-B14B-D007580FDE26}"/>
              </a:ext>
            </a:extLst>
          </p:cNvPr>
          <p:cNvSpPr/>
          <p:nvPr/>
        </p:nvSpPr>
        <p:spPr>
          <a:xfrm>
            <a:off x="6143630" y="3345893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46" name="Oval 13">
            <a:extLst>
              <a:ext uri="{FF2B5EF4-FFF2-40B4-BE49-F238E27FC236}">
                <a16:creationId xmlns:a16="http://schemas.microsoft.com/office/drawing/2014/main" id="{057E721E-BFE9-432A-8B4D-4E98F9214355}"/>
              </a:ext>
            </a:extLst>
          </p:cNvPr>
          <p:cNvSpPr/>
          <p:nvPr/>
        </p:nvSpPr>
        <p:spPr>
          <a:xfrm>
            <a:off x="6290299" y="4242551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47" name="Oval 13">
            <a:extLst>
              <a:ext uri="{FF2B5EF4-FFF2-40B4-BE49-F238E27FC236}">
                <a16:creationId xmlns:a16="http://schemas.microsoft.com/office/drawing/2014/main" id="{E713D8D7-3B9D-48D9-8BA8-C0A4C5FFCE37}"/>
              </a:ext>
            </a:extLst>
          </p:cNvPr>
          <p:cNvSpPr/>
          <p:nvPr/>
        </p:nvSpPr>
        <p:spPr>
          <a:xfrm>
            <a:off x="5271056" y="4311324"/>
            <a:ext cx="146478" cy="16621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cxnSp>
        <p:nvCxnSpPr>
          <p:cNvPr id="49" name="Straight Connector 7">
            <a:extLst>
              <a:ext uri="{FF2B5EF4-FFF2-40B4-BE49-F238E27FC236}">
                <a16:creationId xmlns:a16="http://schemas.microsoft.com/office/drawing/2014/main" id="{D2E5140B-7C8F-4DD1-87CA-8FAABBD2963C}"/>
              </a:ext>
            </a:extLst>
          </p:cNvPr>
          <p:cNvCxnSpPr>
            <a:cxnSpLocks/>
          </p:cNvCxnSpPr>
          <p:nvPr/>
        </p:nvCxnSpPr>
        <p:spPr>
          <a:xfrm flipH="1">
            <a:off x="3672677" y="5574113"/>
            <a:ext cx="857681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7">
            <a:extLst>
              <a:ext uri="{FF2B5EF4-FFF2-40B4-BE49-F238E27FC236}">
                <a16:creationId xmlns:a16="http://schemas.microsoft.com/office/drawing/2014/main" id="{2FC4E377-637F-4F94-9152-65971DC5F94F}"/>
              </a:ext>
            </a:extLst>
          </p:cNvPr>
          <p:cNvCxnSpPr>
            <a:cxnSpLocks/>
          </p:cNvCxnSpPr>
          <p:nvPr/>
        </p:nvCxnSpPr>
        <p:spPr>
          <a:xfrm flipH="1">
            <a:off x="4754639" y="5574113"/>
            <a:ext cx="789152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7">
            <a:extLst>
              <a:ext uri="{FF2B5EF4-FFF2-40B4-BE49-F238E27FC236}">
                <a16:creationId xmlns:a16="http://schemas.microsoft.com/office/drawing/2014/main" id="{AB3E9842-FABA-4391-AF19-C3D8B8A535C2}"/>
              </a:ext>
            </a:extLst>
          </p:cNvPr>
          <p:cNvCxnSpPr>
            <a:cxnSpLocks/>
          </p:cNvCxnSpPr>
          <p:nvPr/>
        </p:nvCxnSpPr>
        <p:spPr>
          <a:xfrm flipH="1">
            <a:off x="2374366" y="5561324"/>
            <a:ext cx="936476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7">
            <a:extLst>
              <a:ext uri="{FF2B5EF4-FFF2-40B4-BE49-F238E27FC236}">
                <a16:creationId xmlns:a16="http://schemas.microsoft.com/office/drawing/2014/main" id="{F2C8529F-D7CB-46F7-B58D-39463926D9AF}"/>
              </a:ext>
            </a:extLst>
          </p:cNvPr>
          <p:cNvCxnSpPr>
            <a:cxnSpLocks/>
          </p:cNvCxnSpPr>
          <p:nvPr/>
        </p:nvCxnSpPr>
        <p:spPr>
          <a:xfrm flipH="1">
            <a:off x="5808646" y="5561324"/>
            <a:ext cx="816445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TextBox 79">
            <a:extLst>
              <a:ext uri="{FF2B5EF4-FFF2-40B4-BE49-F238E27FC236}">
                <a16:creationId xmlns:a16="http://schemas.microsoft.com/office/drawing/2014/main" id="{C7ADA6A9-2721-4B36-882E-2A8821C11DD9}"/>
              </a:ext>
            </a:extLst>
          </p:cNvPr>
          <p:cNvSpPr txBox="1"/>
          <p:nvPr/>
        </p:nvSpPr>
        <p:spPr>
          <a:xfrm>
            <a:off x="2360777" y="5422825"/>
            <a:ext cx="963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200" dirty="0">
                <a:solidFill>
                  <a:schemeClr val="bg1"/>
                </a:solidFill>
              </a:rPr>
              <a:t>הגנה לאומית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9" name="TextBox 79">
            <a:extLst>
              <a:ext uri="{FF2B5EF4-FFF2-40B4-BE49-F238E27FC236}">
                <a16:creationId xmlns:a16="http://schemas.microsoft.com/office/drawing/2014/main" id="{CFE283FD-B2DD-4F12-A7E6-40C2D3FE1618}"/>
              </a:ext>
            </a:extLst>
          </p:cNvPr>
          <p:cNvSpPr txBox="1"/>
          <p:nvPr/>
        </p:nvSpPr>
        <p:spPr>
          <a:xfrm>
            <a:off x="3448397" y="5430614"/>
            <a:ext cx="963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200" dirty="0">
                <a:solidFill>
                  <a:schemeClr val="bg1"/>
                </a:solidFill>
              </a:rPr>
              <a:t>כלכלה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0" name="TextBox 79">
            <a:extLst>
              <a:ext uri="{FF2B5EF4-FFF2-40B4-BE49-F238E27FC236}">
                <a16:creationId xmlns:a16="http://schemas.microsoft.com/office/drawing/2014/main" id="{1D68B9A5-3E9B-496E-B6AD-1F031066D787}"/>
              </a:ext>
            </a:extLst>
          </p:cNvPr>
          <p:cNvSpPr txBox="1"/>
          <p:nvPr/>
        </p:nvSpPr>
        <p:spPr>
          <a:xfrm>
            <a:off x="4408665" y="5447156"/>
            <a:ext cx="963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200" dirty="0">
                <a:solidFill>
                  <a:schemeClr val="bg1"/>
                </a:solidFill>
              </a:rPr>
              <a:t>חברה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1" name="TextBox 79">
            <a:extLst>
              <a:ext uri="{FF2B5EF4-FFF2-40B4-BE49-F238E27FC236}">
                <a16:creationId xmlns:a16="http://schemas.microsoft.com/office/drawing/2014/main" id="{A0BBA8D6-5BF3-49ED-ACB7-AE0A8DFA6F28}"/>
              </a:ext>
            </a:extLst>
          </p:cNvPr>
          <p:cNvSpPr txBox="1"/>
          <p:nvPr/>
        </p:nvSpPr>
        <p:spPr>
          <a:xfrm>
            <a:off x="5551524" y="5422825"/>
            <a:ext cx="963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200" dirty="0">
                <a:solidFill>
                  <a:schemeClr val="bg1"/>
                </a:solidFill>
              </a:rPr>
              <a:t>מדינאות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3" name="תרשים זרימה: מחבר 32">
            <a:extLst>
              <a:ext uri="{FF2B5EF4-FFF2-40B4-BE49-F238E27FC236}">
                <a16:creationId xmlns:a16="http://schemas.microsoft.com/office/drawing/2014/main" id="{B9D47F52-C10C-42CE-9387-E8649DF2F8B8}"/>
              </a:ext>
            </a:extLst>
          </p:cNvPr>
          <p:cNvSpPr/>
          <p:nvPr/>
        </p:nvSpPr>
        <p:spPr>
          <a:xfrm>
            <a:off x="2460811" y="1813912"/>
            <a:ext cx="4437530" cy="3248714"/>
          </a:xfrm>
          <a:prstGeom prst="flowChartConnector">
            <a:avLst/>
          </a:prstGeom>
          <a:noFill/>
          <a:ln w="158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sp>
        <p:nvSpPr>
          <p:cNvPr id="34" name="Oval 13">
            <a:extLst>
              <a:ext uri="{FF2B5EF4-FFF2-40B4-BE49-F238E27FC236}">
                <a16:creationId xmlns:a16="http://schemas.microsoft.com/office/drawing/2014/main" id="{F1633B98-2F83-47BA-B7A6-1667F795B434}"/>
              </a:ext>
            </a:extLst>
          </p:cNvPr>
          <p:cNvSpPr/>
          <p:nvPr/>
        </p:nvSpPr>
        <p:spPr>
          <a:xfrm>
            <a:off x="2995805" y="4472968"/>
            <a:ext cx="146478" cy="166214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36" name="Oval 13">
            <a:extLst>
              <a:ext uri="{FF2B5EF4-FFF2-40B4-BE49-F238E27FC236}">
                <a16:creationId xmlns:a16="http://schemas.microsoft.com/office/drawing/2014/main" id="{F0B46A41-D3EC-4228-A290-64B3BD80CE97}"/>
              </a:ext>
            </a:extLst>
          </p:cNvPr>
          <p:cNvSpPr/>
          <p:nvPr/>
        </p:nvSpPr>
        <p:spPr>
          <a:xfrm>
            <a:off x="6502453" y="2466327"/>
            <a:ext cx="146478" cy="166214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48" name="Oval 13">
            <a:extLst>
              <a:ext uri="{FF2B5EF4-FFF2-40B4-BE49-F238E27FC236}">
                <a16:creationId xmlns:a16="http://schemas.microsoft.com/office/drawing/2014/main" id="{888A5268-A505-4F05-AF30-534F189498CB}"/>
              </a:ext>
            </a:extLst>
          </p:cNvPr>
          <p:cNvSpPr/>
          <p:nvPr/>
        </p:nvSpPr>
        <p:spPr>
          <a:xfrm>
            <a:off x="2900714" y="2336497"/>
            <a:ext cx="146478" cy="166214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96543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2596417" y="533400"/>
            <a:ext cx="3956852" cy="752514"/>
          </a:xfrm>
          <a:prstGeom prst="rect">
            <a:avLst/>
          </a:prstGeom>
          <a:noFill/>
        </p:spPr>
        <p:txBody>
          <a:bodyPr vert="horz" wrap="none" lIns="68580" tIns="34290" rIns="68580" bIns="3429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he-IL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הרעיון המסדר</a:t>
            </a:r>
          </a:p>
        </p:txBody>
      </p:sp>
      <p:graphicFrame>
        <p:nvGraphicFramePr>
          <p:cNvPr id="2" name="דיאגרמה 1"/>
          <p:cNvGraphicFramePr/>
          <p:nvPr>
            <p:extLst/>
          </p:nvPr>
        </p:nvGraphicFramePr>
        <p:xfrm>
          <a:off x="2092088" y="1932011"/>
          <a:ext cx="4965510" cy="329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מחבר חץ ישר 5"/>
          <p:cNvCxnSpPr/>
          <p:nvPr/>
        </p:nvCxnSpPr>
        <p:spPr>
          <a:xfrm>
            <a:off x="1678675" y="5473985"/>
            <a:ext cx="5220269" cy="3032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H="1" flipV="1">
            <a:off x="1668439" y="1819418"/>
            <a:ext cx="10236" cy="368489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כותרת 3"/>
          <p:cNvSpPr txBox="1">
            <a:spLocks/>
          </p:cNvSpPr>
          <p:nvPr/>
        </p:nvSpPr>
        <p:spPr>
          <a:xfrm>
            <a:off x="2819401" y="5520995"/>
            <a:ext cx="2409392" cy="276999"/>
          </a:xfrm>
          <a:prstGeom prst="rect">
            <a:avLst/>
          </a:prstGeom>
          <a:noFill/>
        </p:spPr>
        <p:txBody>
          <a:bodyPr vert="horz" wrap="square" lIns="68580" tIns="34290" rIns="68580" bIns="3429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he-IL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סיורים בארץ ובעולם</a:t>
            </a:r>
            <a:endParaRPr lang="he-IL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כותרת 3"/>
          <p:cNvSpPr txBox="1">
            <a:spLocks/>
          </p:cNvSpPr>
          <p:nvPr/>
        </p:nvSpPr>
        <p:spPr>
          <a:xfrm rot="16200000">
            <a:off x="679147" y="3438542"/>
            <a:ext cx="1565172" cy="276999"/>
          </a:xfrm>
          <a:prstGeom prst="rect">
            <a:avLst/>
          </a:prstGeom>
          <a:noFill/>
        </p:spPr>
        <p:txBody>
          <a:bodyPr vert="horz" wrap="none" lIns="68580" tIns="34290" rIns="68580" bIns="3429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he-I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הרצאת בכירים</a:t>
            </a:r>
          </a:p>
        </p:txBody>
      </p:sp>
    </p:spTree>
    <p:extLst>
      <p:ext uri="{BB962C8B-B14F-4D97-AF65-F5344CB8AC3E}">
        <p14:creationId xmlns:p14="http://schemas.microsoft.com/office/powerpoint/2010/main" val="235918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מטרות</a:t>
            </a:r>
            <a:r>
              <a:rPr lang="he-IL" dirty="0" smtClean="0">
                <a:solidFill>
                  <a:schemeClr val="bg1"/>
                </a:solidFill>
              </a:rPr>
              <a:t> 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5029200"/>
          </a:xfrm>
        </p:spPr>
        <p:txBody>
          <a:bodyPr>
            <a:normAutofit/>
          </a:bodyPr>
          <a:lstStyle/>
          <a:p>
            <a:r>
              <a:rPr lang="he-IL" dirty="0" smtClean="0"/>
              <a:t>חשיפה והיכרות היסטורית, ידע תאורטי וכלים אנאליטיים מעשיים, המאפשרים חקירה, עיצוב וניהוג של אסטרטגיה צבאית –ביטחונית בהקשרי מדיניות הביטחון הלאומי.</a:t>
            </a:r>
          </a:p>
          <a:p>
            <a:r>
              <a:rPr lang="he-IL" dirty="0" smtClean="0"/>
              <a:t>יצירת חוויה אינטלקטואלית של התמודדות עיונית ומעשית עם היסטוריה תאוריה ופרקטיקה של חשיבה אסטרטגית צבאית בהקשרי ביטחון לאומי.</a:t>
            </a:r>
          </a:p>
          <a:p>
            <a:r>
              <a:rPr lang="he-IL" dirty="0" smtClean="0"/>
              <a:t>חשיפה והיכרות של אסטרטגיה ציבורית </a:t>
            </a:r>
            <a:r>
              <a:rPr lang="he-IL" dirty="0" err="1" smtClean="0"/>
              <a:t>עיסקית</a:t>
            </a:r>
            <a:r>
              <a:rPr lang="he-IL" dirty="0" smtClean="0"/>
              <a:t>.</a:t>
            </a:r>
            <a:endParaRPr lang="he-IL" dirty="0"/>
          </a:p>
          <a:p>
            <a:r>
              <a:rPr lang="he-IL" dirty="0"/>
              <a:t>לפתח את תחום המנהיגות והחשיבה המערכתית (סביבה לא ברורה, משתנה ובעלת חיכוך) כדי לדעת לקשור טוב יותר את הפעולות הטקטיות-אופרטיביות לחוכמת המעשה האסטרטגי.</a:t>
            </a:r>
          </a:p>
          <a:p>
            <a:r>
              <a:rPr lang="he-IL" dirty="0"/>
              <a:t>לעודד את </a:t>
            </a:r>
            <a:r>
              <a:rPr lang="he-IL" dirty="0" err="1"/>
              <a:t>אתגור</a:t>
            </a:r>
            <a:r>
              <a:rPr lang="he-IL" dirty="0"/>
              <a:t> הדוקטרינה הסגורה וההגדרה הוודאית של הידע.</a:t>
            </a:r>
          </a:p>
          <a:p>
            <a:r>
              <a:rPr lang="he-IL" dirty="0"/>
              <a:t>להקנות למשתתפים כלים להבנה מערכתית וכלים להובלת תהליכי חשיבה אסטרטגים כפי שידרשו בתפקידיהם </a:t>
            </a:r>
            <a:r>
              <a:rPr lang="he-IL" dirty="0" err="1"/>
              <a:t>כתאלי"ם</a:t>
            </a:r>
            <a:r>
              <a:rPr lang="he-IL" dirty="0"/>
              <a:t> , </a:t>
            </a:r>
            <a:r>
              <a:rPr lang="he-IL" dirty="0" err="1"/>
              <a:t>תנצי"ם</a:t>
            </a:r>
            <a:r>
              <a:rPr lang="he-IL" dirty="0"/>
              <a:t> ומקביליהם בשירות המדינה.</a:t>
            </a:r>
          </a:p>
          <a:p>
            <a:r>
              <a:rPr lang="he-IL" dirty="0"/>
              <a:t>לחשוף את המשתתפים למורכבות האסטרטגית ולהיבטים השונים של האסטרטגיה גם בשירות הציבורי ובעולם </a:t>
            </a:r>
            <a:r>
              <a:rPr lang="he-IL" dirty="0" smtClean="0"/>
              <a:t>העסקי.</a:t>
            </a: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722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7783" y="456485"/>
            <a:ext cx="9144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85800"/>
            <a:r>
              <a:rPr lang="he-IL" sz="4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rPr>
              <a:t>שיטת הלימוד בתחום </a:t>
            </a:r>
            <a:r>
              <a:rPr lang="he-IL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rPr>
              <a:t>האסטרטגיה</a:t>
            </a:r>
          </a:p>
        </p:txBody>
      </p:sp>
      <p:sp>
        <p:nvSpPr>
          <p:cNvPr id="2" name="מלבן מעוגל 1"/>
          <p:cNvSpPr/>
          <p:nvPr/>
        </p:nvSpPr>
        <p:spPr>
          <a:xfrm>
            <a:off x="7467212" y="1711492"/>
            <a:ext cx="1616630" cy="74595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/>
            <a:r>
              <a:rPr lang="he-IL" sz="13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מחשבה אסטרטגית 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פרופסור דימה </a:t>
            </a:r>
            <a:r>
              <a:rPr lang="he-IL" sz="1200" dirty="0" err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אדמסקי</a:t>
            </a:r>
            <a:endParaRPr lang="he-IL" sz="12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7467212" y="2505576"/>
            <a:ext cx="1616630" cy="433138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התפתחות המחשבה האסטרטגית צבאית</a:t>
            </a:r>
          </a:p>
        </p:txBody>
      </p:sp>
      <p:sp>
        <p:nvSpPr>
          <p:cNvPr id="31" name="מלבן מעוגל 30"/>
          <p:cNvSpPr/>
          <p:nvPr/>
        </p:nvSpPr>
        <p:spPr>
          <a:xfrm>
            <a:off x="7467212" y="3005592"/>
            <a:ext cx="1616630" cy="85385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תולדות המחשבה האסטרטגית והתפתחות הלוחמה הקונבנציונלית</a:t>
            </a:r>
          </a:p>
        </p:txBody>
      </p:sp>
      <p:sp>
        <p:nvSpPr>
          <p:cNvPr id="32" name="מלבן מעוגל 31"/>
          <p:cNvSpPr/>
          <p:nvPr/>
        </p:nvSpPr>
        <p:spPr>
          <a:xfrm>
            <a:off x="7467212" y="3905206"/>
            <a:ext cx="1616630" cy="80625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תולדות המחשבה האסטרטגית 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בעידן הלוחמה ההיברידית</a:t>
            </a:r>
          </a:p>
        </p:txBody>
      </p:sp>
      <p:sp>
        <p:nvSpPr>
          <p:cNvPr id="33" name="מלבן מעוגל 32"/>
          <p:cNvSpPr/>
          <p:nvPr/>
        </p:nvSpPr>
        <p:spPr>
          <a:xfrm>
            <a:off x="7457687" y="4764165"/>
            <a:ext cx="1616630" cy="80662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תולדות המחשבה האסטרטגית 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בעידן הגרעיני</a:t>
            </a:r>
          </a:p>
        </p:txBody>
      </p:sp>
      <p:sp>
        <p:nvSpPr>
          <p:cNvPr id="34" name="מלבן מעוגל 33"/>
          <p:cNvSpPr/>
          <p:nvPr/>
        </p:nvSpPr>
        <p:spPr>
          <a:xfrm>
            <a:off x="7457687" y="5622506"/>
            <a:ext cx="1616630" cy="379258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דיאגנוזה מודיעינית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ותכנון אסטרטגי</a:t>
            </a:r>
          </a:p>
        </p:txBody>
      </p:sp>
      <p:sp>
        <p:nvSpPr>
          <p:cNvPr id="35" name="מלבן מעוגל 34"/>
          <p:cNvSpPr/>
          <p:nvPr/>
        </p:nvSpPr>
        <p:spPr>
          <a:xfrm>
            <a:off x="7448162" y="6048963"/>
            <a:ext cx="1626155" cy="24063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האסטרטגיה הרוסית</a:t>
            </a:r>
          </a:p>
        </p:txBody>
      </p:sp>
      <p:sp>
        <p:nvSpPr>
          <p:cNvPr id="45" name="מלבן מעוגל 44"/>
          <p:cNvSpPr/>
          <p:nvPr/>
        </p:nvSpPr>
        <p:spPr>
          <a:xfrm>
            <a:off x="5897149" y="1711490"/>
            <a:ext cx="1449807" cy="74595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/>
            <a:r>
              <a:rPr lang="he-IL" sz="13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חשיבה אסטרטגית</a:t>
            </a:r>
          </a:p>
          <a:p>
            <a:pPr algn="ctr" defTabSz="685800"/>
            <a:r>
              <a:rPr lang="he-IL" sz="13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אלוף </a:t>
            </a:r>
            <a:r>
              <a:rPr lang="he-IL" sz="1350" dirty="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איתי </a:t>
            </a:r>
            <a:r>
              <a:rPr lang="he-IL" sz="1350" dirty="0" err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וירוב</a:t>
            </a:r>
            <a:endParaRPr lang="he-IL" sz="135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53" name="מלבן מעוגל 52"/>
          <p:cNvSpPr/>
          <p:nvPr/>
        </p:nvSpPr>
        <p:spPr>
          <a:xfrm>
            <a:off x="4643457" y="1720830"/>
            <a:ext cx="1133436" cy="74595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/>
            <a:r>
              <a:rPr lang="he-IL" sz="13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גישת העיצוב</a:t>
            </a:r>
          </a:p>
          <a:p>
            <a:pPr algn="ctr" defTabSz="685800"/>
            <a:r>
              <a:rPr lang="he-IL" sz="13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מרכז דדו</a:t>
            </a:r>
          </a:p>
        </p:txBody>
      </p:sp>
      <p:sp>
        <p:nvSpPr>
          <p:cNvPr id="57" name="מלבן מעוגל 56"/>
          <p:cNvSpPr/>
          <p:nvPr/>
        </p:nvSpPr>
        <p:spPr>
          <a:xfrm>
            <a:off x="3374185" y="1732254"/>
            <a:ext cx="1149016" cy="74595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/>
            <a:r>
              <a:rPr lang="he-IL" sz="13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התנסות ראשונה</a:t>
            </a:r>
          </a:p>
          <a:p>
            <a:pPr algn="ctr" defTabSz="685800"/>
            <a:r>
              <a:rPr lang="he-IL" sz="13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זירה צפונית</a:t>
            </a:r>
          </a:p>
        </p:txBody>
      </p:sp>
      <p:sp>
        <p:nvSpPr>
          <p:cNvPr id="58" name="מלבן מעוגל 57"/>
          <p:cNvSpPr/>
          <p:nvPr/>
        </p:nvSpPr>
        <p:spPr>
          <a:xfrm>
            <a:off x="3373834" y="2534856"/>
            <a:ext cx="1149016" cy="403858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רקע </a:t>
            </a:r>
            <a:r>
              <a:rPr lang="he-IL" sz="1200" dirty="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ונקודות </a:t>
            </a:r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להתייחסות</a:t>
            </a:r>
          </a:p>
        </p:txBody>
      </p:sp>
      <p:sp>
        <p:nvSpPr>
          <p:cNvPr id="59" name="מלבן מעוגל 58"/>
          <p:cNvSpPr/>
          <p:nvPr/>
        </p:nvSpPr>
        <p:spPr>
          <a:xfrm>
            <a:off x="3361802" y="3005593"/>
            <a:ext cx="1149016" cy="409073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התנסות בגישת העיצוב</a:t>
            </a:r>
          </a:p>
        </p:txBody>
      </p:sp>
      <p:sp>
        <p:nvSpPr>
          <p:cNvPr id="60" name="מלבן מעוגל 59"/>
          <p:cNvSpPr/>
          <p:nvPr/>
        </p:nvSpPr>
        <p:spPr>
          <a:xfrm>
            <a:off x="3375701" y="3472942"/>
            <a:ext cx="1162573" cy="373988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סיכום</a:t>
            </a:r>
          </a:p>
        </p:txBody>
      </p:sp>
      <p:sp>
        <p:nvSpPr>
          <p:cNvPr id="61" name="מלבן מעוגל 60"/>
          <p:cNvSpPr/>
          <p:nvPr/>
        </p:nvSpPr>
        <p:spPr>
          <a:xfrm>
            <a:off x="1702226" y="1720830"/>
            <a:ext cx="1555545" cy="74595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/>
            <a:r>
              <a:rPr lang="he-IL" sz="13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התנסות שנייה</a:t>
            </a:r>
          </a:p>
          <a:p>
            <a:pPr algn="ctr" defTabSz="685800"/>
            <a:r>
              <a:rPr lang="he-IL" sz="13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הסכסוך </a:t>
            </a:r>
          </a:p>
          <a:p>
            <a:pPr algn="ctr" defTabSz="685800"/>
            <a:r>
              <a:rPr lang="he-IL" sz="13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הישראלי-פלסטיני</a:t>
            </a:r>
          </a:p>
        </p:txBody>
      </p:sp>
      <p:sp>
        <p:nvSpPr>
          <p:cNvPr id="62" name="מלבן מעוגל 61"/>
          <p:cNvSpPr/>
          <p:nvPr/>
        </p:nvSpPr>
        <p:spPr>
          <a:xfrm>
            <a:off x="1698939" y="2534857"/>
            <a:ext cx="1555545" cy="403857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רקע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ונקודות להתייחסות</a:t>
            </a:r>
          </a:p>
        </p:txBody>
      </p:sp>
      <p:sp>
        <p:nvSpPr>
          <p:cNvPr id="63" name="מלבן מעוגל 62"/>
          <p:cNvSpPr/>
          <p:nvPr/>
        </p:nvSpPr>
        <p:spPr>
          <a:xfrm>
            <a:off x="1698938" y="3005594"/>
            <a:ext cx="1555662" cy="40235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התנסות בגישת העיצוב</a:t>
            </a:r>
          </a:p>
        </p:txBody>
      </p:sp>
      <p:sp>
        <p:nvSpPr>
          <p:cNvPr id="64" name="מלבן מעוגל 63"/>
          <p:cNvSpPr/>
          <p:nvPr/>
        </p:nvSpPr>
        <p:spPr>
          <a:xfrm>
            <a:off x="1702226" y="3472942"/>
            <a:ext cx="1555546" cy="38650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"הרמת מסך"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סיכום</a:t>
            </a:r>
          </a:p>
        </p:txBody>
      </p:sp>
      <p:sp>
        <p:nvSpPr>
          <p:cNvPr id="84" name="מלבן מעוגל 83"/>
          <p:cNvSpPr/>
          <p:nvPr/>
        </p:nvSpPr>
        <p:spPr>
          <a:xfrm>
            <a:off x="76200" y="1725033"/>
            <a:ext cx="1509963" cy="74595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/>
            <a:r>
              <a:rPr lang="he-IL" sz="13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התנסות שלישית </a:t>
            </a:r>
            <a:r>
              <a:rPr lang="he-IL" sz="13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סיור וחקירה מזרח</a:t>
            </a:r>
          </a:p>
        </p:txBody>
      </p:sp>
      <p:sp>
        <p:nvSpPr>
          <p:cNvPr id="85" name="מלבן מעוגל 84"/>
          <p:cNvSpPr/>
          <p:nvPr/>
        </p:nvSpPr>
        <p:spPr>
          <a:xfrm>
            <a:off x="82775" y="2536364"/>
            <a:ext cx="1496814" cy="40385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רקע 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ונקודות להתייחסות</a:t>
            </a:r>
          </a:p>
        </p:txBody>
      </p:sp>
      <p:sp>
        <p:nvSpPr>
          <p:cNvPr id="86" name="מלבן מעוגל 85"/>
          <p:cNvSpPr/>
          <p:nvPr/>
        </p:nvSpPr>
        <p:spPr>
          <a:xfrm>
            <a:off x="82775" y="3005593"/>
            <a:ext cx="1496814" cy="40907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סיור מזרח</a:t>
            </a:r>
          </a:p>
        </p:txBody>
      </p:sp>
      <p:sp>
        <p:nvSpPr>
          <p:cNvPr id="87" name="מלבן מעוגל 86"/>
          <p:cNvSpPr/>
          <p:nvPr/>
        </p:nvSpPr>
        <p:spPr>
          <a:xfrm>
            <a:off x="82775" y="3483451"/>
            <a:ext cx="1503388" cy="375991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סיכום</a:t>
            </a:r>
          </a:p>
        </p:txBody>
      </p:sp>
      <p:sp>
        <p:nvSpPr>
          <p:cNvPr id="42" name="מלבן מעוגל 41"/>
          <p:cNvSpPr/>
          <p:nvPr/>
        </p:nvSpPr>
        <p:spPr>
          <a:xfrm>
            <a:off x="5890344" y="2511247"/>
            <a:ext cx="1443636" cy="890337"/>
          </a:xfrm>
          <a:prstGeom prst="roundRect">
            <a:avLst/>
          </a:prstGeom>
          <a:solidFill>
            <a:schemeClr val="tx2">
              <a:alpha val="5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חשיבה אסטרטגית</a:t>
            </a:r>
          </a:p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המשגה </a:t>
            </a:r>
          </a:p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ורמות הפעולה</a:t>
            </a:r>
          </a:p>
        </p:txBody>
      </p:sp>
      <p:sp>
        <p:nvSpPr>
          <p:cNvPr id="43" name="מלבן מעוגל 42"/>
          <p:cNvSpPr/>
          <p:nvPr/>
        </p:nvSpPr>
        <p:spPr>
          <a:xfrm>
            <a:off x="5884172" y="3472955"/>
            <a:ext cx="1449807" cy="805037"/>
          </a:xfrm>
          <a:prstGeom prst="roundRect">
            <a:avLst/>
          </a:prstGeom>
          <a:solidFill>
            <a:schemeClr val="tx2">
              <a:alpha val="5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אתגרים בחשיבה האסטרטגית </a:t>
            </a:r>
          </a:p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וגישות מתחרות באסטרטגיה</a:t>
            </a:r>
          </a:p>
        </p:txBody>
      </p:sp>
      <p:sp>
        <p:nvSpPr>
          <p:cNvPr id="37" name="מלבן מעוגל 36"/>
          <p:cNvSpPr/>
          <p:nvPr/>
        </p:nvSpPr>
        <p:spPr>
          <a:xfrm>
            <a:off x="5879732" y="4770936"/>
            <a:ext cx="1449807" cy="79985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"מערכות":</a:t>
            </a:r>
          </a:p>
          <a:p>
            <a:pPr algn="ctr" defTabSz="685800"/>
            <a:r>
              <a:rPr lang="he-IL" sz="11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חשיבה מערכתית, מערכת מורכבת והרמה המערכתית</a:t>
            </a:r>
          </a:p>
        </p:txBody>
      </p:sp>
      <p:sp>
        <p:nvSpPr>
          <p:cNvPr id="40" name="מלבן מעוגל 39"/>
          <p:cNvSpPr/>
          <p:nvPr/>
        </p:nvSpPr>
        <p:spPr>
          <a:xfrm>
            <a:off x="5879732" y="5624518"/>
            <a:ext cx="1449807" cy="37523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עיבוד</a:t>
            </a:r>
          </a:p>
        </p:txBody>
      </p:sp>
      <p:sp>
        <p:nvSpPr>
          <p:cNvPr id="46" name="מלבן מעוגל 45"/>
          <p:cNvSpPr/>
          <p:nvPr/>
        </p:nvSpPr>
        <p:spPr>
          <a:xfrm>
            <a:off x="5890344" y="6053482"/>
            <a:ext cx="1449807" cy="73893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אסטרטגיה כעיצוב, תכנון </a:t>
            </a:r>
            <a:r>
              <a:rPr lang="he-IL" sz="1200" b="1" dirty="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ומימוש(למידה </a:t>
            </a:r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מוסדית והגשמה)</a:t>
            </a:r>
          </a:p>
        </p:txBody>
      </p:sp>
      <p:sp>
        <p:nvSpPr>
          <p:cNvPr id="47" name="מלבן מעוגל 46"/>
          <p:cNvSpPr/>
          <p:nvPr/>
        </p:nvSpPr>
        <p:spPr>
          <a:xfrm>
            <a:off x="5879733" y="4331725"/>
            <a:ext cx="1449807" cy="3739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b="1" dirty="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תרגילון אסטרטגי</a:t>
            </a:r>
            <a:endParaRPr lang="he-IL" sz="1200" b="1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48" name="מלבן מעוגל 47"/>
          <p:cNvSpPr/>
          <p:nvPr/>
        </p:nvSpPr>
        <p:spPr>
          <a:xfrm>
            <a:off x="4623675" y="4337650"/>
            <a:ext cx="1133436" cy="80607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התנסות בחקירת פער הרלוונטיות</a:t>
            </a:r>
            <a:endParaRPr lang="en-US" sz="12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49" name="מלבן מעוגל 48"/>
          <p:cNvSpPr/>
          <p:nvPr/>
        </p:nvSpPr>
        <p:spPr>
          <a:xfrm>
            <a:off x="4637943" y="2534856"/>
            <a:ext cx="1119168" cy="87308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חקירה מערכתית כמתודולוגיה לעיצוב אסטרטגיה</a:t>
            </a:r>
          </a:p>
        </p:txBody>
      </p:sp>
      <p:sp>
        <p:nvSpPr>
          <p:cNvPr id="50" name="מלבן מעוגל 49"/>
          <p:cNvSpPr/>
          <p:nvPr/>
        </p:nvSpPr>
        <p:spPr>
          <a:xfrm>
            <a:off x="4611052" y="3464235"/>
            <a:ext cx="1133436" cy="814959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1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חקירה מערכתית כמתודולוגיה לעיצוב אסטרטגיה</a:t>
            </a:r>
          </a:p>
        </p:txBody>
      </p:sp>
    </p:spTree>
    <p:extLst>
      <p:ext uri="{BB962C8B-B14F-4D97-AF65-F5344CB8AC3E}">
        <p14:creationId xmlns:p14="http://schemas.microsoft.com/office/powerpoint/2010/main" val="168440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המחשבה </a:t>
            </a: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האסטרטגית הצבאית</a:t>
            </a:r>
            <a:b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</a:b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פרופסור דימה אדמסקי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88026" y="2430462"/>
            <a:ext cx="8846449" cy="4351338"/>
          </a:xfrm>
        </p:spPr>
        <p:txBody>
          <a:bodyPr>
            <a:noAutofit/>
          </a:bodyPr>
          <a:lstStyle/>
          <a:p>
            <a:r>
              <a:rPr lang="he-IL" sz="2400" dirty="0"/>
              <a:t>התפתחות החשיבה האסטרטגית המודרנית</a:t>
            </a:r>
          </a:p>
          <a:p>
            <a:r>
              <a:rPr lang="he-IL" sz="2400" dirty="0"/>
              <a:t>לידתם של לימודי האסטרטגיה בעולם האקדמי</a:t>
            </a:r>
          </a:p>
          <a:p>
            <a:r>
              <a:rPr lang="he-IL" sz="2400" dirty="0"/>
              <a:t>התפתחות המחשבה האסטרטגית בעידן הלחימה הקונבנציונלית</a:t>
            </a:r>
          </a:p>
          <a:p>
            <a:r>
              <a:rPr lang="he-IL" sz="2400" dirty="0"/>
              <a:t>התפתחות המחשבה האסטרטגית בעידן הלחימה ההיברידית</a:t>
            </a:r>
          </a:p>
          <a:p>
            <a:r>
              <a:rPr lang="he-IL" sz="2400" dirty="0"/>
              <a:t>התפתחות המחשבה האסטרטגית בעידן הלחימה הגרעינית</a:t>
            </a:r>
          </a:p>
          <a:p>
            <a:r>
              <a:rPr lang="he-IL" sz="2400" dirty="0"/>
              <a:t>דיאגנוזה מודיעינית, </a:t>
            </a:r>
            <a:r>
              <a:rPr lang="en-US" sz="2400" dirty="0"/>
              <a:t>Net Assessment</a:t>
            </a:r>
            <a:r>
              <a:rPr lang="he-IL" sz="2400" dirty="0"/>
              <a:t>, תכנון </a:t>
            </a:r>
            <a:r>
              <a:rPr lang="he-IL" sz="2400" dirty="0" err="1"/>
              <a:t>אסטרטגימקומו</a:t>
            </a:r>
            <a:r>
              <a:rPr lang="he-IL" sz="2400" dirty="0"/>
              <a:t> של מוסד המלחמה ביחסים הבינלאומיים</a:t>
            </a:r>
          </a:p>
          <a:p>
            <a:pPr algn="just"/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6</a:t>
            </a:fld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5"/>
          <a:stretch/>
        </p:blipFill>
        <p:spPr>
          <a:xfrm>
            <a:off x="628650" y="1045370"/>
            <a:ext cx="1614699" cy="220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0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8839200" cy="1325563"/>
          </a:xfrm>
        </p:spPr>
        <p:txBody>
          <a:bodyPr rtlCol="1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קורס התפתחות המחשבה האסטרטגית הצבאית – פרופ' דימה אדמסקי</a:t>
            </a: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56795"/>
              </p:ext>
            </p:extLst>
          </p:nvPr>
        </p:nvGraphicFramePr>
        <p:xfrm>
          <a:off x="2409825" y="1905000"/>
          <a:ext cx="4476750" cy="2590518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23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420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תאריך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מספר משכים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15.09.19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3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16.09.19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3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18.09.19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4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19.09.19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4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L="87630" marR="87630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סה"כ</a:t>
                      </a:r>
                      <a:endParaRPr lang="he-IL" sz="1800" b="1" dirty="0"/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14</a:t>
                      </a:r>
                      <a:endParaRPr lang="he-IL" sz="1800" b="1" dirty="0"/>
                    </a:p>
                  </a:txBody>
                  <a:tcPr marL="87630" marR="87630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5D701-B399-424F-8A77-48B7D2D27AFC}" type="slidenum">
              <a:rPr lang="he-IL"/>
              <a:pPr>
                <a:defRPr/>
              </a:pPr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527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341438"/>
          </a:xfrm>
        </p:spPr>
        <p:txBody>
          <a:bodyPr>
            <a:noAutofit/>
          </a:bodyPr>
          <a:lstStyle/>
          <a:p>
            <a:pPr algn="ctr"/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קורס חשיבה אסטרטגית</a:t>
            </a:r>
            <a:b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</a:b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מפקד המכללות, אלוף איתי </a:t>
            </a:r>
            <a:r>
              <a:rPr lang="he-IL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וירוב</a:t>
            </a:r>
            <a:endParaRPr lang="he-IL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Guttman Hatzvi" pitchFamily="2" charset="-79"/>
              <a:cs typeface="Guttman Hatzvi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8</a:t>
            </a:fld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3124200" y="1417638"/>
            <a:ext cx="5867400" cy="5452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1450" indent="-171450" defTabSz="68580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he-IL" sz="2100" dirty="0"/>
              <a:t>מהות ,מורכבות </a:t>
            </a:r>
            <a:r>
              <a:rPr lang="he-IL" sz="2100" dirty="0" smtClean="0"/>
              <a:t>ופרדוקסליות של חשיבה אסטרטגית</a:t>
            </a:r>
            <a:r>
              <a:rPr lang="he-IL" sz="2100" dirty="0"/>
              <a:t>.</a:t>
            </a:r>
          </a:p>
          <a:p>
            <a:pPr marL="171450" indent="-171450" defTabSz="68580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he-IL" sz="2100" dirty="0"/>
              <a:t>אסטרטגיה בין גישה </a:t>
            </a:r>
            <a:r>
              <a:rPr lang="he-IL" sz="2100" dirty="0" smtClean="0"/>
              <a:t>סטטית-רציונלית </a:t>
            </a:r>
            <a:r>
              <a:rPr lang="he-IL" sz="2100" dirty="0"/>
              <a:t>לבין גישה </a:t>
            </a:r>
            <a:r>
              <a:rPr lang="he-IL" sz="2100" dirty="0" smtClean="0"/>
              <a:t>דינמית</a:t>
            </a:r>
            <a:r>
              <a:rPr lang="he-IL" sz="2100" dirty="0"/>
              <a:t> </a:t>
            </a:r>
            <a:r>
              <a:rPr lang="he-IL" sz="2100" dirty="0" smtClean="0"/>
              <a:t>-הוליסטית</a:t>
            </a:r>
            <a:r>
              <a:rPr lang="he-IL" sz="2100" dirty="0"/>
              <a:t>.</a:t>
            </a:r>
          </a:p>
          <a:p>
            <a:pPr marL="171450" indent="-171450" defTabSz="68580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he-IL" sz="2100" dirty="0"/>
              <a:t>חשיבה מערכתית, </a:t>
            </a:r>
            <a:r>
              <a:rPr lang="he-IL" sz="2100" dirty="0" smtClean="0"/>
              <a:t>גישה מערכתית והרמה המערכתית-בירור </a:t>
            </a:r>
            <a:r>
              <a:rPr lang="he-IL" sz="2100" dirty="0"/>
              <a:t>מושגי.</a:t>
            </a:r>
          </a:p>
          <a:p>
            <a:pPr marL="171450" indent="-171450" defTabSz="68580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he-IL" sz="2100" dirty="0"/>
              <a:t>אסטרטגיה כמערכת </a:t>
            </a:r>
            <a:r>
              <a:rPr lang="he-IL" sz="2100" dirty="0" smtClean="0"/>
              <a:t>למידה-מהות </a:t>
            </a:r>
            <a:r>
              <a:rPr lang="he-IL" sz="2100" dirty="0"/>
              <a:t>ותהליך של חקירה מערכתית.</a:t>
            </a:r>
          </a:p>
          <a:p>
            <a:pPr marL="171450" indent="-171450" defTabSz="68580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he-IL" sz="2100" dirty="0"/>
              <a:t>תכנון אסטרטגי כתהליך </a:t>
            </a:r>
            <a:r>
              <a:rPr lang="he-IL" sz="2100" dirty="0" smtClean="0"/>
              <a:t> שיטתי </a:t>
            </a:r>
            <a:r>
              <a:rPr lang="he-IL" sz="2100" dirty="0"/>
              <a:t>של פיתוח ידע </a:t>
            </a:r>
            <a:r>
              <a:rPr lang="he-IL" sz="2100" dirty="0" smtClean="0"/>
              <a:t>מערכתי.</a:t>
            </a:r>
            <a:endParaRPr lang="he-IL" sz="2100" dirty="0"/>
          </a:p>
          <a:p>
            <a:pPr marL="171450" indent="-171450" defTabSz="68580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he-IL" sz="2100" dirty="0"/>
              <a:t>גישת העיצוב (בית דדו).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/>
          <a:srcRect t="2778"/>
          <a:stretch/>
        </p:blipFill>
        <p:spPr>
          <a:xfrm>
            <a:off x="152400" y="1417638"/>
            <a:ext cx="2971800" cy="42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1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קורס חשיבה </a:t>
            </a:r>
            <a:r>
              <a:rPr lang="he-IL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אסטרטגית– </a:t>
            </a:r>
            <a:r>
              <a:rPr lang="en-U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/>
            </a:r>
            <a:br>
              <a:rPr lang="en-U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</a:br>
            <a:r>
              <a:rPr lang="he-IL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מפקד </a:t>
            </a: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המכללות, אלוף איתי </a:t>
            </a:r>
            <a:r>
              <a:rPr lang="he-IL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וירוב</a:t>
            </a:r>
            <a:endParaRPr lang="he-IL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Guttman Hatzvi" pitchFamily="2" charset="-79"/>
              <a:cs typeface="Guttman Hatzvi" pitchFamily="2" charset="-79"/>
            </a:endParaRP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144781"/>
              </p:ext>
            </p:extLst>
          </p:nvPr>
        </p:nvGraphicFramePr>
        <p:xfrm>
          <a:off x="457200" y="1981200"/>
          <a:ext cx="8229600" cy="337136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589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1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379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תאריך</a:t>
                      </a:r>
                      <a:endParaRPr lang="he-IL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מספר משכים</a:t>
                      </a:r>
                      <a:endParaRPr lang="he-IL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800" kern="1200" dirty="0" smtClean="0"/>
                        <a:t>הערות</a:t>
                      </a:r>
                      <a:endParaRPr lang="he-IL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9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30.10.19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חיבור בין דימה לקראת אירופה - פתיח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79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04.12.19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2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772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11.12.19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4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תרגילון אסטרטגיה מוכוון מערכות מורכבות סוגיה לקראת סיור דרום.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579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25.12.19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579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01.01.20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4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תרגילון אסטרטגיה מערכות מורכבות 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579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21" marR="8762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579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סה"כ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12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21" marR="8762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94F83-B636-4F35-82AD-A4FE3647F13D}" type="slidenum">
              <a:rPr lang="he-IL"/>
              <a:pPr>
                <a:defRPr/>
              </a:pPr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449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35544</TotalTime>
  <Words>611</Words>
  <Application>Microsoft Office PowerPoint</Application>
  <PresentationFormat>On-screen Show (4:3)</PresentationFormat>
  <Paragraphs>205</Paragraphs>
  <Slides>17</Slides>
  <Notes>1</Notes>
  <HiddenSlides>6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David</vt:lpstr>
      <vt:lpstr>Gisha</vt:lpstr>
      <vt:lpstr>Guttman Hatzvi</vt:lpstr>
      <vt:lpstr>Levenim MT</vt:lpstr>
      <vt:lpstr>Tahoma</vt:lpstr>
      <vt:lpstr>Times New Roman</vt:lpstr>
      <vt:lpstr>2_ערכת נושא Office</vt:lpstr>
      <vt:lpstr>המכללה לביטחון לאומי</vt:lpstr>
      <vt:lpstr>PowerPoint Presentation</vt:lpstr>
      <vt:lpstr>PowerPoint Presentation</vt:lpstr>
      <vt:lpstr>מטרות </vt:lpstr>
      <vt:lpstr>PowerPoint Presentation</vt:lpstr>
      <vt:lpstr>המחשבה האסטרטגית הצבאית פרופסור דימה אדמסקי</vt:lpstr>
      <vt:lpstr>קורס התפתחות המחשבה האסטרטגית הצבאית – פרופ' דימה אדמסקי</vt:lpstr>
      <vt:lpstr>קורס חשיבה אסטרטגית מפקד המכללות, אלוף איתי וירוב</vt:lpstr>
      <vt:lpstr>קורס חשיבה אסטרטגית–  מפקד המכללות, אלוף איתי וירוב</vt:lpstr>
      <vt:lpstr>גישת העיצוב מרכז דדו –  תא"ל ערן אורטל</vt:lpstr>
      <vt:lpstr>התנסות אסטרטגית ראשונה התנסות אסטרטגית "זירה צפונית" </vt:lpstr>
      <vt:lpstr>התנסות אסטרטגית ראשונה, הזירה הצפונית</vt:lpstr>
      <vt:lpstr>התנסות אסטרטגית שניה סימולציה מדינית – ביטחונית זירה פלסטינית </vt:lpstr>
      <vt:lpstr>סימולציה מדינית -ביטחונית- הזירה הפלסטינית</vt:lpstr>
      <vt:lpstr>התנסות אסטרטגית שלישית סיור מזרח</vt:lpstr>
      <vt:lpstr>התנסות מסכמת – סיור מזרח</vt:lpstr>
      <vt:lpstr>בסוף השנה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המכללה לביטחון לאומי</dc:title>
  <dc:creator>Eli</dc:creator>
  <cp:lastModifiedBy>u26632</cp:lastModifiedBy>
  <cp:revision>221</cp:revision>
  <cp:lastPrinted>2018-10-17T11:56:19Z</cp:lastPrinted>
  <dcterms:created xsi:type="dcterms:W3CDTF">2015-10-15T19:05:43Z</dcterms:created>
  <dcterms:modified xsi:type="dcterms:W3CDTF">2019-08-29T14:20:41Z</dcterms:modified>
</cp:coreProperties>
</file>