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75" r:id="rId3"/>
    <p:sldId id="276" r:id="rId4"/>
    <p:sldId id="274" r:id="rId5"/>
    <p:sldId id="278" r:id="rId6"/>
    <p:sldId id="279" r:id="rId7"/>
    <p:sldId id="280" r:id="rId8"/>
    <p:sldId id="281" r:id="rId9"/>
    <p:sldId id="282" r:id="rId10"/>
    <p:sldId id="283" r:id="rId11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001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087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79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901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463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858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225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91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260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432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801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59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 noGrp="1"/>
          </p:cNvSpPr>
          <p:nvPr>
            <p:ph type="ctrTitle"/>
          </p:nvPr>
        </p:nvSpPr>
        <p:spPr>
          <a:xfrm>
            <a:off x="3578331" y="2863632"/>
            <a:ext cx="5035354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תדריך לסיורי </a:t>
            </a:r>
            <a:r>
              <a:rPr lang="he-IL" sz="40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מב"ל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4907" y="237359"/>
            <a:ext cx="814421" cy="1037986"/>
          </a:xfrm>
          <a:prstGeom prst="rect">
            <a:avLst/>
          </a:prstGeom>
        </p:spPr>
      </p:pic>
      <p:sp>
        <p:nvSpPr>
          <p:cNvPr id="7" name="כותרת 3"/>
          <p:cNvSpPr txBox="1">
            <a:spLocks/>
          </p:cNvSpPr>
          <p:nvPr/>
        </p:nvSpPr>
        <p:spPr>
          <a:xfrm>
            <a:off x="3231112" y="5060871"/>
            <a:ext cx="2108269" cy="369332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b">
            <a:sp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ספטמבר 2019 </a:t>
            </a: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39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989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914606" cy="6858000"/>
          </a:xfrm>
          <a:prstGeom prst="rect">
            <a:avLst/>
          </a:prstGeom>
        </p:spPr>
      </p:pic>
      <p:sp>
        <p:nvSpPr>
          <p:cNvPr id="6" name="כותרת 3"/>
          <p:cNvSpPr txBox="1">
            <a:spLocks/>
          </p:cNvSpPr>
          <p:nvPr/>
        </p:nvSpPr>
        <p:spPr>
          <a:xfrm>
            <a:off x="10315621" y="375383"/>
            <a:ext cx="1375698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כללי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5930537" y="1282899"/>
            <a:ext cx="6096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במהלך השנה נקיים מגוון סיורים לימודיים 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בארץ ובחו"ל: 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גאוגרפיים, נושאיים וביקורים בארגונים.</a:t>
            </a:r>
            <a:endParaRPr 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הסיורים הינם חלק מתוכנית לימוד </a:t>
            </a:r>
            <a:r>
              <a:rPr lang="he-IL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הבטל"מ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הסיורים 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הגיאוגרפיים והנושאיים 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הינם קורס 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אקדמי לכל דבר.</a:t>
            </a:r>
            <a:endParaRPr lang="he-IL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לכל סיור יוגדר צוות חניכים מוביל.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אורכם של הסיורים משתנה.</a:t>
            </a:r>
          </a:p>
        </p:txBody>
      </p:sp>
    </p:spTree>
    <p:extLst>
      <p:ext uri="{BB962C8B-B14F-4D97-AF65-F5344CB8AC3E}">
        <p14:creationId xmlns:p14="http://schemas.microsoft.com/office/powerpoint/2010/main" val="433197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914606" cy="6858000"/>
          </a:xfrm>
          <a:prstGeom prst="rect">
            <a:avLst/>
          </a:prstGeom>
        </p:spPr>
      </p:pic>
      <p:sp>
        <p:nvSpPr>
          <p:cNvPr id="6" name="כותרת 3"/>
          <p:cNvSpPr txBox="1">
            <a:spLocks/>
          </p:cNvSpPr>
          <p:nvPr/>
        </p:nvSpPr>
        <p:spPr>
          <a:xfrm>
            <a:off x="9996623" y="375383"/>
            <a:ext cx="1694696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מטרה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4876800" y="1596481"/>
            <a:ext cx="719327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הרחבת 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הידע בתחומי </a:t>
            </a:r>
            <a:r>
              <a:rPr lang="he-IL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הבטל"מ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השונים על ידי מפגש עם נושאים, דמויות, 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ומקומות. </a:t>
            </a:r>
            <a:endParaRPr lang="he-IL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הכרות עם מרכיבי העוצמה הלאומית לצד 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פערים ומתחים שונים.</a:t>
            </a:r>
            <a:endParaRPr lang="he-IL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הכרות עם משאבי המדינה, </a:t>
            </a:r>
            <a:r>
              <a:rPr lang="he-IL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רציונאל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חלוקתם והשפעתם על </a:t>
            </a:r>
            <a:r>
              <a:rPr lang="he-IL" sz="24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הבטל"מ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פיתוח 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תפיסה ביקורתית על הנלמד - בין התיאוריה והמעשה.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אחריות </a:t>
            </a:r>
            <a:r>
              <a:rPr lang="he-IL" sz="24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משתתפיםעל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הלמידה ועל החוויה.</a:t>
            </a:r>
            <a:endParaRPr lang="he-IL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606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7380524" y="375383"/>
            <a:ext cx="4310795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</a:t>
            </a:r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הסיורים*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958880"/>
              </p:ext>
            </p:extLst>
          </p:nvPr>
        </p:nvGraphicFramePr>
        <p:xfrm>
          <a:off x="1872952" y="1495002"/>
          <a:ext cx="9509757" cy="519176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2747616">
                  <a:extLst>
                    <a:ext uri="{9D8B030D-6E8A-4147-A177-3AD203B41FA5}">
                      <a16:colId xmlns:a16="http://schemas.microsoft.com/office/drawing/2014/main" val="507369834"/>
                    </a:ext>
                  </a:extLst>
                </a:gridCol>
                <a:gridCol w="3592222">
                  <a:extLst>
                    <a:ext uri="{9D8B030D-6E8A-4147-A177-3AD203B41FA5}">
                      <a16:colId xmlns:a16="http://schemas.microsoft.com/office/drawing/2014/main" val="1156008694"/>
                    </a:ext>
                  </a:extLst>
                </a:gridCol>
                <a:gridCol w="3169919">
                  <a:extLst>
                    <a:ext uri="{9D8B030D-6E8A-4147-A177-3AD203B41FA5}">
                      <a16:colId xmlns:a16="http://schemas.microsoft.com/office/drawing/2014/main" val="5712498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1" u="sng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תאריך</a:t>
                      </a:r>
                      <a:endParaRPr lang="he-IL" sz="1800" b="1" u="sng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u="sng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שם הסיור</a:t>
                      </a:r>
                      <a:endParaRPr lang="he-IL" sz="1800" b="1" u="sng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u="sng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אחריות </a:t>
                      </a:r>
                      <a:endParaRPr lang="he-IL" sz="1800" b="1" u="sng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5178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accent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29.10.19</a:t>
                      </a:r>
                      <a:endParaRPr lang="he-IL" sz="1800" dirty="0">
                        <a:solidFill>
                          <a:schemeClr val="accent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accent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משרד החוץ</a:t>
                      </a:r>
                      <a:endParaRPr lang="he-IL" sz="1800" dirty="0">
                        <a:solidFill>
                          <a:schemeClr val="accent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accent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משתתפים ממשרד החוץ</a:t>
                      </a:r>
                      <a:endParaRPr lang="he-IL" sz="1800" dirty="0">
                        <a:solidFill>
                          <a:schemeClr val="accent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58568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10-14.11.19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אירופה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err="1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צוותית</a:t>
                      </a:r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he-IL" sz="1800" dirty="0" err="1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וקורסית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35989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26-28.11.19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צפון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 3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05585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17-19.12.19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דרום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 1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464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28-30.1.20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</a:t>
                      </a:r>
                      <a:r>
                        <a:rPr lang="he-IL" sz="1800" dirty="0" err="1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איו"ש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 4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13351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4.2.20</a:t>
                      </a:r>
                      <a:endParaRPr lang="he-IL" sz="18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יפית </a:t>
                      </a:r>
                      <a:endParaRPr lang="he-IL" sz="18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93101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accent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12.3.20</a:t>
                      </a:r>
                      <a:endParaRPr lang="he-IL" sz="1800" dirty="0">
                        <a:solidFill>
                          <a:schemeClr val="accent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accent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משטרה</a:t>
                      </a:r>
                      <a:endParaRPr lang="he-IL" sz="1800" dirty="0">
                        <a:solidFill>
                          <a:schemeClr val="accent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accent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משתתפים מהמשטרה</a:t>
                      </a:r>
                      <a:endParaRPr lang="he-IL" sz="1800" dirty="0">
                        <a:solidFill>
                          <a:schemeClr val="accent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7427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accent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16.3.20</a:t>
                      </a:r>
                      <a:endParaRPr lang="he-IL" sz="1800" dirty="0">
                        <a:solidFill>
                          <a:schemeClr val="accent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accent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אמ"ן</a:t>
                      </a:r>
                      <a:endParaRPr lang="he-IL" sz="1800" dirty="0">
                        <a:solidFill>
                          <a:schemeClr val="accent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accent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משתתפים מאמ"ן</a:t>
                      </a:r>
                      <a:endParaRPr lang="he-IL" sz="1800" dirty="0">
                        <a:solidFill>
                          <a:schemeClr val="accent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36726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accent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23.3.20</a:t>
                      </a:r>
                      <a:endParaRPr lang="he-IL" sz="1800" dirty="0">
                        <a:solidFill>
                          <a:schemeClr val="accent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accent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נציבות</a:t>
                      </a:r>
                      <a:endParaRPr lang="he-IL" sz="1800" dirty="0">
                        <a:solidFill>
                          <a:schemeClr val="accent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accent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משתתפים מהשירות</a:t>
                      </a:r>
                      <a:endParaRPr lang="he-IL" sz="1800" dirty="0">
                        <a:solidFill>
                          <a:schemeClr val="accent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68613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accent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30.3.20</a:t>
                      </a:r>
                      <a:endParaRPr lang="he-IL" sz="1800" dirty="0">
                        <a:solidFill>
                          <a:schemeClr val="accent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accent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שירות</a:t>
                      </a:r>
                      <a:endParaRPr lang="he-IL" sz="1800" dirty="0">
                        <a:solidFill>
                          <a:schemeClr val="accent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accent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משתתפים מהנציבות</a:t>
                      </a:r>
                      <a:endParaRPr lang="he-IL" sz="1800" dirty="0">
                        <a:solidFill>
                          <a:schemeClr val="accent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68760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19-20.4.20</a:t>
                      </a:r>
                      <a:endParaRPr lang="he-IL" sz="18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</a:t>
                      </a:r>
                      <a:endParaRPr lang="he-IL" sz="18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60113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3-7.5.20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מזרח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err="1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ציוותים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8074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14-25.6.20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ארה"ב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err="1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צוותית</a:t>
                      </a:r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he-IL" sz="1800" dirty="0" err="1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וקורסית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828698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30628" y="6225268"/>
            <a:ext cx="18434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 יתכנו לשינויים</a:t>
            </a:r>
            <a:endParaRPr lang="he-IL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509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914606" cy="6858000"/>
          </a:xfrm>
          <a:prstGeom prst="rect">
            <a:avLst/>
          </a:prstGeom>
        </p:spPr>
      </p:pic>
      <p:sp>
        <p:nvSpPr>
          <p:cNvPr id="6" name="כותרת 3"/>
          <p:cNvSpPr txBox="1">
            <a:spLocks/>
          </p:cNvSpPr>
          <p:nvPr/>
        </p:nvSpPr>
        <p:spPr>
          <a:xfrm>
            <a:off x="8638880" y="375383"/>
            <a:ext cx="3052439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צוות מוביל 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4381500" y="1736089"/>
            <a:ext cx="748854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לימוד עצמי ש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 האזור, המרצים והמקומות. </a:t>
            </a:r>
            <a:endParaRPr lang="he-IL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תכנון רציונל הסיור (מאפייני האזור, איזון בין 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התכנים, סיורי הכנה, מפגשים מקדימים 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ועוד)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העברת ידע מקדים במליאה 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ובקבוצות ייעודיות. </a:t>
            </a:r>
            <a:endParaRPr lang="he-IL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הפניה לחומרי 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קריאה, מצגות, אתרים ועוד.</a:t>
            </a:r>
            <a:endParaRPr lang="he-IL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הכנת 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עזרים וחלוקת משימות לחברי הצוות</a:t>
            </a:r>
            <a:endParaRPr lang="he-IL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הובלת הסיור</a:t>
            </a:r>
          </a:p>
        </p:txBody>
      </p:sp>
    </p:spTree>
    <p:extLst>
      <p:ext uri="{BB962C8B-B14F-4D97-AF65-F5344CB8AC3E}">
        <p14:creationId xmlns:p14="http://schemas.microsoft.com/office/powerpoint/2010/main" val="2639848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914606" cy="6858000"/>
          </a:xfrm>
          <a:prstGeom prst="rect">
            <a:avLst/>
          </a:prstGeom>
        </p:spPr>
      </p:pic>
      <p:sp>
        <p:nvSpPr>
          <p:cNvPr id="6" name="כותרת 3"/>
          <p:cNvSpPr txBox="1">
            <a:spLocks/>
          </p:cNvSpPr>
          <p:nvPr/>
        </p:nvSpPr>
        <p:spPr>
          <a:xfrm>
            <a:off x="9015585" y="375383"/>
            <a:ext cx="2675734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אבני דרך 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4400550" y="1126489"/>
            <a:ext cx="748854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סיעור מוחות </a:t>
            </a: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לגיבוש כוונים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מרכזיים – בצוות המוביל ובצוות האחראי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</a:rPr>
              <a:t>קביעת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מובילים – בצוות 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</a:rPr>
              <a:t>גיבוש מתווה הסיור, והזיקה לתכני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הלימוד – בצוות 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אישורי תוכניות – מדריך, יוסי בן ארצי, מד"ר ואלוף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</a:rPr>
              <a:t>לימוד תכנים רלוונטיים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לסיור – שלב ההכנה והטעינה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חומרי קריאה, מפות, </a:t>
            </a:r>
            <a:r>
              <a:rPr lang="he-IL" sz="2000" b="1" dirty="0" err="1" smtClean="0">
                <a:solidFill>
                  <a:srgbClr val="FFFFFF"/>
                </a:solidFill>
                <a:latin typeface="Calibri" panose="020F0502020204030204" pitchFamily="34" charset="0"/>
              </a:rPr>
              <a:t>תצ"אות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, צילום פנורמי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</a:rPr>
              <a:t>תכנית הסיור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</a:rPr>
              <a:t>הובלה,</a:t>
            </a: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תיאום, הנחיית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התכנים, שימוש בעזרים – בסיור עצמו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</a:rPr>
              <a:t>העמקת התובנות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מהסיור – עיבוד לאחר הסיור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</a:rPr>
              <a:t>עיבוד עומק של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התובנות – הגשת תוצרים</a:t>
            </a:r>
            <a:endParaRPr lang="he-IL" sz="2400" b="0" i="0" u="none" strike="noStrike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483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914606" cy="6858000"/>
          </a:xfrm>
          <a:prstGeom prst="rect">
            <a:avLst/>
          </a:prstGeom>
        </p:spPr>
      </p:pic>
      <p:sp>
        <p:nvSpPr>
          <p:cNvPr id="6" name="כותרת 3"/>
          <p:cNvSpPr txBox="1">
            <a:spLocks/>
          </p:cNvSpPr>
          <p:nvPr/>
        </p:nvSpPr>
        <p:spPr>
          <a:xfrm>
            <a:off x="9406718" y="375383"/>
            <a:ext cx="2284601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עקרונות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2629989" y="1126489"/>
            <a:ext cx="925911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משכי הטעינה ישמשו להצגת הנושא או האזור כשלב מקדים לסיור עצמו.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הצוות כולו מעורב במשימה.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עיסוק בכל מרכיבי הביטחון הלאומי תוך שמירה על איזון בין המרכיבים (כלכלי, מדיני, בטחוני וחברתי).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סיורי הכנה, מפגשים מקדימים ותוכנית צל – מקרים ותגובות. 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ניסוח שאלות חקר המחייבות העמקה.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שילוב מרצים ומקומות  חשובים ומרכזיים </a:t>
            </a:r>
            <a:r>
              <a:rPr lang="he-IL" sz="2000" b="1" dirty="0" err="1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לבטל"מ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הסתייעות בגורמי </a:t>
            </a:r>
            <a:r>
              <a:rPr lang="he-IL" sz="2000" b="1" dirty="0" err="1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קש"ח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ומחקר.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מנהלה ותקציב – תכנון מותאם לנסיבות.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חדשנות ויצירתיות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בתכנון הסיור – "אם תרצו להעפיל גבוה השתמשו ברגליכם שלכם".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גיבוש חברתי ותיעוד.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i="0" u="none" strike="noStrike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עיבוד צוותי ביום השני , סיום מוקדם ביום האחרון</a:t>
            </a:r>
            <a:endParaRPr lang="he-IL" sz="2400" b="0" i="0" u="none" strike="noStrike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827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914606" cy="6858000"/>
          </a:xfrm>
          <a:prstGeom prst="rect">
            <a:avLst/>
          </a:prstGeom>
        </p:spPr>
      </p:pic>
      <p:sp>
        <p:nvSpPr>
          <p:cNvPr id="6" name="כותרת 3"/>
          <p:cNvSpPr txBox="1">
            <a:spLocks/>
          </p:cNvSpPr>
          <p:nvPr/>
        </p:nvSpPr>
        <p:spPr>
          <a:xfrm>
            <a:off x="9669611" y="375383"/>
            <a:ext cx="2021708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תוצרים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4400550" y="1126489"/>
            <a:ext cx="748854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מסמך </a:t>
            </a: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שאלות החקר </a:t>
            </a:r>
            <a:endParaRPr lang="he-IL" sz="2000" b="1" dirty="0" smtClean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תעודת </a:t>
            </a: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זהות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של המדינה/אזור 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תכנית </a:t>
            </a: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הכנה וטעינה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מאושרת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תכנית </a:t>
            </a: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סיור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מאושרת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תחקיר </a:t>
            </a: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סיור – לקחים לשימור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ושיפור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עיבוד </a:t>
            </a: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סיור – מענה על שאלות החקר </a:t>
            </a:r>
            <a:endParaRPr lang="he-IL" sz="2000" b="1" dirty="0" smtClean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תיק </a:t>
            </a: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סיור  - כולל נספחי מנהלה ושליטה, דוברים, מקומות, מתן תשורות, אחריות לפי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ימים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מצגת </a:t>
            </a: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(שתוצג במליאה ותענה על שאלות החקר) – מטלה אקדמית </a:t>
            </a:r>
          </a:p>
        </p:txBody>
      </p:sp>
    </p:spTree>
    <p:extLst>
      <p:ext uri="{BB962C8B-B14F-4D97-AF65-F5344CB8AC3E}">
        <p14:creationId xmlns:p14="http://schemas.microsoft.com/office/powerpoint/2010/main" val="2884168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914606" cy="6858000"/>
          </a:xfrm>
          <a:prstGeom prst="rect">
            <a:avLst/>
          </a:prstGeom>
        </p:spPr>
      </p:pic>
      <p:sp>
        <p:nvSpPr>
          <p:cNvPr id="6" name="כותרת 3"/>
          <p:cNvSpPr txBox="1">
            <a:spLocks/>
          </p:cNvSpPr>
          <p:nvPr/>
        </p:nvSpPr>
        <p:spPr>
          <a:xfrm>
            <a:off x="9886017" y="375383"/>
            <a:ext cx="1805302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דגשים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4400550" y="1126489"/>
            <a:ext cx="748854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ייצוגיות וממלכתיות 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עמידה בלוחות זמנים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קוד לבוש 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חלוקת תשורות והצגת דוברים 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הקשבה ושאלת שאלות 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אבטחה ובטיחות 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תעודה מזהה ובתוקף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"שולחן השבת המשפחתי"  </a:t>
            </a:r>
            <a:endParaRPr lang="he-IL" sz="2000" b="1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380229"/>
      </p:ext>
    </p:extLst>
  </p:cSld>
  <p:clrMapOvr>
    <a:masterClrMapping/>
  </p:clrMapOvr>
</p:sld>
</file>

<file path=ppt/theme/theme1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473</Words>
  <Application>Microsoft Office PowerPoint</Application>
  <PresentationFormat>מסך רחב</PresentationFormat>
  <Paragraphs>103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Tahoma</vt:lpstr>
      <vt:lpstr>Times New Roman</vt:lpstr>
      <vt:lpstr>Wingdings</vt:lpstr>
      <vt:lpstr>1_ערכת נושא Office</vt:lpstr>
      <vt:lpstr>תדריך לסיורי מב"ל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שיחת פתיחה צוות 1</dc:title>
  <dc:creator>Eran</dc:creator>
  <cp:lastModifiedBy>Eran Kamin</cp:lastModifiedBy>
  <cp:revision>47</cp:revision>
  <dcterms:created xsi:type="dcterms:W3CDTF">2018-08-28T16:49:27Z</dcterms:created>
  <dcterms:modified xsi:type="dcterms:W3CDTF">2019-08-16T15:34:37Z</dcterms:modified>
</cp:coreProperties>
</file>