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27" r:id="rId2"/>
    <p:sldId id="328" r:id="rId3"/>
    <p:sldId id="329" r:id="rId4"/>
    <p:sldId id="353" r:id="rId5"/>
    <p:sldId id="330" r:id="rId6"/>
    <p:sldId id="354" r:id="rId7"/>
    <p:sldId id="355" r:id="rId8"/>
    <p:sldId id="356" r:id="rId9"/>
    <p:sldId id="357" r:id="rId10"/>
    <p:sldId id="358" r:id="rId11"/>
    <p:sldId id="359" r:id="rId12"/>
    <p:sldId id="331" r:id="rId13"/>
    <p:sldId id="332" r:id="rId14"/>
    <p:sldId id="360" r:id="rId15"/>
    <p:sldId id="361" r:id="rId16"/>
    <p:sldId id="333" r:id="rId17"/>
    <p:sldId id="362" r:id="rId18"/>
    <p:sldId id="334" r:id="rId19"/>
    <p:sldId id="339" r:id="rId20"/>
    <p:sldId id="363" r:id="rId21"/>
    <p:sldId id="326" r:id="rId22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סגנון ביניים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67F036-C9E5-4C61-A7F2-0306AAFFBEF2}" type="doc">
      <dgm:prSet loTypeId="urn:microsoft.com/office/officeart/2005/8/layout/radial6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pPr rtl="1"/>
          <a:endParaRPr lang="he-IL"/>
        </a:p>
      </dgm:t>
    </dgm:pt>
    <dgm:pt modelId="{77787D92-44D2-4EE4-BF68-D8DA648B869E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אסטרטגיה</a:t>
          </a:r>
        </a:p>
      </dgm:t>
    </dgm:pt>
    <dgm:pt modelId="{57ACA179-F69D-4900-99A2-19A28CF29AC5}" type="par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AA3E66B8-AC8C-45EA-8EB2-B33847B9FFCE}" type="sibTrans" cxnId="{C9D0FADD-826B-4803-BE5F-3102C126852A}">
      <dgm:prSet/>
      <dgm:spPr/>
      <dgm:t>
        <a:bodyPr/>
        <a:lstStyle/>
        <a:p>
          <a:pPr rtl="1"/>
          <a:endParaRPr lang="he-IL"/>
        </a:p>
      </dgm:t>
    </dgm:pt>
    <dgm:pt modelId="{53E16827-8354-486D-AF41-4AF32BB176B8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חברה</a:t>
          </a:r>
        </a:p>
      </dgm:t>
    </dgm:pt>
    <dgm:pt modelId="{A53FAD01-44CE-4CF7-9000-E119A43E61A1}" type="par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EE82BF3A-118F-481B-8FE3-01A774D2CF11}" type="sibTrans" cxnId="{E70C0882-EB26-4272-8F36-9165B132AC3C}">
      <dgm:prSet/>
      <dgm:spPr/>
      <dgm:t>
        <a:bodyPr/>
        <a:lstStyle/>
        <a:p>
          <a:pPr rtl="1"/>
          <a:endParaRPr lang="he-IL"/>
        </a:p>
      </dgm:t>
    </dgm:pt>
    <dgm:pt modelId="{917E0A78-84A7-4F67-8350-F95E76365253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כלכלה</a:t>
          </a:r>
        </a:p>
      </dgm:t>
    </dgm:pt>
    <dgm:pt modelId="{EDAB76A4-87F6-4EF1-AC47-2768E9A35E86}" type="par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F36A6075-99A4-4684-87F7-EF6703082E3C}" type="sibTrans" cxnId="{2C8E187C-30EB-4864-8A33-FC91AD1B8B23}">
      <dgm:prSet/>
      <dgm:spPr/>
      <dgm:t>
        <a:bodyPr/>
        <a:lstStyle/>
        <a:p>
          <a:pPr rtl="1"/>
          <a:endParaRPr lang="he-IL"/>
        </a:p>
      </dgm:t>
    </dgm:pt>
    <dgm:pt modelId="{900D833B-EDC6-41A4-8E61-3EBBE94FBF8A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הגנה</a:t>
          </a:r>
          <a:r>
            <a:rPr lang="he-IL" sz="1800" dirty="0">
              <a:solidFill>
                <a:schemeClr val="tx1"/>
              </a:solidFill>
            </a:rPr>
            <a:t> </a:t>
          </a:r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לאומית</a:t>
          </a:r>
        </a:p>
      </dgm:t>
    </dgm:pt>
    <dgm:pt modelId="{BF54BB5A-476E-4CD5-8DE8-73B1CE5D5F6F}" type="par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A3B6C843-9BFD-444E-B161-B3E202CD89E1}" type="sibTrans" cxnId="{E0ABE8CA-82DE-4C8C-BB7B-EE92EF26B954}">
      <dgm:prSet/>
      <dgm:spPr/>
      <dgm:t>
        <a:bodyPr/>
        <a:lstStyle/>
        <a:p>
          <a:pPr rtl="1"/>
          <a:endParaRPr lang="he-IL"/>
        </a:p>
      </dgm:t>
    </dgm:pt>
    <dgm:pt modelId="{41FB78FC-43E5-45AD-99DE-CC8F6F172F2F}">
      <dgm:prSet phldrT="[טקסט]" custT="1"/>
      <dgm:spPr/>
      <dgm:t>
        <a:bodyPr/>
        <a:lstStyle/>
        <a:p>
          <a:pPr rtl="1"/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מדינאות</a:t>
          </a:r>
          <a:r>
            <a:rPr lang="he-IL" sz="1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</a:t>
          </a:r>
          <a:r>
            <a:rPr lang="he-IL" sz="18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ודיפלומטיה</a:t>
          </a:r>
        </a:p>
      </dgm:t>
    </dgm:pt>
    <dgm:pt modelId="{73C873E8-85A2-43A6-A25E-E808EE760387}" type="par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0EB7096D-69DA-44A2-B34D-8C3DB9CBD57F}" type="sibTrans" cxnId="{4CE1C4C2-7411-4277-8F55-63692087A3C2}">
      <dgm:prSet/>
      <dgm:spPr/>
      <dgm:t>
        <a:bodyPr/>
        <a:lstStyle/>
        <a:p>
          <a:pPr rtl="1"/>
          <a:endParaRPr lang="he-IL"/>
        </a:p>
      </dgm:t>
    </dgm:pt>
    <dgm:pt modelId="{F47BBAC8-0509-483D-9C9C-6A261898BDE0}" type="pres">
      <dgm:prSet presAssocID="{6F67F036-C9E5-4C61-A7F2-0306AAFFBEF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22A7483-5797-4ACA-B244-48A02EA03F83}" type="pres">
      <dgm:prSet presAssocID="{77787D92-44D2-4EE4-BF68-D8DA648B869E}" presName="centerShape" presStyleLbl="node0" presStyleIdx="0" presStyleCnt="1" custScaleX="112551" custScaleY="104825"/>
      <dgm:spPr/>
      <dgm:t>
        <a:bodyPr/>
        <a:lstStyle/>
        <a:p>
          <a:pPr rtl="1"/>
          <a:endParaRPr lang="he-IL"/>
        </a:p>
      </dgm:t>
    </dgm:pt>
    <dgm:pt modelId="{880C6DB3-6422-4BC4-AEE3-21C02E07AA99}" type="pres">
      <dgm:prSet presAssocID="{53E16827-8354-486D-AF41-4AF32BB176B8}" presName="node" presStyleLbl="node1" presStyleIdx="0" presStyleCnt="4" custScaleX="168384" custScaleY="126097" custRadScaleRad="107657" custRadScaleInc="1491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C0531F5-C3E4-4C13-8BC9-87D732AAFDB8}" type="pres">
      <dgm:prSet presAssocID="{53E16827-8354-486D-AF41-4AF32BB176B8}" presName="dummy" presStyleCnt="0"/>
      <dgm:spPr/>
    </dgm:pt>
    <dgm:pt modelId="{0137A0B0-71A9-4B0D-8831-4F52B5A01792}" type="pres">
      <dgm:prSet presAssocID="{EE82BF3A-118F-481B-8FE3-01A774D2CF11}" presName="sibTrans" presStyleLbl="sibTrans2D1" presStyleIdx="0" presStyleCnt="4"/>
      <dgm:spPr/>
      <dgm:t>
        <a:bodyPr/>
        <a:lstStyle/>
        <a:p>
          <a:pPr rtl="1"/>
          <a:endParaRPr lang="he-IL"/>
        </a:p>
      </dgm:t>
    </dgm:pt>
    <dgm:pt modelId="{0EA8E124-B86C-407A-BDD3-4753475EA3C5}" type="pres">
      <dgm:prSet presAssocID="{41FB78FC-43E5-45AD-99DE-CC8F6F172F2F}" presName="node" presStyleLbl="node1" presStyleIdx="1" presStyleCnt="4" custScaleX="169554" custScaleY="141708" custRadScaleRad="132506" custRadScaleInc="-4978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FBEA499-9A77-4434-BF37-444A514B896A}" type="pres">
      <dgm:prSet presAssocID="{41FB78FC-43E5-45AD-99DE-CC8F6F172F2F}" presName="dummy" presStyleCnt="0"/>
      <dgm:spPr/>
    </dgm:pt>
    <dgm:pt modelId="{2077467D-DA34-44E1-92B5-63523ADF287E}" type="pres">
      <dgm:prSet presAssocID="{0EB7096D-69DA-44A2-B34D-8C3DB9CBD57F}" presName="sibTrans" presStyleLbl="sibTrans2D1" presStyleIdx="1" presStyleCnt="4"/>
      <dgm:spPr/>
      <dgm:t>
        <a:bodyPr/>
        <a:lstStyle/>
        <a:p>
          <a:pPr rtl="1"/>
          <a:endParaRPr lang="he-IL"/>
        </a:p>
      </dgm:t>
    </dgm:pt>
    <dgm:pt modelId="{C49C7E5C-81C3-4209-8F65-985E790DB895}" type="pres">
      <dgm:prSet presAssocID="{917E0A78-84A7-4F67-8350-F95E76365253}" presName="node" presStyleLbl="node1" presStyleIdx="2" presStyleCnt="4" custScaleX="155470" custScaleY="128530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AA4937E0-FE5F-4BDB-951F-9055ABADB302}" type="pres">
      <dgm:prSet presAssocID="{917E0A78-84A7-4F67-8350-F95E76365253}" presName="dummy" presStyleCnt="0"/>
      <dgm:spPr/>
    </dgm:pt>
    <dgm:pt modelId="{9D9AF153-83C2-4CA5-B9B2-9F30CB583B73}" type="pres">
      <dgm:prSet presAssocID="{F36A6075-99A4-4684-87F7-EF6703082E3C}" presName="sibTrans" presStyleLbl="sibTrans2D1" presStyleIdx="2" presStyleCnt="4"/>
      <dgm:spPr/>
      <dgm:t>
        <a:bodyPr/>
        <a:lstStyle/>
        <a:p>
          <a:pPr rtl="1"/>
          <a:endParaRPr lang="he-IL"/>
        </a:p>
      </dgm:t>
    </dgm:pt>
    <dgm:pt modelId="{B2D1C69C-826A-42BC-9C8B-10C2CA18559B}" type="pres">
      <dgm:prSet presAssocID="{900D833B-EDC6-41A4-8E61-3EBBE94FBF8A}" presName="node" presStyleLbl="node1" presStyleIdx="3" presStyleCnt="4" custScaleX="181156" custScaleY="139534" custRadScaleRad="133850" custRadScaleInc="200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BB1509D-711F-48EB-9EE7-F1C3996DE94A}" type="pres">
      <dgm:prSet presAssocID="{900D833B-EDC6-41A4-8E61-3EBBE94FBF8A}" presName="dummy" presStyleCnt="0"/>
      <dgm:spPr/>
    </dgm:pt>
    <dgm:pt modelId="{AA078262-C616-42E9-9FFC-62F2A0F62298}" type="pres">
      <dgm:prSet presAssocID="{A3B6C843-9BFD-444E-B161-B3E202CD89E1}" presName="sibTrans" presStyleLbl="sibTrans2D1" presStyleIdx="3" presStyleCnt="4"/>
      <dgm:spPr/>
      <dgm:t>
        <a:bodyPr/>
        <a:lstStyle/>
        <a:p>
          <a:pPr rtl="1"/>
          <a:endParaRPr lang="he-IL"/>
        </a:p>
      </dgm:t>
    </dgm:pt>
  </dgm:ptLst>
  <dgm:cxnLst>
    <dgm:cxn modelId="{F5191BC6-5D97-494B-A023-20046B4BE48D}" type="presOf" srcId="{900D833B-EDC6-41A4-8E61-3EBBE94FBF8A}" destId="{B2D1C69C-826A-42BC-9C8B-10C2CA18559B}" srcOrd="0" destOrd="0" presId="urn:microsoft.com/office/officeart/2005/8/layout/radial6"/>
    <dgm:cxn modelId="{E0ABE8CA-82DE-4C8C-BB7B-EE92EF26B954}" srcId="{77787D92-44D2-4EE4-BF68-D8DA648B869E}" destId="{900D833B-EDC6-41A4-8E61-3EBBE94FBF8A}" srcOrd="3" destOrd="0" parTransId="{BF54BB5A-476E-4CD5-8DE8-73B1CE5D5F6F}" sibTransId="{A3B6C843-9BFD-444E-B161-B3E202CD89E1}"/>
    <dgm:cxn modelId="{4CE1C4C2-7411-4277-8F55-63692087A3C2}" srcId="{77787D92-44D2-4EE4-BF68-D8DA648B869E}" destId="{41FB78FC-43E5-45AD-99DE-CC8F6F172F2F}" srcOrd="1" destOrd="0" parTransId="{73C873E8-85A2-43A6-A25E-E808EE760387}" sibTransId="{0EB7096D-69DA-44A2-B34D-8C3DB9CBD57F}"/>
    <dgm:cxn modelId="{FA7FE7C9-BD5B-4078-B80D-D0912F0306F9}" type="presOf" srcId="{53E16827-8354-486D-AF41-4AF32BB176B8}" destId="{880C6DB3-6422-4BC4-AEE3-21C02E07AA99}" srcOrd="0" destOrd="0" presId="urn:microsoft.com/office/officeart/2005/8/layout/radial6"/>
    <dgm:cxn modelId="{6E423DBD-0678-4DFE-9749-D1D4A5F72FC4}" type="presOf" srcId="{6F67F036-C9E5-4C61-A7F2-0306AAFFBEF2}" destId="{F47BBAC8-0509-483D-9C9C-6A261898BDE0}" srcOrd="0" destOrd="0" presId="urn:microsoft.com/office/officeart/2005/8/layout/radial6"/>
    <dgm:cxn modelId="{C9D0FADD-826B-4803-BE5F-3102C126852A}" srcId="{6F67F036-C9E5-4C61-A7F2-0306AAFFBEF2}" destId="{77787D92-44D2-4EE4-BF68-D8DA648B869E}" srcOrd="0" destOrd="0" parTransId="{57ACA179-F69D-4900-99A2-19A28CF29AC5}" sibTransId="{AA3E66B8-AC8C-45EA-8EB2-B33847B9FFCE}"/>
    <dgm:cxn modelId="{D4F316C2-BBED-421F-A8F9-1439E236BFFF}" type="presOf" srcId="{41FB78FC-43E5-45AD-99DE-CC8F6F172F2F}" destId="{0EA8E124-B86C-407A-BDD3-4753475EA3C5}" srcOrd="0" destOrd="0" presId="urn:microsoft.com/office/officeart/2005/8/layout/radial6"/>
    <dgm:cxn modelId="{64F280A2-2905-456B-9670-954C69D8318B}" type="presOf" srcId="{F36A6075-99A4-4684-87F7-EF6703082E3C}" destId="{9D9AF153-83C2-4CA5-B9B2-9F30CB583B73}" srcOrd="0" destOrd="0" presId="urn:microsoft.com/office/officeart/2005/8/layout/radial6"/>
    <dgm:cxn modelId="{E70C0882-EB26-4272-8F36-9165B132AC3C}" srcId="{77787D92-44D2-4EE4-BF68-D8DA648B869E}" destId="{53E16827-8354-486D-AF41-4AF32BB176B8}" srcOrd="0" destOrd="0" parTransId="{A53FAD01-44CE-4CF7-9000-E119A43E61A1}" sibTransId="{EE82BF3A-118F-481B-8FE3-01A774D2CF11}"/>
    <dgm:cxn modelId="{2C8E187C-30EB-4864-8A33-FC91AD1B8B23}" srcId="{77787D92-44D2-4EE4-BF68-D8DA648B869E}" destId="{917E0A78-84A7-4F67-8350-F95E76365253}" srcOrd="2" destOrd="0" parTransId="{EDAB76A4-87F6-4EF1-AC47-2768E9A35E86}" sibTransId="{F36A6075-99A4-4684-87F7-EF6703082E3C}"/>
    <dgm:cxn modelId="{A29924E8-0342-4D44-918B-6B38CD80114C}" type="presOf" srcId="{A3B6C843-9BFD-444E-B161-B3E202CD89E1}" destId="{AA078262-C616-42E9-9FFC-62F2A0F62298}" srcOrd="0" destOrd="0" presId="urn:microsoft.com/office/officeart/2005/8/layout/radial6"/>
    <dgm:cxn modelId="{14E5A884-EAEC-48F2-A931-591B1AB9E101}" type="presOf" srcId="{917E0A78-84A7-4F67-8350-F95E76365253}" destId="{C49C7E5C-81C3-4209-8F65-985E790DB895}" srcOrd="0" destOrd="0" presId="urn:microsoft.com/office/officeart/2005/8/layout/radial6"/>
    <dgm:cxn modelId="{356221DD-D40C-4E2B-A11A-86238F901466}" type="presOf" srcId="{EE82BF3A-118F-481B-8FE3-01A774D2CF11}" destId="{0137A0B0-71A9-4B0D-8831-4F52B5A01792}" srcOrd="0" destOrd="0" presId="urn:microsoft.com/office/officeart/2005/8/layout/radial6"/>
    <dgm:cxn modelId="{1EA6A97D-3C53-455B-9DDF-45A7A320D88B}" type="presOf" srcId="{77787D92-44D2-4EE4-BF68-D8DA648B869E}" destId="{522A7483-5797-4ACA-B244-48A02EA03F83}" srcOrd="0" destOrd="0" presId="urn:microsoft.com/office/officeart/2005/8/layout/radial6"/>
    <dgm:cxn modelId="{A0EE248C-12DA-43DE-BD36-7C523CD7D1B1}" type="presOf" srcId="{0EB7096D-69DA-44A2-B34D-8C3DB9CBD57F}" destId="{2077467D-DA34-44E1-92B5-63523ADF287E}" srcOrd="0" destOrd="0" presId="urn:microsoft.com/office/officeart/2005/8/layout/radial6"/>
    <dgm:cxn modelId="{886B3A8E-A489-43F4-BFD3-B55F43BC3213}" type="presParOf" srcId="{F47BBAC8-0509-483D-9C9C-6A261898BDE0}" destId="{522A7483-5797-4ACA-B244-48A02EA03F83}" srcOrd="0" destOrd="0" presId="urn:microsoft.com/office/officeart/2005/8/layout/radial6"/>
    <dgm:cxn modelId="{EE823CF0-9301-4827-BA95-886133378F8B}" type="presParOf" srcId="{F47BBAC8-0509-483D-9C9C-6A261898BDE0}" destId="{880C6DB3-6422-4BC4-AEE3-21C02E07AA99}" srcOrd="1" destOrd="0" presId="urn:microsoft.com/office/officeart/2005/8/layout/radial6"/>
    <dgm:cxn modelId="{4D3BD4AC-A10A-4069-A161-FC0801052C72}" type="presParOf" srcId="{F47BBAC8-0509-483D-9C9C-6A261898BDE0}" destId="{9C0531F5-C3E4-4C13-8BC9-87D732AAFDB8}" srcOrd="2" destOrd="0" presId="urn:microsoft.com/office/officeart/2005/8/layout/radial6"/>
    <dgm:cxn modelId="{8406B70A-E209-43A6-AA4F-6E2DC2240F26}" type="presParOf" srcId="{F47BBAC8-0509-483D-9C9C-6A261898BDE0}" destId="{0137A0B0-71A9-4B0D-8831-4F52B5A01792}" srcOrd="3" destOrd="0" presId="urn:microsoft.com/office/officeart/2005/8/layout/radial6"/>
    <dgm:cxn modelId="{26FD9E4E-94A3-4854-B04D-9AC08152E3DD}" type="presParOf" srcId="{F47BBAC8-0509-483D-9C9C-6A261898BDE0}" destId="{0EA8E124-B86C-407A-BDD3-4753475EA3C5}" srcOrd="4" destOrd="0" presId="urn:microsoft.com/office/officeart/2005/8/layout/radial6"/>
    <dgm:cxn modelId="{4118ECE3-3A5A-48A9-986F-F73A903D81FE}" type="presParOf" srcId="{F47BBAC8-0509-483D-9C9C-6A261898BDE0}" destId="{9FBEA499-9A77-4434-BF37-444A514B896A}" srcOrd="5" destOrd="0" presId="urn:microsoft.com/office/officeart/2005/8/layout/radial6"/>
    <dgm:cxn modelId="{D21A39DA-BC00-4774-B523-627371E7EBF7}" type="presParOf" srcId="{F47BBAC8-0509-483D-9C9C-6A261898BDE0}" destId="{2077467D-DA34-44E1-92B5-63523ADF287E}" srcOrd="6" destOrd="0" presId="urn:microsoft.com/office/officeart/2005/8/layout/radial6"/>
    <dgm:cxn modelId="{DC904672-38F1-4E28-95B0-46B07729AC3B}" type="presParOf" srcId="{F47BBAC8-0509-483D-9C9C-6A261898BDE0}" destId="{C49C7E5C-81C3-4209-8F65-985E790DB895}" srcOrd="7" destOrd="0" presId="urn:microsoft.com/office/officeart/2005/8/layout/radial6"/>
    <dgm:cxn modelId="{C09216E7-60C3-4503-9872-1EF0C9B168A1}" type="presParOf" srcId="{F47BBAC8-0509-483D-9C9C-6A261898BDE0}" destId="{AA4937E0-FE5F-4BDB-951F-9055ABADB302}" srcOrd="8" destOrd="0" presId="urn:microsoft.com/office/officeart/2005/8/layout/radial6"/>
    <dgm:cxn modelId="{3AA1C28A-4AEA-42EC-98DA-0194318DFD36}" type="presParOf" srcId="{F47BBAC8-0509-483D-9C9C-6A261898BDE0}" destId="{9D9AF153-83C2-4CA5-B9B2-9F30CB583B73}" srcOrd="9" destOrd="0" presId="urn:microsoft.com/office/officeart/2005/8/layout/radial6"/>
    <dgm:cxn modelId="{DB81ADA9-1F30-4CAC-B3A4-58730F10C2F9}" type="presParOf" srcId="{F47BBAC8-0509-483D-9C9C-6A261898BDE0}" destId="{B2D1C69C-826A-42BC-9C8B-10C2CA18559B}" srcOrd="10" destOrd="0" presId="urn:microsoft.com/office/officeart/2005/8/layout/radial6"/>
    <dgm:cxn modelId="{E2A9F568-9D38-4330-A1EA-3A19DE7AC031}" type="presParOf" srcId="{F47BBAC8-0509-483D-9C9C-6A261898BDE0}" destId="{5BB1509D-711F-48EB-9EE7-F1C3996DE94A}" srcOrd="11" destOrd="0" presId="urn:microsoft.com/office/officeart/2005/8/layout/radial6"/>
    <dgm:cxn modelId="{2A7D5AE3-D219-416C-BA30-4E930C0CE4C9}" type="presParOf" srcId="{F47BBAC8-0509-483D-9C9C-6A261898BDE0}" destId="{AA078262-C616-42E9-9FFC-62F2A0F62298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078262-C616-42E9-9FFC-62F2A0F62298}">
      <dsp:nvSpPr>
        <dsp:cNvPr id="0" name=""/>
        <dsp:cNvSpPr/>
      </dsp:nvSpPr>
      <dsp:spPr>
        <a:xfrm>
          <a:off x="1247833" y="329012"/>
          <a:ext cx="2794676" cy="2794676"/>
        </a:xfrm>
        <a:prstGeom prst="blockArc">
          <a:avLst>
            <a:gd name="adj1" fmla="val 10633454"/>
            <a:gd name="adj2" fmla="val 17421916"/>
            <a:gd name="adj3" fmla="val 4642"/>
          </a:avLst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9AF153-83C2-4CA5-B9B2-9F30CB583B73}">
      <dsp:nvSpPr>
        <dsp:cNvPr id="0" name=""/>
        <dsp:cNvSpPr/>
      </dsp:nvSpPr>
      <dsp:spPr>
        <a:xfrm>
          <a:off x="1245684" y="496222"/>
          <a:ext cx="2794676" cy="2794676"/>
        </a:xfrm>
        <a:prstGeom prst="blockArc">
          <a:avLst>
            <a:gd name="adj1" fmla="val 4203097"/>
            <a:gd name="adj2" fmla="val 11054899"/>
            <a:gd name="adj3" fmla="val 4642"/>
          </a:avLst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77467D-DA34-44E1-92B5-63523ADF287E}">
      <dsp:nvSpPr>
        <dsp:cNvPr id="0" name=""/>
        <dsp:cNvSpPr/>
      </dsp:nvSpPr>
      <dsp:spPr>
        <a:xfrm>
          <a:off x="2159968" y="490159"/>
          <a:ext cx="2794676" cy="2794676"/>
        </a:xfrm>
        <a:prstGeom prst="blockArc">
          <a:avLst>
            <a:gd name="adj1" fmla="val 21289870"/>
            <a:gd name="adj2" fmla="val 6551307"/>
            <a:gd name="adj3" fmla="val 4642"/>
          </a:avLst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37A0B0-71A9-4B0D-8831-4F52B5A01792}">
      <dsp:nvSpPr>
        <dsp:cNvPr id="0" name=""/>
        <dsp:cNvSpPr/>
      </dsp:nvSpPr>
      <dsp:spPr>
        <a:xfrm>
          <a:off x="2154610" y="344231"/>
          <a:ext cx="2794676" cy="2794676"/>
        </a:xfrm>
        <a:prstGeom prst="blockArc">
          <a:avLst>
            <a:gd name="adj1" fmla="val 15093471"/>
            <a:gd name="adj2" fmla="val 57836"/>
            <a:gd name="adj3" fmla="val 4642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2A7483-5797-4ACA-B244-48A02EA03F83}">
      <dsp:nvSpPr>
        <dsp:cNvPr id="0" name=""/>
        <dsp:cNvSpPr/>
      </dsp:nvSpPr>
      <dsp:spPr>
        <a:xfrm>
          <a:off x="2384477" y="1137164"/>
          <a:ext cx="1448430" cy="1349003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אסטרטגיה</a:t>
          </a:r>
        </a:p>
      </dsp:txBody>
      <dsp:txXfrm>
        <a:off x="2596595" y="1334721"/>
        <a:ext cx="1024194" cy="953889"/>
      </dsp:txXfrm>
    </dsp:sp>
    <dsp:sp modelId="{880C6DB3-6422-4BC4-AEE3-21C02E07AA99}">
      <dsp:nvSpPr>
        <dsp:cNvPr id="0" name=""/>
        <dsp:cNvSpPr/>
      </dsp:nvSpPr>
      <dsp:spPr>
        <a:xfrm>
          <a:off x="2361731" y="-121205"/>
          <a:ext cx="1516865" cy="113592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חברה</a:t>
          </a:r>
        </a:p>
      </dsp:txBody>
      <dsp:txXfrm>
        <a:off x="2583871" y="45148"/>
        <a:ext cx="1072585" cy="803222"/>
      </dsp:txXfrm>
    </dsp:sp>
    <dsp:sp modelId="{0EA8E124-B86C-407A-BDD3-4753475EA3C5}">
      <dsp:nvSpPr>
        <dsp:cNvPr id="0" name=""/>
        <dsp:cNvSpPr/>
      </dsp:nvSpPr>
      <dsp:spPr>
        <a:xfrm>
          <a:off x="4152961" y="1126252"/>
          <a:ext cx="1527405" cy="1276558"/>
        </a:xfrm>
        <a:prstGeom prst="ellipse">
          <a:avLst/>
        </a:prstGeom>
        <a:solidFill>
          <a:schemeClr val="accent4">
            <a:hueOff val="3465231"/>
            <a:satOff val="-15989"/>
            <a:lumOff val="58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מדינאות</a:t>
          </a:r>
          <a:r>
            <a:rPr lang="he-IL" sz="1800" b="0" kern="120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rPr>
            <a:t> </a:t>
          </a: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ודיפלומטיה</a:t>
          </a:r>
        </a:p>
      </dsp:txBody>
      <dsp:txXfrm>
        <a:off x="4376644" y="1313200"/>
        <a:ext cx="1080039" cy="902662"/>
      </dsp:txXfrm>
    </dsp:sp>
    <dsp:sp modelId="{C49C7E5C-81C3-4209-8F65-985E790DB895}">
      <dsp:nvSpPr>
        <dsp:cNvPr id="0" name=""/>
        <dsp:cNvSpPr/>
      </dsp:nvSpPr>
      <dsp:spPr>
        <a:xfrm>
          <a:off x="2408427" y="2597651"/>
          <a:ext cx="1400531" cy="1157846"/>
        </a:xfrm>
        <a:prstGeom prst="ellipse">
          <a:avLst/>
        </a:prstGeom>
        <a:solidFill>
          <a:schemeClr val="accent4">
            <a:hueOff val="6930461"/>
            <a:satOff val="-31979"/>
            <a:lumOff val="117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כלכלה</a:t>
          </a:r>
        </a:p>
      </dsp:txBody>
      <dsp:txXfrm>
        <a:off x="2613530" y="2767214"/>
        <a:ext cx="990325" cy="818720"/>
      </dsp:txXfrm>
    </dsp:sp>
    <dsp:sp modelId="{B2D1C69C-826A-42BC-9C8B-10C2CA18559B}">
      <dsp:nvSpPr>
        <dsp:cNvPr id="0" name=""/>
        <dsp:cNvSpPr/>
      </dsp:nvSpPr>
      <dsp:spPr>
        <a:xfrm>
          <a:off x="465904" y="1163962"/>
          <a:ext cx="1631920" cy="1256974"/>
        </a:xfrm>
        <a:prstGeom prst="ellipse">
          <a:avLst/>
        </a:prstGeom>
        <a:solidFill>
          <a:schemeClr val="accent4">
            <a:hueOff val="10395692"/>
            <a:satOff val="-47968"/>
            <a:lumOff val="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הגנה</a:t>
          </a:r>
          <a:r>
            <a:rPr lang="he-IL" sz="1800" kern="1200" dirty="0">
              <a:solidFill>
                <a:schemeClr val="tx1"/>
              </a:solidFill>
            </a:rPr>
            <a:t> </a:t>
          </a:r>
          <a:r>
            <a:rPr lang="he-IL" sz="1800" b="1" kern="1200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rPr>
            <a:t>לאומית</a:t>
          </a:r>
        </a:p>
      </dsp:txBody>
      <dsp:txXfrm>
        <a:off x="704893" y="1348042"/>
        <a:ext cx="1153942" cy="8888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כ'/אב/תשע"ט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כ'/אב/תשע"ט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21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21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21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21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21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21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21 אוגוסט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21 אוגוסט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21 אוגוסט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21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21 אוגוסט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21 אוגוסט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5" name="כותרת 1">
            <a:extLst>
              <a:ext uri="{FF2B5EF4-FFF2-40B4-BE49-F238E27FC236}">
                <a16:creationId xmlns:a16="http://schemas.microsoft.com/office/drawing/2014/main" id="{5B2CC908-6116-4665-AB1B-64BD3BAFC7BE}"/>
              </a:ext>
            </a:extLst>
          </p:cNvPr>
          <p:cNvSpPr txBox="1">
            <a:spLocks/>
          </p:cNvSpPr>
          <p:nvPr/>
        </p:nvSpPr>
        <p:spPr>
          <a:xfrm>
            <a:off x="2085905" y="2715427"/>
            <a:ext cx="8020190" cy="1522279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he-IL" sz="8800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ברוכים הבאים!</a:t>
            </a:r>
          </a:p>
        </p:txBody>
      </p:sp>
      <p:sp>
        <p:nvSpPr>
          <p:cNvPr id="16" name="TextBox 3">
            <a:extLst>
              <a:ext uri="{FF2B5EF4-FFF2-40B4-BE49-F238E27FC236}">
                <a16:creationId xmlns:a16="http://schemas.microsoft.com/office/drawing/2014/main" id="{21383EB3-FAE7-4CB8-BF87-45961BEFBBF3}"/>
              </a:ext>
            </a:extLst>
          </p:cNvPr>
          <p:cNvSpPr txBox="1"/>
          <p:nvPr/>
        </p:nvSpPr>
        <p:spPr>
          <a:xfrm>
            <a:off x="8820410" y="5397196"/>
            <a:ext cx="240356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latin typeface="Levenim MT" panose="02010502060101010101" pitchFamily="2" charset="-79"/>
                <a:cs typeface="Levenim MT" panose="02010502060101010101" pitchFamily="2" charset="-79"/>
              </a:rPr>
              <a:t>אוגוסט 2019</a:t>
            </a:r>
          </a:p>
        </p:txBody>
      </p:sp>
    </p:spTree>
    <p:extLst>
      <p:ext uri="{BB962C8B-B14F-4D97-AF65-F5344CB8AC3E}">
        <p14:creationId xmlns:p14="http://schemas.microsoft.com/office/powerpoint/2010/main" val="8247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113646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(4/4)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10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448" y="2256853"/>
            <a:ext cx="10130028" cy="5032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he-IL" sz="2400" b="1" dirty="0">
                <a:latin typeface="Levenim MT" panose="02010502060101010101" pitchFamily="2" charset="-79"/>
                <a:cs typeface="Levenim MT" panose="02010502060101010101" pitchFamily="2" charset="-79"/>
              </a:rPr>
              <a:t>עונה אינטגרטיבית מסכמת: </a:t>
            </a: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ארה"ב מורחב</a:t>
            </a:r>
          </a:p>
          <a:p>
            <a:pPr marL="971550" lvl="1" indent="-514350">
              <a:lnSpc>
                <a:spcPct val="150000"/>
              </a:lnSpc>
              <a:buFont typeface="Arial" panose="020B0604020202020204" pitchFamily="34" charset="0"/>
              <a:buAutoNum type="arabicPeriod"/>
            </a:pPr>
            <a:r>
              <a:rPr lang="he-IL" altLang="he-IL" sz="2800" dirty="0">
                <a:latin typeface="Levenim MT" panose="02010502060101010101" pitchFamily="2" charset="-79"/>
                <a:cs typeface="Levenim MT" panose="02010502060101010101" pitchFamily="2" charset="-79"/>
              </a:rPr>
              <a:t>סיכום שנת הלימודים</a:t>
            </a:r>
          </a:p>
          <a:p>
            <a:pPr>
              <a:lnSpc>
                <a:spcPct val="150000"/>
              </a:lnSpc>
            </a:pPr>
            <a:endParaRPr lang="he-IL" b="1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2400" b="1" dirty="0">
                <a:latin typeface="Levenim MT" panose="02010502060101010101" pitchFamily="2" charset="-79"/>
                <a:cs typeface="Levenim MT" panose="02010502060101010101" pitchFamily="2" charset="-79"/>
              </a:rPr>
              <a:t>פרויקט גמר: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יורחב בהמשך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2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21290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90134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חובות הלימוד לבוגרי </a:t>
            </a: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1938" y="2070776"/>
            <a:ext cx="10130028" cy="5463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השתתפות בכלל השיעורים במליאה, בצוותים ובאוניברסיטה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השתתפות בכלל הסיורים בארץ ובחו"ל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הגשת מטלות בקורסים ובסיורים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הגשת פרויקט גמר מחקרי</a:t>
            </a:r>
          </a:p>
          <a:p>
            <a:pPr>
              <a:lnSpc>
                <a:spcPct val="150000"/>
              </a:lnSpc>
            </a:pP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</a:pPr>
            <a:r>
              <a:rPr 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הלימודים מזכים בנוסף בתואר מוסמך במדע המדינה בלימודי אסטרטגיה ובטחון לאומי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6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32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2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03714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הרכב המשתתפים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1" name="תרשים 2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2371129"/>
              </p:ext>
            </p:extLst>
          </p:nvPr>
        </p:nvGraphicFramePr>
        <p:xfrm>
          <a:off x="2521282" y="2263577"/>
          <a:ext cx="7693871" cy="34524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7" name="Chart" r:id="rId4" imgW="6248321" imgH="3610092" progId="Excel.Chart.8">
                  <p:embed/>
                </p:oleObj>
              </mc:Choice>
              <mc:Fallback>
                <p:oleObj name="Chart" r:id="rId4" imgW="6248321" imgH="3610092" progId="Excel.Chart.8">
                  <p:embed/>
                  <p:pic>
                    <p:nvPicPr>
                      <p:cNvPr id="38914" name="תרשים 21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1282" y="2263577"/>
                        <a:ext cx="7693871" cy="34524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27077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822291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מחזור מ"ז – </a:t>
            </a: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ל"ז </a:t>
            </a: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משתתפים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13</a:t>
            </a:fld>
            <a:endParaRPr lang="he-IL"/>
          </a:p>
        </p:txBody>
      </p:sp>
      <p:graphicFrame>
        <p:nvGraphicFramePr>
          <p:cNvPr id="11" name="טבלה 10">
            <a:extLst>
              <a:ext uri="{FF2B5EF4-FFF2-40B4-BE49-F238E27FC236}">
                <a16:creationId xmlns:a16="http://schemas.microsoft.com/office/drawing/2014/main" id="{FB0D5F80-6CC0-4BCB-B628-810253B18D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26816"/>
              </p:ext>
            </p:extLst>
          </p:nvPr>
        </p:nvGraphicFramePr>
        <p:xfrm>
          <a:off x="2685564" y="1753378"/>
          <a:ext cx="6820871" cy="414449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912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81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כמות ושיוך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ארגוני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קצינים 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בינ"ל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16 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קציני/</a:t>
                      </a:r>
                      <a:r>
                        <a:rPr lang="he-IL" sz="1600" dirty="0" err="1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ות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צה"ל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 ארה"ב 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3 משטרת ישראל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איטליה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 </a:t>
                      </a: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משרד ראש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הממשלה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סינגפור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2 משרד החוץ 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הודו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חברת חשמל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גרמניה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משרד האוצר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בנק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ישראל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מנהל מקרקעי ישראל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56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1 הועדה לאנרגיה אטומית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6215"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2 משרד</a:t>
                      </a:r>
                      <a:r>
                        <a:rPr lang="he-IL" sz="1600" baseline="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הביטחון</a:t>
                      </a: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0647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1 משרד התפוצות</a:t>
                      </a: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220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 marL="91430" marR="91430" marT="45693" marB="4569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41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996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627017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עקרונות חלוקה לצוותים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6492" y="1665827"/>
            <a:ext cx="10130028" cy="6217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פיזור משתתפים מאותו ארגון בין הצוותים</a:t>
            </a:r>
          </a:p>
          <a:p>
            <a:pPr marL="457200" indent="-45720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שני צוותים עם </a:t>
            </a:r>
            <a:r>
              <a:rPr lang="he-IL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משתתפים בינ"ל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צוותים הטרוגניים: </a:t>
            </a:r>
          </a:p>
          <a:p>
            <a:pPr marL="914400" lvl="1" indent="-45720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אנשי צבא</a:t>
            </a:r>
          </a:p>
          <a:p>
            <a:pPr marL="914400" lvl="1" indent="-45720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אזרחים</a:t>
            </a:r>
          </a:p>
          <a:p>
            <a:pPr marL="914400" lvl="1" indent="-45720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תפקידים/תחום עיסוק</a:t>
            </a:r>
          </a:p>
          <a:p>
            <a:pPr marL="914400" lvl="1" indent="-457200">
              <a:lnSpc>
                <a:spcPct val="15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מגדר</a:t>
            </a:r>
            <a:endParaRPr lang="en-US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8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0610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627017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חלוקת הצוותים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466695"/>
              </p:ext>
            </p:extLst>
          </p:nvPr>
        </p:nvGraphicFramePr>
        <p:xfrm>
          <a:off x="1893846" y="1748801"/>
          <a:ext cx="9206332" cy="40792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301583">
                  <a:extLst>
                    <a:ext uri="{9D8B030D-6E8A-4147-A177-3AD203B41FA5}">
                      <a16:colId xmlns:a16="http://schemas.microsoft.com/office/drawing/2014/main" val="368808446"/>
                    </a:ext>
                  </a:extLst>
                </a:gridCol>
                <a:gridCol w="2301583">
                  <a:extLst>
                    <a:ext uri="{9D8B030D-6E8A-4147-A177-3AD203B41FA5}">
                      <a16:colId xmlns:a16="http://schemas.microsoft.com/office/drawing/2014/main" val="3823533971"/>
                    </a:ext>
                  </a:extLst>
                </a:gridCol>
                <a:gridCol w="2301583">
                  <a:extLst>
                    <a:ext uri="{9D8B030D-6E8A-4147-A177-3AD203B41FA5}">
                      <a16:colId xmlns:a16="http://schemas.microsoft.com/office/drawing/2014/main" val="375492775"/>
                    </a:ext>
                  </a:extLst>
                </a:gridCol>
                <a:gridCol w="2301583">
                  <a:extLst>
                    <a:ext uri="{9D8B030D-6E8A-4147-A177-3AD203B41FA5}">
                      <a16:colId xmlns:a16="http://schemas.microsoft.com/office/drawing/2014/main" val="17219402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צוות 1 </a:t>
                      </a:r>
                      <a:r>
                        <a:rPr lang="en-US" sz="16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-</a:t>
                      </a:r>
                      <a:r>
                        <a:rPr lang="he-IL" sz="16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ערן קמין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צוות 2 </a:t>
                      </a:r>
                      <a:r>
                        <a:rPr lang="en-US" sz="16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-</a:t>
                      </a:r>
                      <a:r>
                        <a:rPr lang="he-IL" sz="16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אמיר מימון</a:t>
                      </a:r>
                      <a:endParaRPr lang="he-IL" sz="1600" b="1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צוות 3 </a:t>
                      </a:r>
                      <a:r>
                        <a:rPr lang="en-US" sz="16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-</a:t>
                      </a:r>
                      <a:r>
                        <a:rPr lang="he-IL" sz="16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יהודה יוחננוף</a:t>
                      </a:r>
                      <a:endParaRPr lang="he-IL" sz="1600" b="1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1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צוות 4 - אבי אלמוג</a:t>
                      </a:r>
                      <a:endParaRPr lang="he-IL" sz="1600" b="1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846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Michael</a:t>
                      </a:r>
                      <a:r>
                        <a:rPr lang="en-US" sz="1600" b="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Smith 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Randal Allan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משה אדרי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שלמה </a:t>
                      </a:r>
                      <a:r>
                        <a:rPr lang="he-IL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טולדנו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9340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Davide</a:t>
                      </a:r>
                      <a:r>
                        <a:rPr lang="en-US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en-US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Salreno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Lars </a:t>
                      </a:r>
                      <a:r>
                        <a:rPr lang="en-US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Maurischat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רומן </a:t>
                      </a:r>
                      <a:r>
                        <a:rPr lang="he-IL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גופמן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שחר </a:t>
                      </a:r>
                      <a:r>
                        <a:rPr lang="he-IL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בץ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3618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Wong </a:t>
                      </a:r>
                      <a:r>
                        <a:rPr lang="en-US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Kiohng</a:t>
                      </a:r>
                      <a:r>
                        <a:rPr lang="en-US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Seng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 rtl="1"/>
                      <a:r>
                        <a:rPr lang="en-US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Nitin Kapoor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אמיר שגיא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אביעד אטיה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91091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בר </a:t>
                      </a:r>
                      <a:r>
                        <a:rPr lang="he-IL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צ'צ'ק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צביקה חסיד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גיא </a:t>
                      </a:r>
                      <a:r>
                        <a:rPr lang="he-IL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גולדפרב</a:t>
                      </a: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עמית ימין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18811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סימונה הלפרין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גל שקל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עידן כץ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מיכל </a:t>
                      </a:r>
                      <a:r>
                        <a:rPr lang="he-IL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מסטיי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80078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יוסי מצליח 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עידו מזרחי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אבי קינן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שלומי בן מוחא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75057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נדב תורג'מן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צבי לקח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ניצה </a:t>
                      </a:r>
                      <a:r>
                        <a:rPr lang="he-IL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רוגוזינסקי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סימה שפיצר</a:t>
                      </a:r>
                      <a:endParaRPr lang="he-IL" sz="1600" b="0" dirty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98593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הראל שרעבי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עמיחי לוין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אודי שילה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בנימין דה לוי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9637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רם ארז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נורית קדוש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חלי </a:t>
                      </a:r>
                      <a:r>
                        <a:rPr lang="he-IL" sz="1600" b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קונטנטה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אופיר</a:t>
                      </a:r>
                      <a:r>
                        <a:rPr lang="he-IL" sz="1600" b="0" baseline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 </a:t>
                      </a:r>
                      <a:r>
                        <a:rPr lang="he-IL" sz="1600" b="0" baseline="0" dirty="0" err="1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ליוויוס</a:t>
                      </a: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87000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b="0" dirty="0" smtClean="0">
                          <a:latin typeface="Levenim MT" panose="02010502060101010101" pitchFamily="2" charset="-79"/>
                          <a:cs typeface="Levenim MT" panose="02010502060101010101" pitchFamily="2" charset="-79"/>
                        </a:rPr>
                        <a:t>חיים מלכי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e-IL" sz="1600" b="0" dirty="0" smtClean="0">
                        <a:latin typeface="Levenim MT" panose="02010502060101010101" pitchFamily="2" charset="-79"/>
                        <a:cs typeface="Levenim MT" panose="02010502060101010101" pitchFamily="2" charset="-79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63139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572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15410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משתתפים נושאי תפקיד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685109" y="2293177"/>
            <a:ext cx="8802122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נשיאות כיתה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מסכם/ת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צלם/ת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גזבר/</a:t>
            </a:r>
            <a:r>
              <a:rPr lang="he-IL" altLang="he-IL" sz="32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ית</a:t>
            </a:r>
            <a:endParaRPr lang="he-IL" altLang="he-IL" sz="32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6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33130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960109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לימודי אנגלית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Rectangle 3">
            <a:extLst>
              <a:ext uri="{FF2B5EF4-FFF2-40B4-BE49-F238E27FC236}">
                <a16:creationId xmlns:a16="http://schemas.microsoft.com/office/drawing/2014/main" id="{7C3BC627-BA78-4BBE-8C8C-64E5C9B25881}"/>
              </a:ext>
            </a:extLst>
          </p:cNvPr>
          <p:cNvSpPr txBox="1">
            <a:spLocks noChangeArrowheads="1"/>
          </p:cNvSpPr>
          <p:nvPr/>
        </p:nvSpPr>
        <p:spPr>
          <a:xfrm>
            <a:off x="1867989" y="2336277"/>
            <a:ext cx="9180946" cy="3889443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שיעור טלפוני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שיעור פרטי – </a:t>
            </a:r>
            <a:r>
              <a:rPr lang="he-IL" alt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ברליץ</a:t>
            </a: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– באזור המגורים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שיעור קבוצתי – </a:t>
            </a:r>
            <a:r>
              <a:rPr lang="he-IL" alt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he-IL" alt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he-IL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sz="24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05650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46375"/>
            <a:ext cx="9637776" cy="921869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קוד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18</a:t>
            </a:fld>
            <a:endParaRPr lang="he-IL"/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3B4C9289-F2FD-4AC8-B117-D66576374C80}"/>
              </a:ext>
            </a:extLst>
          </p:cNvPr>
          <p:cNvSpPr txBox="1">
            <a:spLocks noChangeArrowheads="1"/>
          </p:cNvSpPr>
          <p:nvPr/>
        </p:nvSpPr>
        <p:spPr>
          <a:xfrm>
            <a:off x="2039551" y="2013923"/>
            <a:ext cx="9133048" cy="415829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Chatham House </a:t>
            </a:r>
            <a:r>
              <a:rPr lang="en-US" altLang="he-IL" sz="2400" dirty="0" smtClean="0">
                <a:latin typeface="Levenim MT" panose="02010502060101010101" pitchFamily="2" charset="-79"/>
                <a:cs typeface="Levenim MT" panose="02010502060101010101" pitchFamily="2" charset="-79"/>
              </a:rPr>
              <a:t>Rule </a:t>
            </a:r>
            <a:endParaRPr lang="he-IL" altLang="he-IL" sz="24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הופעה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פלאפונים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במליאה שיח באמצעות מיקרופונים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כיבוד זמן הדדי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פתיחות 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היעדרויות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he-IL" alt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אתיקה של כתיבה אקדמית</a:t>
            </a:r>
            <a:endParaRPr lang="he-IL" altLang="he-IL" sz="2400" dirty="0">
              <a:solidFill>
                <a:srgbClr val="FF000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 2" panose="05020102010507070707" pitchFamily="18" charset="2"/>
              <a:buNone/>
            </a:pPr>
            <a:endParaRPr lang="en-US" altLang="he-IL" b="1" dirty="0"/>
          </a:p>
          <a:p>
            <a:pPr>
              <a:lnSpc>
                <a:spcPct val="150000"/>
              </a:lnSpc>
            </a:pPr>
            <a:endParaRPr lang="en-US" altLang="he-IL" b="1" dirty="0"/>
          </a:p>
        </p:txBody>
      </p:sp>
      <p:pic>
        <p:nvPicPr>
          <p:cNvPr id="15" name="Picture 2" descr="Image result for chatham house rules">
            <a:extLst>
              <a:ext uri="{FF2B5EF4-FFF2-40B4-BE49-F238E27FC236}">
                <a16:creationId xmlns:a16="http://schemas.microsoft.com/office/drawing/2014/main" id="{CE12F60D-9BA3-493A-B8E8-069CF619D5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711" y="2421496"/>
            <a:ext cx="4302157" cy="2868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3903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51964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מבנה שבוע (עקרוני)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19</a:t>
            </a:fld>
            <a:endParaRPr lang="he-IL"/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0286067"/>
              </p:ext>
            </p:extLst>
          </p:nvPr>
        </p:nvGraphicFramePr>
        <p:xfrm>
          <a:off x="1817866" y="1838226"/>
          <a:ext cx="8273528" cy="401298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8330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3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71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6320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86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שעה</a:t>
                      </a:r>
                      <a:r>
                        <a:rPr lang="he-IL" sz="24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/ יום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ה'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08:30-10:00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למידה עצמאית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1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10:30-12:00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2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13:00-14:15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</a:t>
                      </a:r>
                      <a:r>
                        <a:rPr lang="he-IL" sz="2400" baseline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</a:t>
                      </a:r>
                      <a:endParaRPr lang="he-IL" sz="240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3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48149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14:45-16:15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שעת צוות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משך 4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עד 15:00</a:t>
                      </a:r>
                      <a:endParaRPr lang="he-IL" sz="24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448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7668" y="4920849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Shape 88">
            <a:extLst>
              <a:ext uri="{FF2B5EF4-FFF2-40B4-BE49-F238E27FC236}">
                <a16:creationId xmlns:a16="http://schemas.microsoft.com/office/drawing/2014/main" id="{0F0FF0DE-652A-4864-81DE-982F5233EC4B}"/>
              </a:ext>
            </a:extLst>
          </p:cNvPr>
          <p:cNvSpPr txBox="1">
            <a:spLocks/>
          </p:cNvSpPr>
          <p:nvPr/>
        </p:nvSpPr>
        <p:spPr>
          <a:xfrm>
            <a:off x="1502502" y="2203435"/>
            <a:ext cx="8918608" cy="2397385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60000"/>
              </a:lnSpc>
              <a:buFont typeface="Wingdings" panose="05000000000000000000" pitchFamily="2" charset="2"/>
              <a:buNone/>
            </a:pPr>
            <a:r>
              <a:rPr lang="he-IL" altLang="he-IL" sz="3600" dirty="0"/>
              <a:t>	</a:t>
            </a:r>
            <a:r>
              <a:rPr lang="he-IL" altLang="he-IL" b="1" dirty="0">
                <a:latin typeface="Levenim MT" panose="02010502060101010101" pitchFamily="2" charset="-79"/>
                <a:cs typeface="Levenim MT" panose="02010502060101010101" pitchFamily="2" charset="-79"/>
              </a:rPr>
              <a:t>המכללה לביטחון לאומי היא המוסד הממלכתי הגבוה במדינה, המכשיר את הסגל הבכיר בצה"ל, במערכות הביטחון והממשל, לתפקידי פיקוד וניהול בכירים.</a:t>
            </a:r>
          </a:p>
          <a:p>
            <a:pPr algn="l">
              <a:lnSpc>
                <a:spcPct val="160000"/>
              </a:lnSpc>
              <a:spcBef>
                <a:spcPts val="375"/>
              </a:spcBef>
              <a:buFont typeface="Arial" panose="020B0604020202020204" pitchFamily="34" charset="0"/>
              <a:buNone/>
            </a:pPr>
            <a:r>
              <a:rPr lang="he-IL" altLang="he-IL" sz="2200" b="1" dirty="0">
                <a:latin typeface="David" panose="020E0502060401010101" pitchFamily="34" charset="-79"/>
                <a:cs typeface="David" panose="020E0502060401010101" pitchFamily="34" charset="-79"/>
              </a:rPr>
              <a:t>החלטת ממשלת ישראל, 23  במאי 1976</a:t>
            </a:r>
          </a:p>
        </p:txBody>
      </p:sp>
    </p:spTree>
    <p:extLst>
      <p:ext uri="{BB962C8B-B14F-4D97-AF65-F5344CB8AC3E}">
        <p14:creationId xmlns:p14="http://schemas.microsoft.com/office/powerpoint/2010/main" val="60987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597979"/>
            <a:ext cx="9637776" cy="936143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לו"ז לשבוע הפתיחה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20</a:t>
            </a:fld>
            <a:endParaRPr lang="he-IL"/>
          </a:p>
        </p:txBody>
      </p:sp>
      <p:graphicFrame>
        <p:nvGraphicFramePr>
          <p:cNvPr id="13" name="טבלה 12">
            <a:extLst>
              <a:ext uri="{FF2B5EF4-FFF2-40B4-BE49-F238E27FC236}">
                <a16:creationId xmlns:a16="http://schemas.microsoft.com/office/drawing/2014/main" id="{029E9008-669A-4ACF-A557-F86FFAC43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843466"/>
              </p:ext>
            </p:extLst>
          </p:nvPr>
        </p:nvGraphicFramePr>
        <p:xfrm>
          <a:off x="1159545" y="1473955"/>
          <a:ext cx="9968766" cy="462375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7665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247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78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8149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581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963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שעה</a:t>
                      </a:r>
                      <a:r>
                        <a:rPr lang="he-IL" sz="2000" baseline="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/ יום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</a:t>
                      </a:r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' 2.9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</a:t>
                      </a:r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' 3.9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</a:t>
                      </a:r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' 4.9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</a:t>
                      </a:r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' 5.9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836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08:30-09:00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גישות ואסכולות</a:t>
                      </a:r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ד"ר דורון נבות</a:t>
                      </a:r>
                    </a:p>
                    <a:p>
                      <a:pPr algn="ctr" rtl="1"/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(08:30-09:30)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"קפה קריאה"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"קפה קריאה"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836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09:00-10:30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שיחת פתיחה מפקד המכללות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מרצה אורח </a:t>
                      </a:r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ר' </a:t>
                      </a:r>
                      <a:r>
                        <a:rPr lang="he-IL" sz="160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המל"ל</a:t>
                      </a:r>
                      <a:endParaRPr lang="he-IL" sz="1600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(10:00-11:30)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גישות </a:t>
                      </a:r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ואסכולות</a:t>
                      </a:r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ד"ר דורון נבות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גישות </a:t>
                      </a:r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ואסכולות</a:t>
                      </a:r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ד"ר דורון נבות</a:t>
                      </a:r>
                    </a:p>
                    <a:p>
                      <a:pPr algn="ctr" rtl="1"/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836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11:00-12:30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שיחת פתיחה </a:t>
                      </a:r>
                      <a:r>
                        <a:rPr lang="he-IL" sz="160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מד"רית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גישות </a:t>
                      </a:r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ואסכולות</a:t>
                      </a:r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ד"ר דורון נבות</a:t>
                      </a:r>
                    </a:p>
                    <a:p>
                      <a:pPr algn="ctr" rtl="1"/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(12:30-14:00)</a:t>
                      </a:r>
                      <a:endParaRPr lang="he-IL" sz="1600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גישות </a:t>
                      </a:r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ואסכולות</a:t>
                      </a:r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ד"ר דורון נבות</a:t>
                      </a: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גישות </a:t>
                      </a:r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ואסכולות</a:t>
                      </a:r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1600" baseline="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ד"ר דורון נבות</a:t>
                      </a:r>
                    </a:p>
                    <a:p>
                      <a:pPr algn="ctr" rtl="1"/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8360">
                <a:tc>
                  <a:txBody>
                    <a:bodyPr/>
                    <a:lstStyle/>
                    <a:p>
                      <a:pPr algn="ctr" rtl="1"/>
                      <a:r>
                        <a:rPr lang="he-IL" sz="20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13:30-15:00</a:t>
                      </a:r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הרצאת אורח </a:t>
                      </a:r>
                      <a:r>
                        <a:rPr lang="en-US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 מר רון </a:t>
                      </a:r>
                      <a:r>
                        <a:rPr lang="he-IL" sz="160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פרושאור</a:t>
                      </a:r>
                      <a:endParaRPr lang="he-IL" sz="1600" dirty="0" smtClean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(13:00-14:15)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תדריך לקפה קריאה בצוותים</a:t>
                      </a:r>
                    </a:p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(14:30-15:00)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"מניסיונם של בוגרים" </a:t>
                      </a:r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אל"ם </a:t>
                      </a:r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סמואל </a:t>
                      </a:r>
                      <a:r>
                        <a:rPr lang="he-IL" sz="1600" dirty="0" err="1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בומנדיל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שעת צוות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9847">
                <a:tc>
                  <a:txBody>
                    <a:bodyPr/>
                    <a:lstStyle/>
                    <a:p>
                      <a:pPr algn="ctr" rtl="1"/>
                      <a:endParaRPr lang="he-IL" sz="20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שעת צוות</a:t>
                      </a:r>
                    </a:p>
                    <a:p>
                      <a:pPr algn="ctr" rtl="1"/>
                      <a:r>
                        <a:rPr lang="he-IL" sz="1600" dirty="0" smtClean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(14:45-16:15)</a:t>
                      </a:r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60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60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he-IL" sz="1600" dirty="0"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150876" marR="150876" marT="75433" marB="75433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68139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09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>
              <a:spcBef>
                <a:spcPct val="0"/>
              </a:spcBef>
              <a:spcAft>
                <a:spcPts val="600"/>
              </a:spcAft>
            </a:pPr>
            <a:r>
              <a:rPr lang="he-IL" altLang="he-IL" b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ea typeface="+mj-ea"/>
                <a:cs typeface="Levenim MT" panose="02010502060101010101" pitchFamily="2" charset="-79"/>
              </a:rPr>
              <a:t>הערכות להמשך...</a:t>
            </a:r>
            <a:endParaRPr lang="en-US" altLang="he-IL" b="1" kern="120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21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416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1" name="מציין מיקום תוכן 2">
            <a:extLst>
              <a:ext uri="{FF2B5EF4-FFF2-40B4-BE49-F238E27FC236}">
                <a16:creationId xmlns:a16="http://schemas.microsoft.com/office/drawing/2014/main" id="{08ADF8B7-67D3-4977-814A-8815790C0043}"/>
              </a:ext>
            </a:extLst>
          </p:cNvPr>
          <p:cNvSpPr txBox="1">
            <a:spLocks/>
          </p:cNvSpPr>
          <p:nvPr/>
        </p:nvSpPr>
        <p:spPr>
          <a:xfrm>
            <a:off x="550800" y="2522212"/>
            <a:ext cx="10472784" cy="3443920"/>
          </a:xfrm>
          <a:prstGeom prst="rect">
            <a:avLst/>
          </a:prstGeom>
        </p:spPr>
        <p:txBody>
          <a:bodyPr/>
          <a:lstStyle>
            <a:lvl1pPr marL="228600" indent="-228600" algn="r" defTabSz="914400" rtl="1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sz="32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יעדים אישיים לשנת </a:t>
            </a:r>
            <a:r>
              <a:rPr 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המב"ל</a:t>
            </a:r>
            <a:endParaRPr 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תכנון חופשות על פי גרף </a:t>
            </a:r>
            <a:r>
              <a:rPr 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פרידה מארגון האם </a:t>
            </a:r>
            <a:r>
              <a:rPr lang="en-US" dirty="0">
                <a:latin typeface="Levenim MT" panose="02010502060101010101" pitchFamily="2" charset="-79"/>
                <a:cs typeface="Levenim MT" panose="02010502060101010101" pitchFamily="2" charset="-79"/>
              </a:rPr>
              <a:t>)</a:t>
            </a: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100% משתתף </a:t>
            </a:r>
            <a:r>
              <a:rPr 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במב"ל</a:t>
            </a:r>
            <a:r>
              <a:rPr lang="en-US" dirty="0">
                <a:latin typeface="Levenim MT" panose="02010502060101010101" pitchFamily="2" charset="-79"/>
                <a:cs typeface="Levenim MT" panose="02010502060101010101" pitchFamily="2" charset="-79"/>
              </a:rPr>
              <a:t>(</a:t>
            </a:r>
            <a:endParaRPr 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היערכות לניצול זמן יעיל במהלך השנה</a:t>
            </a:r>
          </a:p>
        </p:txBody>
      </p:sp>
    </p:spTree>
    <p:extLst>
      <p:ext uri="{BB962C8B-B14F-4D97-AF65-F5344CB8AC3E}">
        <p14:creationId xmlns:p14="http://schemas.microsoft.com/office/powerpoint/2010/main" val="285675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284731"/>
            <a:ext cx="9637776" cy="1430696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מטרות שנת הלימודים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3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8064" y="1913071"/>
            <a:ext cx="9745978" cy="5832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lnSpc>
                <a:spcPct val="150000"/>
              </a:lnSpc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 algn="just" rtl="1" eaLnBrk="1" hangingPunct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לימוד ומחקר של מרכיבי הביטחון הלאומי.</a:t>
            </a:r>
          </a:p>
          <a:p>
            <a:pPr marL="457200" indent="-457200" algn="just" rtl="1" eaLnBrk="1" hangingPunct="1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ניתוח קשרי הגומלין בין מרכיבי הביטחון הלאומי השונים.</a:t>
            </a:r>
          </a:p>
          <a:p>
            <a:pPr marL="457200" indent="-4572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פיתוח כלי חשיבה ברמה האסטרטגית המתאימים </a:t>
            </a: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להתמודדות </a:t>
            </a: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של בכירים</a:t>
            </a:r>
          </a:p>
          <a:p>
            <a:pPr algn="just">
              <a:lnSpc>
                <a:spcPct val="200000"/>
              </a:lnSpc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     עם אתגרים בתחום הביטחון הלאומי.</a:t>
            </a:r>
          </a:p>
          <a:p>
            <a:pPr algn="just" rtl="1" eaLnBrk="1" hangingPunct="1">
              <a:lnSpc>
                <a:spcPct val="150000"/>
              </a:lnSpc>
            </a:pP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03141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112" y="587828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יחודיות</a:t>
            </a: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מב"ל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4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280" y="1442807"/>
            <a:ext cx="10130028" cy="6478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הקורס </a:t>
            </a: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הבכיר במדינת ישראל להכשרת בכירים:</a:t>
            </a:r>
          </a:p>
          <a:p>
            <a:pPr marL="1200150" lvl="1" indent="-4572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הכשרה לדרג ולא לתפקיד</a:t>
            </a:r>
          </a:p>
          <a:p>
            <a:pPr marL="1200150" lvl="1" indent="-4572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הרכב המשתתפים</a:t>
            </a:r>
          </a:p>
          <a:p>
            <a:pPr marL="457200" indent="-4572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לימוד </a:t>
            </a:r>
            <a:r>
              <a:rPr lang="he-IL" altLang="he-IL" sz="2000" dirty="0" err="1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הבטחון</a:t>
            </a: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הלאומי (גלובלי וישראלי) – רוחב ולא עומק</a:t>
            </a:r>
          </a:p>
          <a:p>
            <a:pPr marL="457200" indent="-4572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אינטגרציה של מרכיבי </a:t>
            </a:r>
            <a:r>
              <a:rPr lang="he-IL" altLang="he-IL" sz="2000" dirty="0" err="1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הבטחון</a:t>
            </a: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 הלאומי – כלי חשיבה אסטרטגיים</a:t>
            </a:r>
          </a:p>
          <a:p>
            <a:pPr marL="457200" indent="-457200" algn="just">
              <a:lnSpc>
                <a:spcPct val="200000"/>
              </a:lnSpc>
              <a:buFont typeface="Wingdings" panose="05000000000000000000" pitchFamily="2" charset="2"/>
              <a:buChar char="ü"/>
            </a:pPr>
            <a:r>
              <a:rPr lang="he-IL" altLang="he-IL" sz="2000" dirty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שיטות לימוד מותאמות לבכירים: עבודה בצוותים קטנים, סימולציות והתנסויות, סיורים, מפגשים עם בכירים, לימוד </a:t>
            </a:r>
            <a:r>
              <a:rPr lang="he-IL" altLang="he-IL" sz="2000" dirty="0" smtClean="0">
                <a:latin typeface="Levenim MT" panose="02010502060101010101" pitchFamily="2" charset="-79"/>
                <a:ea typeface="Tahoma" panose="020B0604030504040204" pitchFamily="34" charset="0"/>
                <a:cs typeface="Levenim MT" panose="02010502060101010101" pitchFamily="2" charset="-79"/>
              </a:rPr>
              <a:t>מעמיתים</a:t>
            </a:r>
            <a:endParaRPr lang="he-IL" altLang="he-IL" sz="2400" dirty="0">
              <a:latin typeface="Levenim MT" panose="02010502060101010101" pitchFamily="2" charset="-79"/>
              <a:ea typeface="Tahoma" panose="020B0604030504040204" pitchFamily="34" charset="0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92440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064" y="1074657"/>
            <a:ext cx="9637776" cy="1188920"/>
          </a:xfrm>
        </p:spPr>
        <p:txBody>
          <a:bodyPr>
            <a:normAutofit/>
          </a:bodyPr>
          <a:lstStyle/>
          <a:p>
            <a:pPr algn="ctr">
              <a:spcBef>
                <a:spcPct val="0"/>
              </a:spcBef>
              <a:spcAft>
                <a:spcPts val="600"/>
              </a:spcAft>
            </a:pPr>
            <a:r>
              <a:rPr lang="he-IL" altLang="he-IL" b="1" kern="1200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תחומי הלמידה </a:t>
            </a:r>
            <a:r>
              <a:rPr lang="he-IL" altLang="he-IL" b="1" kern="1200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במב</a:t>
            </a:r>
            <a:r>
              <a:rPr lang="he-IL" altLang="he-IL" b="1" dirty="0" err="1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"ל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5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graphicFrame>
        <p:nvGraphicFramePr>
          <p:cNvPr id="11" name="דיאגרמה 10">
            <a:extLst>
              <a:ext uri="{FF2B5EF4-FFF2-40B4-BE49-F238E27FC236}">
                <a16:creationId xmlns:a16="http://schemas.microsoft.com/office/drawing/2014/main" id="{8515FD80-B52E-4D38-B696-4AA92C53EC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27780916"/>
              </p:ext>
            </p:extLst>
          </p:nvPr>
        </p:nvGraphicFramePr>
        <p:xfrm>
          <a:off x="2686296" y="2088288"/>
          <a:ext cx="6165129" cy="36342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8229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776164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(1/4)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6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683" y="2442362"/>
            <a:ext cx="10130028" cy="45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e-IL" sz="2400" b="1" dirty="0">
                <a:latin typeface="Levenim MT" panose="02010502060101010101" pitchFamily="2" charset="-79"/>
                <a:cs typeface="Levenim MT" panose="02010502060101010101" pitchFamily="2" charset="-79"/>
              </a:rPr>
              <a:t>העונה הגלובלית</a:t>
            </a:r>
            <a:r>
              <a:rPr lang="en-US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: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יסודות הביטחון הלאומי בראייה גלובלית – ד"ר ענת שטרן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גישות ואסכולות במדע המדינה: </a:t>
            </a:r>
            <a:r>
              <a:rPr lang="he-IL" altLang="he-IL" sz="2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מהפוליס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 ועד גלובליזציה – ד"ר דורון נבות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התפתחות המחשבה האסטרטגית – פרופ' דימה </a:t>
            </a:r>
            <a:r>
              <a:rPr lang="he-IL" altLang="he-IL" sz="2000" dirty="0" err="1">
                <a:latin typeface="Levenim MT" panose="02010502060101010101" pitchFamily="2" charset="-79"/>
                <a:cs typeface="Levenim MT" panose="02010502060101010101" pitchFamily="2" charset="-79"/>
              </a:rPr>
              <a:t>אדמסקי</a:t>
            </a:r>
            <a:endParaRPr lang="he-IL" alt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b="1" dirty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לימודי באירופה</a:t>
            </a:r>
            <a:endParaRPr lang="he-IL" sz="2000" dirty="0">
              <a:solidFill>
                <a:srgbClr val="0070C0"/>
              </a:solidFill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0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9127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935" y="93292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לימודי </a:t>
            </a:r>
            <a:r>
              <a:rPr lang="he-IL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באירופה</a:t>
            </a:r>
            <a: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/>
            </a:r>
            <a:br>
              <a:rPr lang="en-US" altLang="he-IL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</a:br>
            <a:r>
              <a:rPr lang="he-IL" altLang="he-IL" sz="30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(14-10 נובמבר 2019)</a:t>
            </a:r>
            <a:endParaRPr lang="en-US" altLang="he-IL" sz="3000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7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8024" y="2253585"/>
            <a:ext cx="10130028" cy="5652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 1 – גרמניה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 2 – יוון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 3 – בריטניה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צוות 4 – קפריסין</a:t>
            </a:r>
          </a:p>
          <a:p>
            <a:pPr lvl="1">
              <a:lnSpc>
                <a:spcPct val="150000"/>
              </a:lnSpc>
              <a:spcBef>
                <a:spcPts val="375"/>
              </a:spcBef>
              <a:defRPr/>
            </a:pP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כלל הכיתה – בריסל (נאט"ו, איחוד אירופאי)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6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3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36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36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40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81193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64008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(2/4)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8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852" y="1554087"/>
            <a:ext cx="10130028" cy="6483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e-IL" sz="2400" b="1" dirty="0">
                <a:latin typeface="Levenim MT" panose="02010502060101010101" pitchFamily="2" charset="-79"/>
                <a:cs typeface="Levenim MT" panose="02010502060101010101" pitchFamily="2" charset="-79"/>
              </a:rPr>
              <a:t>העונה הישראלית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: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יום אבות האומה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סוגיות יסוד בביטחון הלאומי הישראלי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חשיבה אסטרטגית – האלוף איתי </a:t>
            </a:r>
            <a:r>
              <a:rPr lang="he-IL" alt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וירוב</a:t>
            </a:r>
            <a:endParaRPr lang="he-IL" altLang="he-IL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גיאוגרפיה וסיורי הביטחון הלאומי (צפון, דרום, יו"ש וירושלים) – פרופ' יוסי בן ארצי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בחירה בין מיומנויות לבכירים (ד"ר מיכל הרשמן) לבין תכנון, קבלת החלטות ובקרה (פרופ' שלמה מזרחי)</a:t>
            </a:r>
            <a:endParaRPr lang="he-IL" altLang="he-I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בחירה בין מדיניות חוץ (ד"ר עמנואל נבון) לבין החברה הישראלית </a:t>
            </a:r>
            <a:r>
              <a:rPr lang="he-IL" altLang="he-IL" dirty="0" err="1">
                <a:latin typeface="Levenim MT" panose="02010502060101010101" pitchFamily="2" charset="-79"/>
                <a:cs typeface="Levenim MT" panose="02010502060101010101" pitchFamily="2" charset="-79"/>
              </a:rPr>
              <a:t>והבטחון</a:t>
            </a:r>
            <a:r>
              <a:rPr lang="he-IL" altLang="he-IL" dirty="0">
                <a:latin typeface="Levenim MT" panose="02010502060101010101" pitchFamily="2" charset="-79"/>
                <a:cs typeface="Levenim MT" panose="02010502060101010101" pitchFamily="2" charset="-79"/>
              </a:rPr>
              <a:t> הלאומי (ד"ר אביעד רובין)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b="1" dirty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סימולציה מדינית ביטחונית מסכמת</a:t>
            </a: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28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4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4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428672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6D6CDB20-394C-4D51-9C5B-8751E21338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ounded Rectangle 3">
            <a:extLst>
              <a:ext uri="{FF2B5EF4-FFF2-40B4-BE49-F238E27FC236}">
                <a16:creationId xmlns:a16="http://schemas.microsoft.com/office/drawing/2014/main" id="{46DFD1E0-DCA7-47E6-B78B-6ECDDF873D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6745" y="640080"/>
            <a:ext cx="10920415" cy="5577818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chemeClr val="tx1">
                <a:lumMod val="50000"/>
                <a:lumOff val="50000"/>
              </a:schemeClr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AAB0B1E-BB97-40E0-8DCD-D1197A0E1D6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8024" y="960109"/>
            <a:ext cx="10277856" cy="493776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EF63ADCC-06CA-4386-B3D9-1CDFDB2099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700" y="640080"/>
            <a:ext cx="9637776" cy="1430696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he-IL" altLang="he-IL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Levenim MT" panose="02010502060101010101" pitchFamily="2" charset="-79"/>
                <a:cs typeface="Levenim MT" panose="02010502060101010101" pitchFamily="2" charset="-79"/>
              </a:rPr>
              <a:t>עונות הלימוד (3/4)</a:t>
            </a:r>
            <a:endParaRPr lang="en-US" altLang="he-IL" b="1" kern="1200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Levenim MT" panose="02010502060101010101" pitchFamily="2" charset="-79"/>
              <a:ea typeface="+mj-ea"/>
              <a:cs typeface="Levenim MT" panose="02010502060101010101" pitchFamily="2" charset="-79"/>
            </a:endParaRPr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5AB0CD25-D107-4161-A02B-8F9C19CC6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6FBBACAA-D2A9-4F7C-85FB-46E287B5B6E0}" type="slidenum">
              <a:rPr lang="he-IL" smtClean="0"/>
              <a:pPr>
                <a:spcAft>
                  <a:spcPts val="600"/>
                </a:spcAft>
              </a:pPr>
              <a:t>9</a:t>
            </a:fld>
            <a:endParaRPr lang="he-IL"/>
          </a:p>
        </p:txBody>
      </p:sp>
      <p:pic>
        <p:nvPicPr>
          <p:cNvPr id="9" name="מבל חדש.jpg" descr="מבל חדש">
            <a:extLst>
              <a:ext uri="{FF2B5EF4-FFF2-40B4-BE49-F238E27FC236}">
                <a16:creationId xmlns:a16="http://schemas.microsoft.com/office/drawing/2014/main" id="{B911AC0C-3148-436E-A72C-498D1E6BA9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379" y="4987701"/>
            <a:ext cx="668172" cy="713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" name="Shape 103">
            <a:extLst>
              <a:ext uri="{FF2B5EF4-FFF2-40B4-BE49-F238E27FC236}">
                <a16:creationId xmlns:a16="http://schemas.microsoft.com/office/drawing/2014/main" id="{FA233F3F-D079-458F-A780-7D709FD57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448" y="2256853"/>
            <a:ext cx="10130028" cy="4637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e-IL" sz="2400" b="1" dirty="0">
                <a:latin typeface="Levenim MT" panose="02010502060101010101" pitchFamily="2" charset="-79"/>
                <a:cs typeface="Levenim MT" panose="02010502060101010101" pitchFamily="2" charset="-79"/>
              </a:rPr>
              <a:t>עונת ההתמחות:</a:t>
            </a:r>
            <a:r>
              <a:rPr lang="he-IL" sz="24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בחירה: כלכלה/ משפט ציבורי/ חברה ישראלית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העולם הדיגיטלי (פרופ' דן רז) וסיורי תוכן בארגונים הביטחוניים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סמינר בחירה: תקשורת/ פוליטיקה של טכנולוגיות/ שחיתות שלטונית/</a:t>
            </a:r>
            <a:r>
              <a:rPr lang="en-US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XXX</a:t>
            </a:r>
            <a:r>
              <a:rPr lang="he-IL" altLang="he-IL" sz="2000" dirty="0">
                <a:latin typeface="Levenim MT" panose="02010502060101010101" pitchFamily="2" charset="-79"/>
                <a:cs typeface="Levenim MT" panose="02010502060101010101" pitchFamily="2" charset="-79"/>
              </a:rPr>
              <a:t> </a:t>
            </a:r>
          </a:p>
          <a:p>
            <a:pPr marL="457200" indent="-457200">
              <a:lnSpc>
                <a:spcPct val="150000"/>
              </a:lnSpc>
              <a:spcBef>
                <a:spcPts val="375"/>
              </a:spcBef>
              <a:buFont typeface="Wingdings" panose="05000000000000000000" pitchFamily="2" charset="2"/>
              <a:buAutoNum type="arabicPeriod"/>
              <a:defRPr/>
            </a:pPr>
            <a:r>
              <a:rPr lang="he-IL" altLang="he-IL" sz="2000" b="1" dirty="0">
                <a:solidFill>
                  <a:srgbClr val="0070C0"/>
                </a:solidFill>
                <a:latin typeface="Levenim MT" panose="02010502060101010101" pitchFamily="2" charset="-79"/>
                <a:cs typeface="Levenim MT" panose="02010502060101010101" pitchFamily="2" charset="-79"/>
              </a:rPr>
              <a:t>סמינר וסיור מזרח</a:t>
            </a:r>
            <a:endParaRPr lang="he-IL" sz="2000" dirty="0">
              <a:latin typeface="Levenim MT" panose="02010502060101010101" pitchFamily="2" charset="-79"/>
              <a:cs typeface="Levenim MT" panose="02010502060101010101" pitchFamily="2" charset="-79"/>
            </a:endParaRPr>
          </a:p>
          <a:p>
            <a:pPr algn="just" rtl="1" eaLnBrk="1" hangingPunct="1">
              <a:lnSpc>
                <a:spcPct val="150000"/>
              </a:lnSpc>
            </a:pPr>
            <a:r>
              <a:rPr lang="he-IL" altLang="he-IL" sz="3200" dirty="0" smtClean="0">
                <a:latin typeface="David" panose="020E0502060401010101" pitchFamily="34" charset="-79"/>
                <a:ea typeface="Tahoma" panose="020B0604030504040204" pitchFamily="34" charset="0"/>
                <a:cs typeface="David" panose="020E0502060401010101" pitchFamily="34" charset="-79"/>
              </a:rPr>
              <a:t> </a:t>
            </a: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46673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10601</TotalTime>
  <Words>819</Words>
  <Application>Microsoft Office PowerPoint</Application>
  <PresentationFormat>Widescreen</PresentationFormat>
  <Paragraphs>249</Paragraphs>
  <Slides>21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2" baseType="lpstr">
      <vt:lpstr>Arial</vt:lpstr>
      <vt:lpstr>Calibri</vt:lpstr>
      <vt:lpstr>Calibri Light</vt:lpstr>
      <vt:lpstr>David</vt:lpstr>
      <vt:lpstr>Levenim MT</vt:lpstr>
      <vt:lpstr>Tahoma</vt:lpstr>
      <vt:lpstr>Times New Roman</vt:lpstr>
      <vt:lpstr>Wingdings</vt:lpstr>
      <vt:lpstr>Wingdings 2</vt:lpstr>
      <vt:lpstr>ערכת נושא Office</vt:lpstr>
      <vt:lpstr>Chart</vt:lpstr>
      <vt:lpstr>המכללה לביטחון לאומי</vt:lpstr>
      <vt:lpstr>המכללה לביטחון לאומי</vt:lpstr>
      <vt:lpstr>מטרות שנת הלימודים</vt:lpstr>
      <vt:lpstr>יחודיות מב"ל</vt:lpstr>
      <vt:lpstr>תחומי הלמידה במב"ל</vt:lpstr>
      <vt:lpstr>עונות הלימוד (1/4)</vt:lpstr>
      <vt:lpstr>סמינר וסיור לימודי באירופה (14-10 נובמבר 2019)</vt:lpstr>
      <vt:lpstr>עונות הלימוד (2/4)</vt:lpstr>
      <vt:lpstr>עונות הלימוד (3/4)</vt:lpstr>
      <vt:lpstr>עונות הלימוד (4/4)</vt:lpstr>
      <vt:lpstr>חובות הלימוד לבוגרי מב"ל</vt:lpstr>
      <vt:lpstr>הרכב המשתתפים</vt:lpstr>
      <vt:lpstr>מחזור מ"ז – ל"ז משתתפים</vt:lpstr>
      <vt:lpstr>עקרונות חלוקה לצוותים</vt:lpstr>
      <vt:lpstr>חלוקת הצוותים</vt:lpstr>
      <vt:lpstr>משתתפים נושאי תפקיד</vt:lpstr>
      <vt:lpstr>לימודי אנגלית</vt:lpstr>
      <vt:lpstr>קוד מב"ל</vt:lpstr>
      <vt:lpstr>מבנה שבוע (עקרוני) במב"ל</vt:lpstr>
      <vt:lpstr>לו"ז לשבוע הפתיחה</vt:lpstr>
      <vt:lpstr>הערכות להמשך...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u26632</cp:lastModifiedBy>
  <cp:revision>247</cp:revision>
  <cp:lastPrinted>2017-08-27T15:18:28Z</cp:lastPrinted>
  <dcterms:created xsi:type="dcterms:W3CDTF">2017-08-17T05:53:13Z</dcterms:created>
  <dcterms:modified xsi:type="dcterms:W3CDTF">2019-08-21T10:58:53Z</dcterms:modified>
</cp:coreProperties>
</file>