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handoutMasterIdLst>
    <p:handoutMasterId r:id="rId29"/>
  </p:handoutMasterIdLst>
  <p:sldIdLst>
    <p:sldId id="327" r:id="rId2"/>
    <p:sldId id="424" r:id="rId3"/>
    <p:sldId id="434" r:id="rId4"/>
    <p:sldId id="448" r:id="rId5"/>
    <p:sldId id="445" r:id="rId6"/>
    <p:sldId id="436" r:id="rId7"/>
    <p:sldId id="437" r:id="rId8"/>
    <p:sldId id="438" r:id="rId9"/>
    <p:sldId id="449" r:id="rId10"/>
    <p:sldId id="439" r:id="rId11"/>
    <p:sldId id="441" r:id="rId12"/>
    <p:sldId id="435" r:id="rId13"/>
    <p:sldId id="461" r:id="rId14"/>
    <p:sldId id="440" r:id="rId15"/>
    <p:sldId id="446" r:id="rId16"/>
    <p:sldId id="465" r:id="rId17"/>
    <p:sldId id="464" r:id="rId18"/>
    <p:sldId id="463" r:id="rId19"/>
    <p:sldId id="442" r:id="rId20"/>
    <p:sldId id="444" r:id="rId21"/>
    <p:sldId id="443" r:id="rId22"/>
    <p:sldId id="447" r:id="rId23"/>
    <p:sldId id="460" r:id="rId24"/>
    <p:sldId id="462" r:id="rId25"/>
    <p:sldId id="433" r:id="rId26"/>
    <p:sldId id="451" r:id="rId27"/>
  </p:sldIdLst>
  <p:sldSz cx="12192000" cy="6858000"/>
  <p:notesSz cx="68199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63" userDrawn="1">
          <p15:clr>
            <a:srgbClr val="A4A3A4"/>
          </p15:clr>
        </p15:guide>
      </p15:sldGuideLst>
    </p:ext>
    <p:ext uri="{2D200454-40CA-4A62-9FC3-DE9A4176ACB9}">
      <p15:notesGuideLst xmlns:p15="http://schemas.microsoft.com/office/powerpoint/2012/main" xmlns="">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1"/>
    <a:srgbClr val="4E514A"/>
    <a:srgbClr val="0D0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671" autoAdjust="0"/>
  </p:normalViewPr>
  <p:slideViewPr>
    <p:cSldViewPr snapToGrid="0">
      <p:cViewPr>
        <p:scale>
          <a:sx n="77" d="100"/>
          <a:sy n="77" d="100"/>
        </p:scale>
        <p:origin x="-462" y="204"/>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810"/>
    </p:cViewPr>
  </p:sorterViewPr>
  <p:notesViewPr>
    <p:cSldViewPr snapToGrid="0">
      <p:cViewPr varScale="1">
        <p:scale>
          <a:sx n="51" d="100"/>
          <a:sy n="51" d="100"/>
        </p:scale>
        <p:origin x="-2958" y="-108"/>
      </p:cViewPr>
      <p:guideLst>
        <p:guide orient="horz" pos="3124"/>
        <p:guide pos="21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600" dirty="0" smtClean="0"/>
            <a:t>נוסדה ב- 1957 למטרת קידום פיתוח אנרגיה גרעינית לצרכי שלום ("</a:t>
          </a:r>
          <a:r>
            <a:rPr lang="he-IL" sz="2600" b="1" dirty="0" smtClean="0"/>
            <a:t>אטומים למען שלום</a:t>
          </a:r>
          <a:r>
            <a:rPr lang="he-IL" sz="2600" dirty="0" smtClean="0"/>
            <a:t>")</a:t>
          </a:r>
          <a:endParaRPr lang="en-US" sz="2600" dirty="0"/>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600" dirty="0" smtClean="0"/>
            <a:t>ארגון בין-ממשלתי עצמאי</a:t>
          </a:r>
          <a:r>
            <a:rPr lang="en-US" sz="2600" dirty="0" smtClean="0"/>
            <a:t>;</a:t>
          </a:r>
          <a:r>
            <a:rPr lang="he-IL" sz="2600" dirty="0" smtClean="0"/>
            <a:t> </a:t>
          </a:r>
          <a:r>
            <a:rPr lang="he-IL" sz="2600" b="1" dirty="0" smtClean="0"/>
            <a:t>לא</a:t>
          </a:r>
          <a:r>
            <a:rPr lang="he-IL" sz="2600" dirty="0" smtClean="0"/>
            <a:t> ארגון של האו"ם (יחסים עם </a:t>
          </a:r>
          <a:r>
            <a:rPr lang="he-IL" sz="2600" dirty="0" err="1" smtClean="0"/>
            <a:t>מועבי"ט</a:t>
          </a:r>
          <a:r>
            <a:rPr lang="he-IL" sz="2600" dirty="0" smtClean="0"/>
            <a:t>)</a:t>
          </a:r>
          <a:endParaRPr lang="en-US" sz="26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600" dirty="0" smtClean="0"/>
            <a:t>172 </a:t>
          </a:r>
          <a:r>
            <a:rPr lang="he-IL" sz="2600" dirty="0"/>
            <a:t>מדינות חברות (ללא חובת קבלת פיקוח מקיף)</a:t>
          </a:r>
          <a:endParaRPr lang="en-US" sz="2600" dirty="0"/>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600" dirty="0"/>
            <a:t>פיקוח </a:t>
          </a:r>
          <a:r>
            <a:rPr lang="he-IL" sz="2600" dirty="0" err="1"/>
            <a:t>סבא"א</a:t>
          </a:r>
          <a:r>
            <a:rPr lang="he-IL" sz="2600" dirty="0"/>
            <a:t> קדם ל- </a:t>
          </a:r>
          <a:r>
            <a:rPr lang="en-US" sz="2600" dirty="0"/>
            <a:t>NPT</a:t>
          </a:r>
          <a:r>
            <a:rPr lang="he-IL" sz="2600" dirty="0"/>
            <a:t> אך משרת את האמנה</a:t>
          </a:r>
          <a:endParaRPr lang="en-US" sz="2600" dirty="0"/>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8151-205A-4925-A75D-2F409028A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FCF8-AFFE-48A7-8331-6A041110E36E}">
      <dgm:prSet phldrT="[טקסט]" custT="1"/>
      <dgm:spPr/>
      <dgm:t>
        <a:bodyPr/>
        <a:lstStyle/>
        <a:p>
          <a:pPr rtl="1"/>
          <a:endParaRPr lang="en-US" sz="2600" dirty="0"/>
        </a:p>
      </dgm:t>
    </dgm:pt>
    <dgm:pt modelId="{D7239D7E-35E8-4142-BAFC-95A00E85C977}">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הסכמי פיקוח</a:t>
          </a:r>
          <a:endParaRPr lang="en-US" sz="2400" dirty="0">
            <a:latin typeface="Levenim MT" panose="02010502060101010101" pitchFamily="2" charset="-79"/>
            <a:cs typeface="Levenim MT" panose="02010502060101010101" pitchFamily="2" charset="-79"/>
          </a:endParaRPr>
        </a:p>
      </dgm:t>
    </dgm:pt>
    <dgm:pt modelId="{03AD2EBF-FA87-4A67-A76F-A5C3176C3846}" type="sibTrans" cxnId="{BA0D3509-6002-4E7D-B7A6-B84484BDE6C0}">
      <dgm:prSet/>
      <dgm:spPr/>
      <dgm:t>
        <a:bodyPr/>
        <a:lstStyle/>
        <a:p>
          <a:endParaRPr lang="en-US"/>
        </a:p>
      </dgm:t>
    </dgm:pt>
    <dgm:pt modelId="{7A13E23F-1178-4D68-850E-EF2698CCEC93}" type="parTrans" cxnId="{BA0D3509-6002-4E7D-B7A6-B84484BDE6C0}">
      <dgm:prSet/>
      <dgm:spPr/>
      <dgm:t>
        <a:bodyPr/>
        <a:lstStyle/>
        <a:p>
          <a:endParaRPr lang="en-US"/>
        </a:p>
      </dgm:t>
    </dgm:pt>
    <dgm:pt modelId="{871F5222-C80F-448E-AA6D-070C354349B4}" type="sibTrans" cxnId="{09EB3336-6865-40D1-9AF6-D49577641A13}">
      <dgm:prSet/>
      <dgm:spPr/>
      <dgm:t>
        <a:bodyPr/>
        <a:lstStyle/>
        <a:p>
          <a:endParaRPr lang="en-US"/>
        </a:p>
      </dgm:t>
    </dgm:pt>
    <dgm:pt modelId="{13BA7670-E4F0-4C92-B2FB-F5069FA6B079}" type="parTrans" cxnId="{09EB3336-6865-40D1-9AF6-D49577641A13}">
      <dgm:prSet/>
      <dgm:spPr/>
      <dgm:t>
        <a:bodyPr/>
        <a:lstStyle/>
        <a:p>
          <a:endParaRPr lang="en-US"/>
        </a:p>
      </dgm:t>
    </dgm:pt>
    <dgm:pt modelId="{1875D957-CEC7-475E-8C44-BC5634D601FF}">
      <dgm:prSet phldrT="[טקסט]" custT="1"/>
      <dgm:spPr/>
      <dgm:t>
        <a:bodyPr/>
        <a:lstStyle/>
        <a:p>
          <a:pPr rtl="1"/>
          <a:endParaRPr lang="en-US" sz="2600" dirty="0"/>
        </a:p>
      </dgm:t>
    </dgm:pt>
    <dgm:pt modelId="{5838B8DE-F7D8-4D38-90E8-7AA5C05584D6}">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פעילויות טכניות שמטרתן </a:t>
          </a:r>
          <a:r>
            <a:rPr lang="he-IL" sz="2400" b="1" dirty="0" smtClean="0">
              <a:latin typeface="Levenim MT" panose="02010502060101010101" pitchFamily="2" charset="-79"/>
              <a:cs typeface="Levenim MT" panose="02010502060101010101" pitchFamily="2" charset="-79"/>
            </a:rPr>
            <a:t>אימות השימוש לצרכי שלום </a:t>
          </a:r>
          <a:r>
            <a:rPr lang="he-IL" sz="24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dirty="0"/>
        </a:p>
      </dgm:t>
    </dgm:pt>
    <dgm:pt modelId="{4621B474-AA92-4B3F-8CCE-12FF0F79A6DC}" type="sibTrans" cxnId="{44559C81-091F-4FB8-8492-2CEBD837BE93}">
      <dgm:prSet/>
      <dgm:spPr/>
      <dgm:t>
        <a:bodyPr/>
        <a:lstStyle/>
        <a:p>
          <a:endParaRPr lang="en-US"/>
        </a:p>
      </dgm:t>
    </dgm:pt>
    <dgm:pt modelId="{FD36D8EC-F839-4CF3-BAC3-11EC5D8C687A}" type="parTrans" cxnId="{44559C81-091F-4FB8-8492-2CEBD837BE93}">
      <dgm:prSet/>
      <dgm:spPr/>
      <dgm:t>
        <a:bodyPr/>
        <a:lstStyle/>
        <a:p>
          <a:endParaRPr lang="en-US"/>
        </a:p>
      </dgm:t>
    </dgm:pt>
    <dgm:pt modelId="{4C915778-B525-449A-A32F-2C7F3A2B4788}" type="sibTrans" cxnId="{B667DE53-2202-475F-A3A3-8B1E51226B8F}">
      <dgm:prSet/>
      <dgm:spPr/>
      <dgm:t>
        <a:bodyPr/>
        <a:lstStyle/>
        <a:p>
          <a:endParaRPr lang="en-US"/>
        </a:p>
      </dgm:t>
    </dgm:pt>
    <dgm:pt modelId="{51E8ED40-B868-4295-9289-5C2114C0EB8D}" type="parTrans" cxnId="{B667DE53-2202-475F-A3A3-8B1E51226B8F}">
      <dgm:prSet/>
      <dgm:spPr/>
      <dgm:t>
        <a:bodyPr/>
        <a:lstStyle/>
        <a:p>
          <a:endParaRPr lang="en-US"/>
        </a:p>
      </dgm:t>
    </dgm:pt>
    <dgm:pt modelId="{CDE3CDED-2B66-4264-9781-85D1FBDA4D2B}">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dirty="0" err="1" smtClean="0">
              <a:latin typeface="Levenim MT" panose="02010502060101010101" pitchFamily="2" charset="-79"/>
              <a:cs typeface="Levenim MT" panose="02010502060101010101" pitchFamily="2" charset="-79"/>
            </a:rPr>
            <a:t>למועבי"ט</a:t>
          </a:r>
          <a:endParaRPr lang="en-US" sz="2400" dirty="0">
            <a:latin typeface="Levenim MT" panose="02010502060101010101" pitchFamily="2" charset="-79"/>
            <a:cs typeface="Levenim MT" panose="02010502060101010101" pitchFamily="2" charset="-79"/>
          </a:endParaRPr>
        </a:p>
      </dgm:t>
    </dgm:pt>
    <dgm:pt modelId="{9A0EEEB4-0058-494F-8F92-21D7535D237E}" type="parTrans" cxnId="{B95216AB-468F-4ADE-B4A0-CDC470FE9106}">
      <dgm:prSet/>
      <dgm:spPr/>
      <dgm:t>
        <a:bodyPr/>
        <a:lstStyle/>
        <a:p>
          <a:endParaRPr lang="en-US"/>
        </a:p>
      </dgm:t>
    </dgm:pt>
    <dgm:pt modelId="{ED236020-769E-4E1D-A462-42CD8D758328}" type="sibTrans" cxnId="{B95216AB-468F-4ADE-B4A0-CDC470FE9106}">
      <dgm:prSet/>
      <dgm:spPr/>
      <dgm:t>
        <a:bodyPr/>
        <a:lstStyle/>
        <a:p>
          <a:endParaRPr lang="en-US"/>
        </a:p>
      </dgm:t>
    </dgm:pt>
    <dgm:pt modelId="{90030A5F-444F-47B7-AB01-496092418989}">
      <dgm:prSet phldrT="[טקסט]" custT="1"/>
      <dgm:spPr>
        <a:solidFill>
          <a:srgbClr val="00B0F0"/>
        </a:solidFill>
      </dgm:spPr>
      <dgm:t>
        <a:bodyPr/>
        <a:lstStyle/>
        <a:p>
          <a:pPr rtl="1"/>
          <a:r>
            <a:rPr lang="he-IL" sz="24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dirty="0" smtClean="0">
              <a:latin typeface="Levenim MT" panose="02010502060101010101" pitchFamily="2" charset="-79"/>
              <a:cs typeface="Levenim MT" panose="02010502060101010101" pitchFamily="2" charset="-79"/>
            </a:rPr>
            <a:t>SQ</a:t>
          </a:r>
          <a:r>
            <a:rPr lang="he-IL" sz="2400" dirty="0" smtClean="0">
              <a:latin typeface="Levenim MT" panose="02010502060101010101" pitchFamily="2" charset="-79"/>
              <a:cs typeface="Levenim MT" panose="02010502060101010101" pitchFamily="2" charset="-79"/>
            </a:rPr>
            <a:t>) של חומרים גרעיניים לצרכים צבאיים</a:t>
          </a:r>
          <a:endParaRPr lang="en-US" sz="2400" dirty="0">
            <a:latin typeface="Levenim MT" panose="02010502060101010101" pitchFamily="2" charset="-79"/>
            <a:cs typeface="Levenim MT" panose="02010502060101010101" pitchFamily="2" charset="-79"/>
          </a:endParaRPr>
        </a:p>
      </dgm:t>
    </dgm:pt>
    <dgm:pt modelId="{3CE4F04D-C9CA-48DB-BD06-F5CA3CA3C1BA}" type="parTrans" cxnId="{8A144B3B-A4C9-422C-B048-A488A6774151}">
      <dgm:prSet/>
      <dgm:spPr/>
      <dgm:t>
        <a:bodyPr/>
        <a:lstStyle/>
        <a:p>
          <a:endParaRPr lang="en-US"/>
        </a:p>
      </dgm:t>
    </dgm:pt>
    <dgm:pt modelId="{801A13E5-89E8-46E3-8B06-B190178D60B0}" type="sibTrans" cxnId="{8A144B3B-A4C9-422C-B048-A488A6774151}">
      <dgm:prSet/>
      <dgm:spPr/>
      <dgm:t>
        <a:bodyPr/>
        <a:lstStyle/>
        <a:p>
          <a:endParaRPr lang="en-US"/>
        </a:p>
      </dgm:t>
    </dgm:pt>
    <dgm:pt modelId="{AE46C0E0-CBC1-4BAB-B70A-EAD5A7E43511}" type="pres">
      <dgm:prSet presAssocID="{0A6F8151-205A-4925-A75D-2F409028A1B7}" presName="linear" presStyleCnt="0">
        <dgm:presLayoutVars>
          <dgm:animLvl val="lvl"/>
          <dgm:resizeHandles val="exact"/>
        </dgm:presLayoutVars>
      </dgm:prSet>
      <dgm:spPr/>
      <dgm:t>
        <a:bodyPr/>
        <a:lstStyle/>
        <a:p>
          <a:pPr rtl="1"/>
          <a:endParaRPr lang="he-IL"/>
        </a:p>
      </dgm:t>
    </dgm:pt>
    <dgm:pt modelId="{736D56AA-9A86-4914-9D1F-857DF3197114}" type="pres">
      <dgm:prSet presAssocID="{5838B8DE-F7D8-4D38-90E8-7AA5C05584D6}" presName="parentText" presStyleLbl="node1" presStyleIdx="0" presStyleCnt="4" custLinFactNeighborY="-14762">
        <dgm:presLayoutVars>
          <dgm:chMax val="0"/>
          <dgm:bulletEnabled val="1"/>
        </dgm:presLayoutVars>
      </dgm:prSet>
      <dgm:spPr/>
      <dgm:t>
        <a:bodyPr/>
        <a:lstStyle/>
        <a:p>
          <a:pPr rtl="1"/>
          <a:endParaRPr lang="he-IL"/>
        </a:p>
      </dgm:t>
    </dgm:pt>
    <dgm:pt modelId="{AA1763CF-0535-4EB5-9F1B-E5921ACD9EC9}" type="pres">
      <dgm:prSet presAssocID="{5838B8DE-F7D8-4D38-90E8-7AA5C05584D6}" presName="childText" presStyleLbl="revTx" presStyleIdx="0" presStyleCnt="2">
        <dgm:presLayoutVars>
          <dgm:bulletEnabled val="1"/>
        </dgm:presLayoutVars>
      </dgm:prSet>
      <dgm:spPr/>
      <dgm:t>
        <a:bodyPr/>
        <a:lstStyle/>
        <a:p>
          <a:pPr rtl="1"/>
          <a:endParaRPr lang="he-IL"/>
        </a:p>
      </dgm:t>
    </dgm:pt>
    <dgm:pt modelId="{9ED5C7C1-1684-4CCC-AA68-FD07DB5C8330}" type="pres">
      <dgm:prSet presAssocID="{D7239D7E-35E8-4142-BAFC-95A00E85C977}" presName="parentText" presStyleLbl="node1" presStyleIdx="1" presStyleCnt="4" custLinFactNeighborY="-22060">
        <dgm:presLayoutVars>
          <dgm:chMax val="0"/>
          <dgm:bulletEnabled val="1"/>
        </dgm:presLayoutVars>
      </dgm:prSet>
      <dgm:spPr/>
      <dgm:t>
        <a:bodyPr/>
        <a:lstStyle/>
        <a:p>
          <a:pPr rtl="1"/>
          <a:endParaRPr lang="he-IL"/>
        </a:p>
      </dgm:t>
    </dgm:pt>
    <dgm:pt modelId="{955B07DF-8AE3-429B-9B0F-E0CFCA63BBB9}" type="pres">
      <dgm:prSet presAssocID="{D7239D7E-35E8-4142-BAFC-95A00E85C977}" presName="childText" presStyleLbl="revTx" presStyleIdx="1" presStyleCnt="2">
        <dgm:presLayoutVars>
          <dgm:bulletEnabled val="1"/>
        </dgm:presLayoutVars>
      </dgm:prSet>
      <dgm:spPr/>
      <dgm:t>
        <a:bodyPr/>
        <a:lstStyle/>
        <a:p>
          <a:pPr rtl="1"/>
          <a:endParaRPr lang="he-IL"/>
        </a:p>
      </dgm:t>
    </dgm:pt>
    <dgm:pt modelId="{5E754A90-AE2C-45F2-9786-EB090328BFCB}" type="pres">
      <dgm:prSet presAssocID="{90030A5F-444F-47B7-AB01-496092418989}" presName="parentText" presStyleLbl="node1" presStyleIdx="2" presStyleCnt="4" custLinFactY="-4863" custLinFactNeighborY="-100000">
        <dgm:presLayoutVars>
          <dgm:chMax val="0"/>
          <dgm:bulletEnabled val="1"/>
        </dgm:presLayoutVars>
      </dgm:prSet>
      <dgm:spPr/>
      <dgm:t>
        <a:bodyPr/>
        <a:lstStyle/>
        <a:p>
          <a:pPr rtl="1"/>
          <a:endParaRPr lang="he-IL"/>
        </a:p>
      </dgm:t>
    </dgm:pt>
    <dgm:pt modelId="{41A1B33D-EF34-4DC0-B0CB-E7F90785F571}" type="pres">
      <dgm:prSet presAssocID="{801A13E5-89E8-46E3-8B06-B190178D60B0}" presName="spacer" presStyleCnt="0"/>
      <dgm:spPr/>
    </dgm:pt>
    <dgm:pt modelId="{6346255E-E10B-44B1-8530-A632091AE487}" type="pres">
      <dgm:prSet presAssocID="{CDE3CDED-2B66-4264-9781-85D1FBDA4D2B}" presName="parentText" presStyleLbl="node1" presStyleIdx="3" presStyleCnt="4" custLinFactNeighborY="-58759">
        <dgm:presLayoutVars>
          <dgm:chMax val="0"/>
          <dgm:bulletEnabled val="1"/>
        </dgm:presLayoutVars>
      </dgm:prSet>
      <dgm:spPr/>
      <dgm:t>
        <a:bodyPr/>
        <a:lstStyle/>
        <a:p>
          <a:pPr rtl="1"/>
          <a:endParaRPr lang="he-IL"/>
        </a:p>
      </dgm:t>
    </dgm:pt>
  </dgm:ptLst>
  <dgm:cxnLst>
    <dgm:cxn modelId="{AAC052DC-86ED-48A1-A8B1-80724452C25D}" type="presOf" srcId="{4966FCF8-AFFE-48A7-8331-6A041110E36E}" destId="{955B07DF-8AE3-429B-9B0F-E0CFCA63BBB9}" srcOrd="0" destOrd="0" presId="urn:microsoft.com/office/officeart/2005/8/layout/vList2"/>
    <dgm:cxn modelId="{B95216AB-468F-4ADE-B4A0-CDC470FE9106}" srcId="{0A6F8151-205A-4925-A75D-2F409028A1B7}" destId="{CDE3CDED-2B66-4264-9781-85D1FBDA4D2B}" srcOrd="3" destOrd="0" parTransId="{9A0EEEB4-0058-494F-8F92-21D7535D237E}" sibTransId="{ED236020-769E-4E1D-A462-42CD8D758328}"/>
    <dgm:cxn modelId="{D4EC6CBB-6C92-415C-890F-21016441E572}" type="presOf" srcId="{5838B8DE-F7D8-4D38-90E8-7AA5C05584D6}" destId="{736D56AA-9A86-4914-9D1F-857DF3197114}" srcOrd="0" destOrd="0" presId="urn:microsoft.com/office/officeart/2005/8/layout/vList2"/>
    <dgm:cxn modelId="{8A144B3B-A4C9-422C-B048-A488A6774151}" srcId="{0A6F8151-205A-4925-A75D-2F409028A1B7}" destId="{90030A5F-444F-47B7-AB01-496092418989}" srcOrd="2" destOrd="0" parTransId="{3CE4F04D-C9CA-48DB-BD06-F5CA3CA3C1BA}" sibTransId="{801A13E5-89E8-46E3-8B06-B190178D60B0}"/>
    <dgm:cxn modelId="{D5FDD7C0-AFE2-456A-9E26-8E3FFD9DFB7F}" type="presOf" srcId="{90030A5F-444F-47B7-AB01-496092418989}" destId="{5E754A90-AE2C-45F2-9786-EB090328BFCB}" srcOrd="0" destOrd="0" presId="urn:microsoft.com/office/officeart/2005/8/layout/vList2"/>
    <dgm:cxn modelId="{0FC97CB7-0A14-4975-99A3-F8E9F2702D48}" type="presOf" srcId="{0A6F8151-205A-4925-A75D-2F409028A1B7}" destId="{AE46C0E0-CBC1-4BAB-B70A-EAD5A7E43511}" srcOrd="0" destOrd="0" presId="urn:microsoft.com/office/officeart/2005/8/layout/vList2"/>
    <dgm:cxn modelId="{53B92FAF-2D38-49B8-A83B-0C17A21D11B7}" type="presOf" srcId="{CDE3CDED-2B66-4264-9781-85D1FBDA4D2B}" destId="{6346255E-E10B-44B1-8530-A632091AE487}" srcOrd="0" destOrd="0" presId="urn:microsoft.com/office/officeart/2005/8/layout/vList2"/>
    <dgm:cxn modelId="{BA0D3509-6002-4E7D-B7A6-B84484BDE6C0}" srcId="{0A6F8151-205A-4925-A75D-2F409028A1B7}" destId="{D7239D7E-35E8-4142-BAFC-95A00E85C977}" srcOrd="1" destOrd="0" parTransId="{7A13E23F-1178-4D68-850E-EF2698CCEC93}" sibTransId="{03AD2EBF-FA87-4A67-A76F-A5C3176C3846}"/>
    <dgm:cxn modelId="{44559C81-091F-4FB8-8492-2CEBD837BE93}" srcId="{0A6F8151-205A-4925-A75D-2F409028A1B7}" destId="{5838B8DE-F7D8-4D38-90E8-7AA5C05584D6}" srcOrd="0" destOrd="0" parTransId="{FD36D8EC-F839-4CF3-BAC3-11EC5D8C687A}" sibTransId="{4621B474-AA92-4B3F-8CCE-12FF0F79A6DC}"/>
    <dgm:cxn modelId="{09EB3336-6865-40D1-9AF6-D49577641A13}" srcId="{D7239D7E-35E8-4142-BAFC-95A00E85C977}" destId="{4966FCF8-AFFE-48A7-8331-6A041110E36E}" srcOrd="0" destOrd="0" parTransId="{13BA7670-E4F0-4C92-B2FB-F5069FA6B079}" sibTransId="{871F5222-C80F-448E-AA6D-070C354349B4}"/>
    <dgm:cxn modelId="{5A764C23-1CCA-4CD5-A2F2-F01A62FDF3B4}" type="presOf" srcId="{1875D957-CEC7-475E-8C44-BC5634D601FF}" destId="{AA1763CF-0535-4EB5-9F1B-E5921ACD9EC9}" srcOrd="0" destOrd="0" presId="urn:microsoft.com/office/officeart/2005/8/layout/vList2"/>
    <dgm:cxn modelId="{B667DE53-2202-475F-A3A3-8B1E51226B8F}" srcId="{5838B8DE-F7D8-4D38-90E8-7AA5C05584D6}" destId="{1875D957-CEC7-475E-8C44-BC5634D601FF}" srcOrd="0" destOrd="0" parTransId="{51E8ED40-B868-4295-9289-5C2114C0EB8D}" sibTransId="{4C915778-B525-449A-A32F-2C7F3A2B4788}"/>
    <dgm:cxn modelId="{3505FCA1-5381-4EAA-9C3D-6A73D5D82C20}" type="presOf" srcId="{D7239D7E-35E8-4142-BAFC-95A00E85C977}" destId="{9ED5C7C1-1684-4CCC-AA68-FD07DB5C8330}" srcOrd="0" destOrd="0" presId="urn:microsoft.com/office/officeart/2005/8/layout/vList2"/>
    <dgm:cxn modelId="{792067C4-589D-4CBB-B662-EFAEC0C8E73F}" type="presParOf" srcId="{AE46C0E0-CBC1-4BAB-B70A-EAD5A7E43511}" destId="{736D56AA-9A86-4914-9D1F-857DF3197114}" srcOrd="0" destOrd="0" presId="urn:microsoft.com/office/officeart/2005/8/layout/vList2"/>
    <dgm:cxn modelId="{2FAD5C76-3F72-47BA-A65B-799E676756F6}" type="presParOf" srcId="{AE46C0E0-CBC1-4BAB-B70A-EAD5A7E43511}" destId="{AA1763CF-0535-4EB5-9F1B-E5921ACD9EC9}" srcOrd="1" destOrd="0" presId="urn:microsoft.com/office/officeart/2005/8/layout/vList2"/>
    <dgm:cxn modelId="{374B91CF-A609-47F7-9403-BBB29AC3C326}" type="presParOf" srcId="{AE46C0E0-CBC1-4BAB-B70A-EAD5A7E43511}" destId="{9ED5C7C1-1684-4CCC-AA68-FD07DB5C8330}" srcOrd="2" destOrd="0" presId="urn:microsoft.com/office/officeart/2005/8/layout/vList2"/>
    <dgm:cxn modelId="{8C90C3EC-8EEC-4AF8-B846-301F37BC6DD6}" type="presParOf" srcId="{AE46C0E0-CBC1-4BAB-B70A-EAD5A7E43511}" destId="{955B07DF-8AE3-429B-9B0F-E0CFCA63BBB9}" srcOrd="3" destOrd="0" presId="urn:microsoft.com/office/officeart/2005/8/layout/vList2"/>
    <dgm:cxn modelId="{997A21D9-4F71-4C40-9AC2-F0629797FB4A}" type="presParOf" srcId="{AE46C0E0-CBC1-4BAB-B70A-EAD5A7E43511}" destId="{5E754A90-AE2C-45F2-9786-EB090328BFCB}" srcOrd="4" destOrd="0" presId="urn:microsoft.com/office/officeart/2005/8/layout/vList2"/>
    <dgm:cxn modelId="{4CF00C95-1F1E-4683-A484-BC578E10F322}" type="presParOf" srcId="{AE46C0E0-CBC1-4BAB-B70A-EAD5A7E43511}" destId="{41A1B33D-EF34-4DC0-B0CB-E7F90785F571}" srcOrd="5" destOrd="0" presId="urn:microsoft.com/office/officeart/2005/8/layout/vList2"/>
    <dgm:cxn modelId="{DCFD9BF7-2916-4313-8361-16EDAB3E4CC4}" type="presParOf" srcId="{AE46C0E0-CBC1-4BAB-B70A-EAD5A7E43511}" destId="{6346255E-E10B-44B1-8530-A632091AE48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59431"/>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he-IL" sz="2600" kern="1200" dirty="0" smtClean="0"/>
            <a:t>ארגון בין-ממשלתי עצמאי</a:t>
          </a:r>
          <a:r>
            <a:rPr lang="en-US" sz="2600" kern="1200" dirty="0" smtClean="0"/>
            <a:t>;</a:t>
          </a:r>
          <a:r>
            <a:rPr lang="he-IL" sz="2600" kern="1200" dirty="0" smtClean="0"/>
            <a:t> </a:t>
          </a:r>
          <a:r>
            <a:rPr lang="he-IL" sz="2600" b="1" kern="1200" dirty="0" smtClean="0"/>
            <a:t>לא</a:t>
          </a:r>
          <a:r>
            <a:rPr lang="he-IL" sz="2600" kern="1200" dirty="0" smtClean="0"/>
            <a:t> ארגון של האו"ם (יחסים עם </a:t>
          </a:r>
          <a:r>
            <a:rPr lang="he-IL" sz="2600" kern="1200" dirty="0" err="1" smtClean="0"/>
            <a:t>מועבי"ט</a:t>
          </a:r>
          <a:r>
            <a:rPr lang="he-IL" sz="2600" kern="1200" dirty="0" smtClean="0"/>
            <a:t>)</a:t>
          </a:r>
          <a:endParaRPr lang="en-US" sz="2600" kern="1200" dirty="0"/>
        </a:p>
      </dsp:txBody>
      <dsp:txXfrm>
        <a:off x="41954" y="41954"/>
        <a:ext cx="9945264" cy="775523"/>
      </dsp:txXfrm>
    </dsp:sp>
    <dsp:sp modelId="{AA1763CF-0535-4EB5-9F1B-E5921ACD9EC9}">
      <dsp:nvSpPr>
        <dsp:cNvPr id="0" name=""/>
        <dsp:cNvSpPr/>
      </dsp:nvSpPr>
      <dsp:spPr>
        <a:xfrm>
          <a:off x="0" y="860780"/>
          <a:ext cx="10029172" cy="7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0780"/>
        <a:ext cx="10029172" cy="70671"/>
      </dsp:txXfrm>
    </dsp:sp>
    <dsp:sp modelId="{9ED5C7C1-1684-4CCC-AA68-FD07DB5C8330}">
      <dsp:nvSpPr>
        <dsp:cNvPr id="0" name=""/>
        <dsp:cNvSpPr/>
      </dsp:nvSpPr>
      <dsp:spPr>
        <a:xfrm>
          <a:off x="0" y="915861"/>
          <a:ext cx="10029172" cy="859431"/>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he-IL" sz="2600" kern="1200" dirty="0" smtClean="0"/>
            <a:t>נוסדה ב- 1957 למטרת קידום פיתוח אנרגיה גרעינית לצרכי שלום ("</a:t>
          </a:r>
          <a:r>
            <a:rPr lang="he-IL" sz="2600" b="1" kern="1200" dirty="0" smtClean="0"/>
            <a:t>אטומים למען שלום</a:t>
          </a:r>
          <a:r>
            <a:rPr lang="he-IL" sz="2600" kern="1200" dirty="0" smtClean="0"/>
            <a:t>")</a:t>
          </a:r>
          <a:endParaRPr lang="en-US" sz="2600" kern="1200" dirty="0"/>
        </a:p>
      </dsp:txBody>
      <dsp:txXfrm>
        <a:off x="41954" y="957815"/>
        <a:ext cx="9945264" cy="775523"/>
      </dsp:txXfrm>
    </dsp:sp>
    <dsp:sp modelId="{955B07DF-8AE3-429B-9B0F-E0CFCA63BBB9}">
      <dsp:nvSpPr>
        <dsp:cNvPr id="0" name=""/>
        <dsp:cNvSpPr/>
      </dsp:nvSpPr>
      <dsp:spPr>
        <a:xfrm>
          <a:off x="0" y="1790882"/>
          <a:ext cx="10029172" cy="70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0882"/>
        <a:ext cx="10029172" cy="70671"/>
      </dsp:txXfrm>
    </dsp:sp>
    <dsp:sp modelId="{5E754A90-AE2C-45F2-9786-EB090328BFCB}">
      <dsp:nvSpPr>
        <dsp:cNvPr id="0" name=""/>
        <dsp:cNvSpPr/>
      </dsp:nvSpPr>
      <dsp:spPr>
        <a:xfrm>
          <a:off x="0" y="1807468"/>
          <a:ext cx="10029172" cy="859431"/>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he-IL" sz="2600" kern="1200" dirty="0"/>
            <a:t>פיקוח </a:t>
          </a:r>
          <a:r>
            <a:rPr lang="he-IL" sz="2600" kern="1200" dirty="0" err="1"/>
            <a:t>סבא"א</a:t>
          </a:r>
          <a:r>
            <a:rPr lang="he-IL" sz="2600" kern="1200" dirty="0"/>
            <a:t> קדם ל- </a:t>
          </a:r>
          <a:r>
            <a:rPr lang="en-US" sz="2600" kern="1200" dirty="0"/>
            <a:t>NPT</a:t>
          </a:r>
          <a:r>
            <a:rPr lang="he-IL" sz="2600" kern="1200" dirty="0"/>
            <a:t> אך משרת את האמנה</a:t>
          </a:r>
          <a:endParaRPr lang="en-US" sz="2600" kern="1200" dirty="0"/>
        </a:p>
      </dsp:txBody>
      <dsp:txXfrm>
        <a:off x="41954" y="1849422"/>
        <a:ext cx="9945264" cy="775523"/>
      </dsp:txXfrm>
    </dsp:sp>
    <dsp:sp modelId="{6346255E-E10B-44B1-8530-A632091AE487}">
      <dsp:nvSpPr>
        <dsp:cNvPr id="0" name=""/>
        <dsp:cNvSpPr/>
      </dsp:nvSpPr>
      <dsp:spPr>
        <a:xfrm>
          <a:off x="0" y="2726054"/>
          <a:ext cx="10029172" cy="859431"/>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he-IL" sz="2600" kern="1200" dirty="0" smtClean="0"/>
            <a:t>172 </a:t>
          </a:r>
          <a:r>
            <a:rPr lang="he-IL" sz="2600" kern="1200" dirty="0"/>
            <a:t>מדינות חברות (ללא חובת קבלת פיקוח מקיף)</a:t>
          </a:r>
          <a:endParaRPr lang="en-US" sz="2600" kern="1200" dirty="0"/>
        </a:p>
      </dsp:txBody>
      <dsp:txXfrm>
        <a:off x="41954" y="2768008"/>
        <a:ext cx="9945264" cy="775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D56AA-9A86-4914-9D1F-857DF3197114}">
      <dsp:nvSpPr>
        <dsp:cNvPr id="0" name=""/>
        <dsp:cNvSpPr/>
      </dsp:nvSpPr>
      <dsp:spPr>
        <a:xfrm>
          <a:off x="0" y="0"/>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פעילויות טכניות שמטרתן </a:t>
          </a:r>
          <a:r>
            <a:rPr lang="he-IL" sz="2400" b="1" kern="1200" dirty="0" smtClean="0">
              <a:latin typeface="Levenim MT" panose="02010502060101010101" pitchFamily="2" charset="-79"/>
              <a:cs typeface="Levenim MT" panose="02010502060101010101" pitchFamily="2" charset="-79"/>
            </a:rPr>
            <a:t>אימות השימוש לצרכי שלום </a:t>
          </a:r>
          <a:r>
            <a:rPr lang="he-IL" sz="2400" kern="1200" dirty="0" smtClean="0">
              <a:latin typeface="Levenim MT" panose="02010502060101010101" pitchFamily="2" charset="-79"/>
              <a:cs typeface="Levenim MT" panose="02010502060101010101" pitchFamily="2" charset="-79"/>
            </a:rPr>
            <a:t>בחומרים גרעיניים בפעילויות מעגל דלק של מדינה</a:t>
          </a:r>
          <a:endParaRPr lang="en-US" sz="2400" kern="1200" dirty="0"/>
        </a:p>
      </dsp:txBody>
      <dsp:txXfrm>
        <a:off x="42077" y="42077"/>
        <a:ext cx="9945018" cy="777806"/>
      </dsp:txXfrm>
    </dsp:sp>
    <dsp:sp modelId="{AA1763CF-0535-4EB5-9F1B-E5921ACD9EC9}">
      <dsp:nvSpPr>
        <dsp:cNvPr id="0" name=""/>
        <dsp:cNvSpPr/>
      </dsp:nvSpPr>
      <dsp:spPr>
        <a:xfrm>
          <a:off x="0" y="862996"/>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862996"/>
        <a:ext cx="10029172" cy="66304"/>
      </dsp:txXfrm>
    </dsp:sp>
    <dsp:sp modelId="{9ED5C7C1-1684-4CCC-AA68-FD07DB5C8330}">
      <dsp:nvSpPr>
        <dsp:cNvPr id="0" name=""/>
        <dsp:cNvSpPr/>
      </dsp:nvSpPr>
      <dsp:spPr>
        <a:xfrm>
          <a:off x="0" y="914674"/>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הסכמי פיקוח</a:t>
          </a:r>
          <a:endParaRPr lang="en-US" sz="2400" kern="1200" dirty="0">
            <a:latin typeface="Levenim MT" panose="02010502060101010101" pitchFamily="2" charset="-79"/>
            <a:cs typeface="Levenim MT" panose="02010502060101010101" pitchFamily="2" charset="-79"/>
          </a:endParaRPr>
        </a:p>
      </dsp:txBody>
      <dsp:txXfrm>
        <a:off x="42077" y="956751"/>
        <a:ext cx="9945018" cy="777806"/>
      </dsp:txXfrm>
    </dsp:sp>
    <dsp:sp modelId="{955B07DF-8AE3-429B-9B0F-E0CFCA63BBB9}">
      <dsp:nvSpPr>
        <dsp:cNvPr id="0" name=""/>
        <dsp:cNvSpPr/>
      </dsp:nvSpPr>
      <dsp:spPr>
        <a:xfrm>
          <a:off x="0" y="1791262"/>
          <a:ext cx="10029172" cy="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426" tIns="33020" rIns="184912" bIns="33020" numCol="1" spcCol="1270" anchor="t" anchorCtr="0">
          <a:noAutofit/>
        </a:bodyPr>
        <a:lstStyle/>
        <a:p>
          <a:pPr marL="228600" lvl="1" indent="-228600" algn="r" defTabSz="1155700" rtl="1">
            <a:lnSpc>
              <a:spcPct val="90000"/>
            </a:lnSpc>
            <a:spcBef>
              <a:spcPct val="0"/>
            </a:spcBef>
            <a:spcAft>
              <a:spcPct val="20000"/>
            </a:spcAft>
            <a:buChar char="••"/>
          </a:pPr>
          <a:endParaRPr lang="en-US" sz="2600" kern="1200" dirty="0"/>
        </a:p>
      </dsp:txBody>
      <dsp:txXfrm>
        <a:off x="0" y="1791262"/>
        <a:ext cx="10029172" cy="66304"/>
      </dsp:txXfrm>
    </dsp:sp>
    <dsp:sp modelId="{5E754A90-AE2C-45F2-9786-EB090328BFCB}">
      <dsp:nvSpPr>
        <dsp:cNvPr id="0" name=""/>
        <dsp:cNvSpPr/>
      </dsp:nvSpPr>
      <dsp:spPr>
        <a:xfrm>
          <a:off x="0" y="1804118"/>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הפיקוח אמור לגלות בזמן הסטות של "כמויות משמעותיות" (</a:t>
          </a:r>
          <a:r>
            <a:rPr lang="en-US" sz="2400" kern="1200" dirty="0" smtClean="0">
              <a:latin typeface="Levenim MT" panose="02010502060101010101" pitchFamily="2" charset="-79"/>
              <a:cs typeface="Levenim MT" panose="02010502060101010101" pitchFamily="2" charset="-79"/>
            </a:rPr>
            <a:t>SQ</a:t>
          </a:r>
          <a:r>
            <a:rPr lang="he-IL" sz="2400" kern="1200" dirty="0" smtClean="0">
              <a:latin typeface="Levenim MT" panose="02010502060101010101" pitchFamily="2" charset="-79"/>
              <a:cs typeface="Levenim MT" panose="02010502060101010101" pitchFamily="2" charset="-79"/>
            </a:rPr>
            <a:t>) של חומרים גרעיניים לצרכים צבאיים</a:t>
          </a:r>
          <a:endParaRPr lang="en-US" sz="2400" kern="1200" dirty="0">
            <a:latin typeface="Levenim MT" panose="02010502060101010101" pitchFamily="2" charset="-79"/>
            <a:cs typeface="Levenim MT" panose="02010502060101010101" pitchFamily="2" charset="-79"/>
          </a:endParaRPr>
        </a:p>
      </dsp:txBody>
      <dsp:txXfrm>
        <a:off x="42077" y="1846195"/>
        <a:ext cx="9945018" cy="777806"/>
      </dsp:txXfrm>
    </dsp:sp>
    <dsp:sp modelId="{6346255E-E10B-44B1-8530-A632091AE487}">
      <dsp:nvSpPr>
        <dsp:cNvPr id="0" name=""/>
        <dsp:cNvSpPr/>
      </dsp:nvSpPr>
      <dsp:spPr>
        <a:xfrm>
          <a:off x="0" y="2724283"/>
          <a:ext cx="10029172" cy="8619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Levenim MT" panose="02010502060101010101" pitchFamily="2" charset="-79"/>
              <a:cs typeface="Levenim MT" panose="02010502060101010101" pitchFamily="2" charset="-79"/>
            </a:rPr>
            <a:t>במקרה של הפרה, או חוסר יכול לאמת היעדר הסטה, ניתן לדווח </a:t>
          </a:r>
          <a:r>
            <a:rPr lang="he-IL" sz="2400" kern="1200" dirty="0" err="1" smtClean="0">
              <a:latin typeface="Levenim MT" panose="02010502060101010101" pitchFamily="2" charset="-79"/>
              <a:cs typeface="Levenim MT" panose="02010502060101010101" pitchFamily="2" charset="-79"/>
            </a:rPr>
            <a:t>למועבי"ט</a:t>
          </a:r>
          <a:endParaRPr lang="en-US" sz="2400" kern="1200" dirty="0">
            <a:latin typeface="Levenim MT" panose="02010502060101010101" pitchFamily="2" charset="-79"/>
            <a:cs typeface="Levenim MT" panose="02010502060101010101" pitchFamily="2" charset="-79"/>
          </a:endParaRPr>
        </a:p>
      </dsp:txBody>
      <dsp:txXfrm>
        <a:off x="42077" y="2766360"/>
        <a:ext cx="9945018" cy="7778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5A48B76A-0694-49B7-B39E-1508AF636FF3}" type="datetimeFigureOut">
              <a:rPr lang="he-IL" smtClean="0"/>
              <a:pPr/>
              <a:t>כ"א/חשון/תשפ"א</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EFB6F25B-CB64-4F2D-B83A-F4B6576FE872}" type="slidenum">
              <a:rPr lang="he-IL" smtClean="0"/>
              <a:pPr/>
              <a:t>‹#›</a:t>
            </a:fld>
            <a:endParaRPr lang="he-IL"/>
          </a:p>
        </p:txBody>
      </p:sp>
    </p:spTree>
    <p:extLst>
      <p:ext uri="{BB962C8B-B14F-4D97-AF65-F5344CB8AC3E}">
        <p14:creationId xmlns:p14="http://schemas.microsoft.com/office/powerpoint/2010/main" val="2741325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55925" cy="496888"/>
          </a:xfrm>
          <a:prstGeom prst="rect">
            <a:avLst/>
          </a:prstGeom>
        </p:spPr>
        <p:txBody>
          <a:bodyPr vert="horz" lIns="91440" tIns="45720" rIns="91440" bIns="45720" rtlCol="1"/>
          <a:lstStyle>
            <a:lvl1pPr algn="l">
              <a:defRPr sz="1200"/>
            </a:lvl1pPr>
          </a:lstStyle>
          <a:p>
            <a:fld id="{D0C8CEC8-B02D-42DF-819D-5796908DE05F}" type="datetimeFigureOut">
              <a:rPr lang="he-IL" smtClean="0"/>
              <a:pPr/>
              <a:t>כ"א/חשון/תשפ"א</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73613"/>
            <a:ext cx="5454650" cy="39052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55925" cy="496887"/>
          </a:xfrm>
          <a:prstGeom prst="rect">
            <a:avLst/>
          </a:prstGeom>
        </p:spPr>
        <p:txBody>
          <a:bodyPr vert="horz" lIns="91440" tIns="45720" rIns="91440" bIns="45720" rtlCol="1" anchor="b"/>
          <a:lstStyle>
            <a:lvl1pPr algn="l">
              <a:defRPr sz="1200"/>
            </a:lvl1pPr>
          </a:lstStyle>
          <a:p>
            <a:fld id="{B490C5B3-7BB7-4317-9FA2-22626187F65D}" type="slidenum">
              <a:rPr lang="he-IL" smtClean="0"/>
              <a:pPr/>
              <a:t>‹#›</a:t>
            </a:fld>
            <a:endParaRPr lang="he-IL"/>
          </a:p>
        </p:txBody>
      </p:sp>
    </p:spTree>
    <p:extLst>
      <p:ext uri="{BB962C8B-B14F-4D97-AF65-F5344CB8AC3E}">
        <p14:creationId xmlns:p14="http://schemas.microsoft.com/office/powerpoint/2010/main" val="37038478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214579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תפקיד מחלקת הפיקוח </a:t>
            </a:r>
            <a:r>
              <a:rPr lang="he-IL" sz="1800" dirty="0" err="1" smtClean="0"/>
              <a:t>בסבא"א</a:t>
            </a:r>
            <a:r>
              <a:rPr lang="he-IL" sz="1800" dirty="0" smtClean="0"/>
              <a:t> הוא לאמת שהמדינה ממלאת את מחויבותה ע"פ ה- </a:t>
            </a:r>
            <a:r>
              <a:rPr lang="en-US" sz="1800" dirty="0" smtClean="0"/>
              <a:t>NPT</a:t>
            </a:r>
            <a:r>
              <a:rPr lang="he-IL" sz="1800" dirty="0" smtClean="0"/>
              <a:t> שלא לפתח, לייצר או להשיג בדרך אחרת נשק גרעיני או מתקן נפץ גרעיני אחר - </a:t>
            </a:r>
            <a:r>
              <a:rPr lang="en-US" sz="1800" dirty="0" smtClean="0"/>
              <a:t>other </a:t>
            </a:r>
            <a:r>
              <a:rPr lang="en-US" sz="1800" dirty="0"/>
              <a:t>nuclear explosive devices.</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10</a:t>
            </a:fld>
            <a:endParaRPr lang="he-IL"/>
          </a:p>
        </p:txBody>
      </p:sp>
    </p:spTree>
    <p:extLst>
      <p:ext uri="{BB962C8B-B14F-4D97-AF65-F5344CB8AC3E}">
        <p14:creationId xmlns:p14="http://schemas.microsoft.com/office/powerpoint/2010/main" val="167478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1:33 דקות</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11</a:t>
            </a:fld>
            <a:endParaRPr lang="he-IL"/>
          </a:p>
        </p:txBody>
      </p:sp>
    </p:spTree>
    <p:extLst>
      <p:ext uri="{BB962C8B-B14F-4D97-AF65-F5344CB8AC3E}">
        <p14:creationId xmlns:p14="http://schemas.microsoft.com/office/powerpoint/2010/main" val="360854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12</a:t>
            </a:fld>
            <a:endParaRPr lang="he-IL"/>
          </a:p>
        </p:txBody>
      </p:sp>
    </p:spTree>
    <p:extLst>
      <p:ext uri="{BB962C8B-B14F-4D97-AF65-F5344CB8AC3E}">
        <p14:creationId xmlns:p14="http://schemas.microsoft.com/office/powerpoint/2010/main" val="338555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2:35 </a:t>
            </a:r>
            <a:r>
              <a:rPr lang="he-IL" sz="1800" dirty="0" smtClean="0"/>
              <a:t>דקות</a:t>
            </a:r>
          </a:p>
          <a:p>
            <a:endParaRPr lang="he-IL" sz="1800" dirty="0"/>
          </a:p>
          <a:p>
            <a:r>
              <a:rPr lang="he-IL" sz="1800" dirty="0" smtClean="0"/>
              <a:t>החל מ 2007 </a:t>
            </a:r>
            <a:r>
              <a:rPr lang="he-IL" sz="1800" dirty="0" err="1" smtClean="0"/>
              <a:t>סבא"א</a:t>
            </a:r>
            <a:r>
              <a:rPr lang="he-IL" sz="1800" dirty="0" smtClean="0"/>
              <a:t> ואיראן היו במגעים לגבי חקירת שאלות פתוחות ביחס לתכניתה הגרעינית, ביניהן כאלה הנוגעות </a:t>
            </a:r>
            <a:r>
              <a:rPr lang="he-IL" sz="1800" dirty="0" err="1" smtClean="0"/>
              <a:t>למימדים</a:t>
            </a:r>
            <a:r>
              <a:rPr lang="he-IL" sz="1800" dirty="0" smtClean="0"/>
              <a:t> צבאיים של התכנית.</a:t>
            </a:r>
          </a:p>
          <a:p>
            <a:endParaRPr lang="he-IL" sz="1800" dirty="0"/>
          </a:p>
          <a:p>
            <a:r>
              <a:rPr lang="he-IL" sz="1800" dirty="0" smtClean="0"/>
              <a:t>דיווח על פרסום דו"ח </a:t>
            </a:r>
            <a:r>
              <a:rPr lang="he-IL" sz="1800" dirty="0" err="1" smtClean="0"/>
              <a:t>סבא"א</a:t>
            </a:r>
            <a:r>
              <a:rPr lang="he-IL" sz="1800" dirty="0" smtClean="0"/>
              <a:t> בנושא.</a:t>
            </a:r>
          </a:p>
          <a:p>
            <a:endParaRPr lang="he-IL" sz="1800" dirty="0"/>
          </a:p>
          <a:p>
            <a:r>
              <a:rPr lang="he-IL" sz="1800" dirty="0" smtClean="0"/>
              <a:t>הארכיון בהמשך יוכיח את החשדות שעלו מהדו"ח.</a:t>
            </a:r>
          </a:p>
          <a:p>
            <a:endParaRPr lang="he-IL" sz="1800" dirty="0"/>
          </a:p>
          <a:p>
            <a:r>
              <a:rPr lang="he-IL" sz="1800" dirty="0" smtClean="0"/>
              <a:t>הדו"ח יחייב "טיפול" כדי להגיע להסכם הגרעין.</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13</a:t>
            </a:fld>
            <a:endParaRPr lang="he-IL"/>
          </a:p>
        </p:txBody>
      </p:sp>
    </p:spTree>
    <p:extLst>
      <p:ext uri="{BB962C8B-B14F-4D97-AF65-F5344CB8AC3E}">
        <p14:creationId xmlns:p14="http://schemas.microsoft.com/office/powerpoint/2010/main" val="326121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סגירת התיק:</a:t>
            </a:r>
          </a:p>
          <a:p>
            <a:r>
              <a:rPr lang="he-IL" sz="1600" dirty="0" smtClean="0"/>
              <a:t>בדצמבר 2015 </a:t>
            </a:r>
            <a:r>
              <a:rPr lang="he-IL" sz="1600" dirty="0" err="1" smtClean="0"/>
              <a:t>סבא"א</a:t>
            </a:r>
            <a:r>
              <a:rPr lang="he-IL" sz="1600" dirty="0" smtClean="0"/>
              <a:t> מפרסמת דו"ח שכולל את הערכתה על פעילות העבר של איראן הקשורה לפיתוח נשק גרעיני. מעריכים שלא </a:t>
            </a:r>
            <a:r>
              <a:rPr lang="he-IL" sz="1600" dirty="0" err="1" smtClean="0"/>
              <a:t>היתה</a:t>
            </a:r>
            <a:r>
              <a:rPr lang="he-IL" sz="1600" dirty="0" smtClean="0"/>
              <a:t> פעילות לאחר 2009. הדו"ח מלא חורים והיעדר תשובות.</a:t>
            </a:r>
          </a:p>
          <a:p>
            <a:endParaRPr lang="he-IL" sz="1600" dirty="0"/>
          </a:p>
          <a:p>
            <a:r>
              <a:rPr lang="he-IL" sz="1600" dirty="0" smtClean="0"/>
              <a:t>בעקבות הדו"ח, </a:t>
            </a:r>
            <a:r>
              <a:rPr lang="he-IL" sz="1600" dirty="0" err="1" smtClean="0"/>
              <a:t>הבורד</a:t>
            </a:r>
            <a:r>
              <a:rPr lang="he-IL" sz="1600" dirty="0" smtClean="0"/>
              <a:t> מאמץ החלטה שמבטלת החלטות קודמות ומסיימת את החקירה בנושא (סגירת התיק).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14</a:t>
            </a:fld>
            <a:endParaRPr lang="he-IL"/>
          </a:p>
        </p:txBody>
      </p:sp>
    </p:spTree>
    <p:extLst>
      <p:ext uri="{BB962C8B-B14F-4D97-AF65-F5344CB8AC3E}">
        <p14:creationId xmlns:p14="http://schemas.microsoft.com/office/powerpoint/2010/main" val="449621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15</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800" dirty="0" smtClean="0"/>
              <a:t>נאום </a:t>
            </a:r>
            <a:r>
              <a:rPr lang="he-IL" sz="1800" dirty="0" err="1" smtClean="0"/>
              <a:t>ראה"מ</a:t>
            </a:r>
            <a:r>
              <a:rPr lang="he-IL" sz="1800" dirty="0" smtClean="0"/>
              <a:t> לשני בתי הקונגרס במרץ 2015 טרום החתימה על ההסכם (להפעיל לחץ פנימי).</a:t>
            </a:r>
          </a:p>
          <a:p>
            <a:endParaRPr lang="he-IL" sz="1800" dirty="0"/>
          </a:p>
          <a:p>
            <a:r>
              <a:rPr lang="he-IL" sz="1800" dirty="0" smtClean="0"/>
              <a:t>ארה"ב הפעילה סנקציות על איראן כבר ב 1984 כאשר הוסיפה אותה לרשימת המדינות תומכות הטרור.</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16</a:t>
            </a:fld>
            <a:endParaRPr lang="he-IL"/>
          </a:p>
        </p:txBody>
      </p:sp>
    </p:spTree>
    <p:extLst>
      <p:ext uri="{BB962C8B-B14F-4D97-AF65-F5344CB8AC3E}">
        <p14:creationId xmlns:p14="http://schemas.microsoft.com/office/powerpoint/2010/main" val="388263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17</a:t>
            </a:fld>
            <a:endParaRPr lang="he-IL"/>
          </a:p>
        </p:txBody>
      </p:sp>
    </p:spTree>
    <p:extLst>
      <p:ext uri="{BB962C8B-B14F-4D97-AF65-F5344CB8AC3E}">
        <p14:creationId xmlns:p14="http://schemas.microsoft.com/office/powerpoint/2010/main" val="1390271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22263" y="122078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דילמות:</a:t>
            </a:r>
          </a:p>
          <a:p>
            <a:r>
              <a:rPr lang="he-IL" sz="1600" dirty="0" smtClean="0"/>
              <a:t>שיקולי הסברה – חומרים שיתמכו הכי טוב במסרים המדיניים (יצירת נראטיב) -  מול שיקולי מודיעין (חשיפת מקורות ושיטות פעולה)</a:t>
            </a:r>
          </a:p>
          <a:p>
            <a:endParaRPr lang="he-IL" sz="1600" dirty="0"/>
          </a:p>
          <a:p>
            <a:r>
              <a:rPr lang="he-IL" sz="1600" dirty="0" smtClean="0"/>
              <a:t>לא </a:t>
            </a:r>
            <a:r>
              <a:rPr lang="he-IL" sz="1600" dirty="0" smtClean="0"/>
              <a:t>בלעדי לתחום הגרעין</a:t>
            </a:r>
            <a:r>
              <a:rPr lang="he-IL" sz="1600" dirty="0" smtClean="0"/>
              <a:t>.</a:t>
            </a:r>
          </a:p>
          <a:p>
            <a:r>
              <a:rPr lang="he-IL" sz="1600" dirty="0" smtClean="0"/>
              <a:t>כבר ב 6.ביוני 1967 ביום השני של מלחמת ששת הימים, הדרג המדיני נתן פומבי לשיחה בין נשיא מצרים נאצר לבין חוסיין מלך ירדן שבה הציע נאצר להצהיר שארה"ב ובריטניה השתתפו בתקיפה של שדות התעופה במצרים. זאת מחשש שמצרים מנסה לגרור את בריה"מ להתערב במלחמה.</a:t>
            </a:r>
          </a:p>
          <a:p>
            <a:endParaRPr lang="he-IL" sz="1600" dirty="0"/>
          </a:p>
          <a:p>
            <a:r>
              <a:rPr lang="he-IL" sz="1600" dirty="0" smtClean="0"/>
              <a:t>ביטוי לגישה של </a:t>
            </a:r>
            <a:r>
              <a:rPr lang="he-IL" sz="1600" dirty="0" err="1" smtClean="0"/>
              <a:t>ראה"מ</a:t>
            </a:r>
            <a:r>
              <a:rPr lang="he-IL" sz="1600" dirty="0" smtClean="0"/>
              <a:t> נתניהו: "אנחנו מדינה שיש לה מודיעין ולא מודיעין שיש לו מדינה".</a:t>
            </a:r>
          </a:p>
          <a:p>
            <a:endParaRPr lang="he-IL" sz="1600" dirty="0" smtClean="0"/>
          </a:p>
          <a:p>
            <a:r>
              <a:rPr lang="he-IL" sz="1600" dirty="0" smtClean="0"/>
              <a:t>לאחרונה – פרויקט דיוק הטילים של החיזבאללה</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18</a:t>
            </a:fld>
            <a:endParaRPr lang="he-IL"/>
          </a:p>
        </p:txBody>
      </p:sp>
    </p:spTree>
    <p:extLst>
      <p:ext uri="{BB962C8B-B14F-4D97-AF65-F5344CB8AC3E}">
        <p14:creationId xmlns:p14="http://schemas.microsoft.com/office/powerpoint/2010/main" val="1616040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אובמה, סרקוזי ובראון</a:t>
            </a:r>
          </a:p>
          <a:p>
            <a:r>
              <a:rPr lang="he-IL" sz="1800" dirty="0"/>
              <a:t>1:48 דקות</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19</a:t>
            </a:fld>
            <a:endParaRPr lang="he-IL"/>
          </a:p>
        </p:txBody>
      </p:sp>
    </p:spTree>
    <p:extLst>
      <p:ext uri="{BB962C8B-B14F-4D97-AF65-F5344CB8AC3E}">
        <p14:creationId xmlns:p14="http://schemas.microsoft.com/office/powerpoint/2010/main" val="294241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a:t>
            </a:fld>
            <a:endParaRPr lang="he-IL"/>
          </a:p>
        </p:txBody>
      </p:sp>
    </p:spTree>
    <p:extLst>
      <p:ext uri="{BB962C8B-B14F-4D97-AF65-F5344CB8AC3E}">
        <p14:creationId xmlns:p14="http://schemas.microsoft.com/office/powerpoint/2010/main" val="3052696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30 אפריל 2018- במסיבת עיתונאים של </a:t>
            </a:r>
            <a:r>
              <a:rPr lang="he-IL" sz="1800" dirty="0" err="1" smtClean="0"/>
              <a:t>ראה"מ</a:t>
            </a:r>
            <a:r>
              <a:rPr lang="he-IL" sz="1800" dirty="0" smtClean="0"/>
              <a:t> בפני עשרות עיתונאים מהארץ והעולם שהועברה בשידור חי ברחבי העולם, הציג מצגת דרמטית שחשפה את ארכיון הגרעין האיראני.</a:t>
            </a:r>
          </a:p>
          <a:p>
            <a:endParaRPr lang="he-IL" sz="1800" dirty="0" smtClean="0"/>
          </a:p>
          <a:p>
            <a:r>
              <a:rPr lang="he-IL" sz="1800" dirty="0" smtClean="0"/>
              <a:t>מתחיל </a:t>
            </a:r>
            <a:r>
              <a:rPr lang="he-IL" sz="1800" dirty="0" smtClean="0"/>
              <a:t>בעברית ועובר </a:t>
            </a:r>
            <a:r>
              <a:rPr lang="he-IL" sz="1800" dirty="0" smtClean="0"/>
              <a:t>לאנגלית</a:t>
            </a:r>
          </a:p>
          <a:p>
            <a:endParaRPr lang="he-IL" sz="1800" dirty="0"/>
          </a:p>
          <a:p>
            <a:r>
              <a:rPr lang="he-IL" sz="1800" u="sng" dirty="0" smtClean="0"/>
              <a:t>לאחר הסרטון</a:t>
            </a:r>
            <a:r>
              <a:rPr lang="he-IL" sz="1800" dirty="0" smtClean="0"/>
              <a:t>:</a:t>
            </a:r>
          </a:p>
          <a:p>
            <a:r>
              <a:rPr lang="he-IL" sz="1800" dirty="0" smtClean="0"/>
              <a:t>בנאומו במאי 2018 הזכיר הנשיא </a:t>
            </a:r>
            <a:r>
              <a:rPr lang="he-IL" sz="1800" dirty="0" err="1" smtClean="0"/>
              <a:t>טראמפ</a:t>
            </a:r>
            <a:r>
              <a:rPr lang="he-IL" sz="1800" dirty="0" smtClean="0"/>
              <a:t> את החשיפה כחלק מהטיעונים ששימשו בסיס להחלטתו לפרוש מהסכם הגרעין.</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20</a:t>
            </a:fld>
            <a:endParaRPr lang="he-IL"/>
          </a:p>
        </p:txBody>
      </p:sp>
    </p:spTree>
    <p:extLst>
      <p:ext uri="{BB962C8B-B14F-4D97-AF65-F5344CB8AC3E}">
        <p14:creationId xmlns:p14="http://schemas.microsoft.com/office/powerpoint/2010/main" val="497129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u="sng" dirty="0" smtClean="0"/>
              <a:t>לפני הסרטון</a:t>
            </a:r>
            <a:r>
              <a:rPr lang="he-IL" sz="1800" dirty="0" smtClean="0"/>
              <a:t>:</a:t>
            </a:r>
            <a:endParaRPr lang="he-IL" sz="1800" dirty="0" smtClean="0"/>
          </a:p>
          <a:p>
            <a:r>
              <a:rPr lang="he-IL" sz="1800" dirty="0" smtClean="0"/>
              <a:t>חשיפת ארכיון הגרעין. </a:t>
            </a:r>
            <a:r>
              <a:rPr lang="he-IL" sz="1800" dirty="0" err="1" smtClean="0"/>
              <a:t>ראה"מ</a:t>
            </a:r>
            <a:r>
              <a:rPr lang="he-IL" sz="1800" dirty="0" smtClean="0"/>
              <a:t> מזכיר בתחילת </a:t>
            </a:r>
            <a:r>
              <a:rPr lang="he-IL" sz="1800" dirty="0" smtClean="0"/>
              <a:t>דבריו </a:t>
            </a:r>
            <a:r>
              <a:rPr lang="he-IL" sz="1800" dirty="0" smtClean="0"/>
              <a:t>וממשיך משם לספר מה קרה עם זה, וכן חושף אתר </a:t>
            </a:r>
            <a:r>
              <a:rPr lang="he-IL" sz="1800" dirty="0" smtClean="0"/>
              <a:t>חדש – מחסן סודי בטהרן שבו מחביאים האיראנים ציוד וחומרים גרעיניים (וגם 3 אתרים של חיזבאללה שמשמשים לייצור טילים מדויקים).</a:t>
            </a:r>
          </a:p>
          <a:p>
            <a:endParaRPr lang="he-IL" sz="1800" dirty="0"/>
          </a:p>
          <a:p>
            <a:r>
              <a:rPr lang="he-IL" sz="1800" dirty="0" smtClean="0"/>
              <a:t>נוסף לחשיפה מסר הרתעתי – ישראל יודעת מה איראן עושה ואיפה היא עושה את זה.</a:t>
            </a:r>
            <a:endParaRPr lang="he-IL" sz="1800" dirty="0" smtClean="0"/>
          </a:p>
          <a:p>
            <a:endParaRPr lang="he-IL" sz="1800" dirty="0" smtClean="0"/>
          </a:p>
          <a:p>
            <a:r>
              <a:rPr lang="he-IL" sz="1800" u="sng" dirty="0" smtClean="0"/>
              <a:t>לאחר הסרטון</a:t>
            </a:r>
            <a:endParaRPr lang="he-IL" sz="1800" u="sng" dirty="0"/>
          </a:p>
          <a:p>
            <a:r>
              <a:rPr lang="he-IL" sz="1800" dirty="0" smtClean="0"/>
              <a:t>מוטיב איראני חוזר – עבירה, חשיפה, </a:t>
            </a:r>
            <a:r>
              <a:rPr lang="he-IL" sz="1800" dirty="0" err="1" smtClean="0"/>
              <a:t>נקיונות</a:t>
            </a:r>
            <a:r>
              <a:rPr lang="he-IL" sz="1800" dirty="0" smtClean="0"/>
              <a:t> האתר, משיכת זמן</a:t>
            </a:r>
          </a:p>
          <a:p>
            <a:endParaRPr lang="he-IL" sz="1800" dirty="0"/>
          </a:p>
          <a:p>
            <a:r>
              <a:rPr lang="he-IL" sz="1800" dirty="0" smtClean="0"/>
              <a:t>ממצאים </a:t>
            </a:r>
            <a:r>
              <a:rPr lang="he-IL" sz="1800" dirty="0" err="1" smtClean="0"/>
              <a:t>בטורקוזעבאד</a:t>
            </a:r>
            <a:r>
              <a:rPr lang="he-IL" sz="1800" dirty="0" smtClean="0"/>
              <a:t> על אף סניטציה (יכולות אנליטיות גבוהות של </a:t>
            </a:r>
            <a:r>
              <a:rPr lang="he-IL" sz="1800" dirty="0" err="1" smtClean="0"/>
              <a:t>סבא"א</a:t>
            </a:r>
            <a:r>
              <a:rPr lang="he-IL" sz="1800" dirty="0" smtClean="0"/>
              <a:t>), ביקור חוזר</a:t>
            </a:r>
            <a:endParaRPr lang="he-IL" sz="1800" dirty="0"/>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21</a:t>
            </a:fld>
            <a:endParaRPr lang="he-IL"/>
          </a:p>
        </p:txBody>
      </p:sp>
    </p:spTree>
    <p:extLst>
      <p:ext uri="{BB962C8B-B14F-4D97-AF65-F5344CB8AC3E}">
        <p14:creationId xmlns:p14="http://schemas.microsoft.com/office/powerpoint/2010/main" val="3517518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22</a:t>
            </a:fld>
            <a:endParaRPr lang="he-IL"/>
          </a:p>
        </p:txBody>
      </p:sp>
    </p:spTree>
    <p:extLst>
      <p:ext uri="{BB962C8B-B14F-4D97-AF65-F5344CB8AC3E}">
        <p14:creationId xmlns:p14="http://schemas.microsoft.com/office/powerpoint/2010/main" val="3746677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u="sng" dirty="0" smtClean="0"/>
              <a:t>לפתיחת השקף:</a:t>
            </a:r>
          </a:p>
          <a:p>
            <a:r>
              <a:rPr lang="he-IL" sz="1600" dirty="0" smtClean="0"/>
              <a:t>המונח "הסכם הגרעין עם איראן" מתייחס לתהליך של מו"מ שנמשך מ 2002 עד 2015.</a:t>
            </a:r>
          </a:p>
          <a:p>
            <a:r>
              <a:rPr lang="he-IL" sz="1600" dirty="0" smtClean="0"/>
              <a:t>איראן עצמה עשתה מאמצים שונים לאורך השנים לפתור את הסכסוך בדרכים דיפלומטיות כדי להיחלץ מהסנקציות והבידוד המדיני, כולל הצעה ב 2003 לארה"ב שכונתה "</a:t>
            </a:r>
            <a:r>
              <a:rPr lang="en-US" sz="1600" dirty="0" smtClean="0"/>
              <a:t>The Great Bargain</a:t>
            </a:r>
            <a:r>
              <a:rPr lang="he-IL" sz="1600" dirty="0" smtClean="0"/>
              <a:t>" (שנדחתה ע"י ארה"ב ואז פנו לאירופאיות).</a:t>
            </a:r>
          </a:p>
          <a:p>
            <a:endParaRPr lang="he-IL" sz="1600" dirty="0"/>
          </a:p>
          <a:p>
            <a:r>
              <a:rPr lang="he-IL" sz="1600" dirty="0" smtClean="0"/>
              <a:t>התחילו מהפסקת העשרה והפרדה, המשיכו ל </a:t>
            </a:r>
            <a:r>
              <a:rPr lang="en-US" sz="1600" dirty="0" smtClean="0"/>
              <a:t>freeze for freeze</a:t>
            </a:r>
            <a:r>
              <a:rPr lang="he-IL" sz="1600" dirty="0" smtClean="0"/>
              <a:t> ב 2008 וסיימו עם קבלת תכנית העשרה.</a:t>
            </a:r>
          </a:p>
          <a:p>
            <a:endParaRPr lang="he-IL" sz="1600" dirty="0" smtClean="0"/>
          </a:p>
          <a:p>
            <a:r>
              <a:rPr lang="he-IL" sz="1600" dirty="0" smtClean="0"/>
              <a:t>בולט שני – </a:t>
            </a:r>
            <a:r>
              <a:rPr lang="en-US" sz="1600" dirty="0" smtClean="0"/>
              <a:t>JPA</a:t>
            </a:r>
            <a:r>
              <a:rPr lang="he-IL" sz="1600" dirty="0" smtClean="0"/>
              <a:t> – 2013 הסכם זמני עד להשגת הסכם כולל.</a:t>
            </a:r>
          </a:p>
          <a:p>
            <a:endParaRPr lang="he-IL" sz="1600" dirty="0" smtClean="0"/>
          </a:p>
          <a:p>
            <a:r>
              <a:rPr lang="he-IL" sz="1600" dirty="0" smtClean="0"/>
              <a:t>בולט שלישי – נסיגה אמריקאית (מאי 2018):</a:t>
            </a:r>
          </a:p>
          <a:p>
            <a:r>
              <a:rPr lang="he-IL" sz="1600" dirty="0" err="1" smtClean="0"/>
              <a:t>שה"ח</a:t>
            </a:r>
            <a:r>
              <a:rPr lang="he-IL" sz="1600" dirty="0" smtClean="0"/>
              <a:t> </a:t>
            </a:r>
            <a:r>
              <a:rPr lang="he-IL" sz="1600" dirty="0" err="1" smtClean="0"/>
              <a:t>פומפיאו</a:t>
            </a:r>
            <a:r>
              <a:rPr lang="he-IL" sz="1600" dirty="0" smtClean="0"/>
              <a:t> הציג 12 דרישות מאיראן להסכם חדש הנוגעות להתנהגותה באזור, בגרעין ופנימית (שיהפכו אותה "למדינה נורמלית")</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23</a:t>
            </a:fld>
            <a:endParaRPr lang="he-IL"/>
          </a:p>
        </p:txBody>
      </p:sp>
    </p:spTree>
    <p:extLst>
      <p:ext uri="{BB962C8B-B14F-4D97-AF65-F5344CB8AC3E}">
        <p14:creationId xmlns:p14="http://schemas.microsoft.com/office/powerpoint/2010/main" val="252624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smtClean="0"/>
              <a:t>3:33 דקות</a:t>
            </a:r>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24</a:t>
            </a:fld>
            <a:endParaRPr lang="he-IL"/>
          </a:p>
        </p:txBody>
      </p:sp>
    </p:spTree>
    <p:extLst>
      <p:ext uri="{BB962C8B-B14F-4D97-AF65-F5344CB8AC3E}">
        <p14:creationId xmlns:p14="http://schemas.microsoft.com/office/powerpoint/2010/main" val="32761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B490C5B3-7BB7-4317-9FA2-22626187F65D}" type="slidenum">
              <a:rPr lang="he-IL" smtClean="0"/>
              <a:pPr/>
              <a:t>25</a:t>
            </a:fld>
            <a:endParaRPr lang="he-IL"/>
          </a:p>
        </p:txBody>
      </p:sp>
    </p:spTree>
    <p:extLst>
      <p:ext uri="{BB962C8B-B14F-4D97-AF65-F5344CB8AC3E}">
        <p14:creationId xmlns:p14="http://schemas.microsoft.com/office/powerpoint/2010/main" val="268134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חלוקת העולם לשתי קבוצות של </a:t>
            </a:r>
            <a:r>
              <a:rPr lang="he-IL" sz="1800" dirty="0" smtClean="0"/>
              <a:t>מדינות</a:t>
            </a:r>
          </a:p>
          <a:p>
            <a:r>
              <a:rPr lang="he-IL" sz="1800" dirty="0" smtClean="0"/>
              <a:t>הגרעיניות </a:t>
            </a:r>
            <a:r>
              <a:rPr lang="he-IL" sz="1800" dirty="0"/>
              <a:t>הן חמש החברות הקבועות </a:t>
            </a:r>
            <a:r>
              <a:rPr lang="he-IL" sz="1800" dirty="0" err="1"/>
              <a:t>ב</a:t>
            </a:r>
            <a:r>
              <a:rPr lang="he-IL" sz="1800" dirty="0" err="1" smtClean="0"/>
              <a:t>מועבי"ט</a:t>
            </a:r>
            <a:r>
              <a:rPr lang="he-IL" sz="1800" dirty="0" smtClean="0"/>
              <a:t> </a:t>
            </a:r>
            <a:r>
              <a:rPr lang="he-IL" sz="1800" dirty="0"/>
              <a:t>(זכות וטו</a:t>
            </a:r>
            <a:r>
              <a:rPr lang="he-IL" sz="1800" dirty="0" smtClean="0"/>
              <a:t>)</a:t>
            </a:r>
            <a:endParaRPr lang="he-IL" sz="1800" u="sng" dirty="0"/>
          </a:p>
          <a:p>
            <a:endParaRPr lang="he-IL" sz="1800" dirty="0"/>
          </a:p>
          <a:p>
            <a:r>
              <a:rPr lang="he-IL" sz="1800" dirty="0"/>
              <a:t>רוסיה ירשה את בריה"מ (לאחר הקריסה </a:t>
            </a:r>
            <a:r>
              <a:rPr lang="he-IL" sz="1800" dirty="0" err="1"/>
              <a:t>ביילרוס</a:t>
            </a:r>
            <a:r>
              <a:rPr lang="he-IL" sz="1800" dirty="0"/>
              <a:t>, אוקראינה וקזחסטן התפרקו מנשקן)</a:t>
            </a:r>
          </a:p>
          <a:p>
            <a:endParaRPr lang="he-IL" sz="1800" dirty="0"/>
          </a:p>
          <a:p>
            <a:r>
              <a:rPr lang="he-IL" sz="1800" dirty="0" smtClean="0"/>
              <a:t>הודו </a:t>
            </a:r>
            <a:r>
              <a:rPr lang="he-IL" sz="1800" dirty="0"/>
              <a:t>ופקיסטן ביצעו ניסויים גרעיניים ב- 1998 (הודו ב 1974)</a:t>
            </a:r>
          </a:p>
          <a:p>
            <a:endParaRPr lang="he-IL" sz="1800" dirty="0"/>
          </a:p>
          <a:p>
            <a:r>
              <a:rPr lang="he-IL" sz="1800" dirty="0" err="1"/>
              <a:t>צפ"ק</a:t>
            </a:r>
            <a:r>
              <a:rPr lang="he-IL" sz="1800" dirty="0"/>
              <a:t> פרשה ב- 2003 (סעיף 10 באמנה)</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26</a:t>
            </a:fld>
            <a:endParaRPr lang="he-IL"/>
          </a:p>
        </p:txBody>
      </p:sp>
    </p:spTree>
    <p:extLst>
      <p:ext uri="{BB962C8B-B14F-4D97-AF65-F5344CB8AC3E}">
        <p14:creationId xmlns:p14="http://schemas.microsoft.com/office/powerpoint/2010/main" val="27540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3</a:t>
            </a:fld>
            <a:endParaRPr lang="he-IL"/>
          </a:p>
        </p:txBody>
      </p:sp>
    </p:spTree>
    <p:extLst>
      <p:ext uri="{BB962C8B-B14F-4D97-AF65-F5344CB8AC3E}">
        <p14:creationId xmlns:p14="http://schemas.microsoft.com/office/powerpoint/2010/main" val="3369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err="1" smtClean="0"/>
              <a:t>מועבי"ט</a:t>
            </a:r>
            <a:r>
              <a:rPr lang="he-IL" sz="1600" dirty="0" smtClean="0"/>
              <a:t> ככלי להפעלת לחץ מדיני ולחץ כלכלי.</a:t>
            </a:r>
          </a:p>
          <a:p>
            <a:endParaRPr lang="he-IL" sz="1600" dirty="0"/>
          </a:p>
          <a:p>
            <a:r>
              <a:rPr lang="he-IL" sz="1600" dirty="0" smtClean="0"/>
              <a:t>הסנקציות:</a:t>
            </a:r>
          </a:p>
          <a:p>
            <a:r>
              <a:rPr lang="he-IL" sz="1600" dirty="0" smtClean="0"/>
              <a:t>אוסרות על העברת טכנולוגיה רגישה לאיראן בתחום הגרעין והטילים.</a:t>
            </a:r>
          </a:p>
          <a:p>
            <a:r>
              <a:rPr lang="he-IL" sz="1600" dirty="0" smtClean="0"/>
              <a:t>הקפאת נכסים.</a:t>
            </a:r>
          </a:p>
          <a:p>
            <a:r>
              <a:rPr lang="he-IL" sz="1600" dirty="0" err="1" smtClean="0"/>
              <a:t>דזיגנציות</a:t>
            </a:r>
            <a:r>
              <a:rPr lang="he-IL" sz="1600" dirty="0" smtClean="0"/>
              <a:t> על מוסדות ואנשים.</a:t>
            </a:r>
          </a:p>
          <a:p>
            <a:r>
              <a:rPr lang="he-IL" sz="1600" dirty="0" smtClean="0"/>
              <a:t>אמברגו נשק.</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4</a:t>
            </a:fld>
            <a:endParaRPr lang="he-IL"/>
          </a:p>
        </p:txBody>
      </p:sp>
    </p:spTree>
    <p:extLst>
      <p:ext uri="{BB962C8B-B14F-4D97-AF65-F5344CB8AC3E}">
        <p14:creationId xmlns:p14="http://schemas.microsoft.com/office/powerpoint/2010/main" val="200097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endParaRPr lang="he-IL" sz="1600" dirty="0" smtClean="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5</a:t>
            </a:fld>
            <a:endParaRPr lang="he-IL"/>
          </a:p>
        </p:txBody>
      </p:sp>
    </p:spTree>
    <p:extLst>
      <p:ext uri="{BB962C8B-B14F-4D97-AF65-F5344CB8AC3E}">
        <p14:creationId xmlns:p14="http://schemas.microsoft.com/office/powerpoint/2010/main" val="248923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6</a:t>
            </a:fld>
            <a:endParaRPr lang="he-IL"/>
          </a:p>
        </p:txBody>
      </p:sp>
    </p:spTree>
    <p:extLst>
      <p:ext uri="{BB962C8B-B14F-4D97-AF65-F5344CB8AC3E}">
        <p14:creationId xmlns:p14="http://schemas.microsoft.com/office/powerpoint/2010/main" val="171043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7</a:t>
            </a:fld>
            <a:endParaRPr lang="he-IL"/>
          </a:p>
        </p:txBody>
      </p:sp>
    </p:spTree>
    <p:extLst>
      <p:ext uri="{BB962C8B-B14F-4D97-AF65-F5344CB8AC3E}">
        <p14:creationId xmlns:p14="http://schemas.microsoft.com/office/powerpoint/2010/main" val="122361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t>3:04 דקות</a:t>
            </a:r>
          </a:p>
          <a:p>
            <a:endParaRPr lang="he-IL" sz="1800" dirty="0"/>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8</a:t>
            </a:fld>
            <a:endParaRPr lang="he-IL"/>
          </a:p>
        </p:txBody>
      </p:sp>
    </p:spTree>
    <p:extLst>
      <p:ext uri="{BB962C8B-B14F-4D97-AF65-F5344CB8AC3E}">
        <p14:creationId xmlns:p14="http://schemas.microsoft.com/office/powerpoint/2010/main" val="302434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6700" y="1239838"/>
            <a:ext cx="5949950" cy="3348037"/>
          </a:xfrm>
        </p:spPr>
      </p:sp>
      <p:sp>
        <p:nvSpPr>
          <p:cNvPr id="3" name="מציין מיקום של הערות 2"/>
          <p:cNvSpPr>
            <a:spLocks noGrp="1"/>
          </p:cNvSpPr>
          <p:nvPr>
            <p:ph type="body" idx="1"/>
          </p:nvPr>
        </p:nvSpPr>
        <p:spPr>
          <a:xfrm>
            <a:off x="682625" y="4773613"/>
            <a:ext cx="5454650" cy="4648200"/>
          </a:xfrm>
        </p:spPr>
        <p:txBody>
          <a:bodyPr/>
          <a:lstStyle/>
          <a:p>
            <a:r>
              <a:rPr lang="he-IL" sz="1600" dirty="0" smtClean="0"/>
              <a:t>פיקוח מתוקף חברות ב- </a:t>
            </a:r>
            <a:r>
              <a:rPr lang="en-US" sz="1600" dirty="0" smtClean="0"/>
              <a:t>NPT</a:t>
            </a:r>
            <a:r>
              <a:rPr lang="he-IL" sz="1600" dirty="0" smtClean="0"/>
              <a:t> – יכול להתגלגל </a:t>
            </a:r>
            <a:r>
              <a:rPr lang="he-IL" sz="1600" dirty="0" err="1" smtClean="0"/>
              <a:t>למועבי"ט</a:t>
            </a:r>
            <a:r>
              <a:rPr lang="he-IL" sz="1600" dirty="0" smtClean="0"/>
              <a:t> כפי שקרה במקרה של איראן במקרה של אי ציות.</a:t>
            </a:r>
          </a:p>
          <a:p>
            <a:endParaRPr lang="he-IL" sz="1600" dirty="0"/>
          </a:p>
          <a:p>
            <a:r>
              <a:rPr lang="he-IL" sz="1600" dirty="0" smtClean="0"/>
              <a:t>אימוץ החלטות:</a:t>
            </a:r>
          </a:p>
          <a:p>
            <a:r>
              <a:rPr lang="he-IL" sz="1600" dirty="0" smtClean="0"/>
              <a:t>בספטמבר 2003 בעקבות חשיפת מתקן ההעשרה החשאי ע"י גורמי אופוזיציה, </a:t>
            </a:r>
            <a:r>
              <a:rPr lang="he-IL" sz="1600" dirty="0" err="1" smtClean="0"/>
              <a:t>בורד</a:t>
            </a:r>
            <a:r>
              <a:rPr lang="he-IL" sz="1600" dirty="0" smtClean="0"/>
              <a:t> </a:t>
            </a:r>
            <a:r>
              <a:rPr lang="he-IL" sz="1600" dirty="0" err="1" smtClean="0"/>
              <a:t>סבא"א</a:t>
            </a:r>
            <a:r>
              <a:rPr lang="he-IL" sz="1600" dirty="0" smtClean="0"/>
              <a:t> מאמץ החלטה הקוראת לאיראן להשעות את כל פעילות ההעשרה והפרדה, להצהיר על כל החומרים </a:t>
            </a:r>
            <a:r>
              <a:rPr lang="he-IL" sz="1600" dirty="0" err="1" smtClean="0"/>
              <a:t>הרלבנטים</a:t>
            </a:r>
            <a:r>
              <a:rPr lang="he-IL" sz="1600" dirty="0" smtClean="0"/>
              <a:t> לתכנית ההעשרה ולאפשר </a:t>
            </a:r>
            <a:r>
              <a:rPr lang="he-IL" sz="1600" dirty="0" err="1" smtClean="0"/>
              <a:t>לסבא"א</a:t>
            </a:r>
            <a:r>
              <a:rPr lang="he-IL" sz="1600" dirty="0" smtClean="0"/>
              <a:t> פיקוח בכל אתר באיראן.</a:t>
            </a:r>
          </a:p>
          <a:p>
            <a:endParaRPr lang="he-IL" sz="1600" dirty="0" smtClean="0"/>
          </a:p>
          <a:p>
            <a:r>
              <a:rPr lang="he-IL" sz="1600" dirty="0" smtClean="0"/>
              <a:t>זה הוביל להסכם בין איראן ל 3 מדינות אירופאיות באוקטובר 2003 בו היא הסכימה להשעות את פעילות ההעשרה, לאשרר את ה </a:t>
            </a:r>
            <a:r>
              <a:rPr lang="en-US" sz="1600" dirty="0" smtClean="0"/>
              <a:t>AP</a:t>
            </a:r>
            <a:r>
              <a:rPr lang="he-IL" sz="1600" dirty="0" smtClean="0"/>
              <a:t> ולתת </a:t>
            </a:r>
            <a:r>
              <a:rPr lang="he-IL" sz="1600" dirty="0" err="1" smtClean="0"/>
              <a:t>לסבא"א</a:t>
            </a:r>
            <a:r>
              <a:rPr lang="he-IL" sz="1600" dirty="0" smtClean="0"/>
              <a:t> סמכויות גישה רחבות.</a:t>
            </a:r>
          </a:p>
          <a:p>
            <a:endParaRPr lang="he-IL" sz="1600" dirty="0"/>
          </a:p>
          <a:p>
            <a:r>
              <a:rPr lang="he-IL" sz="1600" dirty="0" smtClean="0"/>
              <a:t>ביוני 2004 </a:t>
            </a:r>
            <a:r>
              <a:rPr lang="he-IL" sz="1600" dirty="0" err="1" smtClean="0"/>
              <a:t>סבא"א</a:t>
            </a:r>
            <a:r>
              <a:rPr lang="he-IL" sz="1600" dirty="0" smtClean="0"/>
              <a:t> </a:t>
            </a:r>
            <a:r>
              <a:rPr lang="he-IL" sz="1600" dirty="0" smtClean="0"/>
              <a:t>מדווחת שאיראן </a:t>
            </a:r>
            <a:r>
              <a:rPr lang="he-IL" sz="1600" dirty="0" smtClean="0"/>
              <a:t>ל </a:t>
            </a:r>
            <a:r>
              <a:rPr lang="he-IL" sz="1600" dirty="0" err="1" smtClean="0"/>
              <a:t>אשיתפה</a:t>
            </a:r>
            <a:r>
              <a:rPr lang="he-IL" sz="1600" dirty="0" smtClean="0"/>
              <a:t> </a:t>
            </a:r>
            <a:r>
              <a:rPr lang="he-IL" sz="1600" dirty="0" smtClean="0"/>
              <a:t>פעולה עם הפקחים ואיראן חוזרת בה מהמחויבויות, דבר שהוביל שוב למו"מ שהוליד את "הסכם פריס" בנובמבר – </a:t>
            </a:r>
            <a:r>
              <a:rPr lang="he-IL" sz="1600" b="1" dirty="0" smtClean="0"/>
              <a:t>שמנע את הדיווח של </a:t>
            </a:r>
            <a:r>
              <a:rPr lang="he-IL" sz="1600" b="1" dirty="0" err="1" smtClean="0"/>
              <a:t>הבורד</a:t>
            </a:r>
            <a:r>
              <a:rPr lang="he-IL" sz="1600" b="1" dirty="0" smtClean="0"/>
              <a:t> </a:t>
            </a:r>
            <a:r>
              <a:rPr lang="he-IL" sz="1600" b="1" dirty="0" err="1" smtClean="0"/>
              <a:t>למועבי"ט</a:t>
            </a:r>
            <a:r>
              <a:rPr lang="he-IL" sz="1600" b="1" dirty="0" smtClean="0"/>
              <a:t>.</a:t>
            </a:r>
          </a:p>
          <a:p>
            <a:endParaRPr lang="he-IL" sz="1600" b="1" dirty="0"/>
          </a:p>
          <a:p>
            <a:r>
              <a:rPr lang="he-IL" sz="1600" b="1" dirty="0" smtClean="0"/>
              <a:t>בספט' 2005 – החלטת אי ציות של </a:t>
            </a:r>
            <a:r>
              <a:rPr lang="he-IL" sz="1600" b="1" dirty="0" err="1" smtClean="0"/>
              <a:t>הבורד</a:t>
            </a:r>
            <a:r>
              <a:rPr lang="he-IL" sz="1600" b="1" dirty="0" smtClean="0"/>
              <a:t> שהובילה להעברה </a:t>
            </a:r>
            <a:r>
              <a:rPr lang="he-IL" sz="1600" b="1" dirty="0" err="1" smtClean="0"/>
              <a:t>למועבי"ט</a:t>
            </a:r>
            <a:r>
              <a:rPr lang="he-IL" sz="1600" b="1" dirty="0" smtClean="0"/>
              <a:t> </a:t>
            </a:r>
            <a:r>
              <a:rPr lang="he-IL" sz="1600" b="1" dirty="0" err="1" smtClean="0"/>
              <a:t>בפבר</a:t>
            </a:r>
            <a:r>
              <a:rPr lang="he-IL" sz="1600" b="1" dirty="0" smtClean="0"/>
              <a:t>' 2006</a:t>
            </a:r>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9</a:t>
            </a:fld>
            <a:endParaRPr lang="he-IL"/>
          </a:p>
        </p:txBody>
      </p:sp>
    </p:spTree>
    <p:extLst>
      <p:ext uri="{BB962C8B-B14F-4D97-AF65-F5344CB8AC3E}">
        <p14:creationId xmlns:p14="http://schemas.microsoft.com/office/powerpoint/2010/main" val="160351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pPr/>
              <a:t>08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9097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pPr/>
              <a:t>08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43946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pPr/>
              <a:t>08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5176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pPr/>
              <a:t>08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8803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pPr/>
              <a:t>08 נובמבר 20</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40635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pPr/>
              <a:t>08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25601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pPr/>
              <a:t>08 נובמבר 20</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169509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pPr/>
              <a:t>08 נובמבר 20</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25645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pPr/>
              <a:t>08 נובמבר 20</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54829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pPr/>
              <a:t>08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502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pPr/>
              <a:t>08 נובמבר 20</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pPr/>
              <a:t>‹#›</a:t>
            </a:fld>
            <a:endParaRPr lang="he-IL"/>
          </a:p>
        </p:txBody>
      </p:sp>
    </p:spTree>
    <p:extLst>
      <p:ext uri="{BB962C8B-B14F-4D97-AF65-F5344CB8AC3E}">
        <p14:creationId xmlns:p14="http://schemas.microsoft.com/office/powerpoint/2010/main" val="336426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C6F11-5EE2-4E8C-AD2A-32ACD58CD144}" type="datetime8">
              <a:rPr lang="he-IL" smtClean="0"/>
              <a:pPr/>
              <a:t>08 נובמבר 20</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BBACAA-D2A9-4F7C-85FB-46E287B5B6E0}" type="slidenum">
              <a:rPr lang="he-IL" smtClean="0"/>
              <a:pPr/>
              <a:t>‹#›</a:t>
            </a:fld>
            <a:endParaRPr lang="he-IL"/>
          </a:p>
        </p:txBody>
      </p:sp>
    </p:spTree>
    <p:extLst>
      <p:ext uri="{BB962C8B-B14F-4D97-AF65-F5344CB8AC3E}">
        <p14:creationId xmlns:p14="http://schemas.microsoft.com/office/powerpoint/2010/main" val="404198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youtu.be/ZRQEyH_sna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m/news/av/world-1564888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outu.be/ZObrRvpRJv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youtu.be/SavgP0DgMl8" TargetMode="External"/><Relationship Id="rId4" Type="http://schemas.openxmlformats.org/officeDocument/2006/relationships/hyperlink" Target="https://youtu.be/ZRQEyH_sna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youtu.be/lZX-ULWD8VI" TargetMode="External"/><Relationship Id="rId4" Type="http://schemas.openxmlformats.org/officeDocument/2006/relationships/hyperlink" Target="https://youtu.be/ZRQEyH_snaY"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aea.org/sites/default/files/styles/width_555px_6_units_16_9/public/final.00_01_18_12.still001.jpg?itok=PCMIHz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03JdbYggU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I56CeEN9m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a:t>
            </a:fld>
            <a:endParaRPr lang="he-IL"/>
          </a:p>
        </p:txBody>
      </p:sp>
      <p:sp>
        <p:nvSpPr>
          <p:cNvPr id="15" name="כותרת 1">
            <a:extLst>
              <a:ext uri="{FF2B5EF4-FFF2-40B4-BE49-F238E27FC236}">
                <a16:creationId xmlns:a16="http://schemas.microsoft.com/office/drawing/2014/main" xmlns="" id="{5B2CC908-6116-4665-AB1B-64BD3BAFC7BE}"/>
              </a:ext>
            </a:extLst>
          </p:cNvPr>
          <p:cNvSpPr txBox="1">
            <a:spLocks/>
          </p:cNvSpPr>
          <p:nvPr/>
        </p:nvSpPr>
        <p:spPr>
          <a:xfrm>
            <a:off x="2286000" y="3186213"/>
            <a:ext cx="8020190" cy="1522279"/>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6000" b="1" cap="none"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המאמצים המדיניים לבלימת תכנית הגרעין של איראן</a:t>
            </a:r>
            <a:endParaRPr lang="he-IL" sz="6000" b="1" cap="none"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Title 2"/>
          <p:cNvSpPr>
            <a:spLocks noGrp="1"/>
          </p:cNvSpPr>
          <p:nvPr>
            <p:ph type="title"/>
          </p:nvPr>
        </p:nvSpPr>
        <p:spPr/>
        <p:txBody>
          <a:bodyPr/>
          <a:lstStyle/>
          <a:p>
            <a:r>
              <a:rPr lang="he-IL" dirty="0" smtClean="0"/>
              <a:t> </a:t>
            </a:r>
            <a:endParaRPr lang="he-IL" dirty="0"/>
          </a:p>
        </p:txBody>
      </p:sp>
      <p:sp>
        <p:nvSpPr>
          <p:cNvPr id="8" name="TextBox 7"/>
          <p:cNvSpPr txBox="1"/>
          <p:nvPr/>
        </p:nvSpPr>
        <p:spPr>
          <a:xfrm>
            <a:off x="9050390" y="5466982"/>
            <a:ext cx="2130380" cy="430887"/>
          </a:xfrm>
          <a:prstGeom prst="rect">
            <a:avLst/>
          </a:prstGeom>
          <a:noFill/>
        </p:spPr>
        <p:txBody>
          <a:bodyPr wrap="square" rtlCol="1">
            <a:spAutoFit/>
          </a:bodyPr>
          <a:lstStyle/>
          <a:p>
            <a:r>
              <a:rPr lang="he-IL" sz="2200" b="1" dirty="0" smtClean="0"/>
              <a:t>נובמבר 2020</a:t>
            </a:r>
            <a:endParaRPr lang="he-IL" sz="2200" b="1" dirty="0"/>
          </a:p>
        </p:txBody>
      </p:sp>
    </p:spTree>
    <p:extLst>
      <p:ext uri="{BB962C8B-B14F-4D97-AF65-F5344CB8AC3E}">
        <p14:creationId xmlns:p14="http://schemas.microsoft.com/office/powerpoint/2010/main" val="824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10</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514611969"/>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16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11</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פיקוח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smtClean="0">
                <a:hlinkClick r:id="rId4"/>
              </a:rPr>
              <a:t>https</a:t>
            </a:r>
            <a:r>
              <a:rPr lang="en-US" dirty="0">
                <a:hlinkClick r:id="rId4"/>
              </a:rPr>
              <a:t>://</a:t>
            </a:r>
            <a:r>
              <a:rPr lang="en-US" dirty="0" smtClean="0">
                <a:hlinkClick r:id="rId4"/>
              </a:rPr>
              <a:t>youtu.be/ZRQEyH_snaY</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52261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מגבלות פיקוח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12</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1010643" y="1829250"/>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a:latin typeface="Levenim MT" panose="02010502060101010101" pitchFamily="2" charset="-79"/>
                <a:cs typeface="Levenim MT" panose="02010502060101010101" pitchFamily="2" charset="-79"/>
              </a:rPr>
              <a:t>פיקוח </a:t>
            </a:r>
            <a:r>
              <a:rPr lang="he-IL" dirty="0" err="1">
                <a:latin typeface="Levenim MT" panose="02010502060101010101" pitchFamily="2" charset="-79"/>
                <a:cs typeface="Levenim MT" panose="02010502060101010101" pitchFamily="2" charset="-79"/>
              </a:rPr>
              <a:t>סבא"א</a:t>
            </a:r>
            <a:r>
              <a:rPr lang="he-IL" dirty="0">
                <a:latin typeface="Levenim MT" panose="02010502060101010101" pitchFamily="2" charset="-79"/>
                <a:cs typeface="Levenim MT" panose="02010502060101010101" pitchFamily="2" charset="-79"/>
              </a:rPr>
              <a:t> טוב ביחס למיתקנים ותהליכים שקשורים ב</a:t>
            </a:r>
            <a:r>
              <a:rPr lang="he-IL" b="1" dirty="0">
                <a:latin typeface="Levenim MT" panose="02010502060101010101" pitchFamily="2" charset="-79"/>
                <a:cs typeface="Levenim MT" panose="02010502060101010101" pitchFamily="2" charset="-79"/>
              </a:rPr>
              <a:t>חומרים גרעיניים</a:t>
            </a:r>
            <a:r>
              <a:rPr lang="he-IL" dirty="0">
                <a:latin typeface="Levenim MT" panose="02010502060101010101" pitchFamily="2" charset="-79"/>
                <a:cs typeface="Levenim MT" panose="02010502060101010101" pitchFamily="2" charset="-79"/>
              </a:rPr>
              <a:t> </a:t>
            </a:r>
            <a:r>
              <a:rPr lang="he-IL" b="1" dirty="0">
                <a:latin typeface="Levenim MT" panose="02010502060101010101" pitchFamily="2" charset="-79"/>
                <a:cs typeface="Levenim MT" panose="02010502060101010101" pitchFamily="2" charset="-79"/>
              </a:rPr>
              <a:t>מוצהרים </a:t>
            </a:r>
            <a:r>
              <a:rPr lang="he-IL" dirty="0">
                <a:latin typeface="Levenim MT" panose="02010502060101010101" pitchFamily="2" charset="-79"/>
                <a:cs typeface="Levenim MT" panose="02010502060101010101" pitchFamily="2" charset="-79"/>
              </a:rPr>
              <a:t>ע"י המדינה </a:t>
            </a:r>
            <a:r>
              <a:rPr lang="he-IL" dirty="0" smtClean="0">
                <a:latin typeface="Levenim MT" panose="02010502060101010101" pitchFamily="2" charset="-79"/>
                <a:cs typeface="Levenim MT" panose="02010502060101010101" pitchFamily="2" charset="-79"/>
              </a:rPr>
              <a:t>המפוקחת, ובהינתן שת"פ</a:t>
            </a:r>
            <a:endParaRPr lang="he-IL" dirty="0">
              <a:latin typeface="Levenim MT" panose="02010502060101010101" pitchFamily="2" charset="-79"/>
              <a:cs typeface="Levenim MT" panose="02010502060101010101" pitchFamily="2" charset="-79"/>
            </a:endParaRPr>
          </a:p>
          <a:p>
            <a:pPr marL="857250" lvl="1" indent="-457200">
              <a:lnSpc>
                <a:spcPct val="150000"/>
              </a:lnSpc>
              <a:defRPr/>
            </a:pPr>
            <a:r>
              <a:rPr lang="he-IL" dirty="0">
                <a:latin typeface="Levenim MT" panose="02010502060101010101" pitchFamily="2" charset="-79"/>
                <a:cs typeface="Levenim MT" panose="02010502060101010101" pitchFamily="2" charset="-79"/>
              </a:rPr>
              <a:t>יכולת נמוכה לאתר עצמאית פעילות חשאית - כל מקרי ההפרות התגלו ע"י גורמים חיצוניים (עיראק, </a:t>
            </a:r>
            <a:r>
              <a:rPr lang="he-IL" dirty="0" err="1">
                <a:latin typeface="Levenim MT" panose="02010502060101010101" pitchFamily="2" charset="-79"/>
                <a:cs typeface="Levenim MT" panose="02010502060101010101" pitchFamily="2" charset="-79"/>
              </a:rPr>
              <a:t>צפ"ק</a:t>
            </a:r>
            <a:r>
              <a:rPr lang="he-IL" dirty="0">
                <a:latin typeface="Levenim MT" panose="02010502060101010101" pitchFamily="2" charset="-79"/>
                <a:cs typeface="Levenim MT" panose="02010502060101010101" pitchFamily="2" charset="-79"/>
              </a:rPr>
              <a:t>, איראן, לוב וסוריה)</a:t>
            </a:r>
          </a:p>
          <a:p>
            <a:pPr marL="857250" lvl="1" indent="-457200">
              <a:lnSpc>
                <a:spcPct val="150000"/>
              </a:lnSpc>
              <a:defRPr/>
            </a:pPr>
            <a:r>
              <a:rPr lang="he-IL" dirty="0">
                <a:latin typeface="Levenim MT" panose="02010502060101010101" pitchFamily="2" charset="-79"/>
                <a:cs typeface="Levenim MT" panose="02010502060101010101" pitchFamily="2" charset="-79"/>
              </a:rPr>
              <a:t>ה"פרוטוקול הנוסף" הוסיף יכולת פוטנציאלית לפקח על הלא </a:t>
            </a:r>
            <a:r>
              <a:rPr lang="he-IL" dirty="0" smtClean="0">
                <a:latin typeface="Levenim MT" panose="02010502060101010101" pitchFamily="2" charset="-79"/>
                <a:cs typeface="Levenim MT" panose="02010502060101010101" pitchFamily="2" charset="-79"/>
              </a:rPr>
              <a:t>מוצהר</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 הסכמה על המנדט בנוגע לפיקוח על פעילות נשק</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מועצת הנגידים (</a:t>
            </a:r>
            <a:r>
              <a:rPr lang="he-IL" dirty="0" err="1" smtClean="0">
                <a:latin typeface="Levenim MT" panose="02010502060101010101" pitchFamily="2" charset="-79"/>
                <a:cs typeface="Levenim MT" panose="02010502060101010101" pitchFamily="2" charset="-79"/>
              </a:rPr>
              <a:t>בורד</a:t>
            </a:r>
            <a:r>
              <a:rPr lang="he-IL" dirty="0" smtClean="0">
                <a:latin typeface="Levenim MT" panose="02010502060101010101" pitchFamily="2" charset="-79"/>
                <a:cs typeface="Levenim MT" panose="02010502060101010101" pitchFamily="2" charset="-79"/>
              </a:rPr>
              <a:t>) – גוף פוליטי</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5334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13</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דו"ח ה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PMD</a:t>
            </a: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של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(נובמבר 2011)</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smtClean="0">
                <a:hlinkClick r:id="rId3"/>
              </a:rPr>
              <a:t>https</a:t>
            </a:r>
            <a:r>
              <a:rPr lang="en-US" dirty="0">
                <a:hlinkClick r:id="rId3"/>
              </a:rPr>
              <a:t>://</a:t>
            </a:r>
            <a:r>
              <a:rPr lang="en-US" dirty="0" smtClean="0">
                <a:hlinkClick r:id="rId3"/>
              </a:rPr>
              <a:t>www.bbc.com/news/av/world-15648883</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360988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והסכם הגרעין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14</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1010643" y="183519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a:t>
            </a:r>
            <a:r>
              <a:rPr lang="he-IL" dirty="0" err="1" smtClean="0">
                <a:latin typeface="Levenim MT" panose="02010502060101010101" pitchFamily="2" charset="-79"/>
                <a:cs typeface="Levenim MT" panose="02010502060101010101" pitchFamily="2" charset="-79"/>
              </a:rPr>
              <a:t>איפשרה</a:t>
            </a:r>
            <a:r>
              <a:rPr lang="he-IL" dirty="0" smtClean="0">
                <a:latin typeface="Levenim MT" panose="02010502060101010101" pitchFamily="2" charset="-79"/>
                <a:cs typeface="Levenim MT" panose="02010502060101010101" pitchFamily="2" charset="-79"/>
              </a:rPr>
              <a:t> את התנעת </a:t>
            </a:r>
            <a:r>
              <a:rPr lang="he-IL" dirty="0">
                <a:latin typeface="Levenim MT" panose="02010502060101010101" pitchFamily="2" charset="-79"/>
                <a:cs typeface="Levenim MT" panose="02010502060101010101" pitchFamily="2" charset="-79"/>
              </a:rPr>
              <a:t>ההסכם:</a:t>
            </a:r>
          </a:p>
          <a:p>
            <a:pPr marL="1371600" lvl="2" indent="-457200">
              <a:lnSpc>
                <a:spcPct val="150000"/>
              </a:lnSpc>
              <a:spcBef>
                <a:spcPts val="375"/>
              </a:spcBef>
              <a:defRPr/>
            </a:pPr>
            <a:r>
              <a:rPr lang="he-IL" sz="2200" dirty="0">
                <a:latin typeface="Levenim MT" panose="02010502060101010101" pitchFamily="2" charset="-79"/>
                <a:cs typeface="Levenim MT" panose="02010502060101010101" pitchFamily="2" charset="-79"/>
              </a:rPr>
              <a:t>דו"ח </a:t>
            </a:r>
            <a:r>
              <a:rPr lang="he-IL" sz="2200" dirty="0" err="1">
                <a:latin typeface="Levenim MT" panose="02010502060101010101" pitchFamily="2" charset="-79"/>
                <a:cs typeface="Levenim MT" panose="02010502060101010101" pitchFamily="2" charset="-79"/>
              </a:rPr>
              <a:t>סבא"א</a:t>
            </a:r>
            <a:r>
              <a:rPr lang="he-IL" sz="2200" dirty="0">
                <a:latin typeface="Levenim MT" panose="02010502060101010101" pitchFamily="2" charset="-79"/>
                <a:cs typeface="Levenim MT" panose="02010502060101010101" pitchFamily="2" charset="-79"/>
              </a:rPr>
              <a:t> הוביל ל"סגירת" תיק תכנית הנשק</a:t>
            </a:r>
          </a:p>
          <a:p>
            <a:pPr marL="1371600" lvl="2" indent="-457200">
              <a:lnSpc>
                <a:spcPct val="150000"/>
              </a:lnSpc>
              <a:spcBef>
                <a:spcPts val="375"/>
              </a:spcBef>
              <a:defRPr/>
            </a:pPr>
            <a:r>
              <a:rPr lang="he-IL" altLang="he-IL" sz="2200" dirty="0">
                <a:latin typeface="Levenim MT" panose="02010502060101010101" pitchFamily="2" charset="-79"/>
                <a:cs typeface="Levenim MT" panose="02010502060101010101" pitchFamily="2" charset="-79"/>
              </a:rPr>
              <a:t>אישור </a:t>
            </a:r>
            <a:r>
              <a:rPr lang="he-IL" altLang="he-IL" sz="2200" dirty="0" err="1">
                <a:latin typeface="Levenim MT" panose="02010502060101010101" pitchFamily="2" charset="-79"/>
                <a:cs typeface="Levenim MT" panose="02010502060101010101" pitchFamily="2" charset="-79"/>
              </a:rPr>
              <a:t>סבא"א</a:t>
            </a:r>
            <a:r>
              <a:rPr lang="he-IL" altLang="he-IL" sz="2200" dirty="0">
                <a:latin typeface="Levenim MT" panose="02010502060101010101" pitchFamily="2" charset="-79"/>
                <a:cs typeface="Levenim MT" panose="02010502060101010101" pitchFamily="2" charset="-79"/>
              </a:rPr>
              <a:t> </a:t>
            </a:r>
            <a:r>
              <a:rPr lang="he-IL" altLang="he-IL" sz="2200" dirty="0" smtClean="0">
                <a:latin typeface="Levenim MT" panose="02010502060101010101" pitchFamily="2" charset="-79"/>
                <a:cs typeface="Levenim MT" panose="02010502060101010101" pitchFamily="2" charset="-79"/>
              </a:rPr>
              <a:t>על עמידת איראן </a:t>
            </a:r>
            <a:r>
              <a:rPr lang="he-IL" altLang="he-IL" sz="2200" dirty="0" err="1" smtClean="0">
                <a:latin typeface="Levenim MT" panose="02010502060101010101" pitchFamily="2" charset="-79"/>
                <a:cs typeface="Levenim MT" panose="02010502060101010101" pitchFamily="2" charset="-79"/>
              </a:rPr>
              <a:t>במחויבויותה</a:t>
            </a:r>
            <a:r>
              <a:rPr lang="he-IL" altLang="he-IL" sz="2200" dirty="0" smtClean="0">
                <a:latin typeface="Levenim MT" panose="02010502060101010101" pitchFamily="2" charset="-79"/>
                <a:cs typeface="Levenim MT" panose="02010502060101010101" pitchFamily="2" charset="-79"/>
              </a:rPr>
              <a:t> </a:t>
            </a:r>
            <a:r>
              <a:rPr lang="he-IL" altLang="he-IL" sz="2200" dirty="0">
                <a:latin typeface="Levenim MT" panose="02010502060101010101" pitchFamily="2" charset="-79"/>
                <a:cs typeface="Levenim MT" panose="02010502060101010101" pitchFamily="2" charset="-79"/>
              </a:rPr>
              <a:t>ב"יום היישום" </a:t>
            </a:r>
            <a:r>
              <a:rPr lang="he-IL" altLang="he-IL" sz="2200" dirty="0" smtClean="0">
                <a:latin typeface="Levenim MT" panose="02010502060101010101" pitchFamily="2" charset="-79"/>
                <a:cs typeface="Levenim MT" panose="02010502060101010101" pitchFamily="2" charset="-79"/>
              </a:rPr>
              <a:t>הוביל </a:t>
            </a:r>
            <a:r>
              <a:rPr lang="he-IL" altLang="he-IL" sz="2200" dirty="0">
                <a:latin typeface="Levenim MT" panose="02010502060101010101" pitchFamily="2" charset="-79"/>
                <a:cs typeface="Levenim MT" panose="02010502060101010101" pitchFamily="2" charset="-79"/>
              </a:rPr>
              <a:t>להסרת </a:t>
            </a:r>
            <a:r>
              <a:rPr lang="he-IL" altLang="he-IL" sz="2200" dirty="0" smtClean="0">
                <a:latin typeface="Levenim MT" panose="02010502060101010101" pitchFamily="2" charset="-79"/>
                <a:cs typeface="Levenim MT" panose="02010502060101010101" pitchFamily="2" charset="-79"/>
              </a:rPr>
              <a:t>הסנקציות</a:t>
            </a:r>
            <a:endParaRPr lang="he-IL" altLang="he-IL" sz="2200" dirty="0">
              <a:latin typeface="Levenim MT" panose="02010502060101010101" pitchFamily="2" charset="-79"/>
              <a:cs typeface="Levenim MT" panose="02010502060101010101" pitchFamily="2" charset="-79"/>
            </a:endParaRPr>
          </a:p>
          <a:p>
            <a:pPr marL="914400" lvl="1" indent="-457200">
              <a:lnSpc>
                <a:spcPct val="150000"/>
              </a:lnSpc>
              <a:spcBef>
                <a:spcPts val="375"/>
              </a:spcBef>
              <a:defRPr/>
            </a:pP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מאמתת ומדווחת רבעונית על קיום ההסכם ע"י איראן ועל חריגות ממנו, ותכשיר פוטנציאלית הסרת סנקציות נוספות</a:t>
            </a:r>
            <a:endParaRPr lang="he-IL"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32326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15</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פעילות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במידע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2667084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פעילות בילטרלית</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16</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התכלית של הפעילות הבילטרלית בהקשר של סיכול מדיני:</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הגברת המודעות והסבר המורכבות - עמידה על משמעויות תכנית הגרעין </a:t>
            </a:r>
            <a:r>
              <a:rPr lang="he-IL" altLang="he-IL" sz="2200" dirty="0" err="1" smtClean="0">
                <a:latin typeface="Levenim MT" panose="02010502060101010101" pitchFamily="2" charset="-79"/>
                <a:cs typeface="Levenim MT" panose="02010502060101010101" pitchFamily="2" charset="-79"/>
              </a:rPr>
              <a:t>לבטחון</a:t>
            </a:r>
            <a:r>
              <a:rPr lang="he-IL" altLang="he-IL" sz="2200" dirty="0" smtClean="0">
                <a:latin typeface="Levenim MT" panose="02010502060101010101" pitchFamily="2" charset="-79"/>
                <a:cs typeface="Levenim MT" panose="02010502060101010101" pitchFamily="2" charset="-79"/>
              </a:rPr>
              <a:t> ישראל, האזור </a:t>
            </a:r>
            <a:r>
              <a:rPr lang="he-IL" altLang="he-IL" sz="2200" b="1" dirty="0" smtClean="0">
                <a:latin typeface="Levenim MT" panose="02010502060101010101" pitchFamily="2" charset="-79"/>
                <a:cs typeface="Levenim MT" panose="02010502060101010101" pitchFamily="2" charset="-79"/>
              </a:rPr>
              <a:t>והעולם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בשאיפה – מציאת שותפות אינטרסים (הסכמי אברהם?)</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מדיני – מגינוי פעולות איראניות והצטרפות בהצבעות ועד מניעת העברת טכנולוגיה</a:t>
            </a:r>
          </a:p>
          <a:p>
            <a:pPr marL="914400" lvl="1" indent="-457200">
              <a:lnSpc>
                <a:spcPct val="150000"/>
              </a:lnSpc>
              <a:spcBef>
                <a:spcPts val="0"/>
              </a:spcBef>
              <a:buClr>
                <a:schemeClr val="tx1"/>
              </a:buClr>
            </a:pPr>
            <a:r>
              <a:rPr lang="he-IL" altLang="he-IL" sz="2200" dirty="0" smtClean="0">
                <a:latin typeface="Levenim MT" panose="02010502060101010101" pitchFamily="2" charset="-79"/>
                <a:cs typeface="Levenim MT" panose="02010502060101010101" pitchFamily="2" charset="-79"/>
              </a:rPr>
              <a:t>לחץ כלכלי (סנקציות לאומיות ומימוש החלטות </a:t>
            </a:r>
            <a:r>
              <a:rPr lang="he-IL" altLang="he-IL" sz="2200" dirty="0" err="1" smtClean="0">
                <a:latin typeface="Levenim MT" panose="02010502060101010101" pitchFamily="2" charset="-79"/>
                <a:cs typeface="Levenim MT" panose="02010502060101010101" pitchFamily="2" charset="-79"/>
              </a:rPr>
              <a:t>מועבי"ט</a:t>
            </a:r>
            <a:r>
              <a:rPr lang="he-IL" alt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4034283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17</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בילטרלית</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367014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שימוש במידע מודיעיני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18</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דילמות הכרוכות בחשיפת מידע מודיעיני </a:t>
            </a:r>
            <a:r>
              <a:rPr lang="he-IL" altLang="he-IL" sz="2400" dirty="0" smtClean="0">
                <a:latin typeface="Levenim MT" panose="02010502060101010101" pitchFamily="2" charset="-79"/>
                <a:cs typeface="Levenim MT" panose="02010502060101010101" pitchFamily="2" charset="-79"/>
              </a:rPr>
              <a:t>לתועלת הסברתית ומדינית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שוטף מושכל בחומרי מודיעין בעשייה המדינית – התבטאויות פומביות, פגישות מדיניות ועזרי הסברה</a:t>
            </a:r>
            <a:endParaRPr lang="he-IL" altLang="he-IL" sz="2400" dirty="0" smtClean="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דוגמאות רלבנטיות לענייננו:</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העשרה חשאי </a:t>
            </a:r>
            <a:r>
              <a:rPr lang="he-IL" altLang="he-IL" sz="2200" dirty="0" err="1" smtClean="0">
                <a:latin typeface="Levenim MT" panose="02010502060101010101" pitchFamily="2" charset="-79"/>
                <a:cs typeface="Levenim MT" panose="02010502060101010101" pitchFamily="2" charset="-79"/>
              </a:rPr>
              <a:t>בפורדו</a:t>
            </a:r>
            <a:endParaRPr lang="he-IL" altLang="he-IL" sz="2200" dirty="0" smtClean="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ארכיון הגרעין</a:t>
            </a:r>
          </a:p>
          <a:p>
            <a:pPr lvl="1">
              <a:lnSpc>
                <a:spcPct val="150000"/>
              </a:lnSpc>
              <a:spcBef>
                <a:spcPts val="0"/>
              </a:spcBef>
              <a:buClr>
                <a:schemeClr val="tx1"/>
              </a:buClr>
              <a:buFont typeface="Courier New" pitchFamily="49" charset="0"/>
              <a:buChar char="o"/>
            </a:pPr>
            <a:r>
              <a:rPr lang="he-IL" altLang="he-IL" sz="2200" dirty="0" smtClean="0">
                <a:latin typeface="Levenim MT" panose="02010502060101010101" pitchFamily="2" charset="-79"/>
                <a:cs typeface="Levenim MT" panose="02010502060101010101" pitchFamily="2" charset="-79"/>
              </a:rPr>
              <a:t>חשיפת מתקן חשאי </a:t>
            </a:r>
            <a:r>
              <a:rPr lang="he-IL" altLang="he-IL" sz="2200" dirty="0" err="1" smtClean="0">
                <a:latin typeface="Levenim MT" panose="02010502060101010101" pitchFamily="2" charset="-79"/>
                <a:cs typeface="Levenim MT" panose="02010502060101010101" pitchFamily="2" charset="-79"/>
              </a:rPr>
              <a:t>בטורקועבאד</a:t>
            </a:r>
            <a:endParaRPr lang="he-IL" altLang="he-IL" sz="2200" dirty="0" smtClean="0">
              <a:latin typeface="Levenim MT" panose="02010502060101010101" pitchFamily="2" charset="-79"/>
              <a:cs typeface="Levenim MT" panose="02010502060101010101" pitchFamily="2" charset="-79"/>
            </a:endParaRPr>
          </a:p>
          <a:p>
            <a:pPr marL="914400" lvl="1" indent="-457200">
              <a:lnSpc>
                <a:spcPct val="150000"/>
              </a:lnSpc>
              <a:spcBef>
                <a:spcPts val="0"/>
              </a:spcBef>
              <a:buClr>
                <a:schemeClr val="tx1"/>
              </a:buClr>
            </a:pPr>
            <a:endParaRPr lang="he-IL" altLang="he-IL" sz="20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2976632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19</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מתקן העשרה בקום</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(25 בספטמבר 2009)</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29862" y="1815718"/>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youtu.be/ZObrRvpRJvA</a:t>
            </a:r>
            <a:endParaRPr lang="he-IL" dirty="0" smtClean="0"/>
          </a:p>
          <a:p>
            <a:pPr marL="0" indent="0">
              <a:buNone/>
            </a:pPr>
            <a:endParaRPr lang="he-IL" dirty="0"/>
          </a:p>
          <a:p>
            <a:pPr marL="0" indent="0">
              <a:buNone/>
            </a:pPr>
            <a:endParaRPr lang="he-IL" dirty="0" smtClean="0"/>
          </a:p>
          <a:p>
            <a:pPr marL="0" indent="0">
              <a:buNone/>
            </a:pPr>
            <a:endParaRPr lang="he-IL" dirty="0"/>
          </a:p>
          <a:p>
            <a:endParaRPr lang="he-IL" dirty="0"/>
          </a:p>
        </p:txBody>
      </p:sp>
      <p:pic>
        <p:nvPicPr>
          <p:cNvPr id="15" name="Picture 2" descr="US ends sanction waivers for Iran's Fordow nuclear plant: Pompeo | Al  Arabiya Engl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021" y="3025074"/>
            <a:ext cx="5144760" cy="289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7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מהו 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1230923" y="1902376"/>
            <a:ext cx="10040716"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שימוש בכלים מדיניים-דיפלומטיים להשגת יעד מדיני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היעד מדיני: סיכול/עיכוב/שיבוש תכנית הגרעין של מדינה יריבה</a:t>
            </a:r>
          </a:p>
          <a:p>
            <a:pPr marL="457200" indent="-457200">
              <a:lnSpc>
                <a:spcPct val="150000"/>
              </a:lnSpc>
              <a:spcBef>
                <a:spcPts val="0"/>
              </a:spcBef>
              <a:buClr>
                <a:schemeClr val="tx1"/>
              </a:buClr>
            </a:pPr>
            <a:r>
              <a:rPr lang="he-IL" altLang="he-IL" sz="2400" dirty="0">
                <a:latin typeface="Levenim MT" panose="02010502060101010101" pitchFamily="2" charset="-79"/>
                <a:cs typeface="Levenim MT" panose="02010502060101010101" pitchFamily="2" charset="-79"/>
              </a:rPr>
              <a:t>הסיכול המדיני מאפשר להניע מהלכים שיקדמו </a:t>
            </a:r>
            <a:r>
              <a:rPr lang="he-IL" altLang="he-IL" sz="2400" dirty="0" smtClean="0">
                <a:latin typeface="Levenim MT" panose="02010502060101010101" pitchFamily="2" charset="-79"/>
                <a:cs typeface="Levenim MT" panose="02010502060101010101" pitchFamily="2" charset="-79"/>
              </a:rPr>
              <a:t>את </a:t>
            </a:r>
            <a:r>
              <a:rPr lang="he-IL" altLang="he-IL" sz="2400" dirty="0">
                <a:latin typeface="Levenim MT" panose="02010502060101010101" pitchFamily="2" charset="-79"/>
                <a:cs typeface="Levenim MT" panose="02010502060101010101" pitchFamily="2" charset="-79"/>
              </a:rPr>
              <a:t>השגת היעד </a:t>
            </a:r>
            <a:r>
              <a:rPr lang="he-IL" altLang="he-IL" sz="2400" dirty="0" smtClean="0">
                <a:latin typeface="Levenim MT" panose="02010502060101010101" pitchFamily="2" charset="-79"/>
                <a:cs typeface="Levenim MT" panose="02010502060101010101" pitchFamily="2" charset="-79"/>
              </a:rPr>
              <a:t>המדיני:</a:t>
            </a:r>
            <a:endParaRPr lang="he-IL" altLang="he-IL" sz="2400" dirty="0">
              <a:latin typeface="Levenim MT" panose="02010502060101010101" pitchFamily="2" charset="-79"/>
              <a:cs typeface="Levenim MT" panose="02010502060101010101" pitchFamily="2" charset="-79"/>
            </a:endParaRPr>
          </a:p>
          <a:p>
            <a:pPr lvl="1">
              <a:lnSpc>
                <a:spcPct val="150000"/>
              </a:lnSpc>
              <a:spcBef>
                <a:spcPts val="0"/>
              </a:spcBef>
              <a:buClr>
                <a:schemeClr val="tx1"/>
              </a:buClr>
              <a:buFont typeface="Courier New" panose="02070309020205020404" pitchFamily="49" charset="0"/>
              <a:buChar char="o"/>
            </a:pPr>
            <a:r>
              <a:rPr lang="he-IL" altLang="he-IL" sz="2200" dirty="0">
                <a:latin typeface="Levenim MT" panose="02010502060101010101" pitchFamily="2" charset="-79"/>
                <a:cs typeface="Levenim MT" panose="02010502060101010101" pitchFamily="2" charset="-79"/>
              </a:rPr>
              <a:t>פגיעה בלגיטימציה של היריב</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סיכול כלכלי</a:t>
            </a:r>
          </a:p>
          <a:p>
            <a:pPr marL="342900" lvl="1" indent="-342900">
              <a:lnSpc>
                <a:spcPct val="150000"/>
              </a:lnSpc>
              <a:spcBef>
                <a:spcPts val="0"/>
              </a:spcBef>
              <a:buClr>
                <a:schemeClr val="tx1"/>
              </a:buClr>
            </a:pPr>
            <a:r>
              <a:rPr lang="he-IL" altLang="he-IL" dirty="0" smtClean="0">
                <a:latin typeface="Levenim MT" panose="02010502060101010101" pitchFamily="2" charset="-79"/>
                <a:cs typeface="Levenim MT" panose="02010502060101010101" pitchFamily="2" charset="-79"/>
              </a:rPr>
              <a:t>הסיכול המדיני מהווה חלופה לשימוש </a:t>
            </a:r>
            <a:r>
              <a:rPr lang="he-IL" altLang="he-IL" dirty="0" err="1" smtClean="0">
                <a:latin typeface="Levenim MT" panose="02010502060101010101" pitchFamily="2" charset="-79"/>
                <a:cs typeface="Levenim MT" panose="02010502060101010101" pitchFamily="2" charset="-79"/>
              </a:rPr>
              <a:t>בכח</a:t>
            </a:r>
            <a:r>
              <a:rPr lang="he-IL" altLang="he-IL" dirty="0" smtClean="0">
                <a:latin typeface="Levenim MT" panose="02010502060101010101" pitchFamily="2" charset="-79"/>
                <a:cs typeface="Levenim MT" panose="02010502060101010101" pitchFamily="2" charset="-79"/>
              </a:rPr>
              <a:t>, ואם נכשל – מייצר לגיטימציה </a:t>
            </a:r>
            <a:r>
              <a:rPr lang="he-IL" altLang="he-IL" dirty="0">
                <a:latin typeface="Levenim MT" panose="02010502060101010101" pitchFamily="2" charset="-79"/>
                <a:cs typeface="Levenim MT" panose="02010502060101010101" pitchFamily="2" charset="-79"/>
              </a:rPr>
              <a:t>לשימוש </a:t>
            </a:r>
            <a:r>
              <a:rPr lang="he-IL" altLang="he-IL" dirty="0" smtClean="0">
                <a:latin typeface="Levenim MT" panose="02010502060101010101" pitchFamily="2" charset="-79"/>
                <a:cs typeface="Levenim MT" panose="02010502060101010101" pitchFamily="2" charset="-79"/>
              </a:rPr>
              <a:t>בו</a:t>
            </a:r>
            <a:endParaRPr lang="he-IL" altLang="he-IL" dirty="0">
              <a:latin typeface="Levenim MT" panose="02010502060101010101" pitchFamily="2" charset="-79"/>
              <a:cs typeface="Levenim MT" panose="02010502060101010101" pitchFamily="2" charset="-79"/>
            </a:endParaRP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224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20</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ארכיון הגרעין</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(30 באפריל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youtu.be/SavgP0DgMl8</a:t>
            </a:r>
            <a:endParaRPr lang="he-IL" dirty="0" smtClean="0"/>
          </a:p>
          <a:p>
            <a:pPr marL="0" indent="0">
              <a:buNone/>
            </a:pPr>
            <a:endParaRPr lang="he-IL" dirty="0"/>
          </a:p>
          <a:p>
            <a:pPr marL="0" indent="0">
              <a:buNone/>
            </a:pPr>
            <a:r>
              <a:rPr lang="he-IL" dirty="0" smtClean="0"/>
              <a:t>עד דקה 1:02</a:t>
            </a:r>
          </a:p>
          <a:p>
            <a:endParaRPr lang="he-IL" dirty="0"/>
          </a:p>
        </p:txBody>
      </p:sp>
    </p:spTree>
    <p:extLst>
      <p:ext uri="{BB962C8B-B14F-4D97-AF65-F5344CB8AC3E}">
        <p14:creationId xmlns:p14="http://schemas.microsoft.com/office/powerpoint/2010/main" val="721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21</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חשיפת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טורקוזעבאד</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a:r>
            <a:b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br>
            <a:r>
              <a:rPr lang="he-IL" altLang="he-IL" sz="32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(27 בספטמבר 2018)</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951963" y="1815718"/>
            <a:ext cx="10515600" cy="4351338"/>
          </a:xfrm>
        </p:spPr>
        <p:txBody>
          <a:bodyPr/>
          <a:lstStyle/>
          <a:p>
            <a:pPr marL="0" indent="0">
              <a:buNone/>
            </a:pPr>
            <a:endParaRPr lang="he-IL" dirty="0" smtClean="0">
              <a:hlinkClick r:id="rId3"/>
            </a:endParaRPr>
          </a:p>
          <a:p>
            <a:pPr marL="0" indent="0">
              <a:buNone/>
            </a:pPr>
            <a:endParaRPr lang="he-IL" dirty="0" smtClean="0">
              <a:hlinkClick r:id="rId4"/>
            </a:endParaRPr>
          </a:p>
          <a:p>
            <a:pPr marL="0" indent="0">
              <a:buNone/>
            </a:pPr>
            <a:r>
              <a:rPr lang="en-US" dirty="0">
                <a:hlinkClick r:id="rId5"/>
              </a:rPr>
              <a:t>https://</a:t>
            </a:r>
            <a:r>
              <a:rPr lang="en-US" dirty="0" smtClean="0">
                <a:hlinkClick r:id="rId5"/>
              </a:rPr>
              <a:t>youtu.be/lZX-ULWD8VI</a:t>
            </a:r>
            <a:endParaRPr lang="he-IL" dirty="0" smtClean="0"/>
          </a:p>
          <a:p>
            <a:pPr marL="0" indent="0">
              <a:buNone/>
            </a:pPr>
            <a:endParaRPr lang="he-IL" dirty="0"/>
          </a:p>
          <a:p>
            <a:pPr marL="0" indent="0">
              <a:buNone/>
            </a:pPr>
            <a:r>
              <a:rPr lang="he-IL" dirty="0" smtClean="0"/>
              <a:t>עד דקה 5:16</a:t>
            </a:r>
          </a:p>
          <a:p>
            <a:endParaRPr lang="he-IL" dirty="0"/>
          </a:p>
        </p:txBody>
      </p:sp>
    </p:spTree>
    <p:extLst>
      <p:ext uri="{BB962C8B-B14F-4D97-AF65-F5344CB8AC3E}">
        <p14:creationId xmlns:p14="http://schemas.microsoft.com/office/powerpoint/2010/main" val="340069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22</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במידע מודיעיני</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1069402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הסכמים עם איראן</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23</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600" dirty="0" err="1" smtClean="0">
                <a:latin typeface="Levenim MT" panose="02010502060101010101" pitchFamily="2" charset="-79"/>
                <a:cs typeface="Levenim MT" panose="02010502060101010101" pitchFamily="2" charset="-79"/>
              </a:rPr>
              <a:t>נסיונות</a:t>
            </a:r>
            <a:r>
              <a:rPr lang="he-IL" altLang="he-IL" sz="2600" dirty="0" smtClean="0">
                <a:latin typeface="Levenim MT" panose="02010502060101010101" pitchFamily="2" charset="-79"/>
                <a:cs typeface="Levenim MT" panose="02010502060101010101" pitchFamily="2" charset="-79"/>
              </a:rPr>
              <a:t> מגוונים לתיווך לאורך השנים: שוויץ, טורקיה, קזחסטן, עומן</a:t>
            </a:r>
          </a:p>
          <a:p>
            <a:pPr marL="457200" indent="-457200">
              <a:lnSpc>
                <a:spcPct val="150000"/>
              </a:lnSpc>
              <a:spcBef>
                <a:spcPts val="0"/>
              </a:spcBef>
              <a:buClr>
                <a:schemeClr val="tx1"/>
              </a:buClr>
            </a:pPr>
            <a:r>
              <a:rPr lang="he-IL" altLang="he-IL" sz="2600" dirty="0" smtClean="0">
                <a:latin typeface="Levenim MT" panose="02010502060101010101" pitchFamily="2" charset="-79"/>
                <a:cs typeface="Levenim MT" panose="02010502060101010101" pitchFamily="2" charset="-79"/>
              </a:rPr>
              <a:t>שחקנים מובילים: מדינות אירופאיות (</a:t>
            </a:r>
            <a:r>
              <a:rPr lang="en-US" altLang="he-IL" sz="2600" dirty="0" smtClean="0">
                <a:latin typeface="Levenim MT" panose="02010502060101010101" pitchFamily="2" charset="-79"/>
                <a:cs typeface="Levenim MT" panose="02010502060101010101" pitchFamily="2" charset="-79"/>
              </a:rPr>
              <a:t>E3</a:t>
            </a:r>
            <a:r>
              <a:rPr lang="he-IL" altLang="he-IL" sz="2600" dirty="0" smtClean="0">
                <a:latin typeface="Levenim MT" panose="02010502060101010101" pitchFamily="2" charset="-79"/>
                <a:cs typeface="Levenim MT" panose="02010502060101010101" pitchFamily="2" charset="-79"/>
              </a:rPr>
              <a:t>), א"א, ארה"ב-רוסיה-סין</a:t>
            </a:r>
          </a:p>
          <a:p>
            <a:pPr marL="457200" indent="-457200">
              <a:lnSpc>
                <a:spcPct val="150000"/>
              </a:lnSpc>
              <a:spcBef>
                <a:spcPts val="0"/>
              </a:spcBef>
              <a:buClr>
                <a:schemeClr val="tx1"/>
              </a:buClr>
            </a:pPr>
            <a:r>
              <a:rPr lang="en-US" altLang="he-IL" sz="2400" dirty="0" smtClean="0">
                <a:latin typeface="Levenim MT" panose="02010502060101010101" pitchFamily="2" charset="-79"/>
                <a:cs typeface="Levenim MT" panose="02010502060101010101" pitchFamily="2" charset="-79"/>
              </a:rPr>
              <a:t>JPA</a:t>
            </a:r>
            <a:r>
              <a:rPr lang="he-IL" altLang="he-IL" sz="2400" dirty="0" smtClean="0">
                <a:latin typeface="Levenim MT" panose="02010502060101010101" pitchFamily="2" charset="-79"/>
                <a:cs typeface="Levenim MT" panose="02010502060101010101" pitchFamily="2" charset="-79"/>
              </a:rPr>
              <a:t>, </a:t>
            </a:r>
            <a:r>
              <a:rPr lang="en-US" altLang="he-IL" sz="2400" dirty="0" smtClean="0">
                <a:latin typeface="Levenim MT" panose="02010502060101010101" pitchFamily="2" charset="-79"/>
                <a:cs typeface="Levenim MT" panose="02010502060101010101" pitchFamily="2" charset="-79"/>
              </a:rPr>
              <a:t>JCPOA</a:t>
            </a:r>
            <a:r>
              <a:rPr lang="he-IL" altLang="he-IL" sz="2400" dirty="0" smtClean="0">
                <a:latin typeface="Levenim MT" panose="02010502060101010101" pitchFamily="2" charset="-79"/>
                <a:cs typeface="Levenim MT" panose="02010502060101010101" pitchFamily="2" charset="-79"/>
              </a:rPr>
              <a:t>, נסיגה אמריקאית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הצלחות יחסיות בעיכוב התכנית וצמצום יכולת ההתעצמות לצד אתגרי מו"פ ותשתיות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ממשל – חזרת להסכם קיים? הסכם חדש?</a:t>
            </a:r>
          </a:p>
          <a:p>
            <a:pPr marL="457200" indent="-457200">
              <a:lnSpc>
                <a:spcPct val="150000"/>
              </a:lnSpc>
              <a:spcBef>
                <a:spcPts val="0"/>
              </a:spcBef>
              <a:buClr>
                <a:schemeClr val="tx1"/>
              </a:buClr>
            </a:pPr>
            <a:endParaRPr lang="he-IL" altLang="he-IL" sz="2400" b="1"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1177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24</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הסכם הגרעין - </a:t>
            </a:r>
            <a:r>
              <a:rPr lang="en-US"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JCPOA</a:t>
            </a:r>
            <a:endParaRPr lang="en-US" altLang="he-IL" sz="32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410240" y="1546531"/>
            <a:ext cx="10515600" cy="4351338"/>
          </a:xfrm>
        </p:spPr>
        <p:txBody>
          <a:bodyPr/>
          <a:lstStyle/>
          <a:p>
            <a:pPr marL="0" indent="0">
              <a:buNone/>
            </a:pPr>
            <a:endParaRPr lang="he-IL" dirty="0" smtClean="0">
              <a:hlinkClick r:id="rId3"/>
            </a:endParaRPr>
          </a:p>
          <a:p>
            <a:pPr marL="0" indent="0">
              <a:buNone/>
            </a:pPr>
            <a:r>
              <a:rPr lang="en-US" dirty="0" smtClean="0">
                <a:hlinkClick r:id="rId4"/>
              </a:rPr>
              <a:t>https</a:t>
            </a:r>
            <a:r>
              <a:rPr lang="en-US" dirty="0">
                <a:hlinkClick r:id="rId4"/>
              </a:rPr>
              <a:t>://</a:t>
            </a:r>
            <a:r>
              <a:rPr lang="en-US" dirty="0" smtClean="0">
                <a:hlinkClick r:id="rId4"/>
              </a:rPr>
              <a:t>youtu.be/03JdbYggUTs</a:t>
            </a:r>
            <a:endParaRPr lang="he-IL" dirty="0" smtClean="0"/>
          </a:p>
          <a:p>
            <a:pPr marL="0" indent="0">
              <a:buNone/>
            </a:pPr>
            <a:endParaRPr lang="he-IL" dirty="0"/>
          </a:p>
          <a:p>
            <a:endParaRPr lang="he-IL"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8" y="2733177"/>
            <a:ext cx="6365634" cy="33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he-IL" dirty="0"/>
          </a:p>
        </p:txBody>
      </p:sp>
      <p:sp>
        <p:nvSpPr>
          <p:cNvPr id="3" name="מציין מיקום תוכן 2"/>
          <p:cNvSpPr>
            <a:spLocks noGrp="1"/>
          </p:cNvSpPr>
          <p:nvPr>
            <p:ph idx="1"/>
          </p:nvPr>
        </p:nvSpPr>
        <p:spPr/>
        <p:txBody>
          <a:bodyPr/>
          <a:lstStyle/>
          <a:p>
            <a:r>
              <a:rPr lang="he-IL" dirty="0" smtClean="0"/>
              <a:t> </a:t>
            </a:r>
            <a:endParaRPr lang="he-IL" dirty="0"/>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pPr/>
              <a:t>25</a:t>
            </a:fld>
            <a:endParaRPr lang="he-IL"/>
          </a:p>
        </p:txBody>
      </p:sp>
      <p:sp>
        <p:nvSpPr>
          <p:cNvPr id="5" name="כותרת 1">
            <a:extLst>
              <a:ext uri="{FF2B5EF4-FFF2-40B4-BE49-F238E27FC236}">
                <a16:creationId xmlns:a16="http://schemas.microsoft.com/office/drawing/2014/main" xmlns=""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6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שקפים עודפים</a:t>
            </a:r>
            <a:endParaRPr lang="en-US" altLang="he-IL" sz="6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405013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968024" y="976037"/>
            <a:ext cx="10438529" cy="921869"/>
          </a:xfrm>
        </p:spPr>
        <p:txBody>
          <a:bodyPr>
            <a:normAutofit/>
          </a:bodyPr>
          <a:lstStyle/>
          <a:p>
            <a:pPr algn="ctr">
              <a:spcBef>
                <a:spcPct val="0"/>
              </a:spcBef>
              <a:spcAft>
                <a:spcPts val="600"/>
              </a:spcAft>
            </a:pPr>
            <a:r>
              <a:rPr lang="he-IL"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 </a:t>
            </a:r>
            <a:r>
              <a:rPr lang="en-US" altLang="he-IL" sz="49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NPT</a:t>
            </a:r>
            <a:endParaRPr lang="en-US" altLang="he-IL" sz="49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26</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37" name="Oval 5"/>
          <p:cNvSpPr>
            <a:spLocks noChangeArrowheads="1"/>
          </p:cNvSpPr>
          <p:nvPr/>
        </p:nvSpPr>
        <p:spPr bwMode="auto">
          <a:xfrm>
            <a:off x="7532589" y="1942620"/>
            <a:ext cx="3057159" cy="1635062"/>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(ארה"ב, רוסיה, </a:t>
            </a:r>
            <a:r>
              <a:rPr lang="en-US" dirty="0">
                <a:latin typeface="Arial" charset="0"/>
                <a:cs typeface="Arial" charset="0"/>
              </a:rPr>
              <a:t/>
            </a:r>
            <a:br>
              <a:rPr lang="en-US" dirty="0">
                <a:latin typeface="Arial" charset="0"/>
                <a:cs typeface="Arial" charset="0"/>
              </a:rPr>
            </a:br>
            <a:r>
              <a:rPr lang="he-IL" dirty="0">
                <a:latin typeface="Arial" charset="0"/>
                <a:cs typeface="Arial" charset="0"/>
              </a:rPr>
              <a:t>בריטניה, צרפת וסין)</a:t>
            </a:r>
            <a:endParaRPr lang="en-US" b="1" dirty="0">
              <a:latin typeface="Arial" charset="0"/>
              <a:cs typeface="Arial" charset="0"/>
            </a:endParaRPr>
          </a:p>
        </p:txBody>
      </p:sp>
      <p:sp>
        <p:nvSpPr>
          <p:cNvPr id="38" name="Oval 6"/>
          <p:cNvSpPr>
            <a:spLocks noChangeArrowheads="1"/>
          </p:cNvSpPr>
          <p:nvPr/>
        </p:nvSpPr>
        <p:spPr bwMode="auto">
          <a:xfrm>
            <a:off x="2327619" y="1865696"/>
            <a:ext cx="3845375" cy="2310477"/>
          </a:xfrm>
          <a:prstGeom prst="ellipse">
            <a:avLst/>
          </a:prstGeom>
          <a:solidFill>
            <a:schemeClr val="accent5">
              <a:lumMod val="60000"/>
              <a:lumOff val="40000"/>
            </a:schemeClr>
          </a:solidFill>
          <a:ln w="9525">
            <a:solidFill>
              <a:schemeClr val="tx1"/>
            </a:solidFill>
            <a:round/>
            <a:headEnd/>
            <a:tailEnd/>
          </a:ln>
          <a:effectLst/>
        </p:spPr>
        <p:txBody>
          <a:bodyPr wrap="none" anchor="ctr"/>
          <a:lstStyle/>
          <a:p>
            <a:pPr algn="ctr">
              <a:defRPr/>
            </a:pPr>
            <a:r>
              <a:rPr lang="he-IL" b="1" dirty="0">
                <a:latin typeface="Arial" charset="0"/>
                <a:cs typeface="Arial" charset="0"/>
              </a:rPr>
              <a:t>מדינות לא גרעיניות</a:t>
            </a:r>
            <a:r>
              <a:rPr lang="en-US" b="1" dirty="0">
                <a:latin typeface="Arial" charset="0"/>
                <a:cs typeface="Arial" charset="0"/>
              </a:rPr>
              <a:t/>
            </a:r>
            <a:br>
              <a:rPr lang="en-US" b="1" dirty="0">
                <a:latin typeface="Arial" charset="0"/>
                <a:cs typeface="Arial" charset="0"/>
              </a:rPr>
            </a:br>
            <a:r>
              <a:rPr lang="he-IL" dirty="0">
                <a:latin typeface="Arial" charset="0"/>
                <a:cs typeface="Arial" charset="0"/>
              </a:rPr>
              <a:t>(כל היתר, </a:t>
            </a:r>
            <a:r>
              <a:rPr lang="en-US" dirty="0" smtClean="0">
                <a:latin typeface="Arial" charset="0"/>
                <a:cs typeface="Arial" charset="0"/>
              </a:rPr>
              <a:t>186</a:t>
            </a:r>
            <a:r>
              <a:rPr lang="he-IL" dirty="0" smtClean="0">
                <a:latin typeface="Arial" charset="0"/>
                <a:cs typeface="Arial" charset="0"/>
              </a:rPr>
              <a:t>מדינות</a:t>
            </a:r>
            <a:r>
              <a:rPr lang="he-IL" dirty="0">
                <a:latin typeface="Arial" charset="0"/>
                <a:cs typeface="Arial" charset="0"/>
              </a:rPr>
              <a:t>)</a:t>
            </a:r>
            <a:endParaRPr lang="en-US" b="1" dirty="0">
              <a:latin typeface="Arial" charset="0"/>
              <a:cs typeface="Arial" charset="0"/>
            </a:endParaRPr>
          </a:p>
        </p:txBody>
      </p:sp>
      <p:sp>
        <p:nvSpPr>
          <p:cNvPr id="39" name="Line 7"/>
          <p:cNvSpPr>
            <a:spLocks noChangeShapeType="1"/>
          </p:cNvSpPr>
          <p:nvPr/>
        </p:nvSpPr>
        <p:spPr bwMode="auto">
          <a:xfrm>
            <a:off x="9049293" y="3584399"/>
            <a:ext cx="11875" cy="32002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Text Box 8"/>
          <p:cNvSpPr txBox="1">
            <a:spLocks noChangeArrowheads="1"/>
          </p:cNvSpPr>
          <p:nvPr/>
        </p:nvSpPr>
        <p:spPr bwMode="auto">
          <a:xfrm>
            <a:off x="7721920" y="3897711"/>
            <a:ext cx="2803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b="1" dirty="0"/>
              <a:t>מדינות שייצרו נשק גרעיני, וביצעו ניסוי גרעיני לפני </a:t>
            </a:r>
            <a:r>
              <a:rPr lang="en-US" b="1" dirty="0"/>
              <a:t/>
            </a:r>
            <a:br>
              <a:rPr lang="en-US" b="1" dirty="0"/>
            </a:br>
            <a:r>
              <a:rPr lang="he-IL" b="1" dirty="0"/>
              <a:t>ה- 1 בינואר 1967</a:t>
            </a:r>
            <a:endParaRPr lang="en-US" b="1" dirty="0"/>
          </a:p>
        </p:txBody>
      </p:sp>
      <p:sp>
        <p:nvSpPr>
          <p:cNvPr id="41" name="אליפסה 40"/>
          <p:cNvSpPr/>
          <p:nvPr/>
        </p:nvSpPr>
        <p:spPr bwMode="auto">
          <a:xfrm>
            <a:off x="1173031" y="4344657"/>
            <a:ext cx="2931886"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a:latin typeface="Arial" charset="0"/>
                <a:cs typeface="Arial" charset="0"/>
              </a:rPr>
              <a:t>פרשו מהאמנה</a:t>
            </a:r>
          </a:p>
          <a:p>
            <a:pPr algn="ctr">
              <a:defRPr/>
            </a:pPr>
            <a:r>
              <a:rPr lang="he-IL" dirty="0">
                <a:latin typeface="Arial" charset="0"/>
                <a:cs typeface="Arial" charset="0"/>
              </a:rPr>
              <a:t>צפון קוריאה</a:t>
            </a:r>
            <a:endParaRPr lang="en-US" dirty="0">
              <a:latin typeface="Arial" charset="0"/>
              <a:cs typeface="Arial" charset="0"/>
            </a:endParaRPr>
          </a:p>
        </p:txBody>
      </p:sp>
      <p:sp>
        <p:nvSpPr>
          <p:cNvPr id="42" name="אליפסה 41"/>
          <p:cNvSpPr/>
          <p:nvPr/>
        </p:nvSpPr>
        <p:spPr bwMode="auto">
          <a:xfrm>
            <a:off x="4309924" y="4312484"/>
            <a:ext cx="3135085" cy="858983"/>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לא </a:t>
            </a:r>
            <a:r>
              <a:rPr lang="he-IL" b="1" dirty="0">
                <a:latin typeface="Arial" charset="0"/>
                <a:cs typeface="Arial" charset="0"/>
              </a:rPr>
              <a:t>חתמו</a:t>
            </a:r>
          </a:p>
          <a:p>
            <a:pPr algn="ctr">
              <a:defRPr/>
            </a:pPr>
            <a:r>
              <a:rPr lang="he-IL" dirty="0">
                <a:latin typeface="Arial" charset="0"/>
                <a:cs typeface="Arial" charset="0"/>
              </a:rPr>
              <a:t>הודו, פקיסטן, ישראל</a:t>
            </a:r>
            <a:endParaRPr lang="en-US" dirty="0">
              <a:latin typeface="Arial" charset="0"/>
              <a:cs typeface="Arial" charset="0"/>
            </a:endParaRPr>
          </a:p>
        </p:txBody>
      </p:sp>
      <p:sp>
        <p:nvSpPr>
          <p:cNvPr id="15" name="אליפסה 14"/>
          <p:cNvSpPr/>
          <p:nvPr/>
        </p:nvSpPr>
        <p:spPr bwMode="auto">
          <a:xfrm>
            <a:off x="2945777" y="5233428"/>
            <a:ext cx="2609057" cy="665054"/>
          </a:xfrm>
          <a:prstGeom prst="ellips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e-IL" b="1" dirty="0" smtClean="0">
                <a:latin typeface="Arial" charset="0"/>
                <a:cs typeface="Arial" charset="0"/>
              </a:rPr>
              <a:t>פיקוח </a:t>
            </a:r>
            <a:r>
              <a:rPr lang="he-IL" b="1" dirty="0" err="1" smtClean="0">
                <a:latin typeface="Arial" charset="0"/>
                <a:cs typeface="Arial" charset="0"/>
              </a:rPr>
              <a:t>סבא"א</a:t>
            </a:r>
            <a:r>
              <a:rPr lang="he-IL" b="1" dirty="0" smtClean="0">
                <a:latin typeface="Arial" charset="0"/>
                <a:cs typeface="Arial" charset="0"/>
              </a:rPr>
              <a:t> "מקיף"</a:t>
            </a:r>
            <a:endParaRPr lang="en-US" dirty="0">
              <a:latin typeface="Arial" charset="0"/>
              <a:cs typeface="Arial" charset="0"/>
            </a:endParaRPr>
          </a:p>
        </p:txBody>
      </p:sp>
      <p:sp>
        <p:nvSpPr>
          <p:cNvPr id="16" name="Line 7"/>
          <p:cNvSpPr>
            <a:spLocks noChangeShapeType="1"/>
          </p:cNvSpPr>
          <p:nvPr/>
        </p:nvSpPr>
        <p:spPr bwMode="auto">
          <a:xfrm>
            <a:off x="4237661" y="4152469"/>
            <a:ext cx="0" cy="108095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7101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animBg="1"/>
      <p:bldP spid="4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3</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dirty="0" err="1" smtClean="0">
                <a:latin typeface="Levenim MT" panose="02010502060101010101" pitchFamily="2" charset="-79"/>
                <a:cs typeface="Levenim MT" panose="02010502060101010101" pitchFamily="2" charset="-79"/>
              </a:rPr>
              <a:t>סבא"א</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במידע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98118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החלטות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מועבי"ט</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4</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המאמצים המדיניים הבינ"ל לבלימת תכנית הגרעין של איראן הביאו לאימוץ 7 החלטות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6 החלטות בין השנים 2006-2010, רובן:</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תחת פרק 7 (מחייבות את כל חברות האו"ם)</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חלק מגישת "ערוץ כפול" מול </a:t>
            </a:r>
            <a:r>
              <a:rPr lang="he-IL" altLang="he-IL" dirty="0">
                <a:latin typeface="Levenim MT" panose="02010502060101010101" pitchFamily="2" charset="-79"/>
                <a:cs typeface="Levenim MT" panose="02010502060101010101" pitchFamily="2" charset="-79"/>
              </a:rPr>
              <a:t>איראן </a:t>
            </a:r>
            <a:r>
              <a:rPr lang="he-IL" altLang="he-IL" dirty="0" smtClean="0">
                <a:latin typeface="Levenim MT" panose="02010502060101010101" pitchFamily="2" charset="-79"/>
                <a:cs typeface="Levenim MT" panose="02010502060101010101" pitchFamily="2" charset="-79"/>
              </a:rPr>
              <a:t>(</a:t>
            </a:r>
            <a:r>
              <a:rPr lang="en-US" altLang="he-IL" dirty="0">
                <a:latin typeface="Levenim MT" panose="02010502060101010101" pitchFamily="2" charset="-79"/>
                <a:cs typeface="Levenim MT" panose="02010502060101010101" pitchFamily="2" charset="-79"/>
              </a:rPr>
              <a:t>dual track</a:t>
            </a:r>
            <a:r>
              <a:rPr lang="he-IL" altLang="he-IL" dirty="0">
                <a:latin typeface="Levenim MT" panose="02010502060101010101" pitchFamily="2" charset="-79"/>
                <a:cs typeface="Levenim MT" panose="02010502060101010101" pitchFamily="2" charset="-79"/>
              </a:rPr>
              <a:t>), "מקל וגזר</a:t>
            </a:r>
            <a:r>
              <a:rPr lang="he-IL" altLang="he-IL" dirty="0" smtClean="0">
                <a:latin typeface="Levenim MT" panose="02010502060101010101" pitchFamily="2" charset="-79"/>
                <a:cs typeface="Levenim MT" panose="02010502060101010101" pitchFamily="2" charset="-79"/>
              </a:rPr>
              <a:t>"</a:t>
            </a:r>
          </a:p>
          <a:p>
            <a:pPr lvl="2">
              <a:lnSpc>
                <a:spcPct val="150000"/>
              </a:lnSpc>
              <a:spcBef>
                <a:spcPts val="0"/>
              </a:spcBef>
              <a:buClr>
                <a:schemeClr val="tx1"/>
              </a:buClr>
              <a:buFont typeface="Wingdings" panose="05000000000000000000" pitchFamily="2" charset="2"/>
              <a:buChar char="§"/>
            </a:pPr>
            <a:r>
              <a:rPr lang="he-IL" altLang="he-IL" dirty="0" smtClean="0">
                <a:latin typeface="Levenim MT" panose="02010502060101010101" pitchFamily="2" charset="-79"/>
                <a:cs typeface="Levenim MT" panose="02010502060101010101" pitchFamily="2" charset="-79"/>
              </a:rPr>
              <a:t>כוללות כלים לסיכול כלכלי: סנקציות, הקפאת נכסים, אמברגו נשק ועוד</a:t>
            </a:r>
          </a:p>
          <a:p>
            <a:pPr lvl="1">
              <a:lnSpc>
                <a:spcPct val="150000"/>
              </a:lnSpc>
              <a:spcBef>
                <a:spcPts val="0"/>
              </a:spcBef>
              <a:buClr>
                <a:schemeClr val="tx1"/>
              </a:buClr>
              <a:buFont typeface="Courier New" panose="02070309020205020404" pitchFamily="49" charset="0"/>
              <a:buChar char="o"/>
            </a:pPr>
            <a:r>
              <a:rPr lang="he-IL" altLang="he-IL" sz="2200" dirty="0" smtClean="0">
                <a:latin typeface="Levenim MT" panose="02010502060101010101" pitchFamily="2" charset="-79"/>
                <a:cs typeface="Levenim MT" panose="02010502060101010101" pitchFamily="2" charset="-79"/>
              </a:rPr>
              <a:t>החלטה 2231 שאימצה את ה </a:t>
            </a:r>
            <a:r>
              <a:rPr lang="en-US" altLang="he-IL" sz="2200" dirty="0" smtClean="0">
                <a:latin typeface="Levenim MT" panose="02010502060101010101" pitchFamily="2" charset="-79"/>
                <a:cs typeface="Levenim MT" panose="02010502060101010101" pitchFamily="2" charset="-79"/>
              </a:rPr>
              <a:t>JCPOA</a:t>
            </a:r>
            <a:r>
              <a:rPr lang="he-IL" altLang="he-IL" sz="2200" dirty="0" smtClean="0">
                <a:latin typeface="Levenim MT" panose="02010502060101010101" pitchFamily="2" charset="-79"/>
                <a:cs typeface="Levenim MT" panose="02010502060101010101" pitchFamily="2" charset="-79"/>
              </a:rPr>
              <a:t> (יולי 2015) – היחידה שבתוקף כיום</a:t>
            </a:r>
          </a:p>
          <a:p>
            <a:pPr lvl="1">
              <a:lnSpc>
                <a:spcPct val="150000"/>
              </a:lnSpc>
              <a:spcBef>
                <a:spcPts val="0"/>
              </a:spcBef>
              <a:buClr>
                <a:schemeClr val="tx1"/>
              </a:buClr>
              <a:buFont typeface="Courier New" panose="02070309020205020404" pitchFamily="49" charset="0"/>
              <a:buChar char="o"/>
            </a:pPr>
            <a:endParaRPr lang="he-IL" altLang="he-IL" sz="2200" dirty="0" smtClean="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1066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כלים לסיכול 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5</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875762" y="1902376"/>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מועצת </a:t>
            </a:r>
            <a:r>
              <a:rPr lang="he-IL" altLang="he-IL" sz="2400" dirty="0" err="1" smtClean="0">
                <a:latin typeface="Levenim MT" panose="02010502060101010101" pitchFamily="2" charset="-79"/>
                <a:cs typeface="Levenim MT" panose="02010502060101010101" pitchFamily="2" charset="-79"/>
              </a:rPr>
              <a:t>הבטחון</a:t>
            </a:r>
            <a:r>
              <a:rPr lang="he-IL" altLang="he-IL" sz="2400" dirty="0" smtClean="0">
                <a:latin typeface="Levenim MT" panose="02010502060101010101" pitchFamily="2" charset="-79"/>
                <a:cs typeface="Levenim MT" panose="02010502060101010101" pitchFamily="2" charset="-79"/>
              </a:rPr>
              <a:t> (</a:t>
            </a:r>
            <a:r>
              <a:rPr lang="he-IL" altLang="he-IL" sz="2400" dirty="0" err="1" smtClean="0">
                <a:latin typeface="Levenim MT" panose="02010502060101010101" pitchFamily="2" charset="-79"/>
                <a:cs typeface="Levenim MT" panose="02010502060101010101" pitchFamily="2" charset="-79"/>
              </a:rPr>
              <a:t>מועבי"ט</a:t>
            </a:r>
            <a:r>
              <a:rPr lang="he-IL" altLang="he-IL" sz="2400"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b="1" dirty="0" smtClean="0">
                <a:latin typeface="Levenim MT" panose="02010502060101010101" pitchFamily="2" charset="-79"/>
                <a:cs typeface="Levenim MT" panose="02010502060101010101" pitchFamily="2" charset="-79"/>
              </a:rPr>
              <a:t>הסוכנות הבינלאומית לאנרגיה אטומית (</a:t>
            </a:r>
            <a:r>
              <a:rPr lang="he-IL" altLang="he-IL" sz="2400" b="1" dirty="0" err="1" smtClean="0">
                <a:latin typeface="Levenim MT" panose="02010502060101010101" pitchFamily="2" charset="-79"/>
                <a:cs typeface="Levenim MT" panose="02010502060101010101" pitchFamily="2" charset="-79"/>
              </a:rPr>
              <a:t>סבא"א</a:t>
            </a:r>
            <a:r>
              <a:rPr lang="he-IL" altLang="he-IL" sz="2400" b="1" dirty="0" smtClean="0">
                <a:latin typeface="Levenim MT" panose="02010502060101010101" pitchFamily="2" charset="-79"/>
                <a:cs typeface="Levenim MT" panose="02010502060101010101" pitchFamily="2" charset="-79"/>
              </a:rPr>
              <a:t>)</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פעילות בילטרלית</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שימוש במידע מודיעיני</a:t>
            </a:r>
          </a:p>
          <a:p>
            <a:pPr marL="457200" indent="-457200">
              <a:lnSpc>
                <a:spcPct val="150000"/>
              </a:lnSpc>
              <a:spcBef>
                <a:spcPts val="0"/>
              </a:spcBef>
              <a:buClr>
                <a:schemeClr val="tx1"/>
              </a:buClr>
            </a:pPr>
            <a:r>
              <a:rPr lang="he-IL" altLang="he-IL" sz="2400" dirty="0" smtClean="0">
                <a:latin typeface="Levenim MT" panose="02010502060101010101" pitchFamily="2" charset="-79"/>
                <a:cs typeface="Levenim MT" panose="02010502060101010101" pitchFamily="2" charset="-79"/>
              </a:rPr>
              <a:t>הסכמים</a:t>
            </a:r>
          </a:p>
        </p:txBody>
      </p:sp>
    </p:spTree>
    <p:extLst>
      <p:ext uri="{BB962C8B-B14F-4D97-AF65-F5344CB8AC3E}">
        <p14:creationId xmlns:p14="http://schemas.microsoft.com/office/powerpoint/2010/main" val="375822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6</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046375"/>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092" y="1736479"/>
            <a:ext cx="97536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02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7</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graphicFrame>
        <p:nvGraphicFramePr>
          <p:cNvPr id="37" name="מציין מיקום תוכן 1"/>
          <p:cNvGraphicFramePr>
            <a:graphicFrameLocks noGrp="1"/>
          </p:cNvGraphicFramePr>
          <p:nvPr>
            <p:ph idx="1"/>
            <p:extLst>
              <p:ext uri="{D42A27DB-BD31-4B8C-83A1-F6EECF244321}">
                <p14:modId xmlns:p14="http://schemas.microsoft.com/office/powerpoint/2010/main" val="2153818771"/>
              </p:ext>
            </p:extLst>
          </p:nvPr>
        </p:nvGraphicFramePr>
        <p:xfrm>
          <a:off x="993782" y="2136597"/>
          <a:ext cx="10029173" cy="359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31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867509" y="1046375"/>
            <a:ext cx="10503876" cy="921869"/>
          </a:xfrm>
        </p:spPr>
        <p:txBody>
          <a:bodyPr>
            <a:normAutofit/>
          </a:bodyPr>
          <a:lstStyle/>
          <a:p>
            <a:pPr algn="ctr">
              <a:spcAft>
                <a:spcPts val="600"/>
              </a:spcAft>
            </a:pPr>
            <a:r>
              <a:rPr lang="he-IL" altLang="he-IL" b="1" kern="1200" dirty="0" smtClean="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rPr>
              <a:t> </a:t>
            </a:r>
            <a:endParaRPr lang="en-US" altLang="he-IL" b="1" kern="1200" dirty="0">
              <a:ln w="9525">
                <a:solidFill>
                  <a:schemeClr val="bg1"/>
                </a:solidFill>
                <a:prstDash val="solid"/>
              </a:ln>
              <a:effectLst>
                <a:outerShdw blurRad="12700" dist="38100" dir="2700000" algn="tl" rotWithShape="0">
                  <a:schemeClr val="accent5">
                    <a:lumMod val="60000"/>
                    <a:lumOff val="40000"/>
                  </a:schemeClr>
                </a:outerShdw>
              </a:effectLst>
              <a:latin typeface="Levenim MT" panose="02010502060101010101" pitchFamily="2" charset="-79"/>
              <a:ea typeface="+mj-ea"/>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8</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968024" y="1945267"/>
            <a:ext cx="10204575"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0"/>
              </a:spcBef>
              <a:buClr>
                <a:schemeClr val="tx1"/>
              </a:buClr>
            </a:pPr>
            <a:endParaRPr lang="he-IL" altLang="he-IL" sz="2200" dirty="0">
              <a:solidFill>
                <a:srgbClr val="FF0000"/>
              </a:solidFill>
              <a:latin typeface="Levenim MT" panose="02010502060101010101" pitchFamily="2" charset="-79"/>
              <a:cs typeface="Levenim MT" panose="02010502060101010101" pitchFamily="2" charset="-79"/>
            </a:endParaRPr>
          </a:p>
        </p:txBody>
      </p:sp>
      <p:sp>
        <p:nvSpPr>
          <p:cNvPr id="11" name="כותרת 1">
            <a:extLst>
              <a:ext uri="{FF2B5EF4-FFF2-40B4-BE49-F238E27FC236}">
                <a16:creationId xmlns:a16="http://schemas.microsoft.com/office/drawing/2014/main" xmlns="" id="{EF63ADCC-06CA-4386-B3D9-1CDFDB20995E}"/>
              </a:ext>
            </a:extLst>
          </p:cNvPr>
          <p:cNvSpPr txBox="1">
            <a:spLocks/>
          </p:cNvSpPr>
          <p:nvPr/>
        </p:nvSpPr>
        <p:spPr>
          <a:xfrm>
            <a:off x="1288064" y="1110770"/>
            <a:ext cx="9637776" cy="9218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he-IL" altLang="he-IL" sz="4000"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מהי </a:t>
            </a:r>
            <a:r>
              <a:rPr lang="he-IL" altLang="he-IL" sz="4000"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endParaRPr lang="en-US" altLang="he-IL" sz="4000"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178195" y="2177364"/>
            <a:ext cx="10515600" cy="4360585"/>
          </a:xfrm>
        </p:spPr>
        <p:txBody>
          <a:bodyPr/>
          <a:lstStyle/>
          <a:p>
            <a:pPr marL="0" indent="0">
              <a:buNone/>
            </a:pPr>
            <a:r>
              <a:rPr lang="en-US" dirty="0">
                <a:hlinkClick r:id="rId3"/>
              </a:rPr>
              <a:t>https://</a:t>
            </a:r>
            <a:r>
              <a:rPr lang="en-US" dirty="0" smtClean="0">
                <a:hlinkClick r:id="rId3"/>
              </a:rPr>
              <a:t>www.youtube.com/watch?v=3I56CeEN9mU</a:t>
            </a:r>
            <a:endParaRPr lang="he-IL" dirty="0" smtClean="0"/>
          </a:p>
          <a:p>
            <a:pPr marL="0" indent="0">
              <a:buNone/>
            </a:pPr>
            <a:endParaRPr lang="he-IL" dirty="0"/>
          </a:p>
          <a:p>
            <a:endParaRPr lang="he-IL" dirty="0"/>
          </a:p>
        </p:txBody>
      </p:sp>
    </p:spTree>
    <p:extLst>
      <p:ext uri="{BB962C8B-B14F-4D97-AF65-F5344CB8AC3E}">
        <p14:creationId xmlns:p14="http://schemas.microsoft.com/office/powerpoint/2010/main" val="113223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F63ADCC-06CA-4386-B3D9-1CDFDB20995E}"/>
              </a:ext>
            </a:extLst>
          </p:cNvPr>
          <p:cNvSpPr>
            <a:spLocks noGrp="1"/>
          </p:cNvSpPr>
          <p:nvPr>
            <p:ph type="title"/>
          </p:nvPr>
        </p:nvSpPr>
        <p:spPr>
          <a:xfrm>
            <a:off x="750277" y="1046375"/>
            <a:ext cx="10495603" cy="921869"/>
          </a:xfrm>
        </p:spPr>
        <p:txBody>
          <a:bodyPr>
            <a:noAutofit/>
          </a:bodyPr>
          <a:lstStyle/>
          <a:p>
            <a:pPr algn="ctr">
              <a:spcAft>
                <a:spcPts val="600"/>
              </a:spcAft>
            </a:pP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תפקיד </a:t>
            </a:r>
            <a:r>
              <a:rPr lang="he-IL" altLang="he-IL" b="1" dirty="0" err="1"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סבא"א</a:t>
            </a:r>
            <a:r>
              <a:rPr lang="he-IL" altLang="he-IL" b="1" dirty="0" smtClean="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rPr>
              <a:t> בסיכול המדיני</a:t>
            </a:r>
            <a:endParaRPr lang="en-US" altLang="he-IL" b="1" dirty="0">
              <a:ln w="9525">
                <a:solidFill>
                  <a:schemeClr val="bg1"/>
                </a:solidFill>
                <a:prstDash val="solid"/>
              </a:ln>
              <a:solidFill>
                <a:schemeClr val="accent4"/>
              </a:solidFill>
              <a:effectLst>
                <a:outerShdw blurRad="12700" dist="38100" dir="2700000" algn="tl" rotWithShape="0">
                  <a:schemeClr val="accent5">
                    <a:lumMod val="60000"/>
                    <a:lumOff val="40000"/>
                  </a:schemeClr>
                </a:outerShdw>
              </a:effectLst>
              <a:latin typeface="Levenim MT" panose="02010502060101010101" pitchFamily="2" charset="-79"/>
              <a:cs typeface="Levenim MT" panose="02010502060101010101" pitchFamily="2" charset="-79"/>
            </a:endParaRPr>
          </a:p>
        </p:txBody>
      </p:sp>
      <p:sp>
        <p:nvSpPr>
          <p:cNvPr id="4" name="מציין מיקום של מספר שקופית 3">
            <a:extLst>
              <a:ext uri="{FF2B5EF4-FFF2-40B4-BE49-F238E27FC236}">
                <a16:creationId xmlns:a16="http://schemas.microsoft.com/office/drawing/2014/main" xmlns="" id="{5AB0CD25-D107-4161-A02B-8F9C19CC607F}"/>
              </a:ext>
            </a:extLst>
          </p:cNvPr>
          <p:cNvSpPr>
            <a:spLocks noGrp="1"/>
          </p:cNvSpPr>
          <p:nvPr>
            <p:ph type="sldNum" sz="quarter" idx="12"/>
          </p:nvPr>
        </p:nvSpPr>
        <p:spPr>
          <a:xfrm>
            <a:off x="8610600" y="6356350"/>
            <a:ext cx="2743200" cy="365125"/>
          </a:xfrm>
        </p:spPr>
        <p:txBody>
          <a:bodyPr>
            <a:normAutofit/>
          </a:bodyPr>
          <a:lstStyle/>
          <a:p>
            <a:pPr>
              <a:spcAft>
                <a:spcPts val="600"/>
              </a:spcAft>
            </a:pPr>
            <a:fld id="{6FBBACAA-D2A9-4F7C-85FB-46E287B5B6E0}" type="slidenum">
              <a:rPr lang="he-IL" smtClean="0"/>
              <a:pPr>
                <a:spcAft>
                  <a:spcPts val="600"/>
                </a:spcAft>
              </a:pPr>
              <a:t>9</a:t>
            </a:fld>
            <a:endParaRPr lang="he-IL"/>
          </a:p>
        </p:txBody>
      </p:sp>
      <p:sp>
        <p:nvSpPr>
          <p:cNvPr id="13" name="Rectangle 3">
            <a:extLst>
              <a:ext uri="{FF2B5EF4-FFF2-40B4-BE49-F238E27FC236}">
                <a16:creationId xmlns:a16="http://schemas.microsoft.com/office/drawing/2014/main" xmlns="" id="{3B4C9289-F2FD-4AC8-B117-D66576374C80}"/>
              </a:ext>
            </a:extLst>
          </p:cNvPr>
          <p:cNvSpPr txBox="1">
            <a:spLocks noChangeArrowheads="1"/>
          </p:cNvSpPr>
          <p:nvPr/>
        </p:nvSpPr>
        <p:spPr>
          <a:xfrm>
            <a:off x="1010643" y="1840973"/>
            <a:ext cx="10395877" cy="4158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defRPr/>
            </a:pPr>
            <a:r>
              <a:rPr lang="he-IL" dirty="0" smtClean="0">
                <a:latin typeface="Levenim MT" panose="02010502060101010101" pitchFamily="2" charset="-79"/>
                <a:cs typeface="Levenim MT" panose="02010502060101010101" pitchFamily="2" charset="-79"/>
              </a:rPr>
              <a:t>פיקוח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באיראן:</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חברותה </a:t>
            </a:r>
            <a:r>
              <a:rPr lang="he-IL" sz="2200" dirty="0" smtClean="0">
                <a:latin typeface="Levenim MT" panose="02010502060101010101" pitchFamily="2" charset="-79"/>
                <a:cs typeface="Levenim MT" panose="02010502060101010101" pitchFamily="2" charset="-79"/>
              </a:rPr>
              <a:t>ב- </a:t>
            </a:r>
            <a:r>
              <a:rPr lang="en-US" sz="2200" dirty="0" smtClean="0">
                <a:latin typeface="Levenim MT" panose="02010502060101010101" pitchFamily="2" charset="-79"/>
                <a:cs typeface="Levenim MT" panose="02010502060101010101" pitchFamily="2" charset="-79"/>
              </a:rPr>
              <a:t>NPT</a:t>
            </a:r>
            <a:endParaRPr lang="he-IL" sz="2200" dirty="0" smtClean="0">
              <a:latin typeface="Levenim MT" panose="02010502060101010101" pitchFamily="2" charset="-79"/>
              <a:cs typeface="Levenim MT" panose="02010502060101010101" pitchFamily="2" charset="-79"/>
            </a:endParaRP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מתוקף הסכם הגרעין – כולל </a:t>
            </a:r>
            <a:r>
              <a:rPr lang="he-IL" sz="2200" dirty="0" err="1" smtClean="0">
                <a:latin typeface="Levenim MT" panose="02010502060101010101" pitchFamily="2" charset="-79"/>
                <a:cs typeface="Levenim MT" panose="02010502060101010101" pitchFamily="2" charset="-79"/>
              </a:rPr>
              <a:t>ישום</a:t>
            </a:r>
            <a:r>
              <a:rPr lang="he-IL" sz="2200" dirty="0" smtClean="0">
                <a:latin typeface="Levenim MT" panose="02010502060101010101" pitchFamily="2" charset="-79"/>
                <a:cs typeface="Levenim MT" panose="02010502060101010101" pitchFamily="2" charset="-79"/>
              </a:rPr>
              <a:t> של הפרוטוקול הנוסף</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דיווח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 – מייצר הרתעה</a:t>
            </a:r>
          </a:p>
          <a:p>
            <a:pPr marL="857250" lvl="1" indent="-457200">
              <a:lnSpc>
                <a:spcPct val="150000"/>
              </a:lnSpc>
              <a:defRPr/>
            </a:pPr>
            <a:r>
              <a:rPr lang="he-IL" dirty="0" smtClean="0">
                <a:latin typeface="Levenim MT" panose="02010502060101010101" pitchFamily="2" charset="-79"/>
                <a:cs typeface="Levenim MT" panose="02010502060101010101" pitchFamily="2" charset="-79"/>
              </a:rPr>
              <a:t>אימוץ החלטות במועצת הנגידים של </a:t>
            </a:r>
            <a:r>
              <a:rPr lang="he-IL" dirty="0" err="1" smtClean="0">
                <a:latin typeface="Levenim MT" panose="02010502060101010101" pitchFamily="2" charset="-79"/>
                <a:cs typeface="Levenim MT" panose="02010502060101010101" pitchFamily="2" charset="-79"/>
              </a:rPr>
              <a:t>סבא"א</a:t>
            </a:r>
            <a:r>
              <a:rPr lang="he-IL" dirty="0" smtClean="0">
                <a:latin typeface="Levenim MT" panose="02010502060101010101" pitchFamily="2" charset="-79"/>
                <a:cs typeface="Levenim MT" panose="02010502060101010101" pitchFamily="2" charset="-79"/>
              </a:rPr>
              <a:t>:</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לחץ מדיני (גינוי)</a:t>
            </a:r>
          </a:p>
          <a:p>
            <a:pPr marL="1314450" lvl="2" indent="-457200">
              <a:lnSpc>
                <a:spcPct val="150000"/>
              </a:lnSpc>
              <a:buFont typeface="Courier New" panose="02070309020205020404" pitchFamily="49" charset="0"/>
              <a:buChar char="o"/>
              <a:defRPr/>
            </a:pPr>
            <a:r>
              <a:rPr lang="he-IL" sz="2200" dirty="0" smtClean="0">
                <a:latin typeface="Levenim MT" panose="02010502060101010101" pitchFamily="2" charset="-79"/>
                <a:cs typeface="Levenim MT" panose="02010502060101010101" pitchFamily="2" charset="-79"/>
              </a:rPr>
              <a:t>בניית לגיטימציה לסנקציות ושימוש </a:t>
            </a:r>
            <a:r>
              <a:rPr lang="he-IL" sz="2200" dirty="0" err="1" smtClean="0">
                <a:latin typeface="Levenim MT" panose="02010502060101010101" pitchFamily="2" charset="-79"/>
                <a:cs typeface="Levenim MT" panose="02010502060101010101" pitchFamily="2" charset="-79"/>
              </a:rPr>
              <a:t>בכח</a:t>
            </a:r>
            <a:r>
              <a:rPr lang="he-IL" sz="2200" dirty="0" smtClean="0">
                <a:latin typeface="Levenim MT" panose="02010502060101010101" pitchFamily="2" charset="-79"/>
                <a:cs typeface="Levenim MT" panose="02010502060101010101" pitchFamily="2" charset="-79"/>
              </a:rPr>
              <a:t> (דרך </a:t>
            </a:r>
            <a:r>
              <a:rPr lang="he-IL" sz="2200" dirty="0" err="1" smtClean="0">
                <a:latin typeface="Levenim MT" panose="02010502060101010101" pitchFamily="2" charset="-79"/>
                <a:cs typeface="Levenim MT" panose="02010502060101010101" pitchFamily="2" charset="-79"/>
              </a:rPr>
              <a:t>מועבי"ט</a:t>
            </a:r>
            <a:r>
              <a:rPr lang="he-IL" sz="2200" dirty="0" smtClean="0">
                <a:latin typeface="Levenim MT" panose="02010502060101010101" pitchFamily="2" charset="-79"/>
                <a:cs typeface="Levenim MT" panose="02010502060101010101" pitchFamily="2" charset="-79"/>
              </a:rPr>
              <a:t>)</a:t>
            </a:r>
          </a:p>
        </p:txBody>
      </p:sp>
    </p:spTree>
    <p:extLst>
      <p:ext uri="{BB962C8B-B14F-4D97-AF65-F5344CB8AC3E}">
        <p14:creationId xmlns:p14="http://schemas.microsoft.com/office/powerpoint/2010/main" val="2734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20390</TotalTime>
  <Words>1562</Words>
  <Application>Microsoft Office PowerPoint</Application>
  <PresentationFormat>מותאם אישית</PresentationFormat>
  <Paragraphs>279</Paragraphs>
  <Slides>26</Slides>
  <Notes>26</Notes>
  <HiddenSlides>2</HiddenSlides>
  <MMClips>0</MMClips>
  <ScaleCrop>false</ScaleCrop>
  <HeadingPairs>
    <vt:vector size="4" baseType="variant">
      <vt:variant>
        <vt:lpstr>ערכת נושא</vt:lpstr>
      </vt:variant>
      <vt:variant>
        <vt:i4>1</vt:i4>
      </vt:variant>
      <vt:variant>
        <vt:lpstr>כותרות שקופיות</vt:lpstr>
      </vt:variant>
      <vt:variant>
        <vt:i4>26</vt:i4>
      </vt:variant>
    </vt:vector>
  </HeadingPairs>
  <TitlesOfParts>
    <vt:vector size="27" baseType="lpstr">
      <vt:lpstr>ערכת נושא Office</vt:lpstr>
      <vt:lpstr> </vt:lpstr>
      <vt:lpstr>מהו סיכול מדיני</vt:lpstr>
      <vt:lpstr>כלים לסיכול מדיני</vt:lpstr>
      <vt:lpstr>החלטות מועבי"ט</vt:lpstr>
      <vt:lpstr>כלים לסיכול מדיני</vt:lpstr>
      <vt:lpstr> </vt:lpstr>
      <vt:lpstr> </vt:lpstr>
      <vt:lpstr> </vt:lpstr>
      <vt:lpstr>תפקיד סבא"א בסיכול המדיני</vt:lpstr>
      <vt:lpstr> </vt:lpstr>
      <vt:lpstr> </vt:lpstr>
      <vt:lpstr>מגבלות פיקוח סבא"א</vt:lpstr>
      <vt:lpstr> </vt:lpstr>
      <vt:lpstr>סבא"א והסכם הגרעין</vt:lpstr>
      <vt:lpstr>כלים לסיכול מדיני</vt:lpstr>
      <vt:lpstr>פעילות בילטרלית</vt:lpstr>
      <vt:lpstr>כלים לסיכול מדיני</vt:lpstr>
      <vt:lpstr>שימוש במידע מודיעיני</vt:lpstr>
      <vt:lpstr> </vt:lpstr>
      <vt:lpstr> </vt:lpstr>
      <vt:lpstr> </vt:lpstr>
      <vt:lpstr>כלים לסיכול מדיני</vt:lpstr>
      <vt:lpstr>הסכמים עם איראן</vt:lpstr>
      <vt:lpstr> </vt:lpstr>
      <vt:lpstr> </vt:lpstr>
      <vt:lpstr>ה- NPT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u23920</dc:creator>
  <cp:lastModifiedBy>Int</cp:lastModifiedBy>
  <cp:revision>1118</cp:revision>
  <cp:lastPrinted>2020-10-11T04:34:26Z</cp:lastPrinted>
  <dcterms:created xsi:type="dcterms:W3CDTF">2017-08-17T05:53:13Z</dcterms:created>
  <dcterms:modified xsi:type="dcterms:W3CDTF">2020-11-08T17:24:22Z</dcterms:modified>
</cp:coreProperties>
</file>