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7" r:id="rId2"/>
    <p:sldId id="345" r:id="rId3"/>
    <p:sldId id="354" r:id="rId4"/>
    <p:sldId id="375" r:id="rId5"/>
    <p:sldId id="379" r:id="rId6"/>
    <p:sldId id="355" r:id="rId7"/>
    <p:sldId id="334" r:id="rId8"/>
    <p:sldId id="350" r:id="rId9"/>
    <p:sldId id="344" r:id="rId10"/>
    <p:sldId id="335" r:id="rId11"/>
    <p:sldId id="346" r:id="rId12"/>
    <p:sldId id="336" r:id="rId13"/>
    <p:sldId id="347" r:id="rId14"/>
    <p:sldId id="337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C"/>
    <a:srgbClr val="FF0000"/>
    <a:srgbClr val="F4B183"/>
    <a:srgbClr val="5B9BD5"/>
    <a:srgbClr val="70AD47"/>
    <a:srgbClr val="7030A0"/>
    <a:srgbClr val="FFC000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 custT="1"/>
      <dgm:spPr/>
      <dgm:t>
        <a:bodyPr/>
        <a:lstStyle/>
        <a:p>
          <a:pPr rtl="1"/>
          <a:r>
            <a:rPr lang="en-US" sz="1600" b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en-US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 custT="1"/>
      <dgm:spPr/>
      <dgm:t>
        <a:bodyPr/>
        <a:lstStyle/>
        <a:p>
          <a:pPr rtl="1"/>
          <a:r>
            <a:rPr lang="en-US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dirty="0">
            <a:latin typeface="Segoe UI" panose="020B0502040204020203" pitchFamily="34" charset="0"/>
            <a:ea typeface="Segoe UI" panose="020B0502040204020203" pitchFamily="34" charset="0"/>
          </a:endParaRP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A94CCD1-3880-437C-97C0-29B2E4879D6C}" type="pres">
      <dgm:prSet presAssocID="{2EC39DBA-D492-4DB4-8D04-EEAB1992CCFF}" presName="node" presStyleLbl="node1" presStyleIdx="1" presStyleCnt="5" custScaleX="136302" custScaleY="124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09DF21FD-6A3B-40E5-8A60-37AAECAF43A6}" type="pres">
      <dgm:prSet presAssocID="{7CFF1822-6B79-4FD2-8382-C8F6508BF640}" presName="node" presStyleLbl="node1" presStyleIdx="2" presStyleCnt="5" custScaleX="128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529006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National Defense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2569491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3112" y="130903"/>
              </a:moveTo>
              <a:arcTo wR="1657504" hR="1657504" stAng="17575425" swAng="1704815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3873795" y="1044015"/>
          <a:ext cx="1739100" cy="10336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Statesmanship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924252" y="1094472"/>
        <a:ext cx="1638186" cy="932708"/>
      </dsp:txXfrm>
    </dsp:sp>
    <dsp:sp modelId="{CE0035AA-8C5E-4539-BEBC-10F6E0E4AE61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4948" y="1671759"/>
              </a:moveTo>
              <a:arcTo wR="1657504" hR="1657504" stAng="29566" swAng="198896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321509" y="2999300"/>
          <a:ext cx="1639425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Technology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3361994" y="3039785"/>
        <a:ext cx="1558455" cy="748375"/>
      </dsp:txXfrm>
    </dsp:sp>
    <dsp:sp modelId="{85CDC803-14B6-40B7-B0C2-D59D77C29BED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807153" y="3308240"/>
              </a:moveTo>
              <a:arcTo wR="1657504" hR="1657504" stAng="5089198" swAng="100298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55474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Economics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1595234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952625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Society </a:t>
          </a:r>
          <a:endParaRPr lang="he-IL" sz="1600" b="1" kern="1200" dirty="0">
            <a:latin typeface="Segoe UI" panose="020B0502040204020203" pitchFamily="34" charset="0"/>
            <a:ea typeface="Segoe UI" panose="020B0502040204020203" pitchFamily="34" charset="0"/>
          </a:endParaRPr>
        </a:p>
      </dsp:txBody>
      <dsp:txXfrm>
        <a:off x="993110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509460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23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Defense College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5755" y="5311659"/>
            <a:ext cx="32985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September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392" y="4821615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International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162595" y="1727924"/>
            <a:ext cx="9741340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Foundations and Terms in National Security - Dr. Doron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Navot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and BG (Res.)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Itai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Brun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"Network meetings" - personal acquaintance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Geo-strategy - Prof. Yossi Ben-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Artzi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and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Merav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Zafary-Odiz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Ministry of Foreign Affairs Day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National Security Tour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Iran Symposium Day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English studies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Europe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4BACDF-B0AF-41C5-B3ED-D6D725C06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Europe</a:t>
            </a:r>
            <a:b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en-US" altLang="he-IL" sz="2400" b="1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November 2020 1-5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606730" y="2359255"/>
            <a:ext cx="9297205" cy="26446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1- Serbia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2 – Lithuania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3 - </a:t>
            </a: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Cyprus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Team 4 – </a:t>
            </a:r>
            <a:r>
              <a:rPr lang="en-US" sz="1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Greece/Finland 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The whole class - Brussels (NATO, European Union)</a:t>
            </a:r>
            <a:endParaRPr 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43903F-EA18-471B-BE03-B7268C29F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Israeli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47724" y="2050120"/>
            <a:ext cx="10096552" cy="31597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Zionism Seminar: Founding Fathers - Prof. Yossi Ben-Artzi and Dr.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Anat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Chen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Strategy Studies - Dr. Dima Adamski, Dado Center, Commandant 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Geography and National Security Tours (North, South, Judea and Samaria, Jerusalem, The Seam Line and the Jordan Valley) - Prof. Yossi Ben-Artzi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Politics, Diplomacy and Foreign Policy - Dr. Emanuel Navon (Haifa)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Approaches and Schools in Political Science - Dr. Doron Navot (Haifa)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3242F-F00A-4510-936C-2EA3DD833B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The Israeli 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74668" y="1699294"/>
            <a:ext cx="9842664" cy="38393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Extended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Elective Seminar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Public Law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Amnon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(Haifa)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and National Security - Dr. Aviad Rubin (Haifa)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2. Elective Seminar: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Israeli society - Dr.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Neri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Horowitz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Energy and Geopolitics - Dr.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Elai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Rettig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Medicine and National Security - Prof.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Itzik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Kreis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3. Negotiation / Persuasion skills and standing in front of the camera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4. A Concluding Security Policy Simulation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74543-6730-4A82-AB01-042FF367F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Specialization Season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6413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The Digital World for Decision Makers – Prof. Dani </a:t>
            </a:r>
            <a:r>
              <a:rPr lang="en-US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Raz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Tours of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Elective Seminar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Israel’s Economics - Dr. Omar Moab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Communication - Dr.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Ofir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Reichman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Cyber ​​- Prof.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Eviatar</a:t>
            </a: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Matanya</a:t>
            </a:r>
            <a:endParaRPr lang="en-US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Seminars: Government Corruption, International Law, Cyber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Seminar and Study Tour in the East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272469-5C8D-4E93-8038-85842416AE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he Integrative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Season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142590"/>
            <a:ext cx="9741297" cy="21349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National Security Tours: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Eilat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, </a:t>
            </a:r>
            <a:r>
              <a:rPr kumimoji="0" lang="en-US" altLang="he-I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Arava</a:t>
            </a: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and Infrastructure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Seminar and Study Tour in the US</a:t>
            </a: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US" alt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Final </a:t>
            </a:r>
            <a:r>
              <a:rPr kumimoji="0" lang="en-US" alt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Project</a:t>
            </a: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604CB2-E7F5-47B2-9845-A21A4A71A0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3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E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nglish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Studies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464876" y="2242898"/>
            <a:ext cx="8371455" cy="2472942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4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Levels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Teaching </a:t>
            </a:r>
            <a:r>
              <a:rPr lang="en-US" sz="2600" dirty="0" smtClean="0">
                <a:solidFill>
                  <a:prstClr val="black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vs.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Casual Conversation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Preparatory Test</a:t>
            </a:r>
            <a:endParaRPr kumimoji="0" 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D513F-DB4A-4A8C-9CD3-3F212B83A9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7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Expectations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Duties to study - Active participation, leading and submitting assignments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Farwell from the parent organization and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vacation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planning according to INDC schedule    </a:t>
            </a: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From</a:t>
            </a:r>
            <a:r>
              <a:rPr kumimoji="0" lang="en-US" altLang="he-IL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“E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go”- system </a:t>
            </a: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to </a:t>
            </a:r>
            <a:r>
              <a:rPr kumimoji="0" lang="en-US" altLang="he-IL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Ecosystem</a:t>
            </a:r>
            <a:endParaRPr kumimoji="0" lang="en-US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Setting goals for personal development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Information Security</a:t>
            </a:r>
            <a:endParaRPr kumimoji="0" lang="he-IL" altLang="he-I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Studies in the Shadow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COVID 19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– Personal Responsibility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457200" marR="0" lvl="1" indent="0" algn="r" defTabSz="914400" rtl="1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42512-939A-4B08-BB69-E3FCD2C64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99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>
            <a:extLst>
              <a:ext uri="{FF2B5EF4-FFF2-40B4-BE49-F238E27FC236}">
                <a16:creationId xmlns:a16="http://schemas.microsoft.com/office/drawing/2014/main" id="{384C37CA-CBA0-4A8F-BC94-6DFBE2AC6F63}"/>
              </a:ext>
            </a:extLst>
          </p:cNvPr>
          <p:cNvSpPr txBox="1">
            <a:spLocks/>
          </p:cNvSpPr>
          <p:nvPr/>
        </p:nvSpPr>
        <p:spPr>
          <a:xfrm>
            <a:off x="1313625" y="104044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he-IL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CODE</a:t>
            </a:r>
            <a:endParaRPr kumimoji="0" lang="en-US" altLang="he-IL" sz="44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AA3915E-4508-4AA2-9ECA-A2A807A6A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71"/>
          <a:stretch/>
        </p:blipFill>
        <p:spPr>
          <a:xfrm>
            <a:off x="968024" y="1806523"/>
            <a:ext cx="10277856" cy="409134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610600" y="3540035"/>
            <a:ext cx="2591172" cy="124097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Statesmanship and Representation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Dress and Appearance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56931" y="3540035"/>
            <a:ext cx="2228051" cy="192153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Seats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Cell Phones and Laptops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Food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Drink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44537" y="3540035"/>
            <a:ext cx="2063932" cy="58782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Respect for Mutual Time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37599" y="3383280"/>
            <a:ext cx="2081320" cy="207829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Microphones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Introducing Guests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Meeting with Seniors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87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7CDEE891-4C1C-44F8-8D23-72E8967B5985}"/>
              </a:ext>
            </a:extLst>
          </p:cNvPr>
          <p:cNvSpPr txBox="1">
            <a:spLocks/>
          </p:cNvSpPr>
          <p:nvPr/>
        </p:nvSpPr>
        <p:spPr>
          <a:xfrm>
            <a:off x="1163360" y="1063719"/>
            <a:ext cx="9637776" cy="93614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4400" b="1" i="0" u="none" strike="noStrike" kern="120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INDC </a:t>
            </a:r>
            <a:r>
              <a:rPr kumimoji="0" lang="en-US" altLang="he-IL" sz="44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Code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40423AC6-E237-4226-8F09-B61A5631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5" y="1752600"/>
            <a:ext cx="10255952" cy="4145269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8349343" y="3270582"/>
            <a:ext cx="1632857" cy="40007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Discretion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14755" y="5185955"/>
            <a:ext cx="1737360" cy="56464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Logistics and Acquisitions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26971" y="5071326"/>
            <a:ext cx="1789612" cy="67926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Absence Policy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81006" y="3537084"/>
            <a:ext cx="2233749" cy="4117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Openness and Listening</a:t>
            </a:r>
            <a:endParaRPr lang="he-IL" sz="16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92970" y="3470622"/>
            <a:ext cx="2408321" cy="56709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Ethics of Academic Writing</a:t>
            </a:r>
            <a:endParaRPr kumimoji="0" lang="he-IL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Segoe UI" panose="020B0502040204020203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623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653F2E19-A4B2-4769-A8F0-1F6DD3805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94" y="973173"/>
            <a:ext cx="10277856" cy="49377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48026" y="1107027"/>
            <a:ext cx="7799935" cy="646331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A Few Words About Myself</a:t>
            </a:r>
            <a:endParaRPr lang="he-IL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6094" y="4686648"/>
            <a:ext cx="174811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Childhood in Netanya</a:t>
            </a:r>
            <a:endParaRPr lang="he-IL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575176" y="2088776"/>
            <a:ext cx="1290918" cy="830997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B.A in the Hebrew University </a:t>
            </a:r>
            <a:endParaRPr lang="he-IL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40404" y="4603127"/>
            <a:ext cx="1668212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M.A at UC Berkeley 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14047" y="2088776"/>
            <a:ext cx="1936377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Atomic Energy Commission</a:t>
            </a:r>
            <a:endParaRPr lang="he-IL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01488" y="4603127"/>
            <a:ext cx="1586753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INDC Graduate 40</a:t>
            </a:r>
            <a:r>
              <a:rPr lang="en-US" sz="1600" baseline="30000" dirty="0"/>
              <a:t>th</a:t>
            </a:r>
            <a:r>
              <a:rPr lang="en-US" sz="1600" dirty="0"/>
              <a:t> class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64050" y="4541570"/>
            <a:ext cx="1397339" cy="584775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 INDC Chief Instructor </a:t>
            </a:r>
            <a:endParaRPr lang="he-I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2894" y="1596334"/>
            <a:ext cx="2098594" cy="1323439"/>
          </a:xfrm>
          <a:prstGeom prst="rect">
            <a:avLst/>
          </a:prstGeom>
          <a:solidFill>
            <a:srgbClr val="D0CECE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/>
              <a:t>International Atomic Energy Agency and Comprehensive Nuclear‑Test‑Ban Treaty Organization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Officials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543477" y="2154141"/>
            <a:ext cx="9126949" cy="3206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Class Presidents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Note-Taker (Hebrew and English)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Photographer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e-IL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 </a:t>
            </a:r>
            <a:r>
              <a:rPr kumimoji="0" lang="en-US" alt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venim MT" panose="02010502060101010101" pitchFamily="2" charset="-79"/>
                <a:ea typeface="+mn-ea"/>
                <a:cs typeface="Levenim MT" panose="02010502060101010101" pitchFamily="2" charset="-79"/>
              </a:rPr>
              <a:t>Treasurer</a:t>
            </a:r>
            <a:endParaRPr kumimoji="0" lang="he-IL" altLang="he-I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evenim MT" panose="02010502060101010101" pitchFamily="2" charset="-79"/>
              <a:ea typeface="+mn-ea"/>
              <a:cs typeface="Levenim MT" panose="02010502060101010101" pitchFamily="2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he-IL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he-I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C95290-0165-4B17-A4D1-A08170265B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24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Weekly Structure (in principle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291163"/>
              </p:ext>
            </p:extLst>
          </p:nvPr>
        </p:nvGraphicFramePr>
        <p:xfrm>
          <a:off x="1716240" y="1845914"/>
          <a:ext cx="9209600" cy="377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6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233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Hour/Day</a:t>
                      </a:r>
                      <a:endParaRPr kumimoji="0" lang="he-I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Independent Learning 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1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2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3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Hour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49"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Session 4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Sessio</a:t>
                      </a: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n 4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Until</a:t>
                      </a:r>
                      <a:r>
                        <a:rPr lang="en-US" sz="1700" b="1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15:00</a:t>
                      </a:r>
                      <a:endParaRPr lang="he-IL" sz="17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040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431" y="754955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pening Week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62818"/>
              </p:ext>
            </p:extLst>
          </p:nvPr>
        </p:nvGraphicFramePr>
        <p:xfrm>
          <a:off x="968024" y="1541925"/>
          <a:ext cx="10174591" cy="477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9588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r>
                        <a:rPr lang="en-US" sz="18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6.9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 8.9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56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1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the INDC Commander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Head of the National Security Council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Independent Learning </a:t>
                      </a:r>
                      <a:endParaRPr kumimoji="0" lang="he-IL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Coffee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and Reading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798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Opening</a:t>
                      </a:r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Discussion with Chief Instructor 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Chairman and CEO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Sessions:</a:t>
                      </a:r>
                    </a:p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National Security: Fundamentals and Concepts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Network Meetings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68"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3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Professor Aaron Ciechanover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Learning Center to Seniors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29903"/>
                  </a:ext>
                </a:extLst>
              </a:tr>
              <a:tr h="864256"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Teamwork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Guest Lecturer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841"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Session 4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Team Hour</a:t>
                      </a:r>
                      <a:endParaRPr lang="he-IL" sz="17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English</a:t>
                      </a:r>
                      <a:r>
                        <a:rPr lang="en-US" sz="17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Lesson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7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Introducing the Fields of Study</a:t>
                      </a:r>
                      <a:endParaRPr lang="he-IL" sz="17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378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Good Luck!</a:t>
            </a:r>
            <a:endParaRPr kumimoji="0" lang="he-IL" sz="88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B030AC-AA57-4D13-AE77-8392CB196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0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מלבן מעוגל 12"/>
          <p:cNvSpPr/>
          <p:nvPr/>
        </p:nvSpPr>
        <p:spPr>
          <a:xfrm>
            <a:off x="1593669" y="3329243"/>
            <a:ext cx="2593961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National Defense College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1" y="3961306"/>
            <a:ext cx="2" cy="331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383741" y="2036359"/>
            <a:ext cx="3369843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Commandant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MG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Itai</a:t>
            </a:r>
            <a:r>
              <a:rPr lang="en-US" sz="1600" b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+mj-cs"/>
              </a:rPr>
              <a:t>Veruv</a:t>
            </a:r>
            <a:endParaRPr lang="he-IL" sz="16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+mj-cs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42" cy="72668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Staff Colleges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BG Rafi Milo</a:t>
            </a:r>
            <a:r>
              <a:rPr lang="he-IL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76990" y="4677957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Tactical Command College  </a:t>
            </a:r>
            <a:endParaRPr lang="en-US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“Alon”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8" name="מלבן מעוגל 26"/>
          <p:cNvSpPr/>
          <p:nvPr/>
        </p:nvSpPr>
        <p:spPr>
          <a:xfrm>
            <a:off x="6620168" y="4727309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Afek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 “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Gidon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”</a:t>
            </a:r>
            <a:endParaRPr lang="he-IL" sz="14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68663" y="2675117"/>
            <a:ext cx="10183" cy="334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BG </a:t>
            </a: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Course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Military Colleges Structure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430B9D-CB18-4C66-BA6B-2A52E73AB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06953" y="3803028"/>
            <a:ext cx="90334" cy="1018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INDC Commandant </a:t>
            </a:r>
            <a:endParaRPr lang="en-US" sz="1600" b="1" dirty="0" smtClean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MG </a:t>
            </a:r>
            <a:r>
              <a: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Itai Veruv 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48254" y="3105830"/>
            <a:ext cx="2498065" cy="6971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 and Staff Colleges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Commander</a:t>
            </a:r>
            <a:endParaRPr lang="he-IL" sz="14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Instruction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397079" y="3225706"/>
            <a:ext cx="2314369" cy="773905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‘</a:t>
            </a:r>
            <a:r>
              <a:rPr lang="en-US" sz="16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Ma’arachot</a:t>
            </a:r>
            <a:r>
              <a:rPr lang="en-US" sz="1600" b="1" dirty="0">
                <a:latin typeface="Segoe UI" panose="020B0502040204020203" pitchFamily="34" charset="0"/>
                <a:ea typeface="Segoe UI" panose="020B0502040204020203" pitchFamily="34" charset="0"/>
              </a:rPr>
              <a:t>’ </a:t>
            </a:r>
            <a:endParaRPr lang="en-US" sz="16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Publication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Logistics Branch 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25706"/>
            <a:ext cx="2182223" cy="69006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 and Legitimacy Branch</a:t>
            </a:r>
            <a:r>
              <a:rPr lang="he-IL" sz="16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he-IL" sz="16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89" name="מלבן מעוגל 47"/>
          <p:cNvSpPr/>
          <p:nvPr/>
        </p:nvSpPr>
        <p:spPr>
          <a:xfrm>
            <a:off x="4985934" y="3904426"/>
            <a:ext cx="2261537" cy="5183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</a:rPr>
              <a:t>“Cathedral”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818" y="1303390"/>
            <a:ext cx="9637776" cy="32162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else is there in the colleges?</a:t>
            </a: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5064937" y="4767674"/>
            <a:ext cx="2261537" cy="11057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IDF Library 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Senior Learning and</a:t>
            </a:r>
            <a:endParaRPr lang="he-IL" sz="1400" b="1" dirty="0" smtClean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Development 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Center</a:t>
            </a:r>
          </a:p>
          <a:p>
            <a:pPr algn="ctr" rtl="0"/>
            <a:r>
              <a:rPr lang="en-US" sz="1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Literacy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968024" y="5349458"/>
            <a:ext cx="1191746" cy="484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Physical Culture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11947" y="5367155"/>
            <a:ext cx="1286293" cy="4663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Publishing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2" y="1103656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 Structure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89928" y="1634185"/>
            <a:ext cx="10255952" cy="4269478"/>
            <a:chOff x="989928" y="1639979"/>
            <a:chExt cx="10255952" cy="4269478"/>
          </a:xfrm>
        </p:grpSpPr>
        <p:pic>
          <p:nvPicPr>
            <p:cNvPr id="2" name="תמונה 1">
              <a:extLst>
                <a:ext uri="{FF2B5EF4-FFF2-40B4-BE49-F238E27FC236}">
                  <a16:creationId xmlns:a16="http://schemas.microsoft.com/office/drawing/2014/main" id="{B4100C71-6EAD-4693-9D21-FEB7B9704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9928" y="1639979"/>
              <a:ext cx="10255952" cy="4254781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5018969" y="1787206"/>
              <a:ext cx="2197869" cy="5232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INDC Commandant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MG Itai Veruv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4335" y="2350598"/>
              <a:ext cx="3060000" cy="523220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Chief Instructor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Merav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Zafary-Odiz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1952" y="2931459"/>
              <a:ext cx="2340000" cy="584775"/>
            </a:xfrm>
            <a:prstGeom prst="rect">
              <a:avLst/>
            </a:prstGeom>
            <a:solidFill>
              <a:srgbClr val="70AD47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Executive </a:t>
              </a:r>
              <a:r>
                <a:rPr lang="en-US" sz="16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Matan Or</a:t>
              </a:r>
              <a:endParaRPr lang="he-IL" sz="16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51972" y="2648482"/>
              <a:ext cx="1489638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Academic Adviser </a:t>
              </a: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Doron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Navot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89596" y="3884911"/>
              <a:ext cx="1746275" cy="536218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1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Alona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Fisher Kam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8879" y="3884911"/>
              <a:ext cx="1725646" cy="54000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2 Amir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Maimon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5619" y="3897909"/>
              <a:ext cx="1767406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3 Yehuda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Yohananof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92997" y="3883440"/>
              <a:ext cx="1705968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Team 4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Almog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428353" y="3883440"/>
              <a:ext cx="1526644" cy="523220"/>
            </a:xfrm>
            <a:prstGeom prst="rect">
              <a:avLst/>
            </a:prstGeom>
            <a:solidFill>
              <a:srgbClr val="5B9BD5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Instructor </a:t>
              </a:r>
            </a:p>
            <a:p>
              <a:pPr algn="ctr" rtl="0"/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Besora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Regev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15784" y="4802925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Organization and Logistic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CWO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Partuk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98375" y="4786623"/>
              <a:ext cx="2451659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MAJ Alisa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Fenych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02419" y="5340762"/>
              <a:ext cx="2447616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Deputy Head of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ISMO</a:t>
              </a:r>
            </a:p>
            <a:p>
              <a:pPr algn="ctr" rtl="0"/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LT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Aaron Abel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36791" y="5386237"/>
              <a:ext cx="3060000" cy="523220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Management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Officer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CSM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Avi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1400" b="1" dirty="0" err="1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Zochbaia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51831" y="4855990"/>
              <a:ext cx="1572726" cy="738664"/>
            </a:xfrm>
            <a:prstGeom prst="rect">
              <a:avLst/>
            </a:prstGeom>
            <a:solidFill>
              <a:srgbClr val="F4B183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Senior Learning Center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 </a:t>
              </a:r>
              <a:endPara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Dr. Anat Chen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28353" y="2661171"/>
              <a:ext cx="1620000" cy="95410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Head of Academic </a:t>
              </a:r>
              <a:r>
                <a:rPr lang="en-US" sz="1400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Program Prof. </a:t>
              </a: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Yossi Ben- Artzi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66845" y="4910646"/>
              <a:ext cx="2078757" cy="307777"/>
            </a:xfrm>
            <a:prstGeom prst="rect">
              <a:avLst/>
            </a:prstGeom>
            <a:solidFill>
              <a:srgbClr val="7C7C7C"/>
            </a:solidFill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Coordination Officer</a:t>
              </a:r>
              <a:endPara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Uniqueness of the 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47" y="2273176"/>
            <a:ext cx="974597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The Institute and it’s Role 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Composition of Participants</a:t>
            </a: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Program of Study</a:t>
            </a:r>
          </a:p>
          <a:p>
            <a:pPr marL="457200" indent="-457200" algn="just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Methods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843A6B-4BC4-42C7-830B-E5927B1D6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471007" y="2085783"/>
            <a:ext cx="9619359" cy="369454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Dispersal of participants from the same organization among the teams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Separation between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an 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Instructor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and a participant from the same organization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Heterogeneous teams:</a:t>
            </a: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Military 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Civilians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Positions 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/ Field </a:t>
            </a: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of </a:t>
            </a:r>
            <a:r>
              <a:rPr lang="en-US" altLang="he-IL" sz="1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Occupation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 algn="l" rtl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1600" dirty="0">
                <a:latin typeface="Levenim MT" panose="02010502060101010101" pitchFamily="2" charset="-79"/>
                <a:cs typeface="Levenim MT" panose="02010502060101010101" pitchFamily="2" charset="-79"/>
              </a:rPr>
              <a:t>Gender</a:t>
            </a:r>
            <a:endParaRPr lang="en-US" altLang="he-IL" sz="1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3B7D3E-B173-4F0F-A368-935D35B3F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 Formation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26937"/>
              </p:ext>
            </p:extLst>
          </p:nvPr>
        </p:nvGraphicFramePr>
        <p:xfrm>
          <a:off x="741894" y="1425237"/>
          <a:ext cx="10740491" cy="46634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977091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664823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313500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785077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58130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Team 1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Alona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Fisher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Kam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Team 2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Amir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Maimon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Team 3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Yehuda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Yohananof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Instructor Team 4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Almog</a:t>
                      </a:r>
                      <a:endParaRPr lang="he-IL" sz="1800" b="1" dirty="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Areas of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at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0741924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185954" y="3474719"/>
            <a:ext cx="1521888" cy="1051515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Strategy </a:t>
              </a:r>
              <a:endParaRPr lang="he-IL" sz="1600" b="1" kern="1200" dirty="0">
                <a:latin typeface="Segoe UI" panose="020B0502040204020203" pitchFamily="34" charset="0"/>
                <a:ea typeface="Segoe UI" panose="020B0502040204020203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CC9EFD22-C60D-4830-A644-381E384941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43" y="5215004"/>
            <a:ext cx="588165" cy="8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12042</TotalTime>
  <Words>1025</Words>
  <Application>Microsoft Office PowerPoint</Application>
  <PresentationFormat>Widescreen</PresentationFormat>
  <Paragraphs>298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Tahoma</vt:lpstr>
      <vt:lpstr>Times New Roman</vt:lpstr>
      <vt:lpstr>Wingdings</vt:lpstr>
      <vt:lpstr>Wingdings 2</vt:lpstr>
      <vt:lpstr>ערכת נושא Office</vt:lpstr>
      <vt:lpstr>Israel National Defense College </vt:lpstr>
      <vt:lpstr>PowerPoint Presentation</vt:lpstr>
      <vt:lpstr>Israel Military Colleges Structure</vt:lpstr>
      <vt:lpstr>What else is there in the colleges?</vt:lpstr>
      <vt:lpstr>The INDC Structure </vt:lpstr>
      <vt:lpstr>The Uniqueness of the INDC</vt:lpstr>
      <vt:lpstr>Principles of Team Formation</vt:lpstr>
      <vt:lpstr>Team Formation</vt:lpstr>
      <vt:lpstr>Areas of Study at INDC</vt:lpstr>
      <vt:lpstr>The International Season</vt:lpstr>
      <vt:lpstr>Seminar and Study Tour in Europe November 2020 1-5</vt:lpstr>
      <vt:lpstr>The Israeli Season</vt:lpstr>
      <vt:lpstr> The Israeli Season</vt:lpstr>
      <vt:lpstr>Specialization Season </vt:lpstr>
      <vt:lpstr>The Integrative Season</vt:lpstr>
      <vt:lpstr>English Studies</vt:lpstr>
      <vt:lpstr>Expectations</vt:lpstr>
      <vt:lpstr>PowerPoint Presentation</vt:lpstr>
      <vt:lpstr>PowerPoint Presentation</vt:lpstr>
      <vt:lpstr>Class Officials</vt:lpstr>
      <vt:lpstr>Weekly Structure (in principle) INDC</vt:lpstr>
      <vt:lpstr>Opening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u26631</cp:lastModifiedBy>
  <cp:revision>458</cp:revision>
  <cp:lastPrinted>2020-08-13T10:56:23Z</cp:lastPrinted>
  <dcterms:created xsi:type="dcterms:W3CDTF">2017-08-17T05:53:13Z</dcterms:created>
  <dcterms:modified xsi:type="dcterms:W3CDTF">2020-08-23T14:19:46Z</dcterms:modified>
</cp:coreProperties>
</file>