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327" r:id="rId2"/>
    <p:sldId id="345" r:id="rId3"/>
    <p:sldId id="401" r:id="rId4"/>
    <p:sldId id="403" r:id="rId5"/>
    <p:sldId id="402" r:id="rId6"/>
    <p:sldId id="334" r:id="rId7"/>
    <p:sldId id="391" r:id="rId8"/>
    <p:sldId id="393" r:id="rId9"/>
    <p:sldId id="392" r:id="rId10"/>
    <p:sldId id="400" r:id="rId11"/>
    <p:sldId id="395" r:id="rId12"/>
    <p:sldId id="396" r:id="rId13"/>
    <p:sldId id="397" r:id="rId14"/>
    <p:sldId id="398" r:id="rId15"/>
    <p:sldId id="399" r:id="rId16"/>
    <p:sldId id="344" r:id="rId17"/>
    <p:sldId id="354" r:id="rId18"/>
    <p:sldId id="375" r:id="rId19"/>
    <p:sldId id="379" r:id="rId20"/>
    <p:sldId id="390" r:id="rId21"/>
    <p:sldId id="350" r:id="rId22"/>
    <p:sldId id="335" r:id="rId23"/>
    <p:sldId id="336" r:id="rId24"/>
    <p:sldId id="347" r:id="rId25"/>
    <p:sldId id="337" r:id="rId26"/>
    <p:sldId id="338" r:id="rId27"/>
    <p:sldId id="326" r:id="rId28"/>
    <p:sldId id="373" r:id="rId29"/>
    <p:sldId id="374" r:id="rId30"/>
    <p:sldId id="333" r:id="rId31"/>
    <p:sldId id="339" r:id="rId32"/>
    <p:sldId id="352" r:id="rId33"/>
    <p:sldId id="356" r:id="rId34"/>
    <p:sldId id="357" r:id="rId35"/>
  </p:sldIdLst>
  <p:sldSz cx="12192000" cy="6858000"/>
  <p:notesSz cx="6819900" cy="99187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0001"/>
    <a:srgbClr val="4E514A"/>
    <a:srgbClr val="0D0A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סגנון ביניים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סגנון ביניים 2 - הדגשה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FB4DC3-DEDA-4B1E-87E4-79076D32F0E0}" type="doc">
      <dgm:prSet loTypeId="urn:microsoft.com/office/officeart/2005/8/layout/cycle6" loCatId="relationship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pPr rtl="1"/>
          <a:endParaRPr lang="he-IL"/>
        </a:p>
      </dgm:t>
    </dgm:pt>
    <dgm:pt modelId="{CE51B0A8-D363-4E64-AA7A-E19FEA72F126}">
      <dgm:prSet phldrT="[טקסט]"/>
      <dgm:spPr/>
      <dgm:t>
        <a:bodyPr/>
        <a:lstStyle/>
        <a:p>
          <a:pPr rtl="1"/>
          <a:r>
            <a:rPr lang="he-IL" dirty="0"/>
            <a:t>הגנה לאומית</a:t>
          </a:r>
        </a:p>
      </dgm:t>
    </dgm:pt>
    <dgm:pt modelId="{3FB537DA-DF7A-456B-BC70-37A2E67A4AAF}" type="parTrans" cxnId="{69BB1834-30D7-4D4D-AFD7-45E128BF6F93}">
      <dgm:prSet/>
      <dgm:spPr/>
      <dgm:t>
        <a:bodyPr/>
        <a:lstStyle/>
        <a:p>
          <a:pPr rtl="1"/>
          <a:endParaRPr lang="he-IL"/>
        </a:p>
      </dgm:t>
    </dgm:pt>
    <dgm:pt modelId="{18C0714A-3E36-4A79-8D6F-E04C13954432}" type="sibTrans" cxnId="{69BB1834-30D7-4D4D-AFD7-45E128BF6F93}">
      <dgm:prSet>
        <dgm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dgm:style>
      </dgm:prSet>
      <dgm:spPr>
        <a:ln w="88900"/>
      </dgm:spPr>
      <dgm:t>
        <a:bodyPr/>
        <a:lstStyle/>
        <a:p>
          <a:pPr rtl="1"/>
          <a:endParaRPr lang="he-IL"/>
        </a:p>
      </dgm:t>
    </dgm:pt>
    <dgm:pt modelId="{2EC39DBA-D492-4DB4-8D04-EEAB1992CCFF}">
      <dgm:prSet phldrT="[טקסט]"/>
      <dgm:spPr/>
      <dgm:t>
        <a:bodyPr/>
        <a:lstStyle/>
        <a:p>
          <a:pPr rtl="1"/>
          <a:r>
            <a:rPr lang="he-IL" dirty="0"/>
            <a:t>מדינאות</a:t>
          </a:r>
        </a:p>
      </dgm:t>
    </dgm:pt>
    <dgm:pt modelId="{7151C011-A090-4FCC-B50E-616ABFB6E5E6}" type="parTrans" cxnId="{3884489F-8DFC-44AB-8E81-F5CE0BC01BB4}">
      <dgm:prSet/>
      <dgm:spPr/>
      <dgm:t>
        <a:bodyPr/>
        <a:lstStyle/>
        <a:p>
          <a:pPr rtl="1"/>
          <a:endParaRPr lang="he-IL"/>
        </a:p>
      </dgm:t>
    </dgm:pt>
    <dgm:pt modelId="{08249464-122C-4D69-B526-F15BB0977C08}" type="sibTrans" cxnId="{3884489F-8DFC-44AB-8E81-F5CE0BC01BB4}">
      <dgm:prSet>
        <dgm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dgm:style>
      </dgm:prSet>
      <dgm:spPr>
        <a:ln w="88900"/>
      </dgm:spPr>
      <dgm:t>
        <a:bodyPr/>
        <a:lstStyle/>
        <a:p>
          <a:pPr rtl="1"/>
          <a:endParaRPr lang="he-IL"/>
        </a:p>
      </dgm:t>
    </dgm:pt>
    <dgm:pt modelId="{7CFF1822-6B79-4FD2-8382-C8F6508BF640}">
      <dgm:prSet phldrT="[טקסט]"/>
      <dgm:spPr/>
      <dgm:t>
        <a:bodyPr/>
        <a:lstStyle/>
        <a:p>
          <a:pPr rtl="1"/>
          <a:r>
            <a:rPr lang="he-IL" dirty="0"/>
            <a:t>טכנולוגיה</a:t>
          </a:r>
        </a:p>
      </dgm:t>
    </dgm:pt>
    <dgm:pt modelId="{5F9A7C67-424B-482A-9490-EB65E0620E44}" type="parTrans" cxnId="{D13FACC0-C99D-4B93-8D54-88876EE7C432}">
      <dgm:prSet/>
      <dgm:spPr/>
      <dgm:t>
        <a:bodyPr/>
        <a:lstStyle/>
        <a:p>
          <a:pPr rtl="1"/>
          <a:endParaRPr lang="he-IL"/>
        </a:p>
      </dgm:t>
    </dgm:pt>
    <dgm:pt modelId="{B80C1D20-76A5-4E96-9975-B3A5D799A49E}" type="sibTrans" cxnId="{D13FACC0-C99D-4B93-8D54-88876EE7C432}">
      <dgm:prSet>
        <dgm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dgm:style>
      </dgm:prSet>
      <dgm:spPr>
        <a:ln w="88900"/>
      </dgm:spPr>
      <dgm:t>
        <a:bodyPr/>
        <a:lstStyle/>
        <a:p>
          <a:pPr rtl="1"/>
          <a:endParaRPr lang="he-IL"/>
        </a:p>
      </dgm:t>
    </dgm:pt>
    <dgm:pt modelId="{34061C7B-27BC-4C8F-BFF5-6E4AAC81B7BA}">
      <dgm:prSet phldrT="[טקסט]"/>
      <dgm:spPr/>
      <dgm:t>
        <a:bodyPr/>
        <a:lstStyle/>
        <a:p>
          <a:pPr rtl="1"/>
          <a:r>
            <a:rPr lang="he-IL" dirty="0"/>
            <a:t>כלכלה</a:t>
          </a:r>
        </a:p>
      </dgm:t>
    </dgm:pt>
    <dgm:pt modelId="{85092EC4-F74C-48B9-A977-823D5B9DDA5F}" type="parTrans" cxnId="{8D350E8D-F82D-465F-9421-DB082012E0F7}">
      <dgm:prSet/>
      <dgm:spPr/>
      <dgm:t>
        <a:bodyPr/>
        <a:lstStyle/>
        <a:p>
          <a:pPr rtl="1"/>
          <a:endParaRPr lang="he-IL"/>
        </a:p>
      </dgm:t>
    </dgm:pt>
    <dgm:pt modelId="{6835BE15-21FE-43FA-8937-464D81D63BD7}" type="sibTrans" cxnId="{8D350E8D-F82D-465F-9421-DB082012E0F7}">
      <dgm:prSet>
        <dgm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dgm:style>
      </dgm:prSet>
      <dgm:spPr>
        <a:ln w="88900"/>
      </dgm:spPr>
      <dgm:t>
        <a:bodyPr/>
        <a:lstStyle/>
        <a:p>
          <a:pPr rtl="1"/>
          <a:endParaRPr lang="he-IL"/>
        </a:p>
      </dgm:t>
    </dgm:pt>
    <dgm:pt modelId="{DBDCDC60-6FDB-4855-9341-70211FFFE356}">
      <dgm:prSet phldrT="[טקסט]"/>
      <dgm:spPr/>
      <dgm:t>
        <a:bodyPr/>
        <a:lstStyle/>
        <a:p>
          <a:pPr rtl="1"/>
          <a:r>
            <a:rPr lang="he-IL" dirty="0"/>
            <a:t>חברה</a:t>
          </a:r>
        </a:p>
      </dgm:t>
    </dgm:pt>
    <dgm:pt modelId="{2A941A15-EF11-4034-A486-A19375FCD575}" type="parTrans" cxnId="{71A70BD4-8ABB-42C3-AF0A-D2ACCB95FDD6}">
      <dgm:prSet/>
      <dgm:spPr/>
      <dgm:t>
        <a:bodyPr/>
        <a:lstStyle/>
        <a:p>
          <a:pPr rtl="1"/>
          <a:endParaRPr lang="he-IL"/>
        </a:p>
      </dgm:t>
    </dgm:pt>
    <dgm:pt modelId="{5FC2E9A5-9439-4CB7-85D6-F709F19DB527}" type="sibTrans" cxnId="{71A70BD4-8ABB-42C3-AF0A-D2ACCB95FDD6}">
      <dgm:prSet>
        <dgm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dgm:style>
      </dgm:prSet>
      <dgm:spPr>
        <a:ln w="88900"/>
      </dgm:spPr>
      <dgm:t>
        <a:bodyPr/>
        <a:lstStyle/>
        <a:p>
          <a:pPr rtl="1"/>
          <a:endParaRPr lang="he-IL"/>
        </a:p>
      </dgm:t>
    </dgm:pt>
    <dgm:pt modelId="{FA57254A-03BA-4B79-979D-A9216DBCA1B5}" type="pres">
      <dgm:prSet presAssocID="{26FB4DC3-DEDA-4B1E-87E4-79076D32F0E0}" presName="cycle" presStyleCnt="0">
        <dgm:presLayoutVars>
          <dgm:dir/>
          <dgm:resizeHandles val="exact"/>
        </dgm:presLayoutVars>
      </dgm:prSet>
      <dgm:spPr/>
    </dgm:pt>
    <dgm:pt modelId="{AB19F889-1139-4189-9D2C-3E222BACF2ED}" type="pres">
      <dgm:prSet presAssocID="{CE51B0A8-D363-4E64-AA7A-E19FEA72F126}" presName="node" presStyleLbl="node1" presStyleIdx="0" presStyleCnt="5">
        <dgm:presLayoutVars>
          <dgm:bulletEnabled val="1"/>
        </dgm:presLayoutVars>
      </dgm:prSet>
      <dgm:spPr/>
    </dgm:pt>
    <dgm:pt modelId="{1A2E5B9F-F819-4424-A73D-8ED5D0CC3D4C}" type="pres">
      <dgm:prSet presAssocID="{CE51B0A8-D363-4E64-AA7A-E19FEA72F126}" presName="spNode" presStyleCnt="0"/>
      <dgm:spPr/>
    </dgm:pt>
    <dgm:pt modelId="{841D54EB-C92A-4421-B8BE-E706D6A2BF7F}" type="pres">
      <dgm:prSet presAssocID="{18C0714A-3E36-4A79-8D6F-E04C13954432}" presName="sibTrans" presStyleLbl="sibTrans1D1" presStyleIdx="0" presStyleCnt="5"/>
      <dgm:spPr/>
    </dgm:pt>
    <dgm:pt modelId="{AA94CCD1-3880-437C-97C0-29B2E4879D6C}" type="pres">
      <dgm:prSet presAssocID="{2EC39DBA-D492-4DB4-8D04-EEAB1992CCFF}" presName="node" presStyleLbl="node1" presStyleIdx="1" presStyleCnt="5">
        <dgm:presLayoutVars>
          <dgm:bulletEnabled val="1"/>
        </dgm:presLayoutVars>
      </dgm:prSet>
      <dgm:spPr/>
    </dgm:pt>
    <dgm:pt modelId="{4D9F6F2E-76FE-490F-A81C-2252121216BF}" type="pres">
      <dgm:prSet presAssocID="{2EC39DBA-D492-4DB4-8D04-EEAB1992CCFF}" presName="spNode" presStyleCnt="0"/>
      <dgm:spPr/>
    </dgm:pt>
    <dgm:pt modelId="{CE0035AA-8C5E-4539-BEBC-10F6E0E4AE61}" type="pres">
      <dgm:prSet presAssocID="{08249464-122C-4D69-B526-F15BB0977C08}" presName="sibTrans" presStyleLbl="sibTrans1D1" presStyleIdx="1" presStyleCnt="5"/>
      <dgm:spPr/>
    </dgm:pt>
    <dgm:pt modelId="{09DF21FD-6A3B-40E5-8A60-37AAECAF43A6}" type="pres">
      <dgm:prSet presAssocID="{7CFF1822-6B79-4FD2-8382-C8F6508BF640}" presName="node" presStyleLbl="node1" presStyleIdx="2" presStyleCnt="5">
        <dgm:presLayoutVars>
          <dgm:bulletEnabled val="1"/>
        </dgm:presLayoutVars>
      </dgm:prSet>
      <dgm:spPr/>
    </dgm:pt>
    <dgm:pt modelId="{C157BD63-E75C-40CC-93AE-45256E22E299}" type="pres">
      <dgm:prSet presAssocID="{7CFF1822-6B79-4FD2-8382-C8F6508BF640}" presName="spNode" presStyleCnt="0"/>
      <dgm:spPr/>
    </dgm:pt>
    <dgm:pt modelId="{85CDC803-14B6-40B7-B0C2-D59D77C29BED}" type="pres">
      <dgm:prSet presAssocID="{B80C1D20-76A5-4E96-9975-B3A5D799A49E}" presName="sibTrans" presStyleLbl="sibTrans1D1" presStyleIdx="2" presStyleCnt="5"/>
      <dgm:spPr/>
    </dgm:pt>
    <dgm:pt modelId="{0221721E-AF38-4F5E-B954-4553BD51F06F}" type="pres">
      <dgm:prSet presAssocID="{34061C7B-27BC-4C8F-BFF5-6E4AAC81B7BA}" presName="node" presStyleLbl="node1" presStyleIdx="3" presStyleCnt="5">
        <dgm:presLayoutVars>
          <dgm:bulletEnabled val="1"/>
        </dgm:presLayoutVars>
      </dgm:prSet>
      <dgm:spPr/>
    </dgm:pt>
    <dgm:pt modelId="{E0C9611A-4EDB-456D-A2C7-C4627CA35573}" type="pres">
      <dgm:prSet presAssocID="{34061C7B-27BC-4C8F-BFF5-6E4AAC81B7BA}" presName="spNode" presStyleCnt="0"/>
      <dgm:spPr/>
    </dgm:pt>
    <dgm:pt modelId="{B42A9FF2-15C0-429C-A007-639A75365790}" type="pres">
      <dgm:prSet presAssocID="{6835BE15-21FE-43FA-8937-464D81D63BD7}" presName="sibTrans" presStyleLbl="sibTrans1D1" presStyleIdx="3" presStyleCnt="5"/>
      <dgm:spPr/>
    </dgm:pt>
    <dgm:pt modelId="{B6BE1660-18F9-4B86-818D-5DF7FBB47366}" type="pres">
      <dgm:prSet presAssocID="{DBDCDC60-6FDB-4855-9341-70211FFFE356}" presName="node" presStyleLbl="node1" presStyleIdx="4" presStyleCnt="5">
        <dgm:presLayoutVars>
          <dgm:bulletEnabled val="1"/>
        </dgm:presLayoutVars>
      </dgm:prSet>
      <dgm:spPr/>
    </dgm:pt>
    <dgm:pt modelId="{8C127F21-FFD8-421E-BB5F-456366D3297F}" type="pres">
      <dgm:prSet presAssocID="{DBDCDC60-6FDB-4855-9341-70211FFFE356}" presName="spNode" presStyleCnt="0"/>
      <dgm:spPr/>
    </dgm:pt>
    <dgm:pt modelId="{5AED2E12-FA81-485E-8AF8-A8C3C87AA1F8}" type="pres">
      <dgm:prSet presAssocID="{5FC2E9A5-9439-4CB7-85D6-F709F19DB527}" presName="sibTrans" presStyleLbl="sibTrans1D1" presStyleIdx="4" presStyleCnt="5"/>
      <dgm:spPr/>
    </dgm:pt>
  </dgm:ptLst>
  <dgm:cxnLst>
    <dgm:cxn modelId="{65C61805-C656-4FB5-A237-F2AC6E020ABA}" type="presOf" srcId="{18C0714A-3E36-4A79-8D6F-E04C13954432}" destId="{841D54EB-C92A-4421-B8BE-E706D6A2BF7F}" srcOrd="0" destOrd="0" presId="urn:microsoft.com/office/officeart/2005/8/layout/cycle6"/>
    <dgm:cxn modelId="{93F6DB05-028A-480B-B637-92F9C6AF9983}" type="presOf" srcId="{CE51B0A8-D363-4E64-AA7A-E19FEA72F126}" destId="{AB19F889-1139-4189-9D2C-3E222BACF2ED}" srcOrd="0" destOrd="0" presId="urn:microsoft.com/office/officeart/2005/8/layout/cycle6"/>
    <dgm:cxn modelId="{5D9F5E12-294E-4707-8D68-B693195B7254}" type="presOf" srcId="{2EC39DBA-D492-4DB4-8D04-EEAB1992CCFF}" destId="{AA94CCD1-3880-437C-97C0-29B2E4879D6C}" srcOrd="0" destOrd="0" presId="urn:microsoft.com/office/officeart/2005/8/layout/cycle6"/>
    <dgm:cxn modelId="{C976FC21-5ACE-4A8D-89DC-85325692CF14}" type="presOf" srcId="{DBDCDC60-6FDB-4855-9341-70211FFFE356}" destId="{B6BE1660-18F9-4B86-818D-5DF7FBB47366}" srcOrd="0" destOrd="0" presId="urn:microsoft.com/office/officeart/2005/8/layout/cycle6"/>
    <dgm:cxn modelId="{79CB3132-9260-4CC3-93B9-E23E65904066}" type="presOf" srcId="{B80C1D20-76A5-4E96-9975-B3A5D799A49E}" destId="{85CDC803-14B6-40B7-B0C2-D59D77C29BED}" srcOrd="0" destOrd="0" presId="urn:microsoft.com/office/officeart/2005/8/layout/cycle6"/>
    <dgm:cxn modelId="{69BB1834-30D7-4D4D-AFD7-45E128BF6F93}" srcId="{26FB4DC3-DEDA-4B1E-87E4-79076D32F0E0}" destId="{CE51B0A8-D363-4E64-AA7A-E19FEA72F126}" srcOrd="0" destOrd="0" parTransId="{3FB537DA-DF7A-456B-BC70-37A2E67A4AAF}" sibTransId="{18C0714A-3E36-4A79-8D6F-E04C13954432}"/>
    <dgm:cxn modelId="{6D02003E-01C1-4714-8866-08C6DD79E955}" type="presOf" srcId="{5FC2E9A5-9439-4CB7-85D6-F709F19DB527}" destId="{5AED2E12-FA81-485E-8AF8-A8C3C87AA1F8}" srcOrd="0" destOrd="0" presId="urn:microsoft.com/office/officeart/2005/8/layout/cycle6"/>
    <dgm:cxn modelId="{A339C367-5959-420E-B62E-C78EA6E66329}" type="presOf" srcId="{26FB4DC3-DEDA-4B1E-87E4-79076D32F0E0}" destId="{FA57254A-03BA-4B79-979D-A9216DBCA1B5}" srcOrd="0" destOrd="0" presId="urn:microsoft.com/office/officeart/2005/8/layout/cycle6"/>
    <dgm:cxn modelId="{F8A77F82-22C1-4C3F-8E06-8812FE4C2D15}" type="presOf" srcId="{34061C7B-27BC-4C8F-BFF5-6E4AAC81B7BA}" destId="{0221721E-AF38-4F5E-B954-4553BD51F06F}" srcOrd="0" destOrd="0" presId="urn:microsoft.com/office/officeart/2005/8/layout/cycle6"/>
    <dgm:cxn modelId="{8D350E8D-F82D-465F-9421-DB082012E0F7}" srcId="{26FB4DC3-DEDA-4B1E-87E4-79076D32F0E0}" destId="{34061C7B-27BC-4C8F-BFF5-6E4AAC81B7BA}" srcOrd="3" destOrd="0" parTransId="{85092EC4-F74C-48B9-A977-823D5B9DDA5F}" sibTransId="{6835BE15-21FE-43FA-8937-464D81D63BD7}"/>
    <dgm:cxn modelId="{A8E6ED96-4564-4988-B43A-3626FE452943}" type="presOf" srcId="{6835BE15-21FE-43FA-8937-464D81D63BD7}" destId="{B42A9FF2-15C0-429C-A007-639A75365790}" srcOrd="0" destOrd="0" presId="urn:microsoft.com/office/officeart/2005/8/layout/cycle6"/>
    <dgm:cxn modelId="{3884489F-8DFC-44AB-8E81-F5CE0BC01BB4}" srcId="{26FB4DC3-DEDA-4B1E-87E4-79076D32F0E0}" destId="{2EC39DBA-D492-4DB4-8D04-EEAB1992CCFF}" srcOrd="1" destOrd="0" parTransId="{7151C011-A090-4FCC-B50E-616ABFB6E5E6}" sibTransId="{08249464-122C-4D69-B526-F15BB0977C08}"/>
    <dgm:cxn modelId="{458D56BE-6063-4162-B474-87149E49A1B7}" type="presOf" srcId="{7CFF1822-6B79-4FD2-8382-C8F6508BF640}" destId="{09DF21FD-6A3B-40E5-8A60-37AAECAF43A6}" srcOrd="0" destOrd="0" presId="urn:microsoft.com/office/officeart/2005/8/layout/cycle6"/>
    <dgm:cxn modelId="{D13FACC0-C99D-4B93-8D54-88876EE7C432}" srcId="{26FB4DC3-DEDA-4B1E-87E4-79076D32F0E0}" destId="{7CFF1822-6B79-4FD2-8382-C8F6508BF640}" srcOrd="2" destOrd="0" parTransId="{5F9A7C67-424B-482A-9490-EB65E0620E44}" sibTransId="{B80C1D20-76A5-4E96-9975-B3A5D799A49E}"/>
    <dgm:cxn modelId="{71A70BD4-8ABB-42C3-AF0A-D2ACCB95FDD6}" srcId="{26FB4DC3-DEDA-4B1E-87E4-79076D32F0E0}" destId="{DBDCDC60-6FDB-4855-9341-70211FFFE356}" srcOrd="4" destOrd="0" parTransId="{2A941A15-EF11-4034-A486-A19375FCD575}" sibTransId="{5FC2E9A5-9439-4CB7-85D6-F709F19DB527}"/>
    <dgm:cxn modelId="{15C7B2DE-D033-4E5C-9AFB-835B146F1D86}" type="presOf" srcId="{08249464-122C-4D69-B526-F15BB0977C08}" destId="{CE0035AA-8C5E-4539-BEBC-10F6E0E4AE61}" srcOrd="0" destOrd="0" presId="urn:microsoft.com/office/officeart/2005/8/layout/cycle6"/>
    <dgm:cxn modelId="{51D829E6-B09F-4F9F-9431-2890D69D7916}" type="presParOf" srcId="{FA57254A-03BA-4B79-979D-A9216DBCA1B5}" destId="{AB19F889-1139-4189-9D2C-3E222BACF2ED}" srcOrd="0" destOrd="0" presId="urn:microsoft.com/office/officeart/2005/8/layout/cycle6"/>
    <dgm:cxn modelId="{9048E679-B719-4F94-8028-F9C74770E0FE}" type="presParOf" srcId="{FA57254A-03BA-4B79-979D-A9216DBCA1B5}" destId="{1A2E5B9F-F819-4424-A73D-8ED5D0CC3D4C}" srcOrd="1" destOrd="0" presId="urn:microsoft.com/office/officeart/2005/8/layout/cycle6"/>
    <dgm:cxn modelId="{C8C5B1CC-2D67-4B20-911B-90E4FD11FA4B}" type="presParOf" srcId="{FA57254A-03BA-4B79-979D-A9216DBCA1B5}" destId="{841D54EB-C92A-4421-B8BE-E706D6A2BF7F}" srcOrd="2" destOrd="0" presId="urn:microsoft.com/office/officeart/2005/8/layout/cycle6"/>
    <dgm:cxn modelId="{A464F4A9-EAF3-4E89-AAA9-20F0A7F80164}" type="presParOf" srcId="{FA57254A-03BA-4B79-979D-A9216DBCA1B5}" destId="{AA94CCD1-3880-437C-97C0-29B2E4879D6C}" srcOrd="3" destOrd="0" presId="urn:microsoft.com/office/officeart/2005/8/layout/cycle6"/>
    <dgm:cxn modelId="{A6E69633-1A86-452D-9167-C5C551B98F45}" type="presParOf" srcId="{FA57254A-03BA-4B79-979D-A9216DBCA1B5}" destId="{4D9F6F2E-76FE-490F-A81C-2252121216BF}" srcOrd="4" destOrd="0" presId="urn:microsoft.com/office/officeart/2005/8/layout/cycle6"/>
    <dgm:cxn modelId="{B156151B-2D49-4AEB-A703-2F32C671A7C2}" type="presParOf" srcId="{FA57254A-03BA-4B79-979D-A9216DBCA1B5}" destId="{CE0035AA-8C5E-4539-BEBC-10F6E0E4AE61}" srcOrd="5" destOrd="0" presId="urn:microsoft.com/office/officeart/2005/8/layout/cycle6"/>
    <dgm:cxn modelId="{CCBBA3B1-2164-4430-BED5-141A203F47BE}" type="presParOf" srcId="{FA57254A-03BA-4B79-979D-A9216DBCA1B5}" destId="{09DF21FD-6A3B-40E5-8A60-37AAECAF43A6}" srcOrd="6" destOrd="0" presId="urn:microsoft.com/office/officeart/2005/8/layout/cycle6"/>
    <dgm:cxn modelId="{B6D2F489-670C-4015-B503-06EAD2CA9ECA}" type="presParOf" srcId="{FA57254A-03BA-4B79-979D-A9216DBCA1B5}" destId="{C157BD63-E75C-40CC-93AE-45256E22E299}" srcOrd="7" destOrd="0" presId="urn:microsoft.com/office/officeart/2005/8/layout/cycle6"/>
    <dgm:cxn modelId="{8EFE5FFD-7375-4664-950A-FA99F7ECC84B}" type="presParOf" srcId="{FA57254A-03BA-4B79-979D-A9216DBCA1B5}" destId="{85CDC803-14B6-40B7-B0C2-D59D77C29BED}" srcOrd="8" destOrd="0" presId="urn:microsoft.com/office/officeart/2005/8/layout/cycle6"/>
    <dgm:cxn modelId="{C51BD8AA-1F21-429F-BF76-765C63D9CE12}" type="presParOf" srcId="{FA57254A-03BA-4B79-979D-A9216DBCA1B5}" destId="{0221721E-AF38-4F5E-B954-4553BD51F06F}" srcOrd="9" destOrd="0" presId="urn:microsoft.com/office/officeart/2005/8/layout/cycle6"/>
    <dgm:cxn modelId="{C5A14715-C827-4D80-8E43-7AB94B29B62C}" type="presParOf" srcId="{FA57254A-03BA-4B79-979D-A9216DBCA1B5}" destId="{E0C9611A-4EDB-456D-A2C7-C4627CA35573}" srcOrd="10" destOrd="0" presId="urn:microsoft.com/office/officeart/2005/8/layout/cycle6"/>
    <dgm:cxn modelId="{2A50688C-4BC1-4C0A-A1D4-0741845F0078}" type="presParOf" srcId="{FA57254A-03BA-4B79-979D-A9216DBCA1B5}" destId="{B42A9FF2-15C0-429C-A007-639A75365790}" srcOrd="11" destOrd="0" presId="urn:microsoft.com/office/officeart/2005/8/layout/cycle6"/>
    <dgm:cxn modelId="{B44E2546-1936-4537-90BC-A5A6C73BF670}" type="presParOf" srcId="{FA57254A-03BA-4B79-979D-A9216DBCA1B5}" destId="{B6BE1660-18F9-4B86-818D-5DF7FBB47366}" srcOrd="12" destOrd="0" presId="urn:microsoft.com/office/officeart/2005/8/layout/cycle6"/>
    <dgm:cxn modelId="{54456CBD-B21E-400C-8FE1-2C2552F10964}" type="presParOf" srcId="{FA57254A-03BA-4B79-979D-A9216DBCA1B5}" destId="{8C127F21-FFD8-421E-BB5F-456366D3297F}" srcOrd="13" destOrd="0" presId="urn:microsoft.com/office/officeart/2005/8/layout/cycle6"/>
    <dgm:cxn modelId="{BAAD008E-FEA7-48C4-9540-1D6DB5174991}" type="presParOf" srcId="{FA57254A-03BA-4B79-979D-A9216DBCA1B5}" destId="{5AED2E12-FA81-485E-8AF8-A8C3C87AA1F8}" srcOrd="14" destOrd="0" presId="urn:microsoft.com/office/officeart/2005/8/layout/cycle6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19F889-1139-4189-9D2C-3E222BACF2ED}">
      <dsp:nvSpPr>
        <dsp:cNvPr id="0" name=""/>
        <dsp:cNvSpPr/>
      </dsp:nvSpPr>
      <dsp:spPr>
        <a:xfrm>
          <a:off x="2644802" y="845"/>
          <a:ext cx="1275916" cy="82934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200" kern="1200" dirty="0"/>
            <a:t>הגנה לאומית</a:t>
          </a:r>
        </a:p>
      </dsp:txBody>
      <dsp:txXfrm>
        <a:off x="2685287" y="41330"/>
        <a:ext cx="1194946" cy="748375"/>
      </dsp:txXfrm>
    </dsp:sp>
    <dsp:sp modelId="{841D54EB-C92A-4421-B8BE-E706D6A2BF7F}">
      <dsp:nvSpPr>
        <dsp:cNvPr id="0" name=""/>
        <dsp:cNvSpPr/>
      </dsp:nvSpPr>
      <dsp:spPr>
        <a:xfrm>
          <a:off x="1625256" y="415518"/>
          <a:ext cx="3315009" cy="3315009"/>
        </a:xfrm>
        <a:custGeom>
          <a:avLst/>
          <a:gdLst/>
          <a:ahLst/>
          <a:cxnLst/>
          <a:rect l="0" t="0" r="0" b="0"/>
          <a:pathLst>
            <a:path>
              <a:moveTo>
                <a:pt x="2304235" y="131378"/>
              </a:moveTo>
              <a:arcTo wR="1657504" hR="1657504" stAng="17577954" swAng="1962297"/>
            </a:path>
          </a:pathLst>
        </a:custGeom>
        <a:noFill/>
        <a:ln w="88900" cap="flat" cmpd="sng" algn="ctr">
          <a:solidFill>
            <a:schemeClr val="accent2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40000"/>
      </dsp:spPr>
      <dsp:style>
        <a:lnRef idx="3">
          <a:schemeClr val="accent2"/>
        </a:lnRef>
        <a:fillRef idx="0">
          <a:schemeClr val="accent2"/>
        </a:fillRef>
        <a:effectRef idx="2">
          <a:schemeClr val="accent2"/>
        </a:effectRef>
        <a:fontRef idx="minor">
          <a:schemeClr val="tx1"/>
        </a:fontRef>
      </dsp:style>
    </dsp:sp>
    <dsp:sp modelId="{AA94CCD1-3880-437C-97C0-29B2E4879D6C}">
      <dsp:nvSpPr>
        <dsp:cNvPr id="0" name=""/>
        <dsp:cNvSpPr/>
      </dsp:nvSpPr>
      <dsp:spPr>
        <a:xfrm>
          <a:off x="4221183" y="1146153"/>
          <a:ext cx="1275916" cy="82934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200" kern="1200" dirty="0"/>
            <a:t>מדינאות</a:t>
          </a:r>
        </a:p>
      </dsp:txBody>
      <dsp:txXfrm>
        <a:off x="4261668" y="1186638"/>
        <a:ext cx="1194946" cy="748375"/>
      </dsp:txXfrm>
    </dsp:sp>
    <dsp:sp modelId="{CE0035AA-8C5E-4539-BEBC-10F6E0E4AE61}">
      <dsp:nvSpPr>
        <dsp:cNvPr id="0" name=""/>
        <dsp:cNvSpPr/>
      </dsp:nvSpPr>
      <dsp:spPr>
        <a:xfrm>
          <a:off x="1625256" y="415518"/>
          <a:ext cx="3315009" cy="3315009"/>
        </a:xfrm>
        <a:custGeom>
          <a:avLst/>
          <a:gdLst/>
          <a:ahLst/>
          <a:cxnLst/>
          <a:rect l="0" t="0" r="0" b="0"/>
          <a:pathLst>
            <a:path>
              <a:moveTo>
                <a:pt x="3312728" y="1570578"/>
              </a:moveTo>
              <a:arcTo wR="1657504" hR="1657504" stAng="21419628" swAng="2196886"/>
            </a:path>
          </a:pathLst>
        </a:custGeom>
        <a:noFill/>
        <a:ln w="88900" cap="flat" cmpd="sng" algn="ctr">
          <a:solidFill>
            <a:schemeClr val="accent3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40000"/>
      </dsp:spPr>
      <dsp:style>
        <a:lnRef idx="1">
          <a:schemeClr val="accent3"/>
        </a:lnRef>
        <a:fillRef idx="0">
          <a:schemeClr val="accent3"/>
        </a:fillRef>
        <a:effectRef idx="0">
          <a:schemeClr val="accent3"/>
        </a:effectRef>
        <a:fontRef idx="minor">
          <a:schemeClr val="tx1"/>
        </a:fontRef>
      </dsp:style>
    </dsp:sp>
    <dsp:sp modelId="{09DF21FD-6A3B-40E5-8A60-37AAECAF43A6}">
      <dsp:nvSpPr>
        <dsp:cNvPr id="0" name=""/>
        <dsp:cNvSpPr/>
      </dsp:nvSpPr>
      <dsp:spPr>
        <a:xfrm>
          <a:off x="3619059" y="2999300"/>
          <a:ext cx="1275916" cy="82934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200" kern="1200" dirty="0"/>
            <a:t>טכנולוגיה</a:t>
          </a:r>
        </a:p>
      </dsp:txBody>
      <dsp:txXfrm>
        <a:off x="3659544" y="3039785"/>
        <a:ext cx="1194946" cy="748375"/>
      </dsp:txXfrm>
    </dsp:sp>
    <dsp:sp modelId="{85CDC803-14B6-40B7-B0C2-D59D77C29BED}">
      <dsp:nvSpPr>
        <dsp:cNvPr id="0" name=""/>
        <dsp:cNvSpPr/>
      </dsp:nvSpPr>
      <dsp:spPr>
        <a:xfrm>
          <a:off x="1625256" y="415518"/>
          <a:ext cx="3315009" cy="3315009"/>
        </a:xfrm>
        <a:custGeom>
          <a:avLst/>
          <a:gdLst/>
          <a:ahLst/>
          <a:cxnLst/>
          <a:rect l="0" t="0" r="0" b="0"/>
          <a:pathLst>
            <a:path>
              <a:moveTo>
                <a:pt x="1987214" y="3281885"/>
              </a:moveTo>
              <a:arcTo wR="1657504" hR="1657504" stAng="4711574" swAng="1376852"/>
            </a:path>
          </a:pathLst>
        </a:custGeom>
        <a:noFill/>
        <a:ln w="88900" cap="flat" cmpd="sng" algn="ctr">
          <a:solidFill>
            <a:schemeClr val="accent4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40000"/>
      </dsp:spPr>
      <dsp:style>
        <a:lnRef idx="1">
          <a:schemeClr val="accent4"/>
        </a:lnRef>
        <a:fillRef idx="0">
          <a:schemeClr val="accent4"/>
        </a:fillRef>
        <a:effectRef idx="0">
          <a:schemeClr val="accent4"/>
        </a:effectRef>
        <a:fontRef idx="minor">
          <a:schemeClr val="tx1"/>
        </a:fontRef>
      </dsp:style>
    </dsp:sp>
    <dsp:sp modelId="{0221721E-AF38-4F5E-B954-4553BD51F06F}">
      <dsp:nvSpPr>
        <dsp:cNvPr id="0" name=""/>
        <dsp:cNvSpPr/>
      </dsp:nvSpPr>
      <dsp:spPr>
        <a:xfrm>
          <a:off x="1670545" y="2999300"/>
          <a:ext cx="1275916" cy="82934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200" kern="1200" dirty="0"/>
            <a:t>כלכלה</a:t>
          </a:r>
        </a:p>
      </dsp:txBody>
      <dsp:txXfrm>
        <a:off x="1711030" y="3039785"/>
        <a:ext cx="1194946" cy="748375"/>
      </dsp:txXfrm>
    </dsp:sp>
    <dsp:sp modelId="{B42A9FF2-15C0-429C-A007-639A75365790}">
      <dsp:nvSpPr>
        <dsp:cNvPr id="0" name=""/>
        <dsp:cNvSpPr/>
      </dsp:nvSpPr>
      <dsp:spPr>
        <a:xfrm>
          <a:off x="1625256" y="415518"/>
          <a:ext cx="3315009" cy="3315009"/>
        </a:xfrm>
        <a:custGeom>
          <a:avLst/>
          <a:gdLst/>
          <a:ahLst/>
          <a:cxnLst/>
          <a:rect l="0" t="0" r="0" b="0"/>
          <a:pathLst>
            <a:path>
              <a:moveTo>
                <a:pt x="277070" y="2574960"/>
              </a:moveTo>
              <a:arcTo wR="1657504" hR="1657504" stAng="8783486" swAng="2196886"/>
            </a:path>
          </a:pathLst>
        </a:custGeom>
        <a:noFill/>
        <a:ln w="88900" cap="flat" cmpd="sng" algn="ctr">
          <a:solidFill>
            <a:schemeClr val="accent5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40000"/>
      </dsp:spPr>
      <dsp:style>
        <a:lnRef idx="1">
          <a:schemeClr val="accent5"/>
        </a:lnRef>
        <a:fillRef idx="0">
          <a:schemeClr val="accent5"/>
        </a:fillRef>
        <a:effectRef idx="0">
          <a:schemeClr val="accent5"/>
        </a:effectRef>
        <a:fontRef idx="minor">
          <a:schemeClr val="tx1"/>
        </a:fontRef>
      </dsp:style>
    </dsp:sp>
    <dsp:sp modelId="{B6BE1660-18F9-4B86-818D-5DF7FBB47366}">
      <dsp:nvSpPr>
        <dsp:cNvPr id="0" name=""/>
        <dsp:cNvSpPr/>
      </dsp:nvSpPr>
      <dsp:spPr>
        <a:xfrm>
          <a:off x="1068421" y="1146153"/>
          <a:ext cx="1275916" cy="829345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200" kern="1200" dirty="0"/>
            <a:t>חברה</a:t>
          </a:r>
        </a:p>
      </dsp:txBody>
      <dsp:txXfrm>
        <a:off x="1108906" y="1186638"/>
        <a:ext cx="1194946" cy="748375"/>
      </dsp:txXfrm>
    </dsp:sp>
    <dsp:sp modelId="{5AED2E12-FA81-485E-8AF8-A8C3C87AA1F8}">
      <dsp:nvSpPr>
        <dsp:cNvPr id="0" name=""/>
        <dsp:cNvSpPr/>
      </dsp:nvSpPr>
      <dsp:spPr>
        <a:xfrm>
          <a:off x="1625256" y="415518"/>
          <a:ext cx="3315009" cy="3315009"/>
        </a:xfrm>
        <a:custGeom>
          <a:avLst/>
          <a:gdLst/>
          <a:ahLst/>
          <a:cxnLst/>
          <a:rect l="0" t="0" r="0" b="0"/>
          <a:pathLst>
            <a:path>
              <a:moveTo>
                <a:pt x="288718" y="722761"/>
              </a:moveTo>
              <a:arcTo wR="1657504" hR="1657504" stAng="12859749" swAng="1962297"/>
            </a:path>
          </a:pathLst>
        </a:custGeom>
        <a:noFill/>
        <a:ln w="88900" cap="flat" cmpd="sng" algn="ctr">
          <a:solidFill>
            <a:schemeClr val="accent6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40000"/>
      </dsp:spPr>
      <dsp:style>
        <a:lnRef idx="3">
          <a:schemeClr val="accent6"/>
        </a:lnRef>
        <a:fillRef idx="0">
          <a:schemeClr val="accent6"/>
        </a:fillRef>
        <a:effectRef idx="2">
          <a:schemeClr val="accent6"/>
        </a:effectRef>
        <a:fontRef idx="minor">
          <a:schemeClr val="tx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63975" y="0"/>
            <a:ext cx="2955925" cy="4968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55925" cy="4968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A48B76A-0694-49B7-B39E-1508AF636FF3}" type="datetimeFigureOut">
              <a:rPr lang="he-IL" smtClean="0"/>
              <a:pPr/>
              <a:t>י"ב/אלול/תש"ף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2"/>
          </p:nvPr>
        </p:nvSpPr>
        <p:spPr>
          <a:xfrm>
            <a:off x="3863975" y="9421813"/>
            <a:ext cx="2955925" cy="4968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1588" y="9421813"/>
            <a:ext cx="2955925" cy="4968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FB6F25B-CB64-4F2D-B83A-F4B6576FE872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4132507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63975" y="0"/>
            <a:ext cx="2955925" cy="4968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55925" cy="4968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0C8CEC8-B02D-42DF-819D-5796908DE05F}" type="datetimeFigureOut">
              <a:rPr lang="he-IL" smtClean="0"/>
              <a:pPr/>
              <a:t>י"ב/אלול/תש"ף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39838"/>
            <a:ext cx="5949950" cy="3348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2625" y="4773613"/>
            <a:ext cx="5454650" cy="39052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63975" y="9421813"/>
            <a:ext cx="2955925" cy="4968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9421813"/>
            <a:ext cx="2955925" cy="4968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B490C5B3-7BB7-4317-9FA2-22626187F65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0384781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AC664-DDEA-431A-B517-B9BF7766B149}" type="datetime8">
              <a:rPr lang="he-IL" smtClean="0"/>
              <a:pPr/>
              <a:t>01 ספטמבר 20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0972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5C6B3-6E0B-407B-AEA4-F7E446D4F4D9}" type="datetime8">
              <a:rPr lang="he-IL" smtClean="0"/>
              <a:pPr/>
              <a:t>01 ספטמבר 20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39469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15432-6CDD-4DB7-A3CF-342A11F55833}" type="datetime8">
              <a:rPr lang="he-IL" smtClean="0"/>
              <a:pPr/>
              <a:t>01 ספטמבר 20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51760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B03F6-A296-4E48-A966-3389495FF04C}" type="datetime8">
              <a:rPr lang="he-IL" smtClean="0"/>
              <a:pPr/>
              <a:t>01 ספטמבר 20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80355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571F2-1372-4949-9716-B9F6EFDE587B}" type="datetime8">
              <a:rPr lang="he-IL" smtClean="0"/>
              <a:pPr/>
              <a:t>01 ספטמבר 20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6359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CDF37-4CA1-460C-8C2A-D6AA729C8D35}" type="datetime8">
              <a:rPr lang="he-IL" smtClean="0"/>
              <a:pPr/>
              <a:t>01 ספטמבר 20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56019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E82C9-A84A-49A6-BB95-5FCF524E8E99}" type="datetime8">
              <a:rPr lang="he-IL" smtClean="0"/>
              <a:pPr/>
              <a:t>01 ספטמבר 20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95096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B9862-1BBE-4417-9921-AE58A82D3CD6}" type="datetime8">
              <a:rPr lang="he-IL" smtClean="0"/>
              <a:pPr/>
              <a:t>01 ספטמבר 20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64532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15000-A4ED-4586-A9CF-A0CCE5926C94}" type="datetime8">
              <a:rPr lang="he-IL" smtClean="0"/>
              <a:pPr/>
              <a:t>01 ספטמבר 20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48296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4EF7D-4DCB-4A77-92B0-682B709FE120}" type="datetime8">
              <a:rPr lang="he-IL" smtClean="0"/>
              <a:pPr/>
              <a:t>01 ספטמבר 20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0250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5D2AE-8154-456C-9279-D9E11751CBD6}" type="datetime8">
              <a:rPr lang="he-IL" smtClean="0"/>
              <a:pPr/>
              <a:t>01 ספטמבר 20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64260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5C6F11-5EE2-4E8C-AD2A-32ACD58CD144}" type="datetime8">
              <a:rPr lang="he-IL" smtClean="0"/>
              <a:pPr/>
              <a:t>01 ספטמבר 20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41986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064" y="1284731"/>
            <a:ext cx="9637776" cy="1430696"/>
          </a:xfrm>
        </p:spPr>
        <p:txBody>
          <a:bodyPr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he-IL" altLang="he-IL" b="1" kern="120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המכללה לביטחון לאומי</a:t>
            </a:r>
            <a:endParaRPr lang="en-US" altLang="he-IL" b="1" kern="120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Levenim MT" panose="02010502060101010101" pitchFamily="2" charset="-79"/>
              <a:ea typeface="+mj-ea"/>
              <a:cs typeface="Levenim MT" panose="02010502060101010101" pitchFamily="2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1</a:t>
            </a:fld>
            <a:endParaRPr lang="he-IL"/>
          </a:p>
        </p:txBody>
      </p:sp>
      <p:pic>
        <p:nvPicPr>
          <p:cNvPr id="9" name="מבל חדש.jpg" descr="מבל חדש">
            <a:extLst>
              <a:ext uri="{FF2B5EF4-FFF2-40B4-BE49-F238E27FC236}">
                <a16:creationId xmlns:a16="http://schemas.microsoft.com/office/drawing/2014/main" id="{B911AC0C-3148-436E-A72C-498D1E6BA9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024" y="5147738"/>
            <a:ext cx="668172" cy="713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5" name="כותרת 1">
            <a:extLst>
              <a:ext uri="{FF2B5EF4-FFF2-40B4-BE49-F238E27FC236}">
                <a16:creationId xmlns:a16="http://schemas.microsoft.com/office/drawing/2014/main" id="{5B2CC908-6116-4665-AB1B-64BD3BAFC7BE}"/>
              </a:ext>
            </a:extLst>
          </p:cNvPr>
          <p:cNvSpPr txBox="1">
            <a:spLocks/>
          </p:cNvSpPr>
          <p:nvPr/>
        </p:nvSpPr>
        <p:spPr>
          <a:xfrm>
            <a:off x="2085905" y="2715427"/>
            <a:ext cx="8020190" cy="152227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44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e-IL" sz="8800" b="1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ברוכים הבאים!</a:t>
            </a:r>
          </a:p>
        </p:txBody>
      </p:sp>
      <p:sp>
        <p:nvSpPr>
          <p:cNvPr id="16" name="TextBox 3">
            <a:extLst>
              <a:ext uri="{FF2B5EF4-FFF2-40B4-BE49-F238E27FC236}">
                <a16:creationId xmlns:a16="http://schemas.microsoft.com/office/drawing/2014/main" id="{21383EB3-FAE7-4CB8-BF87-45961BEFBBF3}"/>
              </a:ext>
            </a:extLst>
          </p:cNvPr>
          <p:cNvSpPr txBox="1"/>
          <p:nvPr/>
        </p:nvSpPr>
        <p:spPr>
          <a:xfrm>
            <a:off x="8516983" y="5397196"/>
            <a:ext cx="270699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>
                <a:latin typeface="Levenim MT" panose="02010502060101010101" pitchFamily="2" charset="-79"/>
                <a:cs typeface="Levenim MT" panose="02010502060101010101" pitchFamily="2" charset="-79"/>
              </a:rPr>
              <a:t>ספטמבר 2020</a:t>
            </a:r>
          </a:p>
        </p:txBody>
      </p:sp>
    </p:spTree>
    <p:extLst>
      <p:ext uri="{BB962C8B-B14F-4D97-AF65-F5344CB8AC3E}">
        <p14:creationId xmlns:p14="http://schemas.microsoft.com/office/powerpoint/2010/main" val="824707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064" y="1085012"/>
            <a:ext cx="9637776" cy="921869"/>
          </a:xfrm>
        </p:spPr>
        <p:txBody>
          <a:bodyPr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he-IL" altLang="he-IL" b="1" kern="120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החלטת </a:t>
            </a:r>
            <a:r>
              <a:rPr lang="he-IL" altLang="he-IL" b="1" kern="1200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מועבי"ט</a:t>
            </a:r>
            <a:r>
              <a:rPr lang="he-IL" altLang="he-IL" b="1" kern="120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 2231</a:t>
            </a:r>
            <a:endParaRPr lang="en-US" altLang="he-IL" b="1" kern="120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Levenim MT" panose="02010502060101010101" pitchFamily="2" charset="-79"/>
              <a:ea typeface="+mj-ea"/>
              <a:cs typeface="Levenim MT" panose="02010502060101010101" pitchFamily="2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10</a:t>
            </a:fld>
            <a:endParaRPr lang="he-IL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3B4C9289-F2FD-4AC8-B117-D66576374C80}"/>
              </a:ext>
            </a:extLst>
          </p:cNvPr>
          <p:cNvSpPr txBox="1">
            <a:spLocks noChangeArrowheads="1"/>
          </p:cNvSpPr>
          <p:nvPr/>
        </p:nvSpPr>
        <p:spPr>
          <a:xfrm>
            <a:off x="968024" y="2017537"/>
            <a:ext cx="10204575" cy="415829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</a:pPr>
            <a:r>
              <a:rPr lang="he-IL" altLang="he-IL" sz="2600" dirty="0">
                <a:latin typeface="Levenim MT" panose="02010502060101010101" pitchFamily="2" charset="-79"/>
                <a:cs typeface="Levenim MT" panose="02010502060101010101" pitchFamily="2" charset="-79"/>
              </a:rPr>
              <a:t>אימצה את ההסכם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</a:pPr>
            <a:r>
              <a:rPr lang="he-IL" altLang="he-IL" sz="2600" dirty="0">
                <a:latin typeface="Levenim MT" panose="02010502060101010101" pitchFamily="2" charset="-79"/>
                <a:cs typeface="Levenim MT" panose="02010502060101010101" pitchFamily="2" charset="-79"/>
              </a:rPr>
              <a:t>בתוקף ל- 10 שנים, עד לסגירת התיק האיראני</a:t>
            </a:r>
            <a:endParaRPr lang="en-US" altLang="he-IL" sz="2600" dirty="0"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pic>
        <p:nvPicPr>
          <p:cNvPr id="8" name="מבל חדש.jpg" descr="מבל חדש">
            <a:extLst>
              <a:ext uri="{FF2B5EF4-FFF2-40B4-BE49-F238E27FC236}">
                <a16:creationId xmlns:a16="http://schemas.microsoft.com/office/drawing/2014/main" id="{B911AC0C-3148-436E-A72C-498D1E6BA9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625" y="5147738"/>
            <a:ext cx="668172" cy="713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16113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064" y="1046375"/>
            <a:ext cx="9637776" cy="921869"/>
          </a:xfrm>
        </p:spPr>
        <p:txBody>
          <a:bodyPr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he-IL" altLang="he-IL" b="1" kern="120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מהות העסקה</a:t>
            </a:r>
            <a:endParaRPr lang="en-US" altLang="he-IL" b="1" kern="120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Levenim MT" panose="02010502060101010101" pitchFamily="2" charset="-79"/>
              <a:ea typeface="+mj-ea"/>
              <a:cs typeface="Levenim MT" panose="02010502060101010101" pitchFamily="2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11</a:t>
            </a:fld>
            <a:endParaRPr lang="he-IL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3B4C9289-F2FD-4AC8-B117-D66576374C80}"/>
              </a:ext>
            </a:extLst>
          </p:cNvPr>
          <p:cNvSpPr txBox="1">
            <a:spLocks noChangeArrowheads="1"/>
          </p:cNvSpPr>
          <p:nvPr/>
        </p:nvSpPr>
        <p:spPr>
          <a:xfrm>
            <a:off x="1460665" y="1909419"/>
            <a:ext cx="9711934" cy="415829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</a:pPr>
            <a:r>
              <a:rPr lang="he-IL" altLang="he-IL" sz="2400" dirty="0">
                <a:latin typeface="Levenim MT" panose="02010502060101010101" pitchFamily="2" charset="-79"/>
                <a:cs typeface="Levenim MT" panose="02010502060101010101" pitchFamily="2" charset="-79"/>
              </a:rPr>
              <a:t>מגבלות על תכנית הגרעין </a:t>
            </a:r>
            <a:r>
              <a:rPr lang="he-IL" altLang="he-IL" sz="2400" b="1" dirty="0">
                <a:latin typeface="Levenim MT" panose="02010502060101010101" pitchFamily="2" charset="-79"/>
                <a:cs typeface="Levenim MT" panose="02010502060101010101" pitchFamily="2" charset="-79"/>
              </a:rPr>
              <a:t>לתקופה מוגדרת </a:t>
            </a:r>
            <a:r>
              <a:rPr lang="he-IL" altLang="he-IL" sz="2400" dirty="0">
                <a:latin typeface="Levenim MT" panose="02010502060101010101" pitchFamily="2" charset="-79"/>
                <a:cs typeface="Levenim MT" panose="02010502060101010101" pitchFamily="2" charset="-79"/>
              </a:rPr>
              <a:t>בתמורה להסרה חלקית והדרגתית של סנקציות (קונבנציונלי – 5 שנים, טילים – 8 שנים)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</a:pPr>
            <a:r>
              <a:rPr lang="he-IL" altLang="he-IL" sz="2400" dirty="0">
                <a:latin typeface="Levenim MT" panose="02010502060101010101" pitchFamily="2" charset="-79"/>
                <a:cs typeface="Levenim MT" panose="02010502060101010101" pitchFamily="2" charset="-79"/>
              </a:rPr>
              <a:t>פיקוח הדוק ע"י הסוכנות הבינלאומית לאנרגיה אטומית (</a:t>
            </a:r>
            <a:r>
              <a:rPr lang="he-IL" altLang="he-IL" sz="2400" dirty="0" err="1">
                <a:latin typeface="Levenim MT" panose="02010502060101010101" pitchFamily="2" charset="-79"/>
                <a:cs typeface="Levenim MT" panose="02010502060101010101" pitchFamily="2" charset="-79"/>
              </a:rPr>
              <a:t>סבא"א</a:t>
            </a:r>
            <a:r>
              <a:rPr lang="he-IL" altLang="he-IL" sz="2400" dirty="0">
                <a:latin typeface="Levenim MT" panose="02010502060101010101" pitchFamily="2" charset="-79"/>
                <a:cs typeface="Levenim MT" panose="02010502060101010101" pitchFamily="2" charset="-79"/>
              </a:rPr>
              <a:t>)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</a:pPr>
            <a:r>
              <a:rPr lang="he-IL" altLang="he-IL" sz="2400" dirty="0">
                <a:latin typeface="Levenim MT" panose="02010502060101010101" pitchFamily="2" charset="-79"/>
                <a:cs typeface="Levenim MT" panose="02010502060101010101" pitchFamily="2" charset="-79"/>
              </a:rPr>
              <a:t>מכניזם ל</a:t>
            </a:r>
            <a:r>
              <a:rPr lang="he-IL" altLang="he-IL" sz="2400" b="1" dirty="0">
                <a:latin typeface="Levenim MT" panose="02010502060101010101" pitchFamily="2" charset="-79"/>
                <a:cs typeface="Levenim MT" panose="02010502060101010101" pitchFamily="2" charset="-79"/>
              </a:rPr>
              <a:t>"השבה מהירה" (</a:t>
            </a:r>
            <a:r>
              <a:rPr lang="he-IL" altLang="he-IL" sz="2400" b="1" dirty="0" err="1">
                <a:latin typeface="Levenim MT" panose="02010502060101010101" pitchFamily="2" charset="-79"/>
                <a:cs typeface="Levenim MT" panose="02010502060101010101" pitchFamily="2" charset="-79"/>
              </a:rPr>
              <a:t>סנפבאק</a:t>
            </a:r>
            <a:r>
              <a:rPr lang="he-IL" altLang="he-IL" sz="2400" b="1" dirty="0">
                <a:latin typeface="Levenim MT" panose="02010502060101010101" pitchFamily="2" charset="-79"/>
                <a:cs typeface="Levenim MT" panose="02010502060101010101" pitchFamily="2" charset="-79"/>
              </a:rPr>
              <a:t>)</a:t>
            </a:r>
            <a:r>
              <a:rPr lang="he-IL" altLang="he-IL" sz="2400" dirty="0">
                <a:latin typeface="Levenim MT" panose="02010502060101010101" pitchFamily="2" charset="-79"/>
                <a:cs typeface="Levenim MT" panose="02010502060101010101" pitchFamily="2" charset="-79"/>
              </a:rPr>
              <a:t> של סנקציות – בגין הפרה משמעותית של ההסכם</a:t>
            </a:r>
            <a:endParaRPr lang="en-US" altLang="he-IL" sz="2000" dirty="0"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pic>
        <p:nvPicPr>
          <p:cNvPr id="8" name="מבל חדש.jpg" descr="מבל חדש">
            <a:extLst>
              <a:ext uri="{FF2B5EF4-FFF2-40B4-BE49-F238E27FC236}">
                <a16:creationId xmlns:a16="http://schemas.microsoft.com/office/drawing/2014/main" id="{B911AC0C-3148-436E-A72C-498D1E6BA9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625" y="5147738"/>
            <a:ext cx="668172" cy="713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0963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064" y="1070125"/>
            <a:ext cx="9637776" cy="921869"/>
          </a:xfrm>
        </p:spPr>
        <p:txBody>
          <a:bodyPr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he-IL" altLang="he-IL" b="1" kern="120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מה קורה עכשיו</a:t>
            </a:r>
            <a:endParaRPr lang="en-US" altLang="he-IL" b="1" kern="120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Levenim MT" panose="02010502060101010101" pitchFamily="2" charset="-79"/>
              <a:ea typeface="+mj-ea"/>
              <a:cs typeface="Levenim MT" panose="02010502060101010101" pitchFamily="2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12</a:t>
            </a:fld>
            <a:endParaRPr lang="he-IL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3B4C9289-F2FD-4AC8-B117-D66576374C80}"/>
              </a:ext>
            </a:extLst>
          </p:cNvPr>
          <p:cNvSpPr txBox="1">
            <a:spLocks noChangeArrowheads="1"/>
          </p:cNvSpPr>
          <p:nvPr/>
        </p:nvSpPr>
        <p:spPr>
          <a:xfrm>
            <a:off x="1460665" y="1933169"/>
            <a:ext cx="9711934" cy="415829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</a:pPr>
            <a:r>
              <a:rPr lang="he-IL" altLang="he-IL" sz="2400" dirty="0">
                <a:latin typeface="Levenim MT" panose="02010502060101010101" pitchFamily="2" charset="-79"/>
                <a:cs typeface="Levenim MT" panose="02010502060101010101" pitchFamily="2" charset="-79"/>
              </a:rPr>
              <a:t>ארה"ב נסוגה מההסכם ב 8 במאי 2018 והשיתה מחדש סנקציות אמריקאיות (כולל שניוניות) במסגרת קמפיין "מקסימום לחץ"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</a:pPr>
            <a:r>
              <a:rPr lang="he-IL" altLang="he-IL" sz="2400" dirty="0">
                <a:latin typeface="Levenim MT" panose="02010502060101010101" pitchFamily="2" charset="-79"/>
                <a:cs typeface="Levenim MT" panose="02010502060101010101" pitchFamily="2" charset="-79"/>
              </a:rPr>
              <a:t>איראן נסוגה באופן הדרגתי ממחויבויותיה ע"פ ההסכם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</a:pPr>
            <a:r>
              <a:rPr lang="he-IL" altLang="he-IL" sz="2400" dirty="0">
                <a:latin typeface="Levenim MT" panose="02010502060101010101" pitchFamily="2" charset="-79"/>
                <a:cs typeface="Levenim MT" panose="02010502060101010101" pitchFamily="2" charset="-79"/>
              </a:rPr>
              <a:t>ארה"ב נכשלה בהארכת אמברגו הנשק על איראן (2:2:11)</a:t>
            </a:r>
            <a:endParaRPr lang="en-US" altLang="he-IL" sz="2000" dirty="0"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pic>
        <p:nvPicPr>
          <p:cNvPr id="8" name="מבל חדש.jpg" descr="מבל חדש">
            <a:extLst>
              <a:ext uri="{FF2B5EF4-FFF2-40B4-BE49-F238E27FC236}">
                <a16:creationId xmlns:a16="http://schemas.microsoft.com/office/drawing/2014/main" id="{B911AC0C-3148-436E-A72C-498D1E6BA9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625" y="5147738"/>
            <a:ext cx="668172" cy="713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6833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064" y="985136"/>
            <a:ext cx="9637776" cy="921869"/>
          </a:xfrm>
        </p:spPr>
        <p:txBody>
          <a:bodyPr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he-IL" altLang="he-IL" b="1" kern="120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מה קורה עכשיו</a:t>
            </a:r>
            <a:endParaRPr lang="en-US" altLang="he-IL" b="1" kern="120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Levenim MT" panose="02010502060101010101" pitchFamily="2" charset="-79"/>
              <a:ea typeface="+mj-ea"/>
              <a:cs typeface="Levenim MT" panose="02010502060101010101" pitchFamily="2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13</a:t>
            </a:fld>
            <a:endParaRPr lang="he-IL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3B4C9289-F2FD-4AC8-B117-D66576374C80}"/>
              </a:ext>
            </a:extLst>
          </p:cNvPr>
          <p:cNvSpPr txBox="1">
            <a:spLocks noChangeArrowheads="1"/>
          </p:cNvSpPr>
          <p:nvPr/>
        </p:nvSpPr>
        <p:spPr>
          <a:xfrm>
            <a:off x="1373926" y="1625238"/>
            <a:ext cx="9711934" cy="415829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</a:pPr>
            <a:r>
              <a:rPr lang="he-IL" altLang="he-IL" sz="2400" dirty="0">
                <a:latin typeface="Levenim MT" panose="02010502060101010101" pitchFamily="2" charset="-79"/>
                <a:cs typeface="Levenim MT" panose="02010502060101010101" pitchFamily="2" charset="-79"/>
              </a:rPr>
              <a:t>ארה"ב ביקשה להשיב במהירה את הסנקציות שהוסרו ע"י ההסכם (בתוקף החל מ 20 בספטמבר)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</a:pPr>
            <a:endParaRPr lang="he-IL" altLang="he-IL" sz="2400" dirty="0">
              <a:latin typeface="Levenim MT" panose="02010502060101010101" pitchFamily="2" charset="-79"/>
              <a:cs typeface="Levenim MT" panose="02010502060101010101" pitchFamily="2" charset="-79"/>
            </a:endParaRP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</a:pPr>
            <a:r>
              <a:rPr lang="he-IL" altLang="he-IL" sz="2400" dirty="0">
                <a:latin typeface="Levenim MT" panose="02010502060101010101" pitchFamily="2" charset="-79"/>
                <a:cs typeface="Levenim MT" panose="02010502060101010101" pitchFamily="2" charset="-79"/>
              </a:rPr>
              <a:t>ויכוח משפטי נוקב האם ארה"ב עדיין צד להסכם</a:t>
            </a:r>
            <a:br>
              <a:rPr lang="en-US" altLang="he-IL" sz="2400" dirty="0">
                <a:latin typeface="Levenim MT" panose="02010502060101010101" pitchFamily="2" charset="-79"/>
                <a:cs typeface="Levenim MT" panose="02010502060101010101" pitchFamily="2" charset="-79"/>
              </a:rPr>
            </a:br>
            <a:r>
              <a:rPr lang="he-IL" altLang="he-IL" sz="2400" dirty="0">
                <a:latin typeface="Levenim MT" panose="02010502060101010101" pitchFamily="2" charset="-79"/>
                <a:cs typeface="Levenim MT" panose="02010502060101010101" pitchFamily="2" charset="-79"/>
              </a:rPr>
              <a:t>(ארה"ב מול כל היתר)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</a:pPr>
            <a:endParaRPr lang="he-IL" altLang="he-IL" sz="2400" dirty="0">
              <a:latin typeface="Levenim MT" panose="02010502060101010101" pitchFamily="2" charset="-79"/>
              <a:cs typeface="Levenim MT" panose="02010502060101010101" pitchFamily="2" charset="-79"/>
            </a:endParaRP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</a:pPr>
            <a:r>
              <a:rPr lang="he-IL" altLang="he-IL" sz="2400" dirty="0">
                <a:latin typeface="Levenim MT" panose="02010502060101010101" pitchFamily="2" charset="-79"/>
                <a:cs typeface="Levenim MT" panose="02010502060101010101" pitchFamily="2" charset="-79"/>
              </a:rPr>
              <a:t>אם תוצג הצעת החלטה לדחות את הבקשה האמריקאית – ארה"ב תטיל עליה וטו</a:t>
            </a:r>
            <a:endParaRPr lang="en-US" altLang="he-IL" sz="2000" dirty="0"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906" y="2227034"/>
            <a:ext cx="2168768" cy="2645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8805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064" y="1046375"/>
            <a:ext cx="9637776" cy="921869"/>
          </a:xfrm>
        </p:spPr>
        <p:txBody>
          <a:bodyPr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he-IL" altLang="he-IL" b="1" kern="120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מה עוד קורה ברקע</a:t>
            </a:r>
            <a:endParaRPr lang="en-US" altLang="he-IL" b="1" kern="120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Levenim MT" panose="02010502060101010101" pitchFamily="2" charset="-79"/>
              <a:ea typeface="+mj-ea"/>
              <a:cs typeface="Levenim MT" panose="02010502060101010101" pitchFamily="2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14</a:t>
            </a:fld>
            <a:endParaRPr lang="he-IL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3B4C9289-F2FD-4AC8-B117-D66576374C80}"/>
              </a:ext>
            </a:extLst>
          </p:cNvPr>
          <p:cNvSpPr txBox="1">
            <a:spLocks noChangeArrowheads="1"/>
          </p:cNvSpPr>
          <p:nvPr/>
        </p:nvSpPr>
        <p:spPr>
          <a:xfrm>
            <a:off x="1460665" y="1909419"/>
            <a:ext cx="9711934" cy="415829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None/>
            </a:pPr>
            <a:endParaRPr lang="en-US" altLang="he-IL" sz="2000" dirty="0"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758" y="1950331"/>
            <a:ext cx="7842484" cy="3921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43586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3624" y="1269317"/>
            <a:ext cx="9637776" cy="921869"/>
          </a:xfrm>
        </p:spPr>
        <p:txBody>
          <a:bodyPr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he-IL" altLang="he-IL" b="1" kern="120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ea typeface="+mj-ea"/>
                <a:cs typeface="Levenim MT" panose="02010502060101010101" pitchFamily="2" charset="-79"/>
              </a:rPr>
              <a:t> </a:t>
            </a:r>
            <a:endParaRPr lang="en-US" altLang="he-IL" b="1" kern="120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Levenim MT" panose="02010502060101010101" pitchFamily="2" charset="-79"/>
              <a:ea typeface="+mj-ea"/>
              <a:cs typeface="Levenim MT" panose="02010502060101010101" pitchFamily="2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15</a:t>
            </a:fld>
            <a:endParaRPr lang="he-IL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3B4C9289-F2FD-4AC8-B117-D66576374C80}"/>
              </a:ext>
            </a:extLst>
          </p:cNvPr>
          <p:cNvSpPr txBox="1">
            <a:spLocks noChangeArrowheads="1"/>
          </p:cNvSpPr>
          <p:nvPr/>
        </p:nvSpPr>
        <p:spPr>
          <a:xfrm>
            <a:off x="968024" y="1909419"/>
            <a:ext cx="10204575" cy="415829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</a:pPr>
            <a:r>
              <a:rPr lang="he-IL" altLang="he-IL" sz="2200" dirty="0">
                <a:latin typeface="Levenim MT" panose="02010502060101010101" pitchFamily="2" charset="-79"/>
                <a:cs typeface="Levenim MT" panose="02010502060101010101" pitchFamily="2" charset="-79"/>
              </a:rPr>
              <a:t>מועצת הביטחון (</a:t>
            </a:r>
            <a:r>
              <a:rPr lang="he-IL" altLang="he-IL" sz="2200" dirty="0" err="1">
                <a:latin typeface="Levenim MT" panose="02010502060101010101" pitchFamily="2" charset="-79"/>
                <a:cs typeface="Levenim MT" panose="02010502060101010101" pitchFamily="2" charset="-79"/>
              </a:rPr>
              <a:t>מועבי"ט</a:t>
            </a:r>
            <a:r>
              <a:rPr lang="he-IL" altLang="he-IL" sz="2200" dirty="0">
                <a:latin typeface="Levenim MT" panose="02010502060101010101" pitchFamily="2" charset="-79"/>
                <a:cs typeface="Levenim MT" panose="02010502060101010101" pitchFamily="2" charset="-79"/>
              </a:rPr>
              <a:t>) דוחה הצעה אמריקאית להאריך את אמברגו הנשק על איראן (14 באוגוסט)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</a:pPr>
            <a:r>
              <a:rPr lang="he-IL" altLang="he-IL" sz="2200" dirty="0">
                <a:latin typeface="Levenim MT" panose="02010502060101010101" pitchFamily="2" charset="-79"/>
                <a:cs typeface="Levenim MT" panose="02010502060101010101" pitchFamily="2" charset="-79"/>
              </a:rPr>
              <a:t>ארה"ב פונה לאו"ם לתבוע "השבה מהירה" (</a:t>
            </a:r>
            <a:r>
              <a:rPr lang="he-IL" altLang="he-IL" sz="2200" dirty="0" err="1">
                <a:latin typeface="Levenim MT" panose="02010502060101010101" pitchFamily="2" charset="-79"/>
                <a:cs typeface="Levenim MT" panose="02010502060101010101" pitchFamily="2" charset="-79"/>
              </a:rPr>
              <a:t>סנפבאק</a:t>
            </a:r>
            <a:r>
              <a:rPr lang="he-IL" altLang="he-IL" sz="2200" dirty="0">
                <a:latin typeface="Levenim MT" panose="02010502060101010101" pitchFamily="2" charset="-79"/>
                <a:cs typeface="Levenim MT" panose="02010502060101010101" pitchFamily="2" charset="-79"/>
              </a:rPr>
              <a:t>) של סנקציות על איראן</a:t>
            </a:r>
            <a:br>
              <a:rPr lang="en-US" altLang="he-IL" sz="2200" dirty="0">
                <a:latin typeface="Levenim MT" panose="02010502060101010101" pitchFamily="2" charset="-79"/>
                <a:cs typeface="Levenim MT" panose="02010502060101010101" pitchFamily="2" charset="-79"/>
              </a:rPr>
            </a:br>
            <a:r>
              <a:rPr lang="he-IL" altLang="he-IL" sz="2200" dirty="0">
                <a:latin typeface="Levenim MT" panose="02010502060101010101" pitchFamily="2" charset="-79"/>
                <a:cs typeface="Levenim MT" panose="02010502060101010101" pitchFamily="2" charset="-79"/>
              </a:rPr>
              <a:t>(19 באוגוסט)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</a:pPr>
            <a:r>
              <a:rPr lang="he-IL" altLang="he-IL" sz="2200" dirty="0">
                <a:latin typeface="Levenim MT" panose="02010502060101010101" pitchFamily="2" charset="-79"/>
                <a:cs typeface="Levenim MT" panose="02010502060101010101" pitchFamily="2" charset="-79"/>
              </a:rPr>
              <a:t>במקום לבודד את איראן, ארה"ב מוצאת עצמה בחוץ על רקע הסכם הגרעין עם איראן (20 באוגוסט)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</a:pPr>
            <a:r>
              <a:rPr lang="he-IL" altLang="he-IL" sz="2200" dirty="0">
                <a:latin typeface="Levenim MT" panose="02010502060101010101" pitchFamily="2" charset="-79"/>
                <a:cs typeface="Levenim MT" panose="02010502060101010101" pitchFamily="2" charset="-79"/>
              </a:rPr>
              <a:t>מנהיגי </a:t>
            </a:r>
            <a:r>
              <a:rPr lang="he-IL" altLang="he-IL" sz="2200" dirty="0" err="1">
                <a:latin typeface="Levenim MT" panose="02010502060101010101" pitchFamily="2" charset="-79"/>
                <a:cs typeface="Levenim MT" panose="02010502060101010101" pitchFamily="2" charset="-79"/>
              </a:rPr>
              <a:t>מועבי"ט</a:t>
            </a:r>
            <a:r>
              <a:rPr lang="he-IL" altLang="he-IL" sz="2200" dirty="0">
                <a:latin typeface="Levenim MT" panose="02010502060101010101" pitchFamily="2" charset="-79"/>
                <a:cs typeface="Levenim MT" panose="02010502060101010101" pitchFamily="2" charset="-79"/>
              </a:rPr>
              <a:t> דוחים דרישה אמריקאית לסנקציות או"ם על איראן (25 באוגוסט)</a:t>
            </a:r>
            <a:endParaRPr lang="en-US" altLang="he-IL" sz="2200" dirty="0"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pic>
        <p:nvPicPr>
          <p:cNvPr id="9" name="Picture 4" descr="New-York-Times-Logo - Marketing Land Events">
            <a:extLst>
              <a:ext uri="{FF2B5EF4-FFF2-40B4-BE49-F238E27FC236}">
                <a16:creationId xmlns:a16="http://schemas.microsoft.com/office/drawing/2014/main" id="{BABA5A85-BCD6-44F2-8B80-365A4127C1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5077" y="574363"/>
            <a:ext cx="5399549" cy="1704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84731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7112" y="808718"/>
            <a:ext cx="9637776" cy="1188920"/>
          </a:xfrm>
        </p:spPr>
        <p:txBody>
          <a:bodyPr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he-IL" altLang="he-IL" b="1" kern="120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תחומי הלימוד </a:t>
            </a:r>
            <a:r>
              <a:rPr lang="he-IL" altLang="he-IL" b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של הביטחון </a:t>
            </a:r>
            <a:r>
              <a:rPr lang="he-IL" altLang="he-IL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הלאומי</a:t>
            </a:r>
            <a:endParaRPr lang="en-US" altLang="he-IL" b="1" kern="120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Levenim MT" panose="02010502060101010101" pitchFamily="2" charset="-79"/>
              <a:ea typeface="+mj-ea"/>
              <a:cs typeface="Levenim MT" panose="02010502060101010101" pitchFamily="2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16</a:t>
            </a:fld>
            <a:endParaRPr lang="he-IL"/>
          </a:p>
        </p:txBody>
      </p:sp>
      <p:pic>
        <p:nvPicPr>
          <p:cNvPr id="9" name="מבל חדש.jpg" descr="מבל חדש">
            <a:extLst>
              <a:ext uri="{FF2B5EF4-FFF2-40B4-BE49-F238E27FC236}">
                <a16:creationId xmlns:a16="http://schemas.microsoft.com/office/drawing/2014/main" id="{B911AC0C-3148-436E-A72C-498D1E6BA9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396" y="5147738"/>
            <a:ext cx="668172" cy="713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graphicFrame>
        <p:nvGraphicFramePr>
          <p:cNvPr id="13" name="דיאגרמה 12">
            <a:extLst>
              <a:ext uri="{FF2B5EF4-FFF2-40B4-BE49-F238E27FC236}">
                <a16:creationId xmlns:a16="http://schemas.microsoft.com/office/drawing/2014/main" id="{8F0803C7-B7A2-4A97-9E92-F91156A1FE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39106513"/>
              </p:ext>
            </p:extLst>
          </p:nvPr>
        </p:nvGraphicFramePr>
        <p:xfrm>
          <a:off x="2813239" y="1825437"/>
          <a:ext cx="6565522" cy="38844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6" name="קבוצה 15">
            <a:extLst>
              <a:ext uri="{FF2B5EF4-FFF2-40B4-BE49-F238E27FC236}">
                <a16:creationId xmlns:a16="http://schemas.microsoft.com/office/drawing/2014/main" id="{B7A16583-0DA0-4154-A55F-2CA690BF4E40}"/>
              </a:ext>
            </a:extLst>
          </p:cNvPr>
          <p:cNvGrpSpPr/>
          <p:nvPr/>
        </p:nvGrpSpPr>
        <p:grpSpPr>
          <a:xfrm>
            <a:off x="5257866" y="3322637"/>
            <a:ext cx="1698171" cy="1190956"/>
            <a:chOff x="4459735" y="1083464"/>
            <a:chExt cx="1542422" cy="1022808"/>
          </a:xfrm>
          <a:scene3d>
            <a:camera prst="orthographicFront"/>
            <a:lightRig rig="flat" dir="t"/>
          </a:scene3d>
        </p:grpSpPr>
        <p:sp>
          <p:nvSpPr>
            <p:cNvPr id="17" name="מלבן: פינות מעוגלות 16">
              <a:extLst>
                <a:ext uri="{FF2B5EF4-FFF2-40B4-BE49-F238E27FC236}">
                  <a16:creationId xmlns:a16="http://schemas.microsoft.com/office/drawing/2014/main" id="{82ED65F8-7891-456E-83DE-365B40B4E5EE}"/>
                </a:ext>
              </a:extLst>
            </p:cNvPr>
            <p:cNvSpPr/>
            <p:nvPr/>
          </p:nvSpPr>
          <p:spPr>
            <a:xfrm>
              <a:off x="4641608" y="1221915"/>
              <a:ext cx="1360549" cy="884357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מלבן: פינות מעוגלות 4">
              <a:extLst>
                <a:ext uri="{FF2B5EF4-FFF2-40B4-BE49-F238E27FC236}">
                  <a16:creationId xmlns:a16="http://schemas.microsoft.com/office/drawing/2014/main" id="{D2A6000C-CFED-4442-8577-76ED856A3935}"/>
                </a:ext>
              </a:extLst>
            </p:cNvPr>
            <p:cNvSpPr txBox="1"/>
            <p:nvPr/>
          </p:nvSpPr>
          <p:spPr>
            <a:xfrm>
              <a:off x="4459735" y="1083464"/>
              <a:ext cx="1499252" cy="979638"/>
            </a:xfrm>
            <a:prstGeom prst="rect">
              <a:avLst/>
            </a:prstGeom>
            <a:solidFill>
              <a:srgbClr val="7030A0"/>
            </a:solidFill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marL="0" lvl="0" indent="0" algn="ctr" defTabSz="10223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e-IL" sz="2300" kern="1200" dirty="0"/>
                <a:t>אסטרטגיה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177679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913091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17</a:t>
            </a:fld>
            <a:endParaRPr lang="he-IL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4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6" name="מבל חדש.jpg" descr="מבל חדש">
            <a:extLst>
              <a:ext uri="{FF2B5EF4-FFF2-40B4-BE49-F238E27FC236}">
                <a16:creationId xmlns:a16="http://schemas.microsoft.com/office/drawing/2014/main" id="{B911AC0C-3148-436E-A72C-498D1E6BA9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590" y="5272494"/>
            <a:ext cx="562868" cy="589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57" name="מלבן מעוגל 12"/>
          <p:cNvSpPr/>
          <p:nvPr/>
        </p:nvSpPr>
        <p:spPr>
          <a:xfrm>
            <a:off x="1687132" y="3329243"/>
            <a:ext cx="2305319" cy="642710"/>
          </a:xfrm>
          <a:prstGeom prst="roundRect">
            <a:avLst/>
          </a:prstGeom>
          <a:solidFill>
            <a:schemeClr val="accent2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2000" b="1" dirty="0">
                <a:latin typeface="Assistant" panose="00000500000000000000" pitchFamily="2" charset="-79"/>
                <a:ea typeface="Segoe UI" panose="020B0502040204020203" pitchFamily="34" charset="0"/>
                <a:cs typeface="Assistant" panose="00000500000000000000" pitchFamily="2" charset="-79"/>
              </a:rPr>
              <a:t>המכללה </a:t>
            </a:r>
          </a:p>
          <a:p>
            <a:pPr algn="ctr"/>
            <a:r>
              <a:rPr lang="he-IL" sz="2000" b="1" dirty="0">
                <a:latin typeface="Assistant" panose="00000500000000000000" pitchFamily="2" charset="-79"/>
                <a:ea typeface="Segoe UI" panose="020B0502040204020203" pitchFamily="34" charset="0"/>
                <a:cs typeface="Assistant" panose="00000500000000000000" pitchFamily="2" charset="-79"/>
              </a:rPr>
              <a:t>לביטחון לאומי</a:t>
            </a:r>
          </a:p>
        </p:txBody>
      </p:sp>
      <p:cxnSp>
        <p:nvCxnSpPr>
          <p:cNvPr id="60" name="מחבר ישר 18"/>
          <p:cNvCxnSpPr>
            <a:cxnSpLocks/>
            <a:stCxn id="65" idx="2"/>
          </p:cNvCxnSpPr>
          <p:nvPr/>
        </p:nvCxnSpPr>
        <p:spPr>
          <a:xfrm flipH="1">
            <a:off x="6187340" y="3832879"/>
            <a:ext cx="1" cy="4602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מחבר ישר 19"/>
          <p:cNvCxnSpPr/>
          <p:nvPr/>
        </p:nvCxnSpPr>
        <p:spPr>
          <a:xfrm>
            <a:off x="6078846" y="3036807"/>
            <a:ext cx="0" cy="41881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מחבר ישר 20"/>
          <p:cNvCxnSpPr/>
          <p:nvPr/>
        </p:nvCxnSpPr>
        <p:spPr>
          <a:xfrm>
            <a:off x="9892556" y="3061823"/>
            <a:ext cx="0" cy="35973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מחבר ישר 21"/>
          <p:cNvCxnSpPr/>
          <p:nvPr/>
        </p:nvCxnSpPr>
        <p:spPr>
          <a:xfrm>
            <a:off x="2498860" y="3009858"/>
            <a:ext cx="0" cy="35973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4" name="מלבן מעוגל 22"/>
          <p:cNvSpPr/>
          <p:nvPr/>
        </p:nvSpPr>
        <p:spPr>
          <a:xfrm>
            <a:off x="4524004" y="2037003"/>
            <a:ext cx="3132488" cy="63875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20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מפקד המכללות</a:t>
            </a:r>
          </a:p>
          <a:p>
            <a:pPr algn="ctr"/>
            <a:r>
              <a:rPr lang="he-IL" sz="20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</a:rPr>
              <a:t>(אלוף איתי </a:t>
            </a:r>
            <a:r>
              <a:rPr lang="he-IL" sz="2000" dirty="0" err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</a:rPr>
              <a:t>וירוב</a:t>
            </a:r>
            <a:r>
              <a:rPr lang="he-IL" sz="20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</a:rPr>
              <a:t>)</a:t>
            </a:r>
          </a:p>
        </p:txBody>
      </p:sp>
      <p:sp>
        <p:nvSpPr>
          <p:cNvPr id="65" name="מלבן מעוגל 23"/>
          <p:cNvSpPr/>
          <p:nvPr/>
        </p:nvSpPr>
        <p:spPr>
          <a:xfrm>
            <a:off x="4933022" y="3234620"/>
            <a:ext cx="2508638" cy="59825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מפקד פו"ם</a:t>
            </a:r>
          </a:p>
          <a:p>
            <a:pPr algn="ctr"/>
            <a:r>
              <a:rPr lang="he-IL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(תא"ל רפי מילוא)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6" name="מלבן מעוגל 24"/>
          <p:cNvSpPr/>
          <p:nvPr/>
        </p:nvSpPr>
        <p:spPr>
          <a:xfrm>
            <a:off x="1851088" y="4693953"/>
            <a:ext cx="1705909" cy="71246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2000" b="1" dirty="0" err="1">
                <a:latin typeface="Assistant" panose="00000500000000000000" pitchFamily="2" charset="-79"/>
                <a:ea typeface="Segoe UI" panose="020B0502040204020203" pitchFamily="34" charset="0"/>
                <a:cs typeface="Assistant" panose="00000500000000000000" pitchFamily="2" charset="-79"/>
              </a:rPr>
              <a:t>מלט"ק</a:t>
            </a:r>
            <a:endParaRPr lang="en-US" sz="2000" b="1" dirty="0">
              <a:latin typeface="Assistant" panose="00000500000000000000" pitchFamily="2" charset="-79"/>
              <a:ea typeface="Segoe UI" panose="020B0502040204020203" pitchFamily="34" charset="0"/>
              <a:cs typeface="Assistant" panose="00000500000000000000" pitchFamily="2" charset="-79"/>
            </a:endParaRPr>
          </a:p>
        </p:txBody>
      </p:sp>
      <p:sp>
        <p:nvSpPr>
          <p:cNvPr id="67" name="מלבן מעוגל 25"/>
          <p:cNvSpPr/>
          <p:nvPr/>
        </p:nvSpPr>
        <p:spPr>
          <a:xfrm>
            <a:off x="4254629" y="4703338"/>
            <a:ext cx="1824217" cy="72474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2000" b="1" dirty="0">
                <a:latin typeface="Assistant" panose="00000500000000000000" pitchFamily="2" charset="-79"/>
                <a:ea typeface="Segoe UI" panose="020B0502040204020203" pitchFamily="34" charset="0"/>
                <a:cs typeface="Assistant" panose="00000500000000000000" pitchFamily="2" charset="-79"/>
              </a:rPr>
              <a:t>פו"ם אלון</a:t>
            </a:r>
          </a:p>
        </p:txBody>
      </p:sp>
      <p:sp>
        <p:nvSpPr>
          <p:cNvPr id="68" name="מלבן מעוגל 26"/>
          <p:cNvSpPr/>
          <p:nvPr/>
        </p:nvSpPr>
        <p:spPr>
          <a:xfrm>
            <a:off x="6642910" y="4693953"/>
            <a:ext cx="1685718" cy="78037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2000" b="1" dirty="0">
                <a:latin typeface="Assistant" panose="00000500000000000000" pitchFamily="2" charset="-79"/>
                <a:ea typeface="Segoe UI" panose="020B0502040204020203" pitchFamily="34" charset="0"/>
                <a:cs typeface="Assistant" panose="00000500000000000000" pitchFamily="2" charset="-79"/>
              </a:rPr>
              <a:t>פו"ם </a:t>
            </a:r>
            <a:r>
              <a:rPr lang="he-IL" sz="2000" b="1" dirty="0" err="1">
                <a:latin typeface="Assistant" panose="00000500000000000000" pitchFamily="2" charset="-79"/>
                <a:ea typeface="Segoe UI" panose="020B0502040204020203" pitchFamily="34" charset="0"/>
                <a:cs typeface="Assistant" panose="00000500000000000000" pitchFamily="2" charset="-79"/>
              </a:rPr>
              <a:t>אפק</a:t>
            </a:r>
            <a:endParaRPr lang="he-IL" sz="2000" b="1" dirty="0">
              <a:latin typeface="Assistant" panose="00000500000000000000" pitchFamily="2" charset="-79"/>
              <a:ea typeface="Segoe UI" panose="020B0502040204020203" pitchFamily="34" charset="0"/>
              <a:cs typeface="Assistant" panose="00000500000000000000" pitchFamily="2" charset="-79"/>
            </a:endParaRPr>
          </a:p>
        </p:txBody>
      </p:sp>
      <p:sp>
        <p:nvSpPr>
          <p:cNvPr id="69" name="מלבן מעוגל 27"/>
          <p:cNvSpPr/>
          <p:nvPr/>
        </p:nvSpPr>
        <p:spPr>
          <a:xfrm>
            <a:off x="8847208" y="4703338"/>
            <a:ext cx="1920395" cy="71246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2000" b="1" dirty="0">
                <a:latin typeface="Assistant" panose="00000500000000000000" pitchFamily="2" charset="-79"/>
                <a:ea typeface="Segoe UI" panose="020B0502040204020203" pitchFamily="34" charset="0"/>
                <a:cs typeface="Assistant" panose="00000500000000000000" pitchFamily="2" charset="-79"/>
              </a:rPr>
              <a:t>פו"ם גדעון</a:t>
            </a:r>
          </a:p>
        </p:txBody>
      </p:sp>
      <p:cxnSp>
        <p:nvCxnSpPr>
          <p:cNvPr id="71" name="מחבר ישר 29"/>
          <p:cNvCxnSpPr/>
          <p:nvPr/>
        </p:nvCxnSpPr>
        <p:spPr>
          <a:xfrm>
            <a:off x="2498858" y="3009859"/>
            <a:ext cx="7393697" cy="4159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מחבר ישר 30"/>
          <p:cNvCxnSpPr>
            <a:cxnSpLocks/>
          </p:cNvCxnSpPr>
          <p:nvPr/>
        </p:nvCxnSpPr>
        <p:spPr>
          <a:xfrm flipV="1">
            <a:off x="2705036" y="4337645"/>
            <a:ext cx="0" cy="40936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מחבר ישר 31"/>
          <p:cNvCxnSpPr>
            <a:cxnSpLocks/>
          </p:cNvCxnSpPr>
          <p:nvPr/>
        </p:nvCxnSpPr>
        <p:spPr>
          <a:xfrm>
            <a:off x="2705036" y="4337645"/>
            <a:ext cx="703318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מחבר ישר 32"/>
          <p:cNvCxnSpPr>
            <a:cxnSpLocks/>
          </p:cNvCxnSpPr>
          <p:nvPr/>
        </p:nvCxnSpPr>
        <p:spPr>
          <a:xfrm>
            <a:off x="7441664" y="4337645"/>
            <a:ext cx="0" cy="40936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" name="מחבר ישר 33"/>
          <p:cNvCxnSpPr>
            <a:cxnSpLocks/>
            <a:stCxn id="64" idx="2"/>
          </p:cNvCxnSpPr>
          <p:nvPr/>
        </p:nvCxnSpPr>
        <p:spPr>
          <a:xfrm>
            <a:off x="6090249" y="2675761"/>
            <a:ext cx="0" cy="31921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מחבר ישר 34"/>
          <p:cNvCxnSpPr>
            <a:cxnSpLocks/>
          </p:cNvCxnSpPr>
          <p:nvPr/>
        </p:nvCxnSpPr>
        <p:spPr>
          <a:xfrm>
            <a:off x="9738221" y="4337645"/>
            <a:ext cx="0" cy="36569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מחבר ישר 35"/>
          <p:cNvCxnSpPr>
            <a:cxnSpLocks/>
          </p:cNvCxnSpPr>
          <p:nvPr/>
        </p:nvCxnSpPr>
        <p:spPr>
          <a:xfrm>
            <a:off x="5252590" y="4330532"/>
            <a:ext cx="0" cy="41648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2" name="מלבן מעוגל 40"/>
          <p:cNvSpPr/>
          <p:nvPr/>
        </p:nvSpPr>
        <p:spPr>
          <a:xfrm>
            <a:off x="9079606" y="3329243"/>
            <a:ext cx="1558343" cy="59708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2000" b="1" dirty="0">
                <a:latin typeface="Segoe UI" panose="020B0502040204020203" pitchFamily="34" charset="0"/>
                <a:ea typeface="Segoe UI" panose="020B0502040204020203" pitchFamily="34" charset="0"/>
              </a:rPr>
              <a:t>קורס </a:t>
            </a:r>
            <a:r>
              <a:rPr lang="he-IL" sz="2000" b="1" dirty="0" err="1">
                <a:latin typeface="Segoe UI" panose="020B0502040204020203" pitchFamily="34" charset="0"/>
                <a:ea typeface="Segoe UI" panose="020B0502040204020203" pitchFamily="34" charset="0"/>
              </a:rPr>
              <a:t>תא"לים</a:t>
            </a:r>
            <a:endParaRPr lang="he-IL" sz="2000" b="1" dirty="0">
              <a:latin typeface="Segoe UI" panose="020B0502040204020203" pitchFamily="34" charset="0"/>
              <a:ea typeface="Segoe UI" panose="020B0502040204020203" pitchFamily="34" charset="0"/>
            </a:endParaRPr>
          </a:p>
        </p:txBody>
      </p:sp>
      <p:sp>
        <p:nvSpPr>
          <p:cNvPr id="49" name="כותרת 1">
            <a:extLst>
              <a:ext uri="{FF2B5EF4-FFF2-40B4-BE49-F238E27FC236}">
                <a16:creationId xmlns:a16="http://schemas.microsoft.com/office/drawing/2014/main" id="{3ED1E41B-7B57-454F-B790-A11BD24BA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064" y="1251616"/>
            <a:ext cx="9637776" cy="321622"/>
          </a:xfrm>
        </p:spPr>
        <p:txBody>
          <a:bodyPr>
            <a:no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he-IL" altLang="he-IL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מבנה המכללות הצבאיות</a:t>
            </a:r>
            <a:endParaRPr lang="en-US" altLang="he-IL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987303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784301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18</a:t>
            </a:fld>
            <a:endParaRPr lang="he-IL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4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0" name="מחבר ישר 18"/>
          <p:cNvCxnSpPr>
            <a:cxnSpLocks/>
            <a:stCxn id="65" idx="2"/>
          </p:cNvCxnSpPr>
          <p:nvPr/>
        </p:nvCxnSpPr>
        <p:spPr>
          <a:xfrm>
            <a:off x="6090247" y="3704089"/>
            <a:ext cx="16705" cy="111716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מחבר ישר 19"/>
          <p:cNvCxnSpPr/>
          <p:nvPr/>
        </p:nvCxnSpPr>
        <p:spPr>
          <a:xfrm>
            <a:off x="6078846" y="2908017"/>
            <a:ext cx="0" cy="41881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מחבר ישר 20"/>
          <p:cNvCxnSpPr/>
          <p:nvPr/>
        </p:nvCxnSpPr>
        <p:spPr>
          <a:xfrm>
            <a:off x="9892556" y="2933033"/>
            <a:ext cx="0" cy="35973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מחבר ישר 21"/>
          <p:cNvCxnSpPr/>
          <p:nvPr/>
        </p:nvCxnSpPr>
        <p:spPr>
          <a:xfrm>
            <a:off x="2498860" y="2881068"/>
            <a:ext cx="0" cy="35973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4" name="מלבן מעוגל 22"/>
          <p:cNvSpPr/>
          <p:nvPr/>
        </p:nvSpPr>
        <p:spPr>
          <a:xfrm>
            <a:off x="4524004" y="1908213"/>
            <a:ext cx="3132488" cy="63875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מפקד המכללות</a:t>
            </a:r>
          </a:p>
          <a:p>
            <a:pPr algn="ctr"/>
            <a:r>
              <a:rPr lang="he-IL" sz="14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</a:rPr>
              <a:t>(אלוף איתי </a:t>
            </a:r>
            <a:r>
              <a:rPr lang="he-IL" sz="1400" b="1" dirty="0" err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</a:rPr>
              <a:t>וירוב</a:t>
            </a:r>
            <a:r>
              <a:rPr lang="he-IL" sz="14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</a:rPr>
              <a:t>)</a:t>
            </a:r>
            <a:endParaRPr lang="he-IL" sz="1400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</a:endParaRPr>
          </a:p>
        </p:txBody>
      </p:sp>
      <p:sp>
        <p:nvSpPr>
          <p:cNvPr id="65" name="מלבן מעוגל 23"/>
          <p:cNvSpPr/>
          <p:nvPr/>
        </p:nvSpPr>
        <p:spPr>
          <a:xfrm>
            <a:off x="4933022" y="3105830"/>
            <a:ext cx="2314449" cy="59825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מפקד המכללה לפו"ם</a:t>
            </a:r>
          </a:p>
        </p:txBody>
      </p:sp>
      <p:sp>
        <p:nvSpPr>
          <p:cNvPr id="70" name="מלבן מעוגל 28"/>
          <p:cNvSpPr/>
          <p:nvPr/>
        </p:nvSpPr>
        <p:spPr>
          <a:xfrm>
            <a:off x="1544549" y="4721142"/>
            <a:ext cx="1404989" cy="46896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latin typeface="Segoe UI" panose="020B0502040204020203" pitchFamily="34" charset="0"/>
                <a:ea typeface="Segoe UI" panose="020B0502040204020203" pitchFamily="34" charset="0"/>
              </a:rPr>
              <a:t>ענף הדרכה</a:t>
            </a:r>
          </a:p>
        </p:txBody>
      </p:sp>
      <p:cxnSp>
        <p:nvCxnSpPr>
          <p:cNvPr id="71" name="מחבר ישר 29"/>
          <p:cNvCxnSpPr/>
          <p:nvPr/>
        </p:nvCxnSpPr>
        <p:spPr>
          <a:xfrm>
            <a:off x="2498858" y="2881069"/>
            <a:ext cx="7393697" cy="4159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מחבר ישר 30"/>
          <p:cNvCxnSpPr/>
          <p:nvPr/>
        </p:nvCxnSpPr>
        <p:spPr>
          <a:xfrm flipV="1">
            <a:off x="2574930" y="4561787"/>
            <a:ext cx="0" cy="16552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מחבר ישר 31"/>
          <p:cNvCxnSpPr>
            <a:cxnSpLocks/>
          </p:cNvCxnSpPr>
          <p:nvPr/>
        </p:nvCxnSpPr>
        <p:spPr>
          <a:xfrm>
            <a:off x="2574930" y="4561787"/>
            <a:ext cx="689453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" name="מחבר ישר 33"/>
          <p:cNvCxnSpPr>
            <a:cxnSpLocks/>
            <a:stCxn id="64" idx="2"/>
          </p:cNvCxnSpPr>
          <p:nvPr/>
        </p:nvCxnSpPr>
        <p:spPr>
          <a:xfrm>
            <a:off x="6090249" y="2546971"/>
            <a:ext cx="0" cy="31921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מחבר ישר 34"/>
          <p:cNvCxnSpPr/>
          <p:nvPr/>
        </p:nvCxnSpPr>
        <p:spPr>
          <a:xfrm>
            <a:off x="9461557" y="4561787"/>
            <a:ext cx="0" cy="16552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4" name="מלבן מעוגל 42"/>
          <p:cNvSpPr/>
          <p:nvPr/>
        </p:nvSpPr>
        <p:spPr>
          <a:xfrm>
            <a:off x="8696281" y="3330144"/>
            <a:ext cx="2015167" cy="669467"/>
          </a:xfrm>
          <a:prstGeom prst="roundRect">
            <a:avLst/>
          </a:prstGeom>
          <a:solidFill>
            <a:schemeClr val="accent3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latin typeface="Segoe UI" panose="020B0502040204020203" pitchFamily="34" charset="0"/>
                <a:ea typeface="Segoe UI" panose="020B0502040204020203" pitchFamily="34" charset="0"/>
              </a:rPr>
              <a:t>הוצאת "מערכות"</a:t>
            </a:r>
          </a:p>
        </p:txBody>
      </p:sp>
      <p:sp>
        <p:nvSpPr>
          <p:cNvPr id="86" name="מלבן מעוגל 44"/>
          <p:cNvSpPr/>
          <p:nvPr/>
        </p:nvSpPr>
        <p:spPr>
          <a:xfrm>
            <a:off x="8681415" y="4750304"/>
            <a:ext cx="2015167" cy="49570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latin typeface="Segoe UI" panose="020B0502040204020203" pitchFamily="34" charset="0"/>
                <a:ea typeface="Segoe UI" panose="020B0502040204020203" pitchFamily="34" charset="0"/>
              </a:rPr>
              <a:t>ענף לוגיסטיקה</a:t>
            </a:r>
          </a:p>
        </p:txBody>
      </p:sp>
      <p:sp>
        <p:nvSpPr>
          <p:cNvPr id="88" name="מלבן מעוגל 46"/>
          <p:cNvSpPr/>
          <p:nvPr/>
        </p:nvSpPr>
        <p:spPr>
          <a:xfrm>
            <a:off x="1696830" y="3246308"/>
            <a:ext cx="2015167" cy="669467"/>
          </a:xfrm>
          <a:prstGeom prst="roundRect">
            <a:avLst/>
          </a:prstGeom>
          <a:solidFill>
            <a:schemeClr val="accent3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latin typeface="Segoe UI" panose="020B0502040204020203" pitchFamily="34" charset="0"/>
                <a:ea typeface="Segoe UI" panose="020B0502040204020203" pitchFamily="34" charset="0"/>
              </a:rPr>
              <a:t>ענף תחקור ולגיטימציה</a:t>
            </a:r>
          </a:p>
        </p:txBody>
      </p:sp>
      <p:sp>
        <p:nvSpPr>
          <p:cNvPr id="89" name="מלבן מעוגל 47"/>
          <p:cNvSpPr/>
          <p:nvPr/>
        </p:nvSpPr>
        <p:spPr>
          <a:xfrm>
            <a:off x="4985934" y="3904426"/>
            <a:ext cx="2261537" cy="51833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latin typeface="Segoe UI" panose="020B0502040204020203" pitchFamily="34" charset="0"/>
                <a:ea typeface="Segoe UI" panose="020B0502040204020203" pitchFamily="34" charset="0"/>
              </a:rPr>
              <a:t>קתדרה</a:t>
            </a:r>
          </a:p>
        </p:txBody>
      </p:sp>
      <p:sp>
        <p:nvSpPr>
          <p:cNvPr id="49" name="כותרת 1">
            <a:extLst>
              <a:ext uri="{FF2B5EF4-FFF2-40B4-BE49-F238E27FC236}">
                <a16:creationId xmlns:a16="http://schemas.microsoft.com/office/drawing/2014/main" id="{3ED1E41B-7B57-454F-B790-A11BD24BA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064" y="1303132"/>
            <a:ext cx="9637776" cy="321622"/>
          </a:xfrm>
        </p:spPr>
        <p:txBody>
          <a:bodyPr>
            <a:no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he-IL" altLang="he-IL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מה עוד יש בחצר המכללות?</a:t>
            </a:r>
            <a:endParaRPr lang="en-US" altLang="he-IL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sp>
        <p:nvSpPr>
          <p:cNvPr id="29" name="מלבן מעוגל 44">
            <a:extLst>
              <a:ext uri="{FF2B5EF4-FFF2-40B4-BE49-F238E27FC236}">
                <a16:creationId xmlns:a16="http://schemas.microsoft.com/office/drawing/2014/main" id="{9FEE3BB0-DFFE-4BAD-B3B3-747ECF4B43A9}"/>
              </a:ext>
            </a:extLst>
          </p:cNvPr>
          <p:cNvSpPr/>
          <p:nvPr/>
        </p:nvSpPr>
        <p:spPr>
          <a:xfrm>
            <a:off x="4985934" y="4700815"/>
            <a:ext cx="2261537" cy="119705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latin typeface="Segoe UI" panose="020B0502040204020203" pitchFamily="34" charset="0"/>
                <a:ea typeface="Segoe UI" panose="020B0502040204020203" pitchFamily="34" charset="0"/>
              </a:rPr>
              <a:t>ספריית צה"ל</a:t>
            </a:r>
          </a:p>
          <a:p>
            <a:pPr algn="ctr"/>
            <a:r>
              <a:rPr lang="he-IL" sz="1400" b="1" dirty="0">
                <a:latin typeface="Segoe UI" panose="020B0502040204020203" pitchFamily="34" charset="0"/>
                <a:ea typeface="Segoe UI" panose="020B0502040204020203" pitchFamily="34" charset="0"/>
              </a:rPr>
              <a:t>מרכז למידה לבכירים</a:t>
            </a:r>
          </a:p>
          <a:p>
            <a:pPr algn="ctr"/>
            <a:r>
              <a:rPr lang="he-IL" sz="1400" b="1" dirty="0" err="1">
                <a:latin typeface="Segoe UI" panose="020B0502040204020203" pitchFamily="34" charset="0"/>
                <a:ea typeface="Segoe UI" panose="020B0502040204020203" pitchFamily="34" charset="0"/>
              </a:rPr>
              <a:t>מלו"פ</a:t>
            </a:r>
            <a:endParaRPr lang="he-IL" sz="1400" b="1" dirty="0">
              <a:latin typeface="Segoe UI" panose="020B0502040204020203" pitchFamily="34" charset="0"/>
              <a:ea typeface="Segoe UI" panose="020B0502040204020203" pitchFamily="34" charset="0"/>
            </a:endParaRPr>
          </a:p>
          <a:p>
            <a:pPr algn="ctr"/>
            <a:r>
              <a:rPr lang="he-IL" sz="1400" b="1" dirty="0">
                <a:latin typeface="Segoe UI" panose="020B0502040204020203" pitchFamily="34" charset="0"/>
                <a:ea typeface="Segoe UI" panose="020B0502040204020203" pitchFamily="34" charset="0"/>
              </a:rPr>
              <a:t>אוריינות</a:t>
            </a:r>
          </a:p>
        </p:txBody>
      </p:sp>
      <p:cxnSp>
        <p:nvCxnSpPr>
          <p:cNvPr id="36" name="מחבר ישר 21">
            <a:extLst>
              <a:ext uri="{FF2B5EF4-FFF2-40B4-BE49-F238E27FC236}">
                <a16:creationId xmlns:a16="http://schemas.microsoft.com/office/drawing/2014/main" id="{F49E7276-F98E-4096-B652-5A3432AD85A7}"/>
              </a:ext>
            </a:extLst>
          </p:cNvPr>
          <p:cNvCxnSpPr/>
          <p:nvPr/>
        </p:nvCxnSpPr>
        <p:spPr>
          <a:xfrm>
            <a:off x="1813060" y="5174042"/>
            <a:ext cx="0" cy="35973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מחבר ישר 21">
            <a:extLst>
              <a:ext uri="{FF2B5EF4-FFF2-40B4-BE49-F238E27FC236}">
                <a16:creationId xmlns:a16="http://schemas.microsoft.com/office/drawing/2014/main" id="{C78F106F-5A16-4E52-9093-3003674F3913}"/>
              </a:ext>
            </a:extLst>
          </p:cNvPr>
          <p:cNvCxnSpPr/>
          <p:nvPr/>
        </p:nvCxnSpPr>
        <p:spPr>
          <a:xfrm>
            <a:off x="2784610" y="5193951"/>
            <a:ext cx="0" cy="35973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מלבן מעוגל 28">
            <a:extLst>
              <a:ext uri="{FF2B5EF4-FFF2-40B4-BE49-F238E27FC236}">
                <a16:creationId xmlns:a16="http://schemas.microsoft.com/office/drawing/2014/main" id="{613D7258-3330-4B83-AFDF-18A3771F2D11}"/>
              </a:ext>
            </a:extLst>
          </p:cNvPr>
          <p:cNvSpPr/>
          <p:nvPr/>
        </p:nvSpPr>
        <p:spPr>
          <a:xfrm>
            <a:off x="1091114" y="5460302"/>
            <a:ext cx="1207722" cy="38619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latin typeface="Segoe UI" panose="020B0502040204020203" pitchFamily="34" charset="0"/>
                <a:ea typeface="Segoe UI" panose="020B0502040204020203" pitchFamily="34" charset="0"/>
              </a:rPr>
              <a:t>תרבות גופנית</a:t>
            </a:r>
          </a:p>
        </p:txBody>
      </p:sp>
      <p:sp>
        <p:nvSpPr>
          <p:cNvPr id="31" name="מלבן מעוגל 28">
            <a:extLst>
              <a:ext uri="{FF2B5EF4-FFF2-40B4-BE49-F238E27FC236}">
                <a16:creationId xmlns:a16="http://schemas.microsoft.com/office/drawing/2014/main" id="{9EA0C153-5849-4EE4-A22F-B9D71724E8BA}"/>
              </a:ext>
            </a:extLst>
          </p:cNvPr>
          <p:cNvSpPr/>
          <p:nvPr/>
        </p:nvSpPr>
        <p:spPr>
          <a:xfrm>
            <a:off x="2461437" y="5477641"/>
            <a:ext cx="1207722" cy="38619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 err="1">
                <a:latin typeface="Segoe UI" panose="020B0502040204020203" pitchFamily="34" charset="0"/>
                <a:ea typeface="Segoe UI" panose="020B0502040204020203" pitchFamily="34" charset="0"/>
              </a:rPr>
              <a:t>הוצל"א</a:t>
            </a:r>
            <a:endParaRPr lang="he-IL" sz="1400" b="1" dirty="0">
              <a:latin typeface="Segoe UI" panose="020B0502040204020203" pitchFamily="34" charset="0"/>
              <a:ea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61737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19</a:t>
            </a:fld>
            <a:endParaRPr lang="he-IL"/>
          </a:p>
        </p:txBody>
      </p:sp>
      <p:sp>
        <p:nvSpPr>
          <p:cNvPr id="15" name="כותרת 1">
            <a:extLst>
              <a:ext uri="{FF2B5EF4-FFF2-40B4-BE49-F238E27FC236}">
                <a16:creationId xmlns:a16="http://schemas.microsoft.com/office/drawing/2014/main" id="{9735566C-416E-4CCF-82B9-BDA898C72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6682" y="1103656"/>
            <a:ext cx="4398633" cy="536323"/>
          </a:xfrm>
        </p:spPr>
        <p:txBody>
          <a:bodyPr>
            <a:no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he-IL" altLang="he-IL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מבנה </a:t>
            </a:r>
            <a:r>
              <a:rPr lang="he-IL" altLang="he-IL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המב"ל</a:t>
            </a:r>
            <a:endParaRPr lang="en-US" altLang="he-IL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B4100C71-6EAD-4693-9D21-FEB7B9704B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024" y="1643087"/>
            <a:ext cx="10255952" cy="4254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545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2</a:t>
            </a:fld>
            <a:endParaRPr lang="he-IL"/>
          </a:p>
        </p:txBody>
      </p:sp>
      <p:pic>
        <p:nvPicPr>
          <p:cNvPr id="7" name="תמונה 6">
            <a:extLst>
              <a:ext uri="{FF2B5EF4-FFF2-40B4-BE49-F238E27FC236}">
                <a16:creationId xmlns:a16="http://schemas.microsoft.com/office/drawing/2014/main" id="{653F2E19-A4B2-4769-A8F0-1F6DD3805B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024" y="960108"/>
            <a:ext cx="10277856" cy="4937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0023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064" y="1046375"/>
            <a:ext cx="9637776" cy="921869"/>
          </a:xfrm>
        </p:spPr>
        <p:txBody>
          <a:bodyPr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he-IL" altLang="he-IL" b="1" kern="120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עקרונות החלוקה לצוותים</a:t>
            </a:r>
            <a:endParaRPr lang="en-US" altLang="he-IL" b="1" kern="120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Levenim MT" panose="02010502060101010101" pitchFamily="2" charset="-79"/>
              <a:ea typeface="+mj-ea"/>
              <a:cs typeface="Levenim MT" panose="02010502060101010101" pitchFamily="2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20</a:t>
            </a:fld>
            <a:endParaRPr lang="he-IL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3B4C9289-F2FD-4AC8-B117-D66576374C80}"/>
              </a:ext>
            </a:extLst>
          </p:cNvPr>
          <p:cNvSpPr txBox="1">
            <a:spLocks noChangeArrowheads="1"/>
          </p:cNvSpPr>
          <p:nvPr/>
        </p:nvSpPr>
        <p:spPr>
          <a:xfrm>
            <a:off x="2039551" y="1909419"/>
            <a:ext cx="9133048" cy="415829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</a:pPr>
            <a:r>
              <a:rPr lang="he-IL" altLang="he-IL" sz="2400" dirty="0">
                <a:latin typeface="Levenim MT" panose="02010502060101010101" pitchFamily="2" charset="-79"/>
                <a:cs typeface="Levenim MT" panose="02010502060101010101" pitchFamily="2" charset="-79"/>
              </a:rPr>
              <a:t>שני צוותים עם משתתפים בינ"ל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</a:pPr>
            <a:r>
              <a:rPr lang="he-IL" altLang="he-IL" sz="2400" dirty="0">
                <a:latin typeface="Levenim MT" panose="02010502060101010101" pitchFamily="2" charset="-79"/>
                <a:cs typeface="Levenim MT" panose="02010502060101010101" pitchFamily="2" charset="-79"/>
              </a:rPr>
              <a:t>פיזור משתתפים מאותו ארגון בין הצוותים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</a:pPr>
            <a:r>
              <a:rPr lang="he-IL" altLang="he-IL" sz="2400" dirty="0">
                <a:latin typeface="Levenim MT" panose="02010502060101010101" pitchFamily="2" charset="-79"/>
                <a:cs typeface="Levenim MT" panose="02010502060101010101" pitchFamily="2" charset="-79"/>
              </a:rPr>
              <a:t>הפרדה בין מדריך למשתתף מאותו ארגון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</a:pPr>
            <a:r>
              <a:rPr lang="he-IL" altLang="he-IL" sz="2400" dirty="0">
                <a:latin typeface="Levenim MT" panose="02010502060101010101" pitchFamily="2" charset="-79"/>
                <a:cs typeface="Levenim MT" panose="02010502060101010101" pitchFamily="2" charset="-79"/>
              </a:rPr>
              <a:t>צוותים הטרוגניים: </a:t>
            </a:r>
          </a:p>
          <a:p>
            <a:pPr marL="914400" lvl="1" indent="-45720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</a:pPr>
            <a:r>
              <a:rPr lang="he-IL" altLang="he-IL" sz="2000" dirty="0">
                <a:latin typeface="Levenim MT" panose="02010502060101010101" pitchFamily="2" charset="-79"/>
                <a:cs typeface="Levenim MT" panose="02010502060101010101" pitchFamily="2" charset="-79"/>
              </a:rPr>
              <a:t>אנשי צבא - אזרחים</a:t>
            </a:r>
          </a:p>
          <a:p>
            <a:pPr marL="914400" lvl="1" indent="-45720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</a:pPr>
            <a:r>
              <a:rPr lang="he-IL" altLang="he-IL" sz="2000" dirty="0">
                <a:latin typeface="Levenim MT" panose="02010502060101010101" pitchFamily="2" charset="-79"/>
                <a:cs typeface="Levenim MT" panose="02010502060101010101" pitchFamily="2" charset="-79"/>
              </a:rPr>
              <a:t>תפקידים/תחום עיסוק</a:t>
            </a:r>
          </a:p>
          <a:p>
            <a:pPr marL="914400" lvl="1" indent="-45720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</a:pPr>
            <a:r>
              <a:rPr lang="he-IL" altLang="he-IL" sz="2000" dirty="0">
                <a:latin typeface="Levenim MT" panose="02010502060101010101" pitchFamily="2" charset="-79"/>
                <a:cs typeface="Levenim MT" panose="02010502060101010101" pitchFamily="2" charset="-79"/>
              </a:rPr>
              <a:t>מגדר</a:t>
            </a:r>
            <a:endParaRPr lang="en-US" altLang="he-IL" sz="2000" dirty="0"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pic>
        <p:nvPicPr>
          <p:cNvPr id="8" name="מבל חדש.jpg" descr="מבל חדש">
            <a:extLst>
              <a:ext uri="{FF2B5EF4-FFF2-40B4-BE49-F238E27FC236}">
                <a16:creationId xmlns:a16="http://schemas.microsoft.com/office/drawing/2014/main" id="{B911AC0C-3148-436E-A72C-498D1E6BA9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625" y="5147738"/>
            <a:ext cx="668172" cy="713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08619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7112" y="933281"/>
            <a:ext cx="9637776" cy="595149"/>
          </a:xfrm>
        </p:spPr>
        <p:txBody>
          <a:bodyPr>
            <a:no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he-IL" altLang="he-IL" sz="4000" b="1" kern="120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חלוקת הצוותים</a:t>
            </a:r>
            <a:endParaRPr lang="en-US" altLang="he-IL" sz="4000" b="1" kern="120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Levenim MT" panose="02010502060101010101" pitchFamily="2" charset="-79"/>
              <a:ea typeface="+mj-ea"/>
              <a:cs typeface="Levenim MT" panose="02010502060101010101" pitchFamily="2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21</a:t>
            </a:fld>
            <a:endParaRPr lang="he-IL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3B4C9289-F2FD-4AC8-B117-D66576374C80}"/>
              </a:ext>
            </a:extLst>
          </p:cNvPr>
          <p:cNvSpPr txBox="1">
            <a:spLocks noChangeArrowheads="1"/>
          </p:cNvSpPr>
          <p:nvPr/>
        </p:nvSpPr>
        <p:spPr>
          <a:xfrm>
            <a:off x="2039551" y="1909419"/>
            <a:ext cx="9133048" cy="415829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</a:pPr>
            <a:endParaRPr lang="en-US" altLang="he-IL" sz="2000" dirty="0"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7210037"/>
              </p:ext>
            </p:extLst>
          </p:nvPr>
        </p:nvGraphicFramePr>
        <p:xfrm>
          <a:off x="968023" y="1508749"/>
          <a:ext cx="10277857" cy="4389120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2489635">
                  <a:extLst>
                    <a:ext uri="{9D8B030D-6E8A-4147-A177-3AD203B41FA5}">
                      <a16:colId xmlns:a16="http://schemas.microsoft.com/office/drawing/2014/main" val="1379950137"/>
                    </a:ext>
                  </a:extLst>
                </a:gridCol>
                <a:gridCol w="2596074">
                  <a:extLst>
                    <a:ext uri="{9D8B030D-6E8A-4147-A177-3AD203B41FA5}">
                      <a16:colId xmlns:a16="http://schemas.microsoft.com/office/drawing/2014/main" val="1296333704"/>
                    </a:ext>
                  </a:extLst>
                </a:gridCol>
                <a:gridCol w="2596074">
                  <a:extLst>
                    <a:ext uri="{9D8B030D-6E8A-4147-A177-3AD203B41FA5}">
                      <a16:colId xmlns:a16="http://schemas.microsoft.com/office/drawing/2014/main" val="1976429746"/>
                    </a:ext>
                  </a:extLst>
                </a:gridCol>
                <a:gridCol w="2596074">
                  <a:extLst>
                    <a:ext uri="{9D8B030D-6E8A-4147-A177-3AD203B41FA5}">
                      <a16:colId xmlns:a16="http://schemas.microsoft.com/office/drawing/2014/main" val="3535152530"/>
                    </a:ext>
                  </a:extLst>
                </a:gridCol>
              </a:tblGrid>
              <a:tr h="346525"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צוות 1 – אלונה פישר קם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צוות 2 – אמיר מימון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צוות 3 – יהודה יוחננוף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צוות 4 – אבי אלמוג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5887461"/>
                  </a:ext>
                </a:extLst>
              </a:tr>
              <a:tr h="346525">
                <a:tc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Rob </a:t>
                      </a:r>
                      <a:r>
                        <a:rPr lang="en-US" dirty="0" err="1"/>
                        <a:t>Sinram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Tim</a:t>
                      </a:r>
                      <a:r>
                        <a:rPr lang="en-US" baseline="0" dirty="0"/>
                        <a:t> Scott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חנן אדרי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ערן פייר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9682546"/>
                  </a:ext>
                </a:extLst>
              </a:tr>
              <a:tr h="346525">
                <a:tc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Nicola </a:t>
                      </a:r>
                      <a:r>
                        <a:rPr lang="en-US" dirty="0" err="1"/>
                        <a:t>Mandolesi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Christian Bauer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ערן ראובני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יוסי </a:t>
                      </a:r>
                      <a:r>
                        <a:rPr lang="he-IL" dirty="0" err="1"/>
                        <a:t>כראדי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7104793"/>
                  </a:ext>
                </a:extLst>
              </a:tr>
              <a:tr h="346525">
                <a:tc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Nikolaos </a:t>
                      </a:r>
                      <a:r>
                        <a:rPr lang="en-US" dirty="0" err="1"/>
                        <a:t>Skourellos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err="1"/>
                        <a:t>Mohit</a:t>
                      </a:r>
                      <a:r>
                        <a:rPr lang="en-US" dirty="0"/>
                        <a:t> Trivedi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אמיר אופק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שלומית</a:t>
                      </a:r>
                      <a:r>
                        <a:rPr lang="he-IL" baseline="0" dirty="0"/>
                        <a:t> סופה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1301718"/>
                  </a:ext>
                </a:extLst>
              </a:tr>
              <a:tr h="346525"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ירון </a:t>
                      </a:r>
                      <a:r>
                        <a:rPr lang="he-IL" dirty="0" err="1"/>
                        <a:t>יונגמן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אולגה </a:t>
                      </a:r>
                      <a:r>
                        <a:rPr lang="he-IL" dirty="0" err="1"/>
                        <a:t>פוליאקוב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עדנה אליה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אידית</a:t>
                      </a:r>
                      <a:r>
                        <a:rPr lang="he-IL" baseline="0" dirty="0"/>
                        <a:t> </a:t>
                      </a:r>
                      <a:r>
                        <a:rPr lang="he-IL" baseline="0" dirty="0" err="1"/>
                        <a:t>אלמליח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725273"/>
                  </a:ext>
                </a:extLst>
              </a:tr>
              <a:tr h="346525"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ליאת פרל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אלון מצליח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עמרי דור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אסף ורדי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3582742"/>
                  </a:ext>
                </a:extLst>
              </a:tr>
              <a:tr h="346525"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שרגא </a:t>
                      </a:r>
                      <a:r>
                        <a:rPr lang="he-IL" dirty="0" err="1"/>
                        <a:t>גליסקמן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גיא דוידסון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דוד שפירא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אליעד מאור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0975716"/>
                  </a:ext>
                </a:extLst>
              </a:tr>
              <a:tr h="346525"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שי סימן טוב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איתמר בן חיים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יאיר הכהן </a:t>
                      </a:r>
                      <a:r>
                        <a:rPr lang="he-IL" dirty="0" err="1"/>
                        <a:t>עראקי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יניב </a:t>
                      </a:r>
                      <a:r>
                        <a:rPr lang="he-IL" dirty="0" err="1"/>
                        <a:t>אביטן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437920"/>
                  </a:ext>
                </a:extLst>
              </a:tr>
              <a:tr h="346525"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גלעד עמית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גיא יצחקי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אהוד בוכריס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רועי לוי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0773026"/>
                  </a:ext>
                </a:extLst>
              </a:tr>
              <a:tr h="346525"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טל </a:t>
                      </a:r>
                      <a:r>
                        <a:rPr lang="he-IL" dirty="0" err="1"/>
                        <a:t>פוליטיס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יואב </a:t>
                      </a:r>
                      <a:r>
                        <a:rPr lang="he-IL" dirty="0" err="1"/>
                        <a:t>טורחנסקי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עודד צמח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אורי ארנון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9347770"/>
                  </a:ext>
                </a:extLst>
              </a:tr>
              <a:tr h="346525"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דורון </a:t>
                      </a:r>
                      <a:r>
                        <a:rPr lang="he-IL" dirty="0" err="1"/>
                        <a:t>סלובטיצקי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איתן מנשה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יוני רוט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רונן כהן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8874853"/>
                  </a:ext>
                </a:extLst>
              </a:tr>
              <a:tr h="346525"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גיל ברקת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דורון אברהמי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ערן פלד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יוסי יהושוע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16299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24697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6159" y="735599"/>
            <a:ext cx="9637776" cy="1430696"/>
          </a:xfrm>
        </p:spPr>
        <p:txBody>
          <a:bodyPr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he-IL" altLang="he-IL" b="1" kern="120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העונה הבינלאומית</a:t>
            </a:r>
            <a:endParaRPr lang="en-US" altLang="he-IL" b="1" kern="120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Levenim MT" panose="02010502060101010101" pitchFamily="2" charset="-79"/>
              <a:ea typeface="+mj-ea"/>
              <a:cs typeface="Levenim MT" panose="02010502060101010101" pitchFamily="2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22</a:t>
            </a:fld>
            <a:endParaRPr lang="he-IL"/>
          </a:p>
        </p:txBody>
      </p:sp>
      <p:pic>
        <p:nvPicPr>
          <p:cNvPr id="9" name="מבל חדש.jpg" descr="מבל חדש">
            <a:extLst>
              <a:ext uri="{FF2B5EF4-FFF2-40B4-BE49-F238E27FC236}">
                <a16:creationId xmlns:a16="http://schemas.microsoft.com/office/drawing/2014/main" id="{B911AC0C-3148-436E-A72C-498D1E6BA9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426" y="5147738"/>
            <a:ext cx="668172" cy="713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5" name="מציין מיקום תוכן 2">
            <a:extLst>
              <a:ext uri="{FF2B5EF4-FFF2-40B4-BE49-F238E27FC236}">
                <a16:creationId xmlns:a16="http://schemas.microsoft.com/office/drawing/2014/main" id="{DB12F009-1F6A-42CF-BA15-8F85F8596D58}"/>
              </a:ext>
            </a:extLst>
          </p:cNvPr>
          <p:cNvSpPr txBox="1">
            <a:spLocks/>
          </p:cNvSpPr>
          <p:nvPr/>
        </p:nvSpPr>
        <p:spPr>
          <a:xfrm>
            <a:off x="1903237" y="1727924"/>
            <a:ext cx="9297205" cy="353730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spcBef>
                <a:spcPts val="375"/>
              </a:spcBef>
              <a:buFont typeface="Wingdings" panose="05000000000000000000" pitchFamily="2" charset="2"/>
              <a:buAutoNum type="arabicPeriod"/>
              <a:defRPr/>
            </a:pPr>
            <a:r>
              <a:rPr lang="he-IL" altLang="he-IL" sz="2000" dirty="0">
                <a:latin typeface="Levenim MT" panose="02010502060101010101" pitchFamily="2" charset="-79"/>
                <a:cs typeface="Levenim MT" panose="02010502060101010101" pitchFamily="2" charset="-79"/>
              </a:rPr>
              <a:t>יסודות ומושגים בביטחון לאומי – ד"ר דורון נבות ותא"ל (מיל') איתי ברון</a:t>
            </a:r>
          </a:p>
          <a:p>
            <a:pPr marL="457200" indent="-457200">
              <a:lnSpc>
                <a:spcPct val="150000"/>
              </a:lnSpc>
              <a:spcBef>
                <a:spcPts val="375"/>
              </a:spcBef>
              <a:buFont typeface="Wingdings" panose="05000000000000000000" pitchFamily="2" charset="2"/>
              <a:buAutoNum type="arabicPeriod"/>
              <a:defRPr/>
            </a:pPr>
            <a:r>
              <a:rPr lang="he-IL" altLang="he-IL" sz="2000" dirty="0">
                <a:latin typeface="Levenim MT" panose="02010502060101010101" pitchFamily="2" charset="-79"/>
                <a:cs typeface="Levenim MT" panose="02010502060101010101" pitchFamily="2" charset="-79"/>
              </a:rPr>
              <a:t>"מפגשי רשת" – היכרות אישית</a:t>
            </a:r>
          </a:p>
          <a:p>
            <a:pPr marL="457200" indent="-457200">
              <a:lnSpc>
                <a:spcPct val="150000"/>
              </a:lnSpc>
              <a:spcBef>
                <a:spcPts val="375"/>
              </a:spcBef>
              <a:buFont typeface="Wingdings" panose="05000000000000000000" pitchFamily="2" charset="2"/>
              <a:buAutoNum type="arabicPeriod"/>
              <a:defRPr/>
            </a:pPr>
            <a:r>
              <a:rPr lang="he-IL" altLang="he-IL" sz="2000" dirty="0" err="1">
                <a:latin typeface="Levenim MT" panose="02010502060101010101" pitchFamily="2" charset="-79"/>
                <a:cs typeface="Levenim MT" panose="02010502060101010101" pitchFamily="2" charset="-79"/>
              </a:rPr>
              <a:t>גיאו</a:t>
            </a:r>
            <a:r>
              <a:rPr lang="he-IL" altLang="he-IL" sz="2000" dirty="0">
                <a:latin typeface="Levenim MT" panose="02010502060101010101" pitchFamily="2" charset="-79"/>
                <a:cs typeface="Levenim MT" panose="02010502060101010101" pitchFamily="2" charset="-79"/>
              </a:rPr>
              <a:t>-אסטרטגיה – פרופ' יוסי בן ארצי ומירב צפרי-</a:t>
            </a:r>
            <a:r>
              <a:rPr lang="he-IL" altLang="he-IL" sz="2000" dirty="0" err="1">
                <a:latin typeface="Levenim MT" panose="02010502060101010101" pitchFamily="2" charset="-79"/>
                <a:cs typeface="Levenim MT" panose="02010502060101010101" pitchFamily="2" charset="-79"/>
              </a:rPr>
              <a:t>אודיז</a:t>
            </a:r>
            <a:endParaRPr lang="he-IL" altLang="he-IL" sz="2000" dirty="0">
              <a:latin typeface="Levenim MT" panose="02010502060101010101" pitchFamily="2" charset="-79"/>
              <a:cs typeface="Levenim MT" panose="02010502060101010101" pitchFamily="2" charset="-79"/>
            </a:endParaRPr>
          </a:p>
          <a:p>
            <a:pPr marL="457200" indent="-457200">
              <a:lnSpc>
                <a:spcPct val="150000"/>
              </a:lnSpc>
              <a:spcBef>
                <a:spcPts val="375"/>
              </a:spcBef>
              <a:buFont typeface="Wingdings" panose="05000000000000000000" pitchFamily="2" charset="2"/>
              <a:buAutoNum type="arabicPeriod"/>
              <a:defRPr/>
            </a:pPr>
            <a:r>
              <a:rPr lang="he-IL" sz="2000" dirty="0">
                <a:latin typeface="Levenim MT" panose="02010502060101010101" pitchFamily="2" charset="-79"/>
                <a:cs typeface="Levenim MT" panose="02010502060101010101" pitchFamily="2" charset="-79"/>
              </a:rPr>
              <a:t>יום משרד החוץ</a:t>
            </a:r>
          </a:p>
          <a:p>
            <a:pPr marL="457200" indent="-457200">
              <a:lnSpc>
                <a:spcPct val="150000"/>
              </a:lnSpc>
              <a:spcBef>
                <a:spcPts val="375"/>
              </a:spcBef>
              <a:buFont typeface="Wingdings" panose="05000000000000000000" pitchFamily="2" charset="2"/>
              <a:buAutoNum type="arabicPeriod"/>
              <a:defRPr/>
            </a:pPr>
            <a:r>
              <a:rPr lang="he-IL" sz="2000" dirty="0">
                <a:latin typeface="Levenim MT" panose="02010502060101010101" pitchFamily="2" charset="-79"/>
                <a:cs typeface="Levenim MT" panose="02010502060101010101" pitchFamily="2" charset="-79"/>
              </a:rPr>
              <a:t>סיור ביטחון לאומי (</a:t>
            </a:r>
            <a:r>
              <a:rPr lang="he-IL" sz="2000" dirty="0" err="1">
                <a:latin typeface="Levenim MT" panose="02010502060101010101" pitchFamily="2" charset="-79"/>
                <a:cs typeface="Levenim MT" panose="02010502060101010101" pitchFamily="2" charset="-79"/>
              </a:rPr>
              <a:t>בטל"מ</a:t>
            </a:r>
            <a:r>
              <a:rPr lang="he-IL" sz="2000" dirty="0">
                <a:latin typeface="Levenim MT" panose="02010502060101010101" pitchFamily="2" charset="-79"/>
                <a:cs typeface="Levenim MT" panose="02010502060101010101" pitchFamily="2" charset="-79"/>
              </a:rPr>
              <a:t>) צוותי</a:t>
            </a:r>
          </a:p>
          <a:p>
            <a:pPr marL="457200" indent="-457200">
              <a:lnSpc>
                <a:spcPct val="150000"/>
              </a:lnSpc>
              <a:spcBef>
                <a:spcPts val="375"/>
              </a:spcBef>
              <a:buFont typeface="Wingdings" panose="05000000000000000000" pitchFamily="2" charset="2"/>
              <a:buAutoNum type="arabicPeriod"/>
              <a:defRPr/>
            </a:pPr>
            <a:r>
              <a:rPr lang="he-IL" sz="2000" dirty="0">
                <a:latin typeface="Levenim MT" panose="02010502060101010101" pitchFamily="2" charset="-79"/>
                <a:cs typeface="Levenim MT" panose="02010502060101010101" pitchFamily="2" charset="-79"/>
              </a:rPr>
              <a:t>יום עיון איראן</a:t>
            </a:r>
          </a:p>
          <a:p>
            <a:pPr marL="457200" indent="-457200">
              <a:lnSpc>
                <a:spcPct val="150000"/>
              </a:lnSpc>
              <a:spcBef>
                <a:spcPts val="375"/>
              </a:spcBef>
              <a:buFont typeface="Wingdings" panose="05000000000000000000" pitchFamily="2" charset="2"/>
              <a:buAutoNum type="arabicPeriod"/>
              <a:defRPr/>
            </a:pPr>
            <a:r>
              <a:rPr lang="he-IL" sz="2000" dirty="0">
                <a:latin typeface="Levenim MT" panose="02010502060101010101" pitchFamily="2" charset="-79"/>
                <a:cs typeface="Levenim MT" panose="02010502060101010101" pitchFamily="2" charset="-79"/>
              </a:rPr>
              <a:t>לימודים באנגלית</a:t>
            </a:r>
          </a:p>
          <a:p>
            <a:pPr marL="457200" indent="-457200">
              <a:lnSpc>
                <a:spcPct val="150000"/>
              </a:lnSpc>
              <a:spcBef>
                <a:spcPts val="375"/>
              </a:spcBef>
              <a:buFont typeface="Wingdings" panose="05000000000000000000" pitchFamily="2" charset="2"/>
              <a:buAutoNum type="arabicPeriod"/>
              <a:defRPr/>
            </a:pPr>
            <a:r>
              <a:rPr lang="he-IL" altLang="he-IL" sz="2000" dirty="0">
                <a:latin typeface="Levenim MT" panose="02010502060101010101" pitchFamily="2" charset="-79"/>
                <a:cs typeface="Levenim MT" panose="02010502060101010101" pitchFamily="2" charset="-79"/>
              </a:rPr>
              <a:t>סמינר וסיור לימודי באירופה</a:t>
            </a:r>
          </a:p>
          <a:p>
            <a:pPr marL="0" indent="0">
              <a:lnSpc>
                <a:spcPct val="150000"/>
              </a:lnSpc>
              <a:spcBef>
                <a:spcPts val="375"/>
              </a:spcBef>
              <a:buNone/>
              <a:defRPr/>
            </a:pPr>
            <a:endParaRPr lang="he-IL" sz="2000" dirty="0"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8477728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064" y="995018"/>
            <a:ext cx="9637776" cy="936143"/>
          </a:xfrm>
        </p:spPr>
        <p:txBody>
          <a:bodyPr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he-IL" altLang="he-IL" b="1" kern="120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העונה הישראלית</a:t>
            </a:r>
            <a:endParaRPr lang="en-US" altLang="he-IL" b="1" kern="120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Levenim MT" panose="02010502060101010101" pitchFamily="2" charset="-79"/>
              <a:ea typeface="+mj-ea"/>
              <a:cs typeface="Levenim MT" panose="02010502060101010101" pitchFamily="2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23</a:t>
            </a:fld>
            <a:endParaRPr lang="he-IL"/>
          </a:p>
        </p:txBody>
      </p:sp>
      <p:pic>
        <p:nvPicPr>
          <p:cNvPr id="9" name="מבל חדש.jpg" descr="מבל חדש">
            <a:extLst>
              <a:ext uri="{FF2B5EF4-FFF2-40B4-BE49-F238E27FC236}">
                <a16:creationId xmlns:a16="http://schemas.microsoft.com/office/drawing/2014/main" id="{B911AC0C-3148-436E-A72C-498D1E6BA9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024" y="5148368"/>
            <a:ext cx="668172" cy="713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1" name="מציין מיקום תוכן 2">
            <a:extLst>
              <a:ext uri="{FF2B5EF4-FFF2-40B4-BE49-F238E27FC236}">
                <a16:creationId xmlns:a16="http://schemas.microsoft.com/office/drawing/2014/main" id="{19ECE33D-C693-4028-B922-443921323AE0}"/>
              </a:ext>
            </a:extLst>
          </p:cNvPr>
          <p:cNvSpPr txBox="1">
            <a:spLocks/>
          </p:cNvSpPr>
          <p:nvPr/>
        </p:nvSpPr>
        <p:spPr>
          <a:xfrm>
            <a:off x="1138376" y="1844414"/>
            <a:ext cx="9937152" cy="394818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AutoNum type="arabicPeriod"/>
              <a:defRPr/>
            </a:pPr>
            <a:r>
              <a:rPr lang="he-IL" altLang="he-IL" sz="2200" dirty="0">
                <a:latin typeface="Levenim MT" panose="02010502060101010101" pitchFamily="2" charset="-79"/>
                <a:cs typeface="Levenim MT" panose="02010502060101010101" pitchFamily="2" charset="-79"/>
              </a:rPr>
              <a:t>סמינר ציונות: אבות האומה - פרופ' יוסי בן ארצי וד"ר ענת חן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AutoNum type="arabicPeriod"/>
              <a:defRPr/>
            </a:pPr>
            <a:r>
              <a:rPr lang="he-IL" altLang="he-IL" sz="2200" dirty="0">
                <a:latin typeface="Levenim MT" panose="02010502060101010101" pitchFamily="2" charset="-79"/>
                <a:cs typeface="Levenim MT" panose="02010502060101010101" pitchFamily="2" charset="-79"/>
              </a:rPr>
              <a:t>לימודי אסטרטגיה – פרופ' דימה </a:t>
            </a:r>
            <a:r>
              <a:rPr lang="he-IL" altLang="he-IL" sz="2200" dirty="0" err="1">
                <a:latin typeface="Levenim MT" panose="02010502060101010101" pitchFamily="2" charset="-79"/>
                <a:cs typeface="Levenim MT" panose="02010502060101010101" pitchFamily="2" charset="-79"/>
              </a:rPr>
              <a:t>אדמסקי</a:t>
            </a:r>
            <a:r>
              <a:rPr lang="he-IL" altLang="he-IL" sz="2200" dirty="0">
                <a:latin typeface="Levenim MT" panose="02010502060101010101" pitchFamily="2" charset="-79"/>
                <a:cs typeface="Levenim MT" panose="02010502060101010101" pitchFamily="2" charset="-79"/>
              </a:rPr>
              <a:t>, מרכז דדו, מפקד המכללות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AutoNum type="arabicPeriod"/>
              <a:defRPr/>
            </a:pPr>
            <a:r>
              <a:rPr lang="he-IL" altLang="he-IL" sz="2200" dirty="0">
                <a:latin typeface="Levenim MT" panose="02010502060101010101" pitchFamily="2" charset="-79"/>
                <a:cs typeface="Levenim MT" panose="02010502060101010101" pitchFamily="2" charset="-79"/>
              </a:rPr>
              <a:t>גיאוגרפיה וסיורי הביטחון הלאומי (צפון, דרום, יו"ש, ירושלים, קו התפר ובקעה) – פרופ' יוסי בן ארצי 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AutoNum type="arabicPeriod"/>
              <a:defRPr/>
            </a:pPr>
            <a:r>
              <a:rPr lang="he-IL" altLang="he-IL" sz="2200" dirty="0">
                <a:latin typeface="Levenim MT" panose="02010502060101010101" pitchFamily="2" charset="-79"/>
                <a:cs typeface="Levenim MT" panose="02010502060101010101" pitchFamily="2" charset="-79"/>
              </a:rPr>
              <a:t>מדינאות, דיפלומטיה ומדיניות חוץ – ד"ר עמנואל נבון (חיפה)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AutoNum type="arabicPeriod"/>
              <a:defRPr/>
            </a:pPr>
            <a:r>
              <a:rPr lang="he-IL" altLang="he-IL" sz="2200" dirty="0">
                <a:latin typeface="Levenim MT" panose="02010502060101010101" pitchFamily="2" charset="-79"/>
                <a:cs typeface="Levenim MT" panose="02010502060101010101" pitchFamily="2" charset="-79"/>
              </a:rPr>
              <a:t>גישות ואסכולות במדע המדינה – ד"ר דורון נבות (חיפה)</a:t>
            </a:r>
          </a:p>
          <a:p>
            <a:pPr marL="457200" indent="-457200">
              <a:lnSpc>
                <a:spcPct val="150000"/>
              </a:lnSpc>
              <a:spcBef>
                <a:spcPts val="375"/>
              </a:spcBef>
              <a:buFont typeface="Wingdings" panose="05000000000000000000" pitchFamily="2" charset="2"/>
              <a:buAutoNum type="arabicPeriod"/>
              <a:defRPr/>
            </a:pPr>
            <a:endParaRPr lang="he-IL" altLang="he-IL" sz="24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endParaRPr lang="he-IL" sz="32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416956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7112" y="1018911"/>
            <a:ext cx="9637776" cy="936143"/>
          </a:xfrm>
        </p:spPr>
        <p:txBody>
          <a:bodyPr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he-IL" altLang="he-IL" b="1" kern="120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העונה הישראלית</a:t>
            </a:r>
            <a:endParaRPr lang="en-US" altLang="he-IL" b="1" kern="120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Levenim MT" panose="02010502060101010101" pitchFamily="2" charset="-79"/>
              <a:ea typeface="+mj-ea"/>
              <a:cs typeface="Levenim MT" panose="02010502060101010101" pitchFamily="2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24</a:t>
            </a:fld>
            <a:endParaRPr lang="he-IL"/>
          </a:p>
        </p:txBody>
      </p:sp>
      <p:pic>
        <p:nvPicPr>
          <p:cNvPr id="9" name="מבל חדש.jpg" descr="מבל חדש">
            <a:extLst>
              <a:ext uri="{FF2B5EF4-FFF2-40B4-BE49-F238E27FC236}">
                <a16:creationId xmlns:a16="http://schemas.microsoft.com/office/drawing/2014/main" id="{B911AC0C-3148-436E-A72C-498D1E6BA9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024" y="5147738"/>
            <a:ext cx="668172" cy="713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1" name="מציין מיקום תוכן 2">
            <a:extLst>
              <a:ext uri="{FF2B5EF4-FFF2-40B4-BE49-F238E27FC236}">
                <a16:creationId xmlns:a16="http://schemas.microsoft.com/office/drawing/2014/main" id="{19ECE33D-C693-4028-B922-443921323AE0}"/>
              </a:ext>
            </a:extLst>
          </p:cNvPr>
          <p:cNvSpPr txBox="1">
            <a:spLocks/>
          </p:cNvSpPr>
          <p:nvPr/>
        </p:nvSpPr>
        <p:spPr>
          <a:xfrm>
            <a:off x="1277112" y="1764796"/>
            <a:ext cx="9937152" cy="467861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AutoNum type="arabicPeriod"/>
              <a:defRPr/>
            </a:pPr>
            <a:r>
              <a:rPr lang="he-IL" altLang="he-IL" sz="2200" dirty="0">
                <a:latin typeface="Levenim MT" panose="02010502060101010101" pitchFamily="2" charset="-79"/>
                <a:cs typeface="Levenim MT" panose="02010502060101010101" pitchFamily="2" charset="-79"/>
              </a:rPr>
              <a:t>סמינר בחירה מורחב: 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defRPr/>
            </a:pPr>
            <a:r>
              <a:rPr lang="he-IL" altLang="he-IL" sz="1800" dirty="0">
                <a:latin typeface="Levenim MT" panose="02010502060101010101" pitchFamily="2" charset="-79"/>
                <a:cs typeface="Levenim MT" panose="02010502060101010101" pitchFamily="2" charset="-79"/>
              </a:rPr>
              <a:t>משפט ציבורי – פרופ' אמנון רייכמן (חיפה)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defRPr/>
            </a:pPr>
            <a:r>
              <a:rPr lang="he-IL" altLang="he-IL" sz="1800" dirty="0">
                <a:latin typeface="Levenim MT" panose="02010502060101010101" pitchFamily="2" charset="-79"/>
                <a:cs typeface="Levenim MT" panose="02010502060101010101" pitchFamily="2" charset="-79"/>
              </a:rPr>
              <a:t>החברה הישראלית והביטחון הלאומי – ד"ר אביעד רובין (חיפה)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AutoNum type="arabicPeriod"/>
              <a:defRPr/>
            </a:pPr>
            <a:r>
              <a:rPr lang="he-IL" altLang="he-IL" sz="2200" dirty="0">
                <a:latin typeface="Levenim MT" panose="02010502060101010101" pitchFamily="2" charset="-79"/>
                <a:cs typeface="Levenim MT" panose="02010502060101010101" pitchFamily="2" charset="-79"/>
              </a:rPr>
              <a:t>סמינר בחירה: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defRPr/>
            </a:pPr>
            <a:r>
              <a:rPr lang="he-IL" altLang="he-IL" sz="1800" dirty="0">
                <a:latin typeface="Levenim MT" panose="02010502060101010101" pitchFamily="2" charset="-79"/>
                <a:cs typeface="Levenim MT" panose="02010502060101010101" pitchFamily="2" charset="-79"/>
              </a:rPr>
              <a:t>חברה ישראלית – ד"ר נרי הורוביץ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defRPr/>
            </a:pPr>
            <a:r>
              <a:rPr lang="he-IL" altLang="he-IL" sz="1800" dirty="0">
                <a:latin typeface="Levenim MT" panose="02010502060101010101" pitchFamily="2" charset="-79"/>
                <a:cs typeface="Levenim MT" panose="02010502060101010101" pitchFamily="2" charset="-79"/>
              </a:rPr>
              <a:t>אנרגיה וגיאופוליטיקה – ד"ר עילי </a:t>
            </a:r>
            <a:r>
              <a:rPr lang="he-IL" altLang="he-IL" sz="1800" dirty="0" err="1">
                <a:latin typeface="Levenim MT" panose="02010502060101010101" pitchFamily="2" charset="-79"/>
                <a:cs typeface="Levenim MT" panose="02010502060101010101" pitchFamily="2" charset="-79"/>
              </a:rPr>
              <a:t>רטיג</a:t>
            </a:r>
            <a:endParaRPr lang="he-IL" altLang="he-IL" sz="1800" dirty="0">
              <a:latin typeface="Levenim MT" panose="02010502060101010101" pitchFamily="2" charset="-79"/>
              <a:cs typeface="Levenim MT" panose="02010502060101010101" pitchFamily="2" charset="-79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  <a:defRPr/>
            </a:pPr>
            <a:r>
              <a:rPr lang="he-IL" altLang="he-IL" sz="1800" dirty="0">
                <a:latin typeface="Levenim MT" panose="02010502060101010101" pitchFamily="2" charset="-79"/>
                <a:cs typeface="Levenim MT" panose="02010502060101010101" pitchFamily="2" charset="-79"/>
              </a:rPr>
              <a:t>רפואה וביטחון לאומי – פרופ' איציק </a:t>
            </a:r>
            <a:r>
              <a:rPr lang="he-IL" altLang="he-IL" sz="1800" dirty="0" err="1">
                <a:latin typeface="Levenim MT" panose="02010502060101010101" pitchFamily="2" charset="-79"/>
                <a:cs typeface="Levenim MT" panose="02010502060101010101" pitchFamily="2" charset="-79"/>
              </a:rPr>
              <a:t>קרייס</a:t>
            </a:r>
            <a:endParaRPr lang="he-IL" altLang="he-IL" sz="1800" dirty="0">
              <a:latin typeface="Levenim MT" panose="02010502060101010101" pitchFamily="2" charset="-79"/>
              <a:cs typeface="Levenim MT" panose="02010502060101010101" pitchFamily="2" charset="-79"/>
            </a:endParaRP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AutoNum type="arabicPeriod"/>
              <a:defRPr/>
            </a:pPr>
            <a:r>
              <a:rPr lang="he-IL" altLang="he-IL" sz="2200" dirty="0">
                <a:latin typeface="Levenim MT" panose="02010502060101010101" pitchFamily="2" charset="-79"/>
                <a:cs typeface="Levenim MT" panose="02010502060101010101" pitchFamily="2" charset="-79"/>
              </a:rPr>
              <a:t>מו"מ / מיומנויות שכנוע / עמידה מול מצלמה 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AutoNum type="arabicPeriod"/>
              <a:defRPr/>
            </a:pPr>
            <a:r>
              <a:rPr lang="he-IL" altLang="he-IL" sz="2200" dirty="0">
                <a:latin typeface="Levenim MT" panose="02010502060101010101" pitchFamily="2" charset="-79"/>
                <a:cs typeface="Levenim MT" panose="02010502060101010101" pitchFamily="2" charset="-79"/>
              </a:rPr>
              <a:t>סימולציה מדינית ביטחונית מסכמת</a:t>
            </a:r>
          </a:p>
          <a:p>
            <a:pPr marL="457200" indent="-457200">
              <a:lnSpc>
                <a:spcPct val="150000"/>
              </a:lnSpc>
              <a:spcBef>
                <a:spcPts val="375"/>
              </a:spcBef>
              <a:buFont typeface="Wingdings" panose="05000000000000000000" pitchFamily="2" charset="2"/>
              <a:buAutoNum type="arabicPeriod"/>
              <a:defRPr/>
            </a:pPr>
            <a:endParaRPr lang="he-IL" altLang="he-IL" sz="24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endParaRPr lang="he-IL" sz="32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6240627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064" y="1038910"/>
            <a:ext cx="9637776" cy="936143"/>
          </a:xfrm>
        </p:spPr>
        <p:txBody>
          <a:bodyPr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he-IL" altLang="he-IL" b="1" kern="120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עונת ההתמחות</a:t>
            </a:r>
            <a:endParaRPr lang="en-US" altLang="he-IL" b="1" kern="120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Levenim MT" panose="02010502060101010101" pitchFamily="2" charset="-79"/>
              <a:ea typeface="+mj-ea"/>
              <a:cs typeface="Levenim MT" panose="02010502060101010101" pitchFamily="2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25</a:t>
            </a:fld>
            <a:endParaRPr lang="he-IL"/>
          </a:p>
        </p:txBody>
      </p:sp>
      <p:pic>
        <p:nvPicPr>
          <p:cNvPr id="9" name="מבל חדש.jpg" descr="מבל חדש">
            <a:extLst>
              <a:ext uri="{FF2B5EF4-FFF2-40B4-BE49-F238E27FC236}">
                <a16:creationId xmlns:a16="http://schemas.microsoft.com/office/drawing/2014/main" id="{B911AC0C-3148-436E-A72C-498D1E6BA9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024" y="5115552"/>
            <a:ext cx="668172" cy="713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3" name="מציין מיקום תוכן 2">
            <a:extLst>
              <a:ext uri="{FF2B5EF4-FFF2-40B4-BE49-F238E27FC236}">
                <a16:creationId xmlns:a16="http://schemas.microsoft.com/office/drawing/2014/main" id="{D593C7DA-BB0B-4416-8577-09A3F51E0F9A}"/>
              </a:ext>
            </a:extLst>
          </p:cNvPr>
          <p:cNvSpPr txBox="1">
            <a:spLocks/>
          </p:cNvSpPr>
          <p:nvPr/>
        </p:nvSpPr>
        <p:spPr>
          <a:xfrm>
            <a:off x="1128366" y="1831991"/>
            <a:ext cx="9957172" cy="392815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AutoNum type="arabicPeriod"/>
              <a:defRPr/>
            </a:pPr>
            <a:r>
              <a:rPr lang="he-IL" altLang="he-IL" sz="2000" dirty="0">
                <a:latin typeface="Levenim MT" panose="02010502060101010101" pitchFamily="2" charset="-79"/>
                <a:cs typeface="Levenim MT" panose="02010502060101010101" pitchFamily="2" charset="-79"/>
              </a:rPr>
              <a:t>העולם הדיגיטלי למקבלי החלטות – פרופ' דני רז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AutoNum type="arabicPeriod"/>
              <a:defRPr/>
            </a:pPr>
            <a:r>
              <a:rPr lang="he-IL" altLang="he-IL" sz="2000" dirty="0">
                <a:latin typeface="Levenim MT" panose="02010502060101010101" pitchFamily="2" charset="-79"/>
                <a:cs typeface="Levenim MT" panose="02010502060101010101" pitchFamily="2" charset="-79"/>
              </a:rPr>
              <a:t>סיורים בארגונים הביטחוניים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AutoNum type="arabicPeriod"/>
              <a:defRPr/>
            </a:pPr>
            <a:r>
              <a:rPr lang="he-IL" altLang="he-IL" sz="2000" dirty="0">
                <a:latin typeface="Levenim MT" panose="02010502060101010101" pitchFamily="2" charset="-79"/>
                <a:cs typeface="Levenim MT" panose="02010502060101010101" pitchFamily="2" charset="-79"/>
              </a:rPr>
              <a:t>סמינר בחירה: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defRPr/>
            </a:pPr>
            <a:r>
              <a:rPr lang="he-IL" altLang="he-IL" sz="1800" dirty="0">
                <a:latin typeface="Levenim MT" panose="02010502060101010101" pitchFamily="2" charset="-79"/>
                <a:cs typeface="Levenim MT" panose="02010502060101010101" pitchFamily="2" charset="-79"/>
              </a:rPr>
              <a:t>כלכלת ישראל – פרופ' עומר מואב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defRPr/>
            </a:pPr>
            <a:r>
              <a:rPr lang="he-IL" altLang="he-IL" sz="1800" dirty="0">
                <a:latin typeface="Levenim MT" panose="02010502060101010101" pitchFamily="2" charset="-79"/>
                <a:cs typeface="Levenim MT" panose="02010502060101010101" pitchFamily="2" charset="-79"/>
              </a:rPr>
              <a:t>תקשורת – מר אופיר רייכמן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defRPr/>
            </a:pPr>
            <a:r>
              <a:rPr lang="he-IL" altLang="he-IL" sz="1800" dirty="0">
                <a:latin typeface="Levenim MT" panose="02010502060101010101" pitchFamily="2" charset="-79"/>
                <a:cs typeface="Levenim MT" panose="02010502060101010101" pitchFamily="2" charset="-79"/>
              </a:rPr>
              <a:t>סייבר – פרופ' אביתר מתניה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AutoNum type="arabicPeriod"/>
              <a:defRPr/>
            </a:pPr>
            <a:r>
              <a:rPr lang="he-IL" altLang="he-IL" sz="2000" dirty="0">
                <a:latin typeface="Levenim MT" panose="02010502060101010101" pitchFamily="2" charset="-79"/>
                <a:cs typeface="Levenim MT" panose="02010502060101010101" pitchFamily="2" charset="-79"/>
              </a:rPr>
              <a:t>ימי עיון: שחיתות שלטונית, משפט בינ"ל, סייבר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AutoNum type="arabicPeriod"/>
              <a:defRPr/>
            </a:pPr>
            <a:r>
              <a:rPr lang="he-IL" altLang="he-IL" sz="2000" dirty="0">
                <a:latin typeface="Levenim MT" panose="02010502060101010101" pitchFamily="2" charset="-79"/>
                <a:cs typeface="Levenim MT" panose="02010502060101010101" pitchFamily="2" charset="-79"/>
              </a:rPr>
              <a:t>סמינר וסיור לימודי במזרח</a:t>
            </a:r>
            <a:endParaRPr lang="he-IL" sz="2000" dirty="0"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6337831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064" y="1051964"/>
            <a:ext cx="9637776" cy="936143"/>
          </a:xfrm>
        </p:spPr>
        <p:txBody>
          <a:bodyPr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he-IL" altLang="he-IL" b="1" kern="120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העונה האינטגרטיבית</a:t>
            </a:r>
            <a:endParaRPr lang="en-US" altLang="he-IL" b="1" kern="120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Levenim MT" panose="02010502060101010101" pitchFamily="2" charset="-79"/>
              <a:ea typeface="+mj-ea"/>
              <a:cs typeface="Levenim MT" panose="02010502060101010101" pitchFamily="2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26</a:t>
            </a:fld>
            <a:endParaRPr lang="he-IL"/>
          </a:p>
        </p:txBody>
      </p:sp>
      <p:pic>
        <p:nvPicPr>
          <p:cNvPr id="9" name="מבל חדש.jpg" descr="מבל חדש">
            <a:extLst>
              <a:ext uri="{FF2B5EF4-FFF2-40B4-BE49-F238E27FC236}">
                <a16:creationId xmlns:a16="http://schemas.microsoft.com/office/drawing/2014/main" id="{B911AC0C-3148-436E-A72C-498D1E6BA9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45" y="5112597"/>
            <a:ext cx="668172" cy="713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1" name="מציין מיקום תוכן 2">
            <a:extLst>
              <a:ext uri="{FF2B5EF4-FFF2-40B4-BE49-F238E27FC236}">
                <a16:creationId xmlns:a16="http://schemas.microsoft.com/office/drawing/2014/main" id="{2B5F1C19-1A3E-498C-89EB-64B19063C5F2}"/>
              </a:ext>
            </a:extLst>
          </p:cNvPr>
          <p:cNvSpPr txBox="1">
            <a:spLocks/>
          </p:cNvSpPr>
          <p:nvPr/>
        </p:nvSpPr>
        <p:spPr>
          <a:xfrm>
            <a:off x="1668705" y="2108140"/>
            <a:ext cx="9741297" cy="405023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71550" lvl="1" indent="-514350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he-IL" altLang="he-IL" sz="2600" dirty="0">
                <a:latin typeface="Levenim MT" panose="02010502060101010101" pitchFamily="2" charset="-79"/>
                <a:cs typeface="Levenim MT" panose="02010502060101010101" pitchFamily="2" charset="-79"/>
              </a:rPr>
              <a:t>סיורי </a:t>
            </a:r>
            <a:r>
              <a:rPr lang="he-IL" altLang="he-IL" sz="2600" dirty="0" err="1">
                <a:latin typeface="Levenim MT" panose="02010502060101010101" pitchFamily="2" charset="-79"/>
                <a:cs typeface="Levenim MT" panose="02010502060101010101" pitchFamily="2" charset="-79"/>
              </a:rPr>
              <a:t>בטל"מ</a:t>
            </a:r>
            <a:r>
              <a:rPr lang="he-IL" altLang="he-IL" sz="2600" dirty="0">
                <a:latin typeface="Levenim MT" panose="02010502060101010101" pitchFamily="2" charset="-79"/>
                <a:cs typeface="Levenim MT" panose="02010502060101010101" pitchFamily="2" charset="-79"/>
              </a:rPr>
              <a:t>: אילת וערבה, תשתיות</a:t>
            </a:r>
          </a:p>
          <a:p>
            <a:pPr marL="971550" lvl="1" indent="-514350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he-IL" altLang="he-IL" sz="2600" dirty="0">
                <a:latin typeface="Levenim MT" panose="02010502060101010101" pitchFamily="2" charset="-79"/>
                <a:cs typeface="Levenim MT" panose="02010502060101010101" pitchFamily="2" charset="-79"/>
              </a:rPr>
              <a:t>סמינר וסיור לימודי בארה"ב</a:t>
            </a:r>
          </a:p>
          <a:p>
            <a:pPr marL="971550" lvl="1" indent="-514350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he-IL" altLang="he-IL" sz="2600" dirty="0">
                <a:latin typeface="Levenim MT" panose="02010502060101010101" pitchFamily="2" charset="-79"/>
                <a:cs typeface="Levenim MT" panose="02010502060101010101" pitchFamily="2" charset="-79"/>
              </a:rPr>
              <a:t>פרויקט גמר מחקרי (</a:t>
            </a:r>
            <a:r>
              <a:rPr lang="he-IL" altLang="he-IL" sz="2600" dirty="0" err="1">
                <a:latin typeface="Levenim MT" panose="02010502060101010101" pitchFamily="2" charset="-79"/>
                <a:cs typeface="Levenim MT" panose="02010502060101010101" pitchFamily="2" charset="-79"/>
              </a:rPr>
              <a:t>פג"מ</a:t>
            </a:r>
            <a:r>
              <a:rPr lang="he-IL" altLang="he-IL" sz="2600" dirty="0">
                <a:latin typeface="Levenim MT" panose="02010502060101010101" pitchFamily="2" charset="-79"/>
                <a:cs typeface="Levenim MT" panose="02010502060101010101" pitchFamily="2" charset="-79"/>
              </a:rPr>
              <a:t>)</a:t>
            </a:r>
          </a:p>
          <a:p>
            <a:pPr marL="0" indent="0">
              <a:lnSpc>
                <a:spcPct val="150000"/>
              </a:lnSpc>
              <a:buNone/>
            </a:pPr>
            <a:endParaRPr lang="he-IL" b="1" dirty="0">
              <a:latin typeface="Levenim MT" panose="02010502060101010101" pitchFamily="2" charset="-79"/>
              <a:cs typeface="Levenim MT" panose="02010502060101010101" pitchFamily="2" charset="-79"/>
            </a:endParaRPr>
          </a:p>
          <a:p>
            <a:pPr marL="0" indent="0">
              <a:lnSpc>
                <a:spcPct val="150000"/>
              </a:lnSpc>
              <a:buNone/>
            </a:pPr>
            <a:endParaRPr lang="he-IL" sz="3600" b="1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457200" lvl="1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he-IL" sz="32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2765151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064" y="984282"/>
            <a:ext cx="9637776" cy="1430696"/>
          </a:xfrm>
        </p:spPr>
        <p:txBody>
          <a:bodyPr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he-IL" altLang="he-IL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ea typeface="+mj-ea"/>
                <a:cs typeface="Levenim MT" panose="02010502060101010101" pitchFamily="2" charset="-79"/>
              </a:rPr>
              <a:t>לימודים באנגלית</a:t>
            </a:r>
            <a:endParaRPr lang="en-US" altLang="he-IL" b="1" kern="120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Levenim MT" panose="02010502060101010101" pitchFamily="2" charset="-79"/>
              <a:ea typeface="+mj-ea"/>
              <a:cs typeface="Levenim MT" panose="02010502060101010101" pitchFamily="2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27</a:t>
            </a:fld>
            <a:endParaRPr lang="he-IL"/>
          </a:p>
        </p:txBody>
      </p:sp>
      <p:pic>
        <p:nvPicPr>
          <p:cNvPr id="9" name="מבל חדש.jpg" descr="מבל חדש">
            <a:extLst>
              <a:ext uri="{FF2B5EF4-FFF2-40B4-BE49-F238E27FC236}">
                <a16:creationId xmlns:a16="http://schemas.microsoft.com/office/drawing/2014/main" id="{B911AC0C-3148-436E-A72C-498D1E6BA9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024" y="5125246"/>
            <a:ext cx="668172" cy="713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1" name="מציין מיקום תוכן 2">
            <a:extLst>
              <a:ext uri="{FF2B5EF4-FFF2-40B4-BE49-F238E27FC236}">
                <a16:creationId xmlns:a16="http://schemas.microsoft.com/office/drawing/2014/main" id="{08ADF8B7-67D3-4977-814A-8815790C0043}"/>
              </a:ext>
            </a:extLst>
          </p:cNvPr>
          <p:cNvSpPr txBox="1">
            <a:spLocks/>
          </p:cNvSpPr>
          <p:nvPr/>
        </p:nvSpPr>
        <p:spPr>
          <a:xfrm>
            <a:off x="1179368" y="2101960"/>
            <a:ext cx="9855168" cy="3677573"/>
          </a:xfrm>
          <a:prstGeom prst="rect">
            <a:avLst/>
          </a:prstGeom>
        </p:spPr>
        <p:txBody>
          <a:bodyPr/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he-IL" sz="2600" dirty="0">
                <a:latin typeface="Levenim MT" panose="02010502060101010101" pitchFamily="2" charset="-79"/>
                <a:cs typeface="Levenim MT" panose="02010502060101010101" pitchFamily="2" charset="-79"/>
              </a:rPr>
              <a:t>4 רמות</a:t>
            </a:r>
          </a:p>
          <a:p>
            <a:pPr>
              <a:lnSpc>
                <a:spcPct val="150000"/>
              </a:lnSpc>
            </a:pPr>
            <a:r>
              <a:rPr lang="he-IL" sz="2600" dirty="0">
                <a:latin typeface="Levenim MT" panose="02010502060101010101" pitchFamily="2" charset="-79"/>
                <a:cs typeface="Levenim MT" panose="02010502060101010101" pitchFamily="2" charset="-79"/>
              </a:rPr>
              <a:t>הוראה אל מול שיח</a:t>
            </a:r>
          </a:p>
          <a:p>
            <a:pPr>
              <a:lnSpc>
                <a:spcPct val="150000"/>
              </a:lnSpc>
            </a:pPr>
            <a:r>
              <a:rPr lang="he-IL" sz="2600" dirty="0">
                <a:latin typeface="Levenim MT" panose="02010502060101010101" pitchFamily="2" charset="-79"/>
                <a:cs typeface="Levenim MT" panose="02010502060101010101" pitchFamily="2" charset="-79"/>
              </a:rPr>
              <a:t>מתכונת</a:t>
            </a:r>
          </a:p>
        </p:txBody>
      </p:sp>
    </p:spTree>
    <p:extLst>
      <p:ext uri="{BB962C8B-B14F-4D97-AF65-F5344CB8AC3E}">
        <p14:creationId xmlns:p14="http://schemas.microsoft.com/office/powerpoint/2010/main" val="28567561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28</a:t>
            </a:fld>
            <a:endParaRPr lang="he-IL" dirty="0"/>
          </a:p>
        </p:txBody>
      </p:sp>
      <p:sp>
        <p:nvSpPr>
          <p:cNvPr id="5" name="כותרת 1">
            <a:extLst>
              <a:ext uri="{FF2B5EF4-FFF2-40B4-BE49-F238E27FC236}">
                <a16:creationId xmlns:a16="http://schemas.microsoft.com/office/drawing/2014/main" id="{384C37CA-CBA0-4A8F-BC94-6DFBE2AC6F63}"/>
              </a:ext>
            </a:extLst>
          </p:cNvPr>
          <p:cNvSpPr txBox="1">
            <a:spLocks/>
          </p:cNvSpPr>
          <p:nvPr/>
        </p:nvSpPr>
        <p:spPr>
          <a:xfrm>
            <a:off x="1313625" y="1040449"/>
            <a:ext cx="9637776" cy="93614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he-IL" altLang="he-IL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קוד </a:t>
            </a:r>
            <a:r>
              <a:rPr lang="he-IL" altLang="he-IL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מב"ל</a:t>
            </a:r>
            <a:endParaRPr lang="en-US" altLang="he-IL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1AA3915E-4508-4AA2-9ECA-A2A807A6AC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171"/>
          <a:stretch/>
        </p:blipFill>
        <p:spPr>
          <a:xfrm>
            <a:off x="968024" y="1806523"/>
            <a:ext cx="10277856" cy="4091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4757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29</a:t>
            </a:fld>
            <a:endParaRPr lang="he-IL"/>
          </a:p>
        </p:txBody>
      </p:sp>
      <p:sp>
        <p:nvSpPr>
          <p:cNvPr id="3" name="כותרת 1">
            <a:extLst>
              <a:ext uri="{FF2B5EF4-FFF2-40B4-BE49-F238E27FC236}">
                <a16:creationId xmlns:a16="http://schemas.microsoft.com/office/drawing/2014/main" id="{7CDEE891-4C1C-44F8-8D23-72E8967B5985}"/>
              </a:ext>
            </a:extLst>
          </p:cNvPr>
          <p:cNvSpPr txBox="1">
            <a:spLocks/>
          </p:cNvSpPr>
          <p:nvPr/>
        </p:nvSpPr>
        <p:spPr>
          <a:xfrm>
            <a:off x="1163360" y="1063719"/>
            <a:ext cx="9637776" cy="93614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he-IL" altLang="he-IL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קוד </a:t>
            </a:r>
            <a:r>
              <a:rPr lang="he-IL" altLang="he-IL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מב"ל</a:t>
            </a:r>
            <a:endParaRPr lang="en-US" altLang="he-IL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40423AC6-E237-4226-8F09-B61A5631DD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025" y="1752600"/>
            <a:ext cx="10255952" cy="4145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879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7112" y="1050405"/>
            <a:ext cx="9637776" cy="1188920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r>
              <a:rPr lang="he-IL" altLang="he-IL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נאום ראש הממשלה בעצרת הכללית</a:t>
            </a:r>
            <a:br>
              <a:rPr lang="en-US" altLang="he-IL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</a:br>
            <a:r>
              <a:rPr lang="he-IL" altLang="he-IL" sz="3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ספטמבר 2018</a:t>
            </a:r>
            <a:endParaRPr lang="en-US" altLang="he-IL" b="1" kern="120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Levenim MT" panose="02010502060101010101" pitchFamily="2" charset="-79"/>
              <a:ea typeface="+mj-ea"/>
              <a:cs typeface="Levenim MT" panose="02010502060101010101" pitchFamily="2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3</a:t>
            </a:fld>
            <a:endParaRPr lang="he-IL"/>
          </a:p>
        </p:txBody>
      </p:sp>
      <p:pic>
        <p:nvPicPr>
          <p:cNvPr id="8" name="Picture 2" descr="ראש הממשלה בנימין נתניהו נושא נאום בעצרת האו&quot;ם בניו יורק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052" y="2141068"/>
            <a:ext cx="5897495" cy="4010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401052" y="4959651"/>
            <a:ext cx="586974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he-IL" dirty="0">
                <a:solidFill>
                  <a:schemeClr val="bg1"/>
                </a:solidFill>
                <a:latin typeface="Arial" panose="020B0604020202020204" pitchFamily="34" charset="0"/>
              </a:rPr>
              <a:t>גבירותי ורבותי, יש לי מסר לראש </a:t>
            </a:r>
            <a:r>
              <a:rPr lang="he-IL" dirty="0" err="1">
                <a:solidFill>
                  <a:schemeClr val="bg1"/>
                </a:solidFill>
                <a:latin typeface="Arial" panose="020B0604020202020204" pitchFamily="34" charset="0"/>
              </a:rPr>
              <a:t>סבא"א</a:t>
            </a:r>
            <a:r>
              <a:rPr lang="he-IL" dirty="0">
                <a:solidFill>
                  <a:schemeClr val="bg1"/>
                </a:solidFill>
                <a:latin typeface="Arial" panose="020B0604020202020204" pitchFamily="34" charset="0"/>
              </a:rPr>
              <a:t>, מר </a:t>
            </a:r>
            <a:r>
              <a:rPr lang="he-IL" dirty="0" err="1">
                <a:solidFill>
                  <a:schemeClr val="bg1"/>
                </a:solidFill>
                <a:latin typeface="Arial" panose="020B0604020202020204" pitchFamily="34" charset="0"/>
              </a:rPr>
              <a:t>יוקיאה</a:t>
            </a:r>
            <a:r>
              <a:rPr lang="he-IL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he-IL" dirty="0" err="1">
                <a:solidFill>
                  <a:schemeClr val="bg1"/>
                </a:solidFill>
                <a:latin typeface="Arial" panose="020B0604020202020204" pitchFamily="34" charset="0"/>
              </a:rPr>
              <a:t>אמאנו</a:t>
            </a:r>
            <a:r>
              <a:rPr lang="he-IL" dirty="0">
                <a:solidFill>
                  <a:schemeClr val="bg1"/>
                </a:solidFill>
                <a:latin typeface="Arial" panose="020B0604020202020204" pitchFamily="34" charset="0"/>
              </a:rPr>
              <a:t>. אני מאמין שהוא אדם טוב. אני מאמין שהוא רוצה לעשות את הדבר הנכון. מר </a:t>
            </a:r>
            <a:r>
              <a:rPr lang="he-IL" dirty="0" err="1">
                <a:solidFill>
                  <a:schemeClr val="bg1"/>
                </a:solidFill>
                <a:latin typeface="Arial" panose="020B0604020202020204" pitchFamily="34" charset="0"/>
              </a:rPr>
              <a:t>אמאנו</a:t>
            </a:r>
            <a:r>
              <a:rPr lang="he-IL" dirty="0">
                <a:solidFill>
                  <a:schemeClr val="bg1"/>
                </a:solidFill>
                <a:latin typeface="Arial" panose="020B0604020202020204" pitchFamily="34" charset="0"/>
              </a:rPr>
              <a:t>, עשה את הדבר הנכון. לך ובדוק את המחסן האטומי הזה </a:t>
            </a:r>
            <a:r>
              <a:rPr lang="he-IL" dirty="0" err="1">
                <a:solidFill>
                  <a:schemeClr val="bg1"/>
                </a:solidFill>
                <a:latin typeface="Arial" panose="020B0604020202020204" pitchFamily="34" charset="0"/>
              </a:rPr>
              <a:t>מיידית</a:t>
            </a:r>
            <a:r>
              <a:rPr lang="he-IL" dirty="0">
                <a:solidFill>
                  <a:schemeClr val="bg1"/>
                </a:solidFill>
                <a:latin typeface="Arial" panose="020B0604020202020204" pitchFamily="34" charset="0"/>
              </a:rPr>
              <a:t> לפני שהאיראנים יסיימו לפנות אותו.</a:t>
            </a:r>
          </a:p>
        </p:txBody>
      </p:sp>
      <p:sp>
        <p:nvSpPr>
          <p:cNvPr id="6" name="Rectangle 5"/>
          <p:cNvSpPr/>
          <p:nvPr/>
        </p:nvSpPr>
        <p:spPr>
          <a:xfrm>
            <a:off x="3373304" y="2329621"/>
            <a:ext cx="58974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dirty="0">
                <a:solidFill>
                  <a:schemeClr val="bg1"/>
                </a:solidFill>
                <a:latin typeface="Arial" panose="020B0604020202020204" pitchFamily="34" charset="0"/>
              </a:rPr>
              <a:t>היום, אני חושף בפעם הראשונה שלאיראן יש מתקן סודי נוסף בטהראן – מחסן גרעין סודי לאחסון כמויות אדירות של ציוד וחומרים מתוכנית הגרעין הסודית של איראן.</a:t>
            </a:r>
            <a:endParaRPr lang="he-I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497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064" y="971219"/>
            <a:ext cx="9637776" cy="1430696"/>
          </a:xfrm>
        </p:spPr>
        <p:txBody>
          <a:bodyPr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he-IL" altLang="he-IL" b="1" kern="120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משתתפים נושאי תפקיד</a:t>
            </a:r>
            <a:endParaRPr lang="en-US" altLang="he-IL" b="1" kern="120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Levenim MT" panose="02010502060101010101" pitchFamily="2" charset="-79"/>
              <a:ea typeface="+mj-ea"/>
              <a:cs typeface="Levenim MT" panose="02010502060101010101" pitchFamily="2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30</a:t>
            </a:fld>
            <a:endParaRPr lang="he-IL"/>
          </a:p>
        </p:txBody>
      </p:sp>
      <p:pic>
        <p:nvPicPr>
          <p:cNvPr id="9" name="מבל חדש.jpg" descr="מבל חדש">
            <a:extLst>
              <a:ext uri="{FF2B5EF4-FFF2-40B4-BE49-F238E27FC236}">
                <a16:creationId xmlns:a16="http://schemas.microsoft.com/office/drawing/2014/main" id="{B911AC0C-3148-436E-A72C-498D1E6BA9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625" y="5147738"/>
            <a:ext cx="668172" cy="713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7C3BC627-BA78-4BBE-8C8C-64E5C9B25881}"/>
              </a:ext>
            </a:extLst>
          </p:cNvPr>
          <p:cNvSpPr txBox="1">
            <a:spLocks noChangeArrowheads="1"/>
          </p:cNvSpPr>
          <p:nvPr/>
        </p:nvSpPr>
        <p:spPr>
          <a:xfrm>
            <a:off x="2039551" y="2110295"/>
            <a:ext cx="9126949" cy="388944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he-IL" altLang="he-IL" sz="3200" dirty="0">
                <a:latin typeface="Levenim MT" panose="02010502060101010101" pitchFamily="2" charset="-79"/>
                <a:cs typeface="Levenim MT" panose="02010502060101010101" pitchFamily="2" charset="-79"/>
              </a:rPr>
              <a:t> </a:t>
            </a:r>
            <a:r>
              <a:rPr lang="he-IL" altLang="he-IL" sz="3000" dirty="0">
                <a:latin typeface="Levenim MT" panose="02010502060101010101" pitchFamily="2" charset="-79"/>
                <a:cs typeface="Levenim MT" panose="02010502060101010101" pitchFamily="2" charset="-79"/>
              </a:rPr>
              <a:t>נשיאות כיתה </a:t>
            </a:r>
          </a:p>
          <a:p>
            <a:pPr>
              <a:lnSpc>
                <a:spcPct val="150000"/>
              </a:lnSpc>
            </a:pPr>
            <a:r>
              <a:rPr lang="he-IL" altLang="he-IL" sz="3000" dirty="0">
                <a:latin typeface="Levenim MT" panose="02010502060101010101" pitchFamily="2" charset="-79"/>
                <a:cs typeface="Levenim MT" panose="02010502060101010101" pitchFamily="2" charset="-79"/>
              </a:rPr>
              <a:t> מסכם/ת (עברית ואנגלית)</a:t>
            </a:r>
          </a:p>
          <a:p>
            <a:pPr>
              <a:lnSpc>
                <a:spcPct val="150000"/>
              </a:lnSpc>
            </a:pPr>
            <a:r>
              <a:rPr lang="he-IL" altLang="he-IL" sz="3000" dirty="0">
                <a:latin typeface="Levenim MT" panose="02010502060101010101" pitchFamily="2" charset="-79"/>
                <a:cs typeface="Levenim MT" panose="02010502060101010101" pitchFamily="2" charset="-79"/>
              </a:rPr>
              <a:t> צלם/ת</a:t>
            </a:r>
          </a:p>
          <a:p>
            <a:pPr>
              <a:lnSpc>
                <a:spcPct val="150000"/>
              </a:lnSpc>
            </a:pPr>
            <a:r>
              <a:rPr lang="he-IL" altLang="he-IL" sz="3000" dirty="0">
                <a:latin typeface="Levenim MT" panose="02010502060101010101" pitchFamily="2" charset="-79"/>
                <a:cs typeface="Levenim MT" panose="02010502060101010101" pitchFamily="2" charset="-79"/>
              </a:rPr>
              <a:t> גזבר/</a:t>
            </a:r>
            <a:r>
              <a:rPr lang="he-IL" altLang="he-IL" sz="3000" dirty="0" err="1">
                <a:latin typeface="Levenim MT" panose="02010502060101010101" pitchFamily="2" charset="-79"/>
                <a:cs typeface="Levenim MT" panose="02010502060101010101" pitchFamily="2" charset="-79"/>
              </a:rPr>
              <a:t>ית</a:t>
            </a:r>
            <a:endParaRPr lang="he-IL" altLang="he-IL" sz="3000" dirty="0">
              <a:latin typeface="Levenim MT" panose="02010502060101010101" pitchFamily="2" charset="-79"/>
              <a:cs typeface="Levenim MT" panose="02010502060101010101" pitchFamily="2" charset="-79"/>
            </a:endParaRPr>
          </a:p>
          <a:p>
            <a:pPr>
              <a:lnSpc>
                <a:spcPct val="150000"/>
              </a:lnSpc>
              <a:buFont typeface="Wingdings 2" panose="05020102010507070707" pitchFamily="18" charset="2"/>
              <a:buNone/>
            </a:pPr>
            <a:endParaRPr lang="he-IL" altLang="he-IL" sz="26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>
              <a:lnSpc>
                <a:spcPct val="150000"/>
              </a:lnSpc>
              <a:buFont typeface="Wingdings 2" panose="05020102010507070707" pitchFamily="18" charset="2"/>
              <a:buNone/>
            </a:pPr>
            <a:endParaRPr lang="en-US" altLang="he-IL" sz="26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3313029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064" y="1051964"/>
            <a:ext cx="9637776" cy="936143"/>
          </a:xfrm>
        </p:spPr>
        <p:txBody>
          <a:bodyPr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he-IL" altLang="he-IL" sz="3600" b="1" kern="120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מבנה שבוע (עקרוני) </a:t>
            </a:r>
            <a:r>
              <a:rPr lang="he-IL" altLang="he-IL" sz="3600" b="1" kern="1200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במב"ל</a:t>
            </a:r>
            <a:endParaRPr lang="en-US" altLang="he-IL" sz="3600" b="1" kern="120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Levenim MT" panose="02010502060101010101" pitchFamily="2" charset="-79"/>
              <a:ea typeface="+mj-ea"/>
              <a:cs typeface="Levenim MT" panose="02010502060101010101" pitchFamily="2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31</a:t>
            </a:fld>
            <a:endParaRPr lang="he-IL"/>
          </a:p>
        </p:txBody>
      </p:sp>
      <p:graphicFrame>
        <p:nvGraphicFramePr>
          <p:cNvPr id="13" name="טבלה 12">
            <a:extLst>
              <a:ext uri="{FF2B5EF4-FFF2-40B4-BE49-F238E27FC236}">
                <a16:creationId xmlns:a16="http://schemas.microsoft.com/office/drawing/2014/main" id="{029E9008-669A-4ACF-A557-F86FFAC432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0543707"/>
              </p:ext>
            </p:extLst>
          </p:nvPr>
        </p:nvGraphicFramePr>
        <p:xfrm>
          <a:off x="1593669" y="1838226"/>
          <a:ext cx="8497725" cy="3878745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8826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12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35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32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24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846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86149"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שעה</a:t>
                      </a:r>
                      <a:r>
                        <a:rPr lang="he-IL" sz="2400" baseline="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/ יום</a:t>
                      </a:r>
                      <a:endParaRPr lang="he-IL" sz="24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א'</a:t>
                      </a: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ב'</a:t>
                      </a: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ג'</a:t>
                      </a: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ד'</a:t>
                      </a: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ה'</a:t>
                      </a: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8149"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08:30-10:00</a:t>
                      </a: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rtl="1"/>
                      <a:r>
                        <a:rPr lang="he-IL" sz="2400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למידה עצמאית</a:t>
                      </a: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משך 1</a:t>
                      </a: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משך 1</a:t>
                      </a: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משך 1</a:t>
                      </a: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משך 1</a:t>
                      </a: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8149"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10:30-12:00</a:t>
                      </a: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he-IL" sz="24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משך 2</a:t>
                      </a: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משך 2</a:t>
                      </a: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משך 2</a:t>
                      </a: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משך 2</a:t>
                      </a: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8149">
                <a:tc>
                  <a:txBody>
                    <a:bodyPr/>
                    <a:lstStyle/>
                    <a:p>
                      <a:pPr algn="ctr" rtl="1"/>
                      <a:r>
                        <a:rPr lang="he-IL" sz="240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13:00-14:15</a:t>
                      </a: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he-IL" sz="24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משך 3</a:t>
                      </a: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משך </a:t>
                      </a:r>
                      <a:r>
                        <a:rPr lang="he-IL" sz="2400" baseline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3</a:t>
                      </a:r>
                      <a:endParaRPr lang="he-IL" sz="240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משך 3</a:t>
                      </a: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שעת צוות</a:t>
                      </a: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8149"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14:45-16:15</a:t>
                      </a: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he-IL" sz="24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משך 4</a:t>
                      </a: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משך</a:t>
                      </a:r>
                      <a:r>
                        <a:rPr lang="he-IL" sz="2400" baseline="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4</a:t>
                      </a:r>
                      <a:endParaRPr lang="he-IL" sz="24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משך 4</a:t>
                      </a: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עד 15:00</a:t>
                      </a: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44886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064" y="1051964"/>
            <a:ext cx="9637776" cy="936143"/>
          </a:xfrm>
        </p:spPr>
        <p:txBody>
          <a:bodyPr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he-IL" altLang="he-IL" b="1" kern="120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שבוע הפתיחה</a:t>
            </a:r>
            <a:endParaRPr lang="en-US" altLang="he-IL" b="1" kern="120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Levenim MT" panose="02010502060101010101" pitchFamily="2" charset="-79"/>
              <a:ea typeface="+mj-ea"/>
              <a:cs typeface="Levenim MT" panose="02010502060101010101" pitchFamily="2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32</a:t>
            </a:fld>
            <a:endParaRPr lang="he-IL"/>
          </a:p>
        </p:txBody>
      </p:sp>
      <p:graphicFrame>
        <p:nvGraphicFramePr>
          <p:cNvPr id="13" name="טבלה 12">
            <a:extLst>
              <a:ext uri="{FF2B5EF4-FFF2-40B4-BE49-F238E27FC236}">
                <a16:creationId xmlns:a16="http://schemas.microsoft.com/office/drawing/2014/main" id="{029E9008-669A-4ACF-A557-F86FFAC432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8164691"/>
              </p:ext>
            </p:extLst>
          </p:nvPr>
        </p:nvGraphicFramePr>
        <p:xfrm>
          <a:off x="968025" y="1773515"/>
          <a:ext cx="10174591" cy="4232813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3324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86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769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09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676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5789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86149"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שעה</a:t>
                      </a:r>
                      <a:r>
                        <a:rPr lang="he-IL" sz="2000" baseline="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/ יום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ד' 2.9</a:t>
                      </a: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ה' 3.9</a:t>
                      </a: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א' 6.9</a:t>
                      </a: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ב' 7.9</a:t>
                      </a: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ג'</a:t>
                      </a:r>
                      <a:r>
                        <a:rPr lang="he-IL" sz="2000" baseline="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8.9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8149"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משך 1</a:t>
                      </a: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kern="1200" dirty="0">
                          <a:solidFill>
                            <a:schemeClr val="dk1"/>
                          </a:solidFill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שיחת פתיחה מפקד המכללות</a:t>
                      </a: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יו"ר </a:t>
                      </a:r>
                      <a:r>
                        <a:rPr lang="he-IL" sz="2000" dirty="0" err="1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ועחו"ב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למידה עצמאית</a:t>
                      </a: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קפה קריאה</a:t>
                      </a: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מפגשי רשת</a:t>
                      </a: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8149"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משך 2</a:t>
                      </a: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kern="1200" dirty="0">
                          <a:solidFill>
                            <a:schemeClr val="dk1"/>
                          </a:solidFill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שיחת פתיחה </a:t>
                      </a:r>
                      <a:r>
                        <a:rPr lang="he-IL" sz="2000" kern="1200" dirty="0" err="1">
                          <a:solidFill>
                            <a:schemeClr val="dk1"/>
                          </a:solidFill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מד"רית</a:t>
                      </a:r>
                      <a:endParaRPr lang="he-IL" sz="2000" kern="1200" dirty="0">
                        <a:solidFill>
                          <a:schemeClr val="dk1"/>
                        </a:solidFill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ראש </a:t>
                      </a:r>
                      <a:r>
                        <a:rPr lang="he-IL" sz="200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המל"ל</a:t>
                      </a: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e-IL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2 משכים:</a:t>
                      </a:r>
                    </a:p>
                    <a:p>
                      <a:pPr algn="ctr" rtl="1"/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בטחון לאומי: יסודות ומושגים</a:t>
                      </a: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מפגשי רשת</a:t>
                      </a: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8149"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משך 3</a:t>
                      </a: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kern="1200" dirty="0">
                          <a:solidFill>
                            <a:schemeClr val="dk1"/>
                          </a:solidFill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פרופ' אהרון </a:t>
                      </a:r>
                      <a:r>
                        <a:rPr lang="he-IL" sz="2000" kern="1200" dirty="0" err="1">
                          <a:solidFill>
                            <a:schemeClr val="dk1"/>
                          </a:solidFill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צ'חנובר</a:t>
                      </a:r>
                      <a:endParaRPr lang="he-IL" sz="2000" kern="1200" dirty="0">
                        <a:solidFill>
                          <a:schemeClr val="dk1"/>
                        </a:solidFill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הצגת מרכז</a:t>
                      </a:r>
                      <a:r>
                        <a:rPr lang="he-IL" sz="2000" baseline="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הלמידה לבכירים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e-IL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עיבוד צוותי</a:t>
                      </a: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מרצה אורח</a:t>
                      </a: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8149"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משך 4</a:t>
                      </a: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kern="1200" dirty="0">
                          <a:solidFill>
                            <a:schemeClr val="dk1"/>
                          </a:solidFill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שעת צוות</a:t>
                      </a: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e-IL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לימודים באנגלית</a:t>
                      </a: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הצגת תחומי הלימוד</a:t>
                      </a: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20111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064" y="1051964"/>
            <a:ext cx="9637776" cy="936143"/>
          </a:xfrm>
        </p:spPr>
        <p:txBody>
          <a:bodyPr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he-IL" altLang="he-IL" b="1" kern="120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תאום ציפיות להמשך</a:t>
            </a:r>
            <a:endParaRPr lang="en-US" altLang="he-IL" b="1" kern="120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Levenim MT" panose="02010502060101010101" pitchFamily="2" charset="-79"/>
              <a:ea typeface="+mj-ea"/>
              <a:cs typeface="Levenim MT" panose="02010502060101010101" pitchFamily="2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33</a:t>
            </a:fld>
            <a:endParaRPr lang="he-IL"/>
          </a:p>
        </p:txBody>
      </p:sp>
      <p:pic>
        <p:nvPicPr>
          <p:cNvPr id="9" name="מבל חדש.jpg" descr="מבל חדש">
            <a:extLst>
              <a:ext uri="{FF2B5EF4-FFF2-40B4-BE49-F238E27FC236}">
                <a16:creationId xmlns:a16="http://schemas.microsoft.com/office/drawing/2014/main" id="{B911AC0C-3148-436E-A72C-498D1E6BA9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082" y="5147738"/>
            <a:ext cx="668172" cy="713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1" name="מציין מיקום תוכן 2">
            <a:extLst>
              <a:ext uri="{FF2B5EF4-FFF2-40B4-BE49-F238E27FC236}">
                <a16:creationId xmlns:a16="http://schemas.microsoft.com/office/drawing/2014/main" id="{2B5F1C19-1A3E-498C-89EB-64B19063C5F2}"/>
              </a:ext>
            </a:extLst>
          </p:cNvPr>
          <p:cNvSpPr txBox="1">
            <a:spLocks/>
          </p:cNvSpPr>
          <p:nvPr/>
        </p:nvSpPr>
        <p:spPr>
          <a:xfrm>
            <a:off x="1239750" y="1847632"/>
            <a:ext cx="10458843" cy="405023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50000"/>
              </a:lnSpc>
            </a:pPr>
            <a:r>
              <a:rPr lang="he-IL" altLang="he-IL" dirty="0">
                <a:latin typeface="Levenim MT" panose="02010502060101010101" pitchFamily="2" charset="-79"/>
                <a:cs typeface="Levenim MT" panose="02010502060101010101" pitchFamily="2" charset="-79"/>
              </a:rPr>
              <a:t>חובות הלימוד – השתתפות פעילה, אחריות על משימות והגשת מטלות</a:t>
            </a:r>
          </a:p>
          <a:p>
            <a:pPr lvl="1">
              <a:lnSpc>
                <a:spcPct val="150000"/>
              </a:lnSpc>
            </a:pPr>
            <a:r>
              <a:rPr lang="he-IL" dirty="0">
                <a:latin typeface="Levenim MT" panose="02010502060101010101" pitchFamily="2" charset="-79"/>
                <a:cs typeface="Levenim MT" panose="02010502060101010101" pitchFamily="2" charset="-79"/>
              </a:rPr>
              <a:t>פרידה מארגון האם ותכנון חופשות על פי גרף </a:t>
            </a:r>
            <a:r>
              <a:rPr lang="he-IL" dirty="0" err="1">
                <a:latin typeface="Levenim MT" panose="02010502060101010101" pitchFamily="2" charset="-79"/>
                <a:cs typeface="Levenim MT" panose="02010502060101010101" pitchFamily="2" charset="-79"/>
              </a:rPr>
              <a:t>מב"ל</a:t>
            </a:r>
            <a:endParaRPr lang="he-IL" dirty="0">
              <a:latin typeface="Levenim MT" panose="02010502060101010101" pitchFamily="2" charset="-79"/>
              <a:cs typeface="Levenim MT" panose="02010502060101010101" pitchFamily="2" charset="-79"/>
            </a:endParaRPr>
          </a:p>
          <a:p>
            <a:pPr lvl="1">
              <a:lnSpc>
                <a:spcPct val="150000"/>
              </a:lnSpc>
            </a:pPr>
            <a:r>
              <a:rPr lang="he-IL" altLang="he-IL" dirty="0" err="1">
                <a:latin typeface="Levenim MT" panose="02010502060101010101" pitchFamily="2" charset="-79"/>
                <a:cs typeface="Levenim MT" panose="02010502060101010101" pitchFamily="2" charset="-79"/>
              </a:rPr>
              <a:t>מאגוסיסטם</a:t>
            </a:r>
            <a:r>
              <a:rPr lang="he-IL" altLang="he-IL" dirty="0">
                <a:latin typeface="Levenim MT" panose="02010502060101010101" pitchFamily="2" charset="-79"/>
                <a:cs typeface="Levenim MT" panose="02010502060101010101" pitchFamily="2" charset="-79"/>
              </a:rPr>
              <a:t> </a:t>
            </a:r>
            <a:r>
              <a:rPr lang="he-IL" altLang="he-IL" dirty="0" err="1">
                <a:latin typeface="Levenim MT" panose="02010502060101010101" pitchFamily="2" charset="-79"/>
                <a:cs typeface="Levenim MT" panose="02010502060101010101" pitchFamily="2" charset="-79"/>
              </a:rPr>
              <a:t>לאקוסיסטם</a:t>
            </a:r>
            <a:endParaRPr lang="he-IL" altLang="he-IL" dirty="0">
              <a:latin typeface="Levenim MT" panose="02010502060101010101" pitchFamily="2" charset="-79"/>
              <a:cs typeface="Levenim MT" panose="02010502060101010101" pitchFamily="2" charset="-79"/>
            </a:endParaRPr>
          </a:p>
          <a:p>
            <a:pPr lvl="1">
              <a:lnSpc>
                <a:spcPct val="150000"/>
              </a:lnSpc>
            </a:pPr>
            <a:r>
              <a:rPr lang="he-IL" altLang="he-IL" dirty="0">
                <a:latin typeface="Levenim MT" panose="02010502060101010101" pitchFamily="2" charset="-79"/>
                <a:cs typeface="Levenim MT" panose="02010502060101010101" pitchFamily="2" charset="-79"/>
              </a:rPr>
              <a:t>בטחון מידע</a:t>
            </a:r>
          </a:p>
          <a:p>
            <a:pPr lvl="1">
              <a:lnSpc>
                <a:spcPct val="150000"/>
              </a:lnSpc>
            </a:pPr>
            <a:r>
              <a:rPr lang="he-IL" altLang="he-IL" dirty="0">
                <a:latin typeface="Levenim MT" panose="02010502060101010101" pitchFamily="2" charset="-79"/>
                <a:cs typeface="Levenim MT" panose="02010502060101010101" pitchFamily="2" charset="-79"/>
              </a:rPr>
              <a:t>לימודים בצל קורונה – אחריות אישית</a:t>
            </a:r>
          </a:p>
          <a:p>
            <a:pPr lvl="1">
              <a:lnSpc>
                <a:spcPct val="150000"/>
              </a:lnSpc>
            </a:pPr>
            <a:r>
              <a:rPr lang="he-IL" altLang="he-IL" dirty="0">
                <a:latin typeface="Levenim MT" panose="02010502060101010101" pitchFamily="2" charset="-79"/>
                <a:cs typeface="Levenim MT" panose="02010502060101010101" pitchFamily="2" charset="-79"/>
              </a:rPr>
              <a:t>הצבת יעדים לפיתוח אישי</a:t>
            </a:r>
          </a:p>
          <a:p>
            <a:pPr marL="0" indent="0">
              <a:lnSpc>
                <a:spcPct val="150000"/>
              </a:lnSpc>
              <a:buNone/>
            </a:pPr>
            <a:endParaRPr lang="he-IL" b="1" dirty="0">
              <a:latin typeface="Levenim MT" panose="02010502060101010101" pitchFamily="2" charset="-79"/>
              <a:cs typeface="Levenim MT" panose="02010502060101010101" pitchFamily="2" charset="-79"/>
            </a:endParaRPr>
          </a:p>
          <a:p>
            <a:pPr marL="0" indent="0">
              <a:lnSpc>
                <a:spcPct val="150000"/>
              </a:lnSpc>
              <a:buNone/>
            </a:pPr>
            <a:endParaRPr lang="he-IL" sz="3600" b="1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457200" lvl="1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he-IL" sz="32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8782419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34</a:t>
            </a:fld>
            <a:endParaRPr lang="he-IL"/>
          </a:p>
        </p:txBody>
      </p:sp>
      <p:pic>
        <p:nvPicPr>
          <p:cNvPr id="9" name="מבל חדש.jpg" descr="מבל חדש">
            <a:extLst>
              <a:ext uri="{FF2B5EF4-FFF2-40B4-BE49-F238E27FC236}">
                <a16:creationId xmlns:a16="http://schemas.microsoft.com/office/drawing/2014/main" id="{B911AC0C-3148-436E-A72C-498D1E6BA9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024" y="5147738"/>
            <a:ext cx="668172" cy="713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5" name="כותרת 1">
            <a:extLst>
              <a:ext uri="{FF2B5EF4-FFF2-40B4-BE49-F238E27FC236}">
                <a16:creationId xmlns:a16="http://schemas.microsoft.com/office/drawing/2014/main" id="{5B2CC908-6116-4665-AB1B-64BD3BAFC7BE}"/>
              </a:ext>
            </a:extLst>
          </p:cNvPr>
          <p:cNvSpPr txBox="1">
            <a:spLocks/>
          </p:cNvSpPr>
          <p:nvPr/>
        </p:nvSpPr>
        <p:spPr>
          <a:xfrm>
            <a:off x="2085905" y="2715427"/>
            <a:ext cx="8020190" cy="152227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44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e-IL" sz="8800" b="1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בהצלחה!</a:t>
            </a:r>
          </a:p>
        </p:txBody>
      </p:sp>
    </p:spTree>
    <p:extLst>
      <p:ext uri="{BB962C8B-B14F-4D97-AF65-F5344CB8AC3E}">
        <p14:creationId xmlns:p14="http://schemas.microsoft.com/office/powerpoint/2010/main" val="21400270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7112" y="1050405"/>
            <a:ext cx="9637776" cy="1188920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r>
              <a:rPr lang="he-IL" altLang="he-IL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נאום ראש הממשלה בעצרת הכללית</a:t>
            </a:r>
            <a:br>
              <a:rPr lang="en-US" altLang="he-IL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</a:br>
            <a:r>
              <a:rPr lang="he-IL" altLang="he-IL" sz="3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ספטמבר 2018</a:t>
            </a:r>
            <a:endParaRPr lang="en-US" altLang="he-IL" b="1" kern="120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Levenim MT" panose="02010502060101010101" pitchFamily="2" charset="-79"/>
              <a:ea typeface="+mj-ea"/>
              <a:cs typeface="Levenim MT" panose="02010502060101010101" pitchFamily="2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4</a:t>
            </a:fld>
            <a:endParaRPr lang="he-IL"/>
          </a:p>
        </p:txBody>
      </p:sp>
      <p:pic>
        <p:nvPicPr>
          <p:cNvPr id="8" name="Picture 2" descr="ראש הממשלה בנימין נתניהו נושא נאום בעצרת האו&quot;ם בניו יורק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583" y="2615389"/>
            <a:ext cx="4558592" cy="3035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מלבן 2">
            <a:extLst>
              <a:ext uri="{FF2B5EF4-FFF2-40B4-BE49-F238E27FC236}">
                <a16:creationId xmlns:a16="http://schemas.microsoft.com/office/drawing/2014/main" id="{A9BF8412-5D19-466C-B5C8-B4582FDD13C9}"/>
              </a:ext>
            </a:extLst>
          </p:cNvPr>
          <p:cNvSpPr/>
          <p:nvPr/>
        </p:nvSpPr>
        <p:spPr>
          <a:xfrm>
            <a:off x="934399" y="2615387"/>
            <a:ext cx="3365023" cy="3035781"/>
          </a:xfrm>
          <a:prstGeom prst="rect">
            <a:avLst/>
          </a:prstGeom>
          <a:solidFill>
            <a:srgbClr val="4E514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5" name="Rectangle 4"/>
          <p:cNvSpPr/>
          <p:nvPr/>
        </p:nvSpPr>
        <p:spPr>
          <a:xfrm>
            <a:off x="943640" y="2697853"/>
            <a:ext cx="336502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he-IL" dirty="0">
                <a:solidFill>
                  <a:schemeClr val="bg1"/>
                </a:solidFill>
                <a:latin typeface="Arial" panose="020B0604020202020204" pitchFamily="34" charset="0"/>
              </a:rPr>
              <a:t>"גבירותי ורבותי, יש לי מסר לראש </a:t>
            </a:r>
            <a:r>
              <a:rPr lang="he-IL" dirty="0" err="1">
                <a:solidFill>
                  <a:schemeClr val="bg1"/>
                </a:solidFill>
                <a:latin typeface="Arial" panose="020B0604020202020204" pitchFamily="34" charset="0"/>
              </a:rPr>
              <a:t>סבא"א</a:t>
            </a:r>
            <a:r>
              <a:rPr lang="he-IL" dirty="0">
                <a:solidFill>
                  <a:schemeClr val="bg1"/>
                </a:solidFill>
                <a:latin typeface="Arial" panose="020B0604020202020204" pitchFamily="34" charset="0"/>
              </a:rPr>
              <a:t>, מר </a:t>
            </a:r>
            <a:r>
              <a:rPr lang="he-IL" dirty="0" err="1">
                <a:solidFill>
                  <a:schemeClr val="bg1"/>
                </a:solidFill>
                <a:latin typeface="Arial" panose="020B0604020202020204" pitchFamily="34" charset="0"/>
              </a:rPr>
              <a:t>יוקיאה</a:t>
            </a:r>
            <a:r>
              <a:rPr lang="he-IL" dirty="0">
                <a:solidFill>
                  <a:schemeClr val="bg1"/>
                </a:solidFill>
                <a:latin typeface="Arial" panose="020B0604020202020204" pitchFamily="34" charset="0"/>
              </a:rPr>
              <a:t> אמאנו. אני מאמין שהוא אדם טוב. אני מאמין שהוא רוצה לעשות את הדבר הנכון. </a:t>
            </a:r>
          </a:p>
          <a:p>
            <a:pPr fontAlgn="base"/>
            <a:endParaRPr lang="he-IL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fontAlgn="base"/>
            <a:r>
              <a:rPr lang="he-IL" dirty="0">
                <a:solidFill>
                  <a:schemeClr val="bg1"/>
                </a:solidFill>
                <a:latin typeface="Arial" panose="020B0604020202020204" pitchFamily="34" charset="0"/>
              </a:rPr>
              <a:t>מר אמאנו, עשה את הדבר הנכון. </a:t>
            </a:r>
          </a:p>
          <a:p>
            <a:pPr fontAlgn="base"/>
            <a:r>
              <a:rPr lang="he-IL" dirty="0">
                <a:solidFill>
                  <a:schemeClr val="bg1"/>
                </a:solidFill>
                <a:latin typeface="Arial" panose="020B0604020202020204" pitchFamily="34" charset="0"/>
              </a:rPr>
              <a:t>לך ובדוק את המחסן האטומי הזה מיידית לפני שהאיראנים יסיימו לפנות אותו".</a:t>
            </a:r>
          </a:p>
        </p:txBody>
      </p:sp>
      <p:sp>
        <p:nvSpPr>
          <p:cNvPr id="7" name="מלבן 6">
            <a:extLst>
              <a:ext uri="{FF2B5EF4-FFF2-40B4-BE49-F238E27FC236}">
                <a16:creationId xmlns:a16="http://schemas.microsoft.com/office/drawing/2014/main" id="{DD6D3A9F-F469-40E4-B6DC-6FEDF3029E8C}"/>
              </a:ext>
            </a:extLst>
          </p:cNvPr>
          <p:cNvSpPr/>
          <p:nvPr/>
        </p:nvSpPr>
        <p:spPr>
          <a:xfrm>
            <a:off x="9016209" y="2615386"/>
            <a:ext cx="2207767" cy="3035781"/>
          </a:xfrm>
          <a:prstGeom prst="rect">
            <a:avLst/>
          </a:prstGeom>
          <a:solidFill>
            <a:srgbClr val="4E514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6" name="Rectangle 5"/>
          <p:cNvSpPr/>
          <p:nvPr/>
        </p:nvSpPr>
        <p:spPr>
          <a:xfrm>
            <a:off x="8859635" y="2615389"/>
            <a:ext cx="205525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dirty="0">
                <a:solidFill>
                  <a:schemeClr val="bg1"/>
                </a:solidFill>
                <a:latin typeface="Arial" panose="020B0604020202020204" pitchFamily="34" charset="0"/>
              </a:rPr>
              <a:t>"היום, אני חושף בפעם הראשונה שלאיראן יש מתקן סודי נוסף בטהראן – מחסן גרעין סודי לאחסון כמויות אדירות של ציוד וחומרים מתוכנית הגרעין הסודית של איראן.."</a:t>
            </a:r>
            <a:endParaRPr lang="he-I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897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7112" y="1050405"/>
            <a:ext cx="9637776" cy="1188920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endParaRPr lang="en-US" altLang="he-IL" b="1" kern="120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Levenim MT" panose="02010502060101010101" pitchFamily="2" charset="-79"/>
              <a:ea typeface="+mj-ea"/>
              <a:cs typeface="Levenim MT" panose="02010502060101010101" pitchFamily="2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5</a:t>
            </a:fld>
            <a:endParaRPr lang="he-IL"/>
          </a:p>
        </p:txBody>
      </p:sp>
      <p:pic>
        <p:nvPicPr>
          <p:cNvPr id="11" name="Picture 10" descr="File:Merav Zafary-Odiz (01410679) (1045562158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0474" y="1226939"/>
            <a:ext cx="6592955" cy="4400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5904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3624" y="1269317"/>
            <a:ext cx="9637776" cy="921869"/>
          </a:xfrm>
        </p:spPr>
        <p:txBody>
          <a:bodyPr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he-IL" altLang="he-IL" b="1" kern="120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ea typeface="+mj-ea"/>
                <a:cs typeface="Levenim MT" panose="02010502060101010101" pitchFamily="2" charset="-79"/>
              </a:rPr>
              <a:t> </a:t>
            </a:r>
            <a:endParaRPr lang="en-US" altLang="he-IL" b="1" kern="120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Levenim MT" panose="02010502060101010101" pitchFamily="2" charset="-79"/>
              <a:ea typeface="+mj-ea"/>
              <a:cs typeface="Levenim MT" panose="02010502060101010101" pitchFamily="2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6</a:t>
            </a:fld>
            <a:endParaRPr lang="he-IL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3B4C9289-F2FD-4AC8-B117-D66576374C80}"/>
              </a:ext>
            </a:extLst>
          </p:cNvPr>
          <p:cNvSpPr txBox="1">
            <a:spLocks noChangeArrowheads="1"/>
          </p:cNvSpPr>
          <p:nvPr/>
        </p:nvSpPr>
        <p:spPr>
          <a:xfrm>
            <a:off x="968024" y="1909419"/>
            <a:ext cx="10204575" cy="415829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</a:pPr>
            <a:r>
              <a:rPr lang="he-IL" altLang="he-IL" sz="2200" dirty="0">
                <a:latin typeface="Levenim MT" panose="02010502060101010101" pitchFamily="2" charset="-79"/>
                <a:cs typeface="Levenim MT" panose="02010502060101010101" pitchFamily="2" charset="-79"/>
              </a:rPr>
              <a:t>מועצת הביטחון (</a:t>
            </a:r>
            <a:r>
              <a:rPr lang="he-IL" altLang="he-IL" sz="2200" dirty="0" err="1">
                <a:latin typeface="Levenim MT" panose="02010502060101010101" pitchFamily="2" charset="-79"/>
                <a:cs typeface="Levenim MT" panose="02010502060101010101" pitchFamily="2" charset="-79"/>
              </a:rPr>
              <a:t>מועבי"ט</a:t>
            </a:r>
            <a:r>
              <a:rPr lang="he-IL" altLang="he-IL" sz="2200" dirty="0">
                <a:latin typeface="Levenim MT" panose="02010502060101010101" pitchFamily="2" charset="-79"/>
                <a:cs typeface="Levenim MT" panose="02010502060101010101" pitchFamily="2" charset="-79"/>
              </a:rPr>
              <a:t>) דוחה הצעה אמריקאית להאריך את אמברגו הנשק על איראן (14 באוגוסט)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</a:pPr>
            <a:r>
              <a:rPr lang="he-IL" altLang="he-IL" sz="2200" dirty="0">
                <a:latin typeface="Levenim MT" panose="02010502060101010101" pitchFamily="2" charset="-79"/>
                <a:cs typeface="Levenim MT" panose="02010502060101010101" pitchFamily="2" charset="-79"/>
              </a:rPr>
              <a:t>ארה"ב פונה לאו"ם לתבוע "השבה מהירה" (</a:t>
            </a:r>
            <a:r>
              <a:rPr lang="he-IL" altLang="he-IL" sz="2200" dirty="0" err="1">
                <a:latin typeface="Levenim MT" panose="02010502060101010101" pitchFamily="2" charset="-79"/>
                <a:cs typeface="Levenim MT" panose="02010502060101010101" pitchFamily="2" charset="-79"/>
              </a:rPr>
              <a:t>סנפבאק</a:t>
            </a:r>
            <a:r>
              <a:rPr lang="he-IL" altLang="he-IL" sz="2200" dirty="0">
                <a:latin typeface="Levenim MT" panose="02010502060101010101" pitchFamily="2" charset="-79"/>
                <a:cs typeface="Levenim MT" panose="02010502060101010101" pitchFamily="2" charset="-79"/>
              </a:rPr>
              <a:t>) של סנקציות על איראן</a:t>
            </a:r>
            <a:br>
              <a:rPr lang="en-US" altLang="he-IL" sz="2200" dirty="0">
                <a:latin typeface="Levenim MT" panose="02010502060101010101" pitchFamily="2" charset="-79"/>
                <a:cs typeface="Levenim MT" panose="02010502060101010101" pitchFamily="2" charset="-79"/>
              </a:rPr>
            </a:br>
            <a:r>
              <a:rPr lang="he-IL" altLang="he-IL" sz="2200" dirty="0">
                <a:latin typeface="Levenim MT" panose="02010502060101010101" pitchFamily="2" charset="-79"/>
                <a:cs typeface="Levenim MT" panose="02010502060101010101" pitchFamily="2" charset="-79"/>
              </a:rPr>
              <a:t>(19 באוגוסט)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</a:pPr>
            <a:r>
              <a:rPr lang="he-IL" altLang="he-IL" sz="2200" dirty="0">
                <a:latin typeface="Levenim MT" panose="02010502060101010101" pitchFamily="2" charset="-79"/>
                <a:cs typeface="Levenim MT" panose="02010502060101010101" pitchFamily="2" charset="-79"/>
              </a:rPr>
              <a:t>במקום לבודד את איראן, ארה"ב מוצאת עצמה בחוץ על רקע הסכם הגרעין עם איראן (20 באוגוסט)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</a:pPr>
            <a:r>
              <a:rPr lang="he-IL" altLang="he-IL" sz="2200" dirty="0">
                <a:latin typeface="Levenim MT" panose="02010502060101010101" pitchFamily="2" charset="-79"/>
                <a:cs typeface="Levenim MT" panose="02010502060101010101" pitchFamily="2" charset="-79"/>
              </a:rPr>
              <a:t>מנהיגי </a:t>
            </a:r>
            <a:r>
              <a:rPr lang="he-IL" altLang="he-IL" sz="2200" dirty="0" err="1">
                <a:latin typeface="Levenim MT" panose="02010502060101010101" pitchFamily="2" charset="-79"/>
                <a:cs typeface="Levenim MT" panose="02010502060101010101" pitchFamily="2" charset="-79"/>
              </a:rPr>
              <a:t>מועבי"ט</a:t>
            </a:r>
            <a:r>
              <a:rPr lang="he-IL" altLang="he-IL" sz="2200" dirty="0">
                <a:latin typeface="Levenim MT" panose="02010502060101010101" pitchFamily="2" charset="-79"/>
                <a:cs typeface="Levenim MT" panose="02010502060101010101" pitchFamily="2" charset="-79"/>
              </a:rPr>
              <a:t> דוחים דרישה אמריקאית לסנקציות או"ם על איראן (25 באוגוסט)</a:t>
            </a:r>
            <a:endParaRPr lang="en-US" altLang="he-IL" sz="2200" dirty="0"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pic>
        <p:nvPicPr>
          <p:cNvPr id="9" name="Picture 4" descr="New-York-Times-Logo - Marketing Land Events">
            <a:extLst>
              <a:ext uri="{FF2B5EF4-FFF2-40B4-BE49-F238E27FC236}">
                <a16:creationId xmlns:a16="http://schemas.microsoft.com/office/drawing/2014/main" id="{BABA5A85-BCD6-44F2-8B80-365A4127C1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5077" y="574363"/>
            <a:ext cx="5399549" cy="1704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90374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7112" y="844343"/>
            <a:ext cx="9637776" cy="1188920"/>
          </a:xfrm>
        </p:spPr>
        <p:txBody>
          <a:bodyPr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he-IL" altLang="he-IL" b="1" kern="120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הסכם הגרעין עם איראן</a:t>
            </a:r>
            <a:endParaRPr lang="en-US" altLang="he-IL" b="1" kern="120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Levenim MT" panose="02010502060101010101" pitchFamily="2" charset="-79"/>
              <a:ea typeface="+mj-ea"/>
              <a:cs typeface="Levenim MT" panose="02010502060101010101" pitchFamily="2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7</a:t>
            </a:fld>
            <a:endParaRPr lang="he-IL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338" y="1855788"/>
            <a:ext cx="8925047" cy="4162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06054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064" y="1046375"/>
            <a:ext cx="9637776" cy="921869"/>
          </a:xfrm>
        </p:spPr>
        <p:txBody>
          <a:bodyPr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he-IL" altLang="he-IL" b="1" kern="120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הסכם הגרעין</a:t>
            </a:r>
            <a:endParaRPr lang="en-US" altLang="he-IL" b="1" kern="120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Levenim MT" panose="02010502060101010101" pitchFamily="2" charset="-79"/>
              <a:ea typeface="+mj-ea"/>
              <a:cs typeface="Levenim MT" panose="02010502060101010101" pitchFamily="2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8</a:t>
            </a:fld>
            <a:endParaRPr lang="he-IL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3B4C9289-F2FD-4AC8-B117-D66576374C80}"/>
              </a:ext>
            </a:extLst>
          </p:cNvPr>
          <p:cNvSpPr txBox="1">
            <a:spLocks noChangeArrowheads="1"/>
          </p:cNvSpPr>
          <p:nvPr/>
        </p:nvSpPr>
        <p:spPr>
          <a:xfrm>
            <a:off x="968024" y="1945267"/>
            <a:ext cx="10204575" cy="415829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</a:pPr>
            <a:r>
              <a:rPr lang="he-IL" altLang="he-IL" sz="2300" u="sng" dirty="0">
                <a:latin typeface="Levenim MT" panose="02010502060101010101" pitchFamily="2" charset="-79"/>
                <a:cs typeface="Levenim MT" panose="02010502060101010101" pitchFamily="2" charset="-79"/>
              </a:rPr>
              <a:t>נחתם</a:t>
            </a:r>
            <a:r>
              <a:rPr lang="he-IL" altLang="he-IL" sz="2300" dirty="0">
                <a:latin typeface="Levenim MT" panose="02010502060101010101" pitchFamily="2" charset="-79"/>
                <a:cs typeface="Levenim MT" panose="02010502060101010101" pitchFamily="2" charset="-79"/>
              </a:rPr>
              <a:t>: 14 ביולי 2015 (159 עמודים, 5 נספחים)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</a:pPr>
            <a:r>
              <a:rPr lang="he-IL" altLang="he-IL" sz="2300" u="sng" dirty="0">
                <a:latin typeface="Levenim MT" panose="02010502060101010101" pitchFamily="2" charset="-79"/>
                <a:cs typeface="Levenim MT" panose="02010502060101010101" pitchFamily="2" charset="-79"/>
              </a:rPr>
              <a:t>שם</a:t>
            </a:r>
            <a:r>
              <a:rPr lang="he-IL" altLang="he-IL" sz="2300" dirty="0">
                <a:latin typeface="Levenim MT" panose="02010502060101010101" pitchFamily="2" charset="-79"/>
                <a:cs typeface="Levenim MT" panose="02010502060101010101" pitchFamily="2" charset="-79"/>
              </a:rPr>
              <a:t>: </a:t>
            </a:r>
            <a:r>
              <a:rPr lang="en-US" altLang="he-IL" sz="2300" b="1" dirty="0">
                <a:latin typeface="Levenim MT" panose="02010502060101010101" pitchFamily="2" charset="-79"/>
                <a:cs typeface="Levenim MT" panose="02010502060101010101" pitchFamily="2" charset="-79"/>
              </a:rPr>
              <a:t>JCPOA – </a:t>
            </a:r>
            <a:r>
              <a:rPr lang="en-US" sz="2300" b="1" dirty="0">
                <a:latin typeface="Levenim MT" pitchFamily="2" charset="-79"/>
                <a:cs typeface="Levenim MT" pitchFamily="2" charset="-79"/>
              </a:rPr>
              <a:t>Joint Comprehensive Plan of Action</a:t>
            </a:r>
            <a:r>
              <a:rPr lang="en-US" altLang="he-IL" sz="2300" dirty="0">
                <a:latin typeface="Levenim MT" panose="02010502060101010101" pitchFamily="2" charset="-79"/>
                <a:cs typeface="Levenim MT" panose="02010502060101010101" pitchFamily="2" charset="-79"/>
              </a:rPr>
              <a:t> </a:t>
            </a:r>
            <a:endParaRPr lang="he-IL" altLang="he-IL" sz="2300" dirty="0">
              <a:latin typeface="Levenim MT" panose="02010502060101010101" pitchFamily="2" charset="-79"/>
              <a:cs typeface="Levenim MT" panose="02010502060101010101" pitchFamily="2" charset="-79"/>
            </a:endParaRP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</a:pPr>
            <a:r>
              <a:rPr lang="he-IL" altLang="he-IL" sz="2300" u="sng" dirty="0">
                <a:latin typeface="Levenim MT" panose="02010502060101010101" pitchFamily="2" charset="-79"/>
                <a:cs typeface="Levenim MT" panose="02010502060101010101" pitchFamily="2" charset="-79"/>
              </a:rPr>
              <a:t>חברות</a:t>
            </a:r>
            <a:r>
              <a:rPr lang="he-IL" altLang="he-IL" sz="2300" dirty="0">
                <a:latin typeface="Levenim MT" panose="02010502060101010101" pitchFamily="2" charset="-79"/>
                <a:cs typeface="Levenim MT" panose="02010502060101010101" pitchFamily="2" charset="-79"/>
              </a:rPr>
              <a:t>: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he-IL" altLang="he-IL" sz="2200" dirty="0">
                <a:latin typeface="Levenim MT" panose="02010502060101010101" pitchFamily="2" charset="-79"/>
                <a:cs typeface="Levenim MT" panose="02010502060101010101" pitchFamily="2" charset="-79"/>
              </a:rPr>
              <a:t>איראן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he-IL" altLang="he-IL" sz="2200" dirty="0">
                <a:latin typeface="Levenim MT" panose="02010502060101010101" pitchFamily="2" charset="-79"/>
                <a:cs typeface="Levenim MT" panose="02010502060101010101" pitchFamily="2" charset="-79"/>
              </a:rPr>
              <a:t>6 מדינות (ארה"ב, בריטניה, צרפת, רוסיה, סין וגרמניה – </a:t>
            </a:r>
            <a:r>
              <a:rPr lang="en-US" altLang="he-IL" sz="2200" b="1" dirty="0">
                <a:latin typeface="Levenim MT" panose="02010502060101010101" pitchFamily="2" charset="-79"/>
                <a:cs typeface="Levenim MT" panose="02010502060101010101" pitchFamily="2" charset="-79"/>
              </a:rPr>
              <a:t>P5+1</a:t>
            </a:r>
            <a:r>
              <a:rPr lang="he-IL" altLang="he-IL" sz="2200" dirty="0">
                <a:latin typeface="Levenim MT" panose="02010502060101010101" pitchFamily="2" charset="-79"/>
                <a:cs typeface="Levenim MT" panose="02010502060101010101" pitchFamily="2" charset="-79"/>
              </a:rPr>
              <a:t>)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he-IL" altLang="he-IL" sz="2200" dirty="0">
                <a:latin typeface="Levenim MT" panose="02010502060101010101" pitchFamily="2" charset="-79"/>
                <a:cs typeface="Levenim MT" panose="02010502060101010101" pitchFamily="2" charset="-79"/>
              </a:rPr>
              <a:t>האיחוד האירופאי</a:t>
            </a:r>
          </a:p>
        </p:txBody>
      </p:sp>
      <p:pic>
        <p:nvPicPr>
          <p:cNvPr id="8" name="מבל חדש.jpg" descr="מבל חדש">
            <a:extLst>
              <a:ext uri="{FF2B5EF4-FFF2-40B4-BE49-F238E27FC236}">
                <a16:creationId xmlns:a16="http://schemas.microsoft.com/office/drawing/2014/main" id="{B911AC0C-3148-436E-A72C-498D1E6BA9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625" y="5147738"/>
            <a:ext cx="668172" cy="713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00048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064" y="1192377"/>
            <a:ext cx="9637776" cy="921869"/>
          </a:xfrm>
        </p:spPr>
        <p:txBody>
          <a:bodyPr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he-IL" altLang="he-IL" b="1" kern="120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מטרת הסכם הגרעין </a:t>
            </a:r>
            <a:endParaRPr lang="en-US" altLang="he-IL" b="1" kern="120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Levenim MT" panose="02010502060101010101" pitchFamily="2" charset="-79"/>
              <a:ea typeface="+mj-ea"/>
              <a:cs typeface="Levenim MT" panose="02010502060101010101" pitchFamily="2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9</a:t>
            </a:fld>
            <a:endParaRPr lang="he-IL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3B4C9289-F2FD-4AC8-B117-D66576374C80}"/>
              </a:ext>
            </a:extLst>
          </p:cNvPr>
          <p:cNvSpPr txBox="1">
            <a:spLocks noChangeArrowheads="1"/>
          </p:cNvSpPr>
          <p:nvPr/>
        </p:nvSpPr>
        <p:spPr>
          <a:xfrm>
            <a:off x="1930814" y="2435948"/>
            <a:ext cx="9133048" cy="415829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None/>
            </a:pPr>
            <a:r>
              <a:rPr lang="he-IL" altLang="he-IL" sz="3200" b="1" dirty="0">
                <a:latin typeface="Levenim MT" panose="02010502060101010101" pitchFamily="2" charset="-79"/>
                <a:cs typeface="Levenim MT" panose="02010502060101010101" pitchFamily="2" charset="-79"/>
              </a:rPr>
              <a:t>להבטיח שתכנית הגרעין של איראן הינה למטרות שלום בלבד</a:t>
            </a:r>
            <a:endParaRPr lang="en-US" altLang="he-IL" sz="3200" b="1" dirty="0"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pic>
        <p:nvPicPr>
          <p:cNvPr id="8" name="מבל חדש.jpg" descr="מבל חדש">
            <a:extLst>
              <a:ext uri="{FF2B5EF4-FFF2-40B4-BE49-F238E27FC236}">
                <a16:creationId xmlns:a16="http://schemas.microsoft.com/office/drawing/2014/main" id="{B911AC0C-3148-436E-A72C-498D1E6BA9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625" y="5147738"/>
            <a:ext cx="668172" cy="713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495100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13798</TotalTime>
  <Words>1261</Words>
  <Application>Microsoft Office PowerPoint</Application>
  <PresentationFormat>מסך רחב</PresentationFormat>
  <Paragraphs>291</Paragraphs>
  <Slides>34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10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34</vt:i4>
      </vt:variant>
    </vt:vector>
  </HeadingPairs>
  <TitlesOfParts>
    <vt:vector size="45" baseType="lpstr">
      <vt:lpstr>Arial</vt:lpstr>
      <vt:lpstr>Assistant</vt:lpstr>
      <vt:lpstr>Calibri</vt:lpstr>
      <vt:lpstr>Calibri Light</vt:lpstr>
      <vt:lpstr>Courier New</vt:lpstr>
      <vt:lpstr>David</vt:lpstr>
      <vt:lpstr>Levenim MT</vt:lpstr>
      <vt:lpstr>Segoe UI</vt:lpstr>
      <vt:lpstr>Wingdings</vt:lpstr>
      <vt:lpstr>Wingdings 2</vt:lpstr>
      <vt:lpstr>ערכת נושא Office</vt:lpstr>
      <vt:lpstr>המכללה לביטחון לאומי</vt:lpstr>
      <vt:lpstr>מצגת של PowerPoint‏</vt:lpstr>
      <vt:lpstr>נאום ראש הממשלה בעצרת הכללית ספטמבר 2018</vt:lpstr>
      <vt:lpstr>נאום ראש הממשלה בעצרת הכללית ספטמבר 2018</vt:lpstr>
      <vt:lpstr>מצגת של PowerPoint‏</vt:lpstr>
      <vt:lpstr> </vt:lpstr>
      <vt:lpstr>הסכם הגרעין עם איראן</vt:lpstr>
      <vt:lpstr>הסכם הגרעין</vt:lpstr>
      <vt:lpstr>מטרת הסכם הגרעין </vt:lpstr>
      <vt:lpstr>החלטת מועבי"ט 2231</vt:lpstr>
      <vt:lpstr>מהות העסקה</vt:lpstr>
      <vt:lpstr>מה קורה עכשיו</vt:lpstr>
      <vt:lpstr>מה קורה עכשיו</vt:lpstr>
      <vt:lpstr>מה עוד קורה ברקע</vt:lpstr>
      <vt:lpstr> </vt:lpstr>
      <vt:lpstr>תחומי הלימוד של הביטחון הלאומי</vt:lpstr>
      <vt:lpstr>מבנה המכללות הצבאיות</vt:lpstr>
      <vt:lpstr>מה עוד יש בחצר המכללות?</vt:lpstr>
      <vt:lpstr>מבנה המב"ל</vt:lpstr>
      <vt:lpstr>עקרונות החלוקה לצוותים</vt:lpstr>
      <vt:lpstr>חלוקת הצוותים</vt:lpstr>
      <vt:lpstr>העונה הבינלאומית</vt:lpstr>
      <vt:lpstr>העונה הישראלית</vt:lpstr>
      <vt:lpstr>העונה הישראלית</vt:lpstr>
      <vt:lpstr>עונת ההתמחות</vt:lpstr>
      <vt:lpstr>העונה האינטגרטיבית</vt:lpstr>
      <vt:lpstr>לימודים באנגלית</vt:lpstr>
      <vt:lpstr>מצגת של PowerPoint‏</vt:lpstr>
      <vt:lpstr>מצגת של PowerPoint‏</vt:lpstr>
      <vt:lpstr>משתתפים נושאי תפקיד</vt:lpstr>
      <vt:lpstr>מבנה שבוע (עקרוני) במב"ל</vt:lpstr>
      <vt:lpstr>שבוע הפתיחה</vt:lpstr>
      <vt:lpstr>תאום ציפיות להמשך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u23920</dc:creator>
  <cp:lastModifiedBy>ענת חן</cp:lastModifiedBy>
  <cp:revision>470</cp:revision>
  <cp:lastPrinted>2020-09-01T08:18:40Z</cp:lastPrinted>
  <dcterms:created xsi:type="dcterms:W3CDTF">2017-08-17T05:53:13Z</dcterms:created>
  <dcterms:modified xsi:type="dcterms:W3CDTF">2020-09-01T09:18:25Z</dcterms:modified>
</cp:coreProperties>
</file>