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7" r:id="rId2"/>
    <p:sldId id="345" r:id="rId3"/>
    <p:sldId id="355" r:id="rId4"/>
    <p:sldId id="390" r:id="rId5"/>
    <p:sldId id="391" r:id="rId6"/>
    <p:sldId id="392" r:id="rId7"/>
    <p:sldId id="393" r:id="rId8"/>
    <p:sldId id="394" r:id="rId9"/>
    <p:sldId id="397" r:id="rId10"/>
    <p:sldId id="399" r:id="rId11"/>
    <p:sldId id="400" r:id="rId12"/>
    <p:sldId id="401" r:id="rId13"/>
    <p:sldId id="344" r:id="rId14"/>
    <p:sldId id="354" r:id="rId15"/>
    <p:sldId id="375" r:id="rId16"/>
    <p:sldId id="379" r:id="rId17"/>
    <p:sldId id="334" r:id="rId18"/>
    <p:sldId id="350" r:id="rId19"/>
    <p:sldId id="335" r:id="rId20"/>
    <p:sldId id="336" r:id="rId21"/>
    <p:sldId id="347" r:id="rId22"/>
    <p:sldId id="337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FF0000"/>
    <a:srgbClr val="F4B183"/>
    <a:srgbClr val="5B9BD5"/>
    <a:srgbClr val="70AD47"/>
    <a:srgbClr val="7030A0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A94CCD1-3880-437C-97C0-29B2E4879D6C}" type="pres">
      <dgm:prSet presAssocID="{2EC39DBA-D492-4DB4-8D04-EEAB1992CCFF}" presName="node" presStyleLbl="node1" presStyleIdx="1" presStyleCnt="5" custScaleX="136302" custScaleY="124631" custRadScaleRad="108782" custRadScaleInc="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9DF21FD-6A3B-40E5-8A60-37AAECAF43A6}" type="pres">
      <dgm:prSet presAssocID="{7CFF1822-6B79-4FD2-8382-C8F6508BF640}" presName="node" presStyleLbl="node1" presStyleIdx="2" presStyleCnt="5" custScaleX="128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529006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2569491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759783" y="497244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054663" y="48285"/>
              </a:moveTo>
              <a:arcTo wR="1657504" hR="1657504" stAng="17031820" swAng="2023262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026203" y="1044019"/>
          <a:ext cx="1739100" cy="1033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4076660" y="1094476"/>
        <a:ext cx="1638186" cy="932708"/>
      </dsp:txXfrm>
    </dsp:sp>
    <dsp:sp modelId="{CE0035AA-8C5E-4539-BEBC-10F6E0E4AE61}">
      <dsp:nvSpPr>
        <dsp:cNvPr id="0" name=""/>
        <dsp:cNvSpPr/>
      </dsp:nvSpPr>
      <dsp:spPr>
        <a:xfrm>
          <a:off x="1667659" y="215801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01082" y="1871922"/>
              </a:moveTo>
              <a:arcTo wR="1657504" hR="1657504" stAng="445963" swAng="2100437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321509" y="2999300"/>
          <a:ext cx="1639425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3361994" y="3039785"/>
        <a:ext cx="1558455" cy="748375"/>
      </dsp:txXfrm>
    </dsp:sp>
    <dsp:sp modelId="{85CDC803-14B6-40B7-B0C2-D59D77C29BED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807153" y="3308240"/>
              </a:moveTo>
              <a:arcTo wR="1657504" hR="1657504" stAng="5089198" swAng="100298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55474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1595234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952625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993110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ט'/אלול/תש"פ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ט'/אלול/תש"פ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77434"/>
            <a:ext cx="5436874" cy="39083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xmlns="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  <a:endParaRPr lang="he-IL" sz="8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21383EB3-FAE7-4CB8-BF87-45961BEFBBF3}"/>
              </a:ext>
            </a:extLst>
          </p:cNvPr>
          <p:cNvSpPr txBox="1"/>
          <p:nvPr/>
        </p:nvSpPr>
        <p:spPr>
          <a:xfrm>
            <a:off x="885755" y="5311659"/>
            <a:ext cx="3298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September 2020</a:t>
            </a:r>
            <a:endParaRPr lang="he-IL" sz="28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EFFD73-EEAE-4067-8517-E208CD6F4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92" y="4821615"/>
            <a:ext cx="682587" cy="10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29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The U.S. withdrew from the agreement on 8 May, 2018 and re-imposed US sanctions (“maximum pressure” campaign)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Iran has gradually withdrawn from its obligations under the agreement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US failed to extend arms embargo (2:2:11)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US requested to reinstate sanctions lifted by the agreement (effective 20 September)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 smtClean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 smtClean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Legal </a:t>
            </a: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debates on US being a “JCPOA participant State”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If a resolution is introduced – US will veto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08" y="2388710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Else is Happening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Areas of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Study 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at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xmlns="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61397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xmlns="" id="{B7A16583-0DA0-4154-A55F-2CA690BF4E40}"/>
              </a:ext>
            </a:extLst>
          </p:cNvPr>
          <p:cNvGrpSpPr/>
          <p:nvPr/>
        </p:nvGrpSpPr>
        <p:grpSpPr>
          <a:xfrm>
            <a:off x="5185954" y="3474719"/>
            <a:ext cx="1521888" cy="1051515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xmlns="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xmlns="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Strategy </a:t>
              </a:r>
              <a:endParaRPr lang="he-IL" sz="1600" b="1" kern="12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9EFD22-C60D-4830-A644-381E38494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8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מלבן מעוגל 12"/>
          <p:cNvSpPr/>
          <p:nvPr/>
        </p:nvSpPr>
        <p:spPr>
          <a:xfrm>
            <a:off x="1593669" y="3329243"/>
            <a:ext cx="2593961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Defense College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1" y="3961306"/>
            <a:ext cx="2" cy="33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383741" y="2036359"/>
            <a:ext cx="3369843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Commandant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MG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Itai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Veruv</a:t>
            </a:r>
            <a:endParaRPr lang="he-IL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+mj-cs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42" cy="72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Staff Colleges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BG Rafi Milo</a:t>
            </a:r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76990" y="4677957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Tactical Command College  </a:t>
            </a:r>
            <a:endParaRPr lang="en-US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“Alon”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8" name="מלבן מעוגל 26"/>
          <p:cNvSpPr/>
          <p:nvPr/>
        </p:nvSpPr>
        <p:spPr>
          <a:xfrm>
            <a:off x="6620168" y="4727309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Afek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Gidon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68663" y="2675117"/>
            <a:ext cx="10183" cy="33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BG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</a:rPr>
              <a:t>Course 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xmlns="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Military Colleges Structure</a:t>
            </a: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06953" y="3803028"/>
            <a:ext cx="90334" cy="1018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INDC Commandant </a:t>
            </a:r>
            <a:endParaRPr lang="en-US" sz="16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 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Itai Veruv 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48254" y="3105830"/>
            <a:ext cx="2498065" cy="697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Colleges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Instruction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397079" y="3225706"/>
            <a:ext cx="2314369" cy="77390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</a:rPr>
              <a:t>‘</a:t>
            </a:r>
            <a:r>
              <a:rPr lang="en-US" sz="16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Ma’arachot</a:t>
            </a:r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’ </a:t>
            </a:r>
            <a:endParaRPr lang="en-US" sz="1600" b="1" dirty="0" smtClean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/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</a:rPr>
              <a:t>Publication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Logistics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25706"/>
            <a:ext cx="2182223" cy="690069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and Legitimacy Branch</a:t>
            </a:r>
            <a:r>
              <a:rPr lang="he-IL" sz="1600" b="1" dirty="0" smtClean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</a:rPr>
              <a:t>“Cathedral”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xmlns="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18" y="1303390"/>
            <a:ext cx="9637776" cy="32162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Else 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 There 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This Base?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xmlns="" id="{9FEE3BB0-DFFE-4BAD-B3B3-747ECF4B43A9}"/>
              </a:ext>
            </a:extLst>
          </p:cNvPr>
          <p:cNvSpPr/>
          <p:nvPr/>
        </p:nvSpPr>
        <p:spPr>
          <a:xfrm>
            <a:off x="5064937" y="4767674"/>
            <a:ext cx="2261537" cy="1105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IDF Library </a:t>
            </a:r>
            <a:endParaRPr lang="he-IL" sz="1400" b="1" dirty="0" smtClean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Learning and</a:t>
            </a:r>
            <a:endParaRPr lang="he-IL" sz="1400" b="1" dirty="0" smtClean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Development </a:t>
            </a:r>
          </a:p>
          <a:p>
            <a:pPr algn="ctr" rtl="0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Center</a:t>
            </a:r>
          </a:p>
          <a:p>
            <a:pPr algn="ctr" rtl="0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Literacy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xmlns="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xmlns="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xmlns="" id="{613D7258-3330-4B83-AFDF-18A3771F2D11}"/>
              </a:ext>
            </a:extLst>
          </p:cNvPr>
          <p:cNvSpPr/>
          <p:nvPr/>
        </p:nvSpPr>
        <p:spPr>
          <a:xfrm>
            <a:off x="968024" y="5349458"/>
            <a:ext cx="1191746" cy="484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Physical Culture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xmlns="" id="{9EA0C153-5849-4EE4-A22F-B9D71724E8BA}"/>
              </a:ext>
            </a:extLst>
          </p:cNvPr>
          <p:cNvSpPr/>
          <p:nvPr/>
        </p:nvSpPr>
        <p:spPr>
          <a:xfrm>
            <a:off x="2411947" y="5367155"/>
            <a:ext cx="1286293" cy="466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Publishing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xmlns="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5028377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INDC Structure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9928" y="1634185"/>
            <a:ext cx="10255952" cy="4269478"/>
            <a:chOff x="989928" y="1639979"/>
            <a:chExt cx="10255952" cy="4269478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xmlns="" id="{B4100C71-6EAD-4693-9D21-FEB7B970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928" y="1639979"/>
              <a:ext cx="10255952" cy="42547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18969" y="1787206"/>
              <a:ext cx="219786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INDC Commandant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MG Itai Veruv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4335" y="2350598"/>
              <a:ext cx="3060000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Chief Instructor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rtl="0"/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Merav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Zafary-Odiz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1952" y="2931459"/>
              <a:ext cx="2340000" cy="584775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Executive </a:t>
              </a:r>
              <a:r>
                <a:rPr lang="en-US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Officer 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Matan Or</a:t>
              </a:r>
              <a:endParaRPr lang="he-IL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1972" y="2648482"/>
              <a:ext cx="1489638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Academic Adviser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Doron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Navot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21983" y="3884911"/>
              <a:ext cx="1913889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1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Dr.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Alona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Fisher-</a:t>
              </a:r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Kam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8879" y="3884911"/>
              <a:ext cx="1725646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2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Amir Maimon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5619" y="3897909"/>
              <a:ext cx="1767406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3 Yehuda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Yohananof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2997" y="3883440"/>
              <a:ext cx="1705968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4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Almog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41610" y="3869761"/>
              <a:ext cx="1620000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</a:t>
              </a:r>
            </a:p>
            <a:p>
              <a:pPr algn="ctr" rtl="0"/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Besora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Regev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15784" y="4802925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Organization and Logistic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CWO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Partuk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98375" y="4786623"/>
              <a:ext cx="2451659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ISMO</a:t>
              </a:r>
            </a:p>
            <a:p>
              <a:pPr algn="ctr" rtl="0"/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MAJ Alisa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Fenych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2419" y="5340762"/>
              <a:ext cx="2447616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Deputy Head of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ISMO</a:t>
              </a:r>
            </a:p>
            <a:p>
              <a:pPr algn="ctr" rtl="0"/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LT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Aaron Abel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6791" y="5386237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Management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Officer </a:t>
              </a:r>
              <a:endPara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CSM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Zochbaia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831" y="4855990"/>
              <a:ext cx="1572726" cy="738664"/>
            </a:xfrm>
            <a:prstGeom prst="rect">
              <a:avLst/>
            </a:prstGeom>
            <a:solidFill>
              <a:srgbClr val="F4B183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Senior Learning Center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endPara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Anat Chen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28353" y="2661171"/>
              <a:ext cx="1620000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Academic </a:t>
              </a:r>
              <a:r>
                <a:rPr lang="en-US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Program Prof.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Yossi Ben- Artzi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66845" y="4910646"/>
              <a:ext cx="2078757" cy="307777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Coordination Officer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Principles of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Team Formation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71007" y="2085783"/>
            <a:ext cx="9619359" cy="3694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Two teams with international participants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Dispersal of participants from the same organization among the teams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Separation between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an Instructor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and a participant from the same organization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Heterogeneous teams: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Military - Civilians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Positions / Field of Occupation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Gender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3B7D3E-B173-4F0F-A368-935D35B3F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2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Team Formation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82666"/>
              </p:ext>
            </p:extLst>
          </p:nvPr>
        </p:nvGraphicFramePr>
        <p:xfrm>
          <a:off x="725754" y="1503322"/>
          <a:ext cx="10740491" cy="44213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7091">
                  <a:extLst>
                    <a:ext uri="{9D8B030D-6E8A-4147-A177-3AD203B41FA5}">
                      <a16:colId xmlns:a16="http://schemas.microsoft.com/office/drawing/2014/main" xmlns="" val="1379950137"/>
                    </a:ext>
                  </a:extLst>
                </a:gridCol>
                <a:gridCol w="2664823">
                  <a:extLst>
                    <a:ext uri="{9D8B030D-6E8A-4147-A177-3AD203B41FA5}">
                      <a16:colId xmlns:a16="http://schemas.microsoft.com/office/drawing/2014/main" xmlns="" val="1296333704"/>
                    </a:ext>
                  </a:extLst>
                </a:gridCol>
                <a:gridCol w="2313500">
                  <a:extLst>
                    <a:ext uri="{9D8B030D-6E8A-4147-A177-3AD203B41FA5}">
                      <a16:colId xmlns:a16="http://schemas.microsoft.com/office/drawing/2014/main" xmlns="" val="1976429746"/>
                    </a:ext>
                  </a:extLst>
                </a:gridCol>
                <a:gridCol w="2785077">
                  <a:extLst>
                    <a:ext uri="{9D8B030D-6E8A-4147-A177-3AD203B41FA5}">
                      <a16:colId xmlns:a16="http://schemas.microsoft.com/office/drawing/2014/main" xmlns="" val="3535152530"/>
                    </a:ext>
                  </a:extLst>
                </a:gridCol>
              </a:tblGrid>
              <a:tr h="5813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1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Fisher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+mj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2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Maimon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3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Yehuda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Yohananof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Instructor Team 4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Almog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Rob </a:t>
                      </a:r>
                      <a:r>
                        <a:rPr lang="en-US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Sinram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Tim Scott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Hanan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Edri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Fire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Nicola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Mandolesi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Christian Bauer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Reuveni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Karadi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Nikolaos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Skourellos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Mohit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Trivedi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Ofek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Shlomit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Sufa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Yaron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Yungman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Olga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Polyakov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Edna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Iliya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Idit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Almaliha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Liat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Pearl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Mazliah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Omri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Asaf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Vardi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Shraga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Glicksman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Davidson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David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Shapira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Eliad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Siman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Itamar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Ben Haim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Yair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Yaniv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Avitan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Gilad Amit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Itzhaki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Ohad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Buchris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Roy Levy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Tal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Politis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Yoav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Torjanski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Oded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Zemach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Uri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Arnon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Slovatizky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Eitan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Menashe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Yoni Roth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Ronen 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Barket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Abrahami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Peled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Yehoshua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International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xmlns="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162595" y="1727924"/>
            <a:ext cx="9741340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Basic concepts in national security - 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Dr. Doron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Navot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and BG (Res.)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Itai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Brun</a:t>
            </a:r>
            <a:endParaRPr lang="en-US" alt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"Network meetings" - personal </a:t>
            </a:r>
            <a:r>
              <a:rPr lang="en-US" altLang="he-IL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introduction</a:t>
            </a:r>
            <a:endParaRPr lang="en-US" alt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Geo-strategy - Prof. Yossi Ben-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Artzi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and </a:t>
            </a:r>
            <a:r>
              <a:rPr lang="en-US" altLang="he-IL" sz="19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Merav</a:t>
            </a:r>
            <a:r>
              <a:rPr lang="en-US" altLang="he-IL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Zafary-Odiz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Ministry of Foreign Affairs </a:t>
            </a:r>
            <a:r>
              <a:rPr lang="en-US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day</a:t>
            </a:r>
            <a:endParaRPr lang="en-US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National Security team study tour</a:t>
            </a:r>
            <a:endParaRPr lang="en-US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Iran </a:t>
            </a:r>
            <a:r>
              <a:rPr lang="en-US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Day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English </a:t>
            </a:r>
            <a:r>
              <a:rPr lang="en-US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Sessions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Europe seminar and study tour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4BACDF-B0AF-41C5-B3ED-D6D725C06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4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653F2E19-A4B2-4769-A8F0-1F6DD380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94" y="973173"/>
            <a:ext cx="10277856" cy="4937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8026" y="1107027"/>
            <a:ext cx="7799935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A Few Words About Myself</a:t>
            </a:r>
            <a:endParaRPr lang="he-I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094" y="4686648"/>
            <a:ext cx="174811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Childhood in Netanya</a:t>
            </a:r>
            <a:endParaRPr lang="he-IL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75176" y="2088776"/>
            <a:ext cx="1290918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B.A in the Hebrew University </a:t>
            </a:r>
            <a:endParaRPr lang="he-IL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40404" y="4603127"/>
            <a:ext cx="1668212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M.A at UC Berkeley 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4047" y="2088776"/>
            <a:ext cx="1936377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Atomic Energy Commission</a:t>
            </a:r>
            <a:endParaRPr lang="he-I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01488" y="4603127"/>
            <a:ext cx="1586753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INDC Graduate 40</a:t>
            </a:r>
            <a:r>
              <a:rPr lang="en-US" sz="1600" baseline="30000" dirty="0"/>
              <a:t>th</a:t>
            </a:r>
            <a:r>
              <a:rPr lang="en-US" sz="1600" dirty="0"/>
              <a:t> class</a:t>
            </a:r>
            <a:endParaRPr lang="he-I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64050" y="4541570"/>
            <a:ext cx="139733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 INDC Chief Instructor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2894" y="1596334"/>
            <a:ext cx="2098594" cy="1323439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International Atomic Energy Agency and Comprehensive Nuclear‑Test‑Ban Treaty Organization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836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95018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Israeli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047724" y="2050120"/>
            <a:ext cx="10096552" cy="3159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Zionism Seminar: Founding Fathers - Prof. Yossi Ben-Artzi and Dr.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Anat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Chen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Strategy Studies - Dr. Dima Adamski, Dado Center, Commandant 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Geography and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national security tours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(North, South, Judea and Samaria, Jerusalem,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the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Seam Line and the Jordan Valley) - Prof. Yossi Ben-Artzi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Politics, Diplomacy and Foreign Policy - Dr. Emanuel Navon (Haifa)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Approaches and Schools in Political Science - Dr. Doron Navot (Haifa)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A3242F-F00A-4510-936C-2EA3DD833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The Israeli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Season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74668" y="1699294"/>
            <a:ext cx="9842664" cy="3839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Extended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Elective Seminar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Public Law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Amnon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(Haifa)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and National Security - Dr. Aviad Rubin (Haifa)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2. Elective Seminar: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- Dr.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Neri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Horowitz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Energy and Geopolitics - Dr. </a:t>
            </a:r>
            <a:r>
              <a:rPr lang="en-US" altLang="he-IL" sz="18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Elai</a:t>
            </a:r>
            <a:r>
              <a:rPr lang="en-US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Rettig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Medicine and National Security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Itzik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Kreis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3. Negotiation / Persuasion skills and standing in front of the camera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4. A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concluding Political-Security simulation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74543-6730-4A82-AB01-042FF367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958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Specialization Season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xmlns="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949221"/>
            <a:ext cx="9957172" cy="3641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The Digital World for Decision Makers – Prof. Dani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Raz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Tours of the Security Organizations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Elective Seminar 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Israeli Economy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- Dr. Omar </a:t>
            </a:r>
            <a:r>
              <a:rPr lang="en-US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Moav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Communication -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Mr.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Ofir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Cyber ​​- Prof.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Eviatar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Matanya</a:t>
            </a:r>
            <a:endParaRPr lang="en-US" altLang="he-IL" sz="2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Conferences: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Government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corruption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, International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law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, Cyber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Seminar and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study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our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in the East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272469-5C8D-4E93-8038-85842416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29" y="5015713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he Integrative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968024" y="2025359"/>
            <a:ext cx="9741297" cy="2134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National </a:t>
            </a:r>
            <a:r>
              <a:rPr kumimoji="0" lang="en-US" alt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security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ours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: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Eilat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,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Arava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and Infrastructure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Seminar and </a:t>
            </a:r>
            <a:r>
              <a:rPr kumimoji="0" lang="en-US" alt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study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 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in the US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Final </a:t>
            </a:r>
            <a:r>
              <a:rPr kumimoji="0" lang="en-US" alt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project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604CB2-E7F5-47B2-9845-A21A4A71A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23" y="497877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E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nglish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Sessions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230416" y="2184283"/>
            <a:ext cx="8371455" cy="247294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4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Levels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Teaching English </a:t>
            </a:r>
            <a:r>
              <a:rPr lang="en-US" sz="2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vs.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Conversation on national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security related topics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Method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4D513F-DB4A-4A8C-9CD3-3F212B83A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917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Expectations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787037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Duties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-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Active participation,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responsibility for tasks</a:t>
            </a:r>
            <a:r>
              <a:rPr lang="en-US" altLang="he-IL" sz="20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and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submitting assignments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Farwell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to “home organization”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and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vacation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planning according to INDC schedule  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From</a:t>
            </a:r>
            <a:r>
              <a:rPr kumimoji="0" lang="en-US" altLang="he-I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E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go-system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to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Eco-system</a:t>
            </a:r>
            <a:endParaRPr kumimoji="0" lang="en-US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Setting goals for personal development</a:t>
            </a:r>
            <a:endParaRPr kumimoji="0" lang="he-IL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Information 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security</a:t>
            </a:r>
            <a:endParaRPr kumimoji="0" lang="he-IL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Studies in the Shadow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COVID 19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personal responsibility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42512-939A-4B08-BB69-E3FCD2C64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43" y="5215004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he-IL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 Code</a:t>
            </a:r>
            <a:endParaRPr kumimoji="0" lang="en-US" altLang="he-IL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10600" y="3540035"/>
            <a:ext cx="2591172" cy="12409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Statesmanship and Representation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Dress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56931" y="3540035"/>
            <a:ext cx="2228051" cy="1921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Seating arrangement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Cell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phones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Laptops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 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Drink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4537" y="3540035"/>
            <a:ext cx="2063932" cy="5878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Mutual Respect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7599" y="3383280"/>
            <a:ext cx="2081320" cy="20782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Microphones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Introducing Guests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 with Seniors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xmlns="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4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INDC </a:t>
            </a:r>
            <a:r>
              <a:rPr kumimoji="0" lang="en-US" altLang="he-I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Code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9343" y="3270582"/>
            <a:ext cx="1632857" cy="4000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Discretion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4755" y="5185955"/>
            <a:ext cx="1737360" cy="564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Logistics and Acquisitions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26971" y="5071326"/>
            <a:ext cx="1789612" cy="67926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Absence Policy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1006" y="3537084"/>
            <a:ext cx="2233749" cy="4117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Openness and Listening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2970" y="3470622"/>
            <a:ext cx="2408321" cy="5670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Ethics of Academic Writing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2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Class Officials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1250400" y="2162959"/>
            <a:ext cx="9126949" cy="3206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</a:t>
            </a: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Class </a:t>
            </a:r>
            <a:r>
              <a:rPr kumimoji="0" lang="en-US" altLang="he-I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presidents</a:t>
            </a:r>
            <a:endParaRPr kumimoji="0" lang="he-IL" alt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Note-Taker (Hebrew and English)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Photographer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Treasurer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C95290-0165-4B17-A4D1-A0817026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98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Weekly Structure (in principle</a:t>
            </a:r>
            <a:r>
              <a:rPr lang="en-US" altLang="he-IL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r>
              <a:rPr lang="he-IL" altLang="he-IL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xmlns="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91163"/>
              </p:ext>
            </p:extLst>
          </p:nvPr>
        </p:nvGraphicFramePr>
        <p:xfrm>
          <a:off x="1716240" y="1845914"/>
          <a:ext cx="9209600" cy="3778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6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6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523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Hour/Day</a:t>
                      </a:r>
                      <a:endParaRPr kumimoji="0" lang="he-I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Independent Learning 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Hour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 4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Until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15:00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NYT Headlines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1805320"/>
            <a:ext cx="9745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U.N. Security Council Rejects U.S. Proposal to Extend Arms Embargo on Iran (14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U.S. Heads to United Nations to Demand ‘Snapback’ of Sanctions Against Iran (19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Instead of Isolating Iran, U.S. Finds Itself on the Outside Over Iran Nuclear Deal (20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Security Council Leader Rejects U.S. Demand for U.N. Sanctions on Iran (25 August)</a:t>
            </a:r>
            <a:endParaRPr lang="he-IL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31" y="754955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2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-US" altLang="he-IL" sz="4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pening Week</a:t>
            </a:r>
            <a:endParaRPr lang="en-US" altLang="he-IL" sz="42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xmlns="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0507"/>
              </p:ext>
            </p:extLst>
          </p:nvPr>
        </p:nvGraphicFramePr>
        <p:xfrm>
          <a:off x="818148" y="1541926"/>
          <a:ext cx="10324468" cy="461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23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766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Hour/Day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6.9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 8.9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8041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1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the INDC 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Commandant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Chairman of Foreign Affairs</a:t>
                      </a:r>
                      <a:r>
                        <a:rPr lang="en-US" sz="17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&amp; Security Committee</a:t>
                      </a:r>
                      <a:endParaRPr lang="he-IL" sz="17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Independent Learning </a:t>
                      </a:r>
                      <a:endParaRPr kumimoji="0" lang="he-I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Coffee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and Reading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758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Chief Instructor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Head of the National Security Council</a:t>
                      </a:r>
                      <a:endParaRPr lang="he-IL" sz="17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Sessions</a:t>
                      </a:r>
                      <a:r>
                        <a:rPr lang="en-US" sz="17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</a:t>
                      </a:r>
                    </a:p>
                    <a:p>
                      <a:pPr algn="ctr" rtl="1"/>
                      <a:r>
                        <a:rPr lang="en-US" sz="17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Basic</a:t>
                      </a:r>
                      <a:r>
                        <a:rPr lang="en-US" sz="17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concepts in national security</a:t>
                      </a:r>
                      <a:endParaRPr lang="en-US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638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3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Professor Aaron Ciechanover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Learning Center to Seniors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2329903"/>
                  </a:ext>
                </a:extLst>
              </a:tr>
              <a:tr h="718331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Teamwork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Guest Lecturer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4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Team Hour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951881"/>
                  </a:ext>
                </a:extLst>
              </a:tr>
              <a:tr h="714007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English</a:t>
                      </a:r>
                      <a:r>
                        <a:rPr lang="en-US" sz="17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700" baseline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Fields of Study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xmlns="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Good Luck!</a:t>
            </a:r>
            <a:endParaRPr kumimoji="0" lang="he-IL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B030AC-AA57-4D13-AE77-8392CB196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 with Iran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1580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Purpose of the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2470887"/>
            <a:ext cx="974597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800" b="1" dirty="0">
                <a:latin typeface="Levenim MT" pitchFamily="2" charset="-79"/>
                <a:cs typeface="Levenim MT" pitchFamily="2" charset="-79"/>
              </a:rPr>
              <a:t>Ensuring that Iran's nuclear program is for peaceful purposes only</a:t>
            </a:r>
            <a:endParaRPr lang="en-US" sz="2800" b="1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5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Signed: 14 July, 2015 (159 pages, 5 appendices)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Name: </a:t>
            </a:r>
            <a:r>
              <a:rPr lang="en-US" sz="2500" b="1" dirty="0">
                <a:latin typeface="Levenim MT" pitchFamily="2" charset="-79"/>
                <a:cs typeface="Levenim MT" pitchFamily="2" charset="-79"/>
              </a:rPr>
              <a:t>JCPOA - Joint Comprehensive Plan of Action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Parties: Iran, 6 countries (US, UK, France, Germany, Russia and China - </a:t>
            </a:r>
            <a:r>
              <a:rPr lang="en-US" sz="2500" b="1" dirty="0">
                <a:latin typeface="Levenim MT" pitchFamily="2" charset="-79"/>
                <a:cs typeface="Levenim MT" pitchFamily="2" charset="-79"/>
              </a:rPr>
              <a:t>P5 + 1</a:t>
            </a:r>
            <a:r>
              <a:rPr lang="en-US" sz="2500" dirty="0">
                <a:latin typeface="Levenim MT" pitchFamily="2" charset="-79"/>
                <a:cs typeface="Levenim MT" pitchFamily="2" charset="-79"/>
              </a:rPr>
              <a:t>) and the European Union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>
                <a:latin typeface="Levenim MT" pitchFamily="2" charset="-79"/>
                <a:cs typeface="Levenim MT" pitchFamily="2" charset="-79"/>
              </a:rPr>
              <a:t>UNSC Resolution 2231 </a:t>
            </a:r>
            <a:r>
              <a:rPr lang="en-US" sz="2500" dirty="0">
                <a:latin typeface="Levenim MT" pitchFamily="2" charset="-79"/>
                <a:cs typeface="Levenim MT" pitchFamily="2" charset="-79"/>
              </a:rPr>
              <a:t>(20.7.2015) adopted the agreement (valid until 18 October 2025 = closure of the Iranian file)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0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Verification: International Atomic Energy Agency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Sanctions relief: UN, US, EU </a:t>
            </a:r>
            <a:br>
              <a:rPr lang="en-US" altLang="he-IL" sz="2600" dirty="0">
                <a:latin typeface="Levenim MT" pitchFamily="2" charset="-79"/>
                <a:cs typeface="Levenim MT" pitchFamily="2" charset="-79"/>
              </a:rPr>
            </a:b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(maintaining restrictions on conventional arms for 5 years, on ballistic missiles for 8 years)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600" b="1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“Snapback mechanism” </a:t>
            </a: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– substantial </a:t>
            </a:r>
            <a:r>
              <a:rPr lang="en-US" altLang="he-IL" sz="2600" dirty="0" smtClean="0">
                <a:latin typeface="Levenim MT" pitchFamily="2" charset="-79"/>
                <a:cs typeface="Levenim MT" pitchFamily="2" charset="-79"/>
              </a:rPr>
              <a:t>violation</a:t>
            </a:r>
            <a:endParaRPr lang="he-IL" altLang="he-IL" sz="2600" b="1" dirty="0">
              <a:solidFill>
                <a:srgbClr val="51484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Essence of the Deal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7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Limitations on the nuclear program for a </a:t>
            </a:r>
            <a:r>
              <a:rPr lang="en-US" sz="2600" b="1" dirty="0">
                <a:latin typeface="Levenim MT" pitchFamily="2" charset="-79"/>
                <a:cs typeface="Levenim MT" pitchFamily="2" charset="-79"/>
              </a:rPr>
              <a:t>defined period of time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 in exchange for partial and gradual removal of </a:t>
            </a: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sanctions (US, EU, UN)</a:t>
            </a:r>
            <a:endParaRPr lang="en-US" sz="2600" dirty="0"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Tight safeguards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Iran’s breach of commitments will lead to imposing sanctions (</a:t>
            </a:r>
            <a:r>
              <a:rPr lang="en-US" sz="2600" b="1" dirty="0">
                <a:latin typeface="Levenim MT" pitchFamily="2" charset="-79"/>
                <a:cs typeface="Levenim MT" pitchFamily="2" charset="-79"/>
              </a:rPr>
              <a:t>snapback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)</a:t>
            </a:r>
            <a:endParaRPr lang="en-US" sz="26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Snapback Mechanism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78" y="1886212"/>
            <a:ext cx="10063391" cy="39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Any participant in the JCPOA can lodge a non-compliance complaint with the UN Security Council, triggering a 30-day deadline for the Security Council to pass a new resolution extending the suspension of sanctions</a:t>
            </a:r>
          </a:p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If a permanent member of the Security Council vetoes such a resolution, then sanctions under the previous Security Council resolution would be automatically restored.  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44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1382</Words>
  <Application>Microsoft Office PowerPoint</Application>
  <PresentationFormat>מותאם אישית</PresentationFormat>
  <Paragraphs>335</Paragraphs>
  <Slides>31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ערכת נושא Office</vt:lpstr>
      <vt:lpstr>Israel National Defense College </vt:lpstr>
      <vt:lpstr>מצגת של PowerPoint</vt:lpstr>
      <vt:lpstr>NYT Headlines</vt:lpstr>
      <vt:lpstr>The Nuclear Agreement with Iran</vt:lpstr>
      <vt:lpstr>The Purpose of the Agreement</vt:lpstr>
      <vt:lpstr>The Nuclear Agreement</vt:lpstr>
      <vt:lpstr>The Nuclear Agreement</vt:lpstr>
      <vt:lpstr>The Essence of the Deal</vt:lpstr>
      <vt:lpstr>Snapback Mechanism</vt:lpstr>
      <vt:lpstr>What Happens Now</vt:lpstr>
      <vt:lpstr>What Happens Now (Cont.)</vt:lpstr>
      <vt:lpstr>What Else is Happening</vt:lpstr>
      <vt:lpstr>Areas of Study at INDC</vt:lpstr>
      <vt:lpstr>Israel Military Colleges Structure</vt:lpstr>
      <vt:lpstr>What Else Is There in This Base?</vt:lpstr>
      <vt:lpstr>The INDC Structure </vt:lpstr>
      <vt:lpstr>Principles of Team Formation</vt:lpstr>
      <vt:lpstr>Team Formation</vt:lpstr>
      <vt:lpstr>The International Season</vt:lpstr>
      <vt:lpstr>The Israeli Season</vt:lpstr>
      <vt:lpstr> The Israeli Season (Cont.)</vt:lpstr>
      <vt:lpstr>Specialization Season </vt:lpstr>
      <vt:lpstr>The Integrative Season</vt:lpstr>
      <vt:lpstr>English Sessions</vt:lpstr>
      <vt:lpstr>Expectations</vt:lpstr>
      <vt:lpstr>מצגת של PowerPoint</vt:lpstr>
      <vt:lpstr>מצגת של PowerPoint</vt:lpstr>
      <vt:lpstr>Class Officials</vt:lpstr>
      <vt:lpstr>Weekly Structure (in principle) INDC</vt:lpstr>
      <vt:lpstr>Opening Week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Int</cp:lastModifiedBy>
  <cp:revision>535</cp:revision>
  <cp:lastPrinted>2020-08-25T07:13:02Z</cp:lastPrinted>
  <dcterms:created xsi:type="dcterms:W3CDTF">2017-08-17T05:53:13Z</dcterms:created>
  <dcterms:modified xsi:type="dcterms:W3CDTF">2020-08-29T15:22:27Z</dcterms:modified>
</cp:coreProperties>
</file>