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672" r:id="rId3"/>
  </p:sldMasterIdLst>
  <p:sldIdLst>
    <p:sldId id="304" r:id="rId4"/>
    <p:sldId id="299" r:id="rId5"/>
    <p:sldId id="302" r:id="rId6"/>
    <p:sldId id="331" r:id="rId7"/>
    <p:sldId id="309" r:id="rId8"/>
    <p:sldId id="332" r:id="rId9"/>
    <p:sldId id="324" r:id="rId10"/>
    <p:sldId id="305" r:id="rId11"/>
    <p:sldId id="310" r:id="rId12"/>
    <p:sldId id="311" r:id="rId13"/>
    <p:sldId id="312" r:id="rId14"/>
    <p:sldId id="327" r:id="rId15"/>
    <p:sldId id="326" r:id="rId16"/>
    <p:sldId id="316" r:id="rId17"/>
    <p:sldId id="315" r:id="rId18"/>
    <p:sldId id="313" r:id="rId19"/>
    <p:sldId id="314" r:id="rId20"/>
    <p:sldId id="317" r:id="rId21"/>
    <p:sldId id="330" r:id="rId22"/>
    <p:sldId id="321" r:id="rId23"/>
    <p:sldId id="322" r:id="rId2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lomo" initials="S" lastIdx="4" clrIdx="0">
    <p:extLst>
      <p:ext uri="{19B8F6BF-5375-455C-9EA6-DF929625EA0E}">
        <p15:presenceInfo xmlns:p15="http://schemas.microsoft.com/office/powerpoint/2012/main" userId="Shlomo" providerId="None"/>
      </p:ext>
    </p:extLst>
  </p:cmAuthor>
  <p:cmAuthor id="2" name="משתמש" initials="U" lastIdx="8" clrIdx="1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148" d="100"/>
          <a:sy n="148" d="100"/>
        </p:scale>
        <p:origin x="88" y="3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3C9B483-D8B1-4144-AB98-82D91A9A7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83C37367-4E71-4531-B7F0-9C01E22C0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8B60540-83AA-4343-AED7-67C0BB97E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4BCA495-48D2-49FB-B8B1-40E18AA67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3C959B3-10AA-49C4-BC29-4DABAC8D8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081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C27DBD7-7F77-40E8-94F2-AD86E4166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8553E33-7DFD-48DD-B154-7389FC6E3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30052E0-4C74-4CB0-8D73-82D64D27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5DD6606-3708-4FAF-B3AA-70BF7DC4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D7719A1-D021-4FFF-B765-CC362605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9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243E8E4A-F299-4C31-9321-422D9A7F05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37E96AF-C0F1-4931-9DE0-DFCE0254A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B227F9F-D45F-474F-B5A9-52C067265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3F47CFE-6CDC-4279-8B2F-A0613B7EE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C3FEF55-88B7-46D7-BCA7-60D852DD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5329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7696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994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405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1819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2449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78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349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482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605EF5-57EC-49B4-85E2-4EAF1863C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F202EF0-74A4-459A-8A5E-6FFAFD1AF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A2AEB1A-3FA2-40A3-96E4-B683757FB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01646CD-D80D-4B94-BD84-3CFA36A0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7D3BF96-DFA3-4010-ADCD-DB5D14B6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790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729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76905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69980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4731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63004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70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7925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61002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4108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605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27489C3-4421-4D6F-9690-4A1F1BCC4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2B00D26-0995-4566-98F4-AACB43889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03FB92A-472D-4C77-AC55-739A4CBA6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6BCBCDA-4E4B-4911-BA2A-88136E52E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EE49CC9-27CE-42AD-B3F3-BC4996430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823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14526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93286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84193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99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90C7B1D-457B-484B-B07A-39C10383A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19F2D62-7612-4BA0-9253-59668240B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FB30AD5-5A85-4780-849B-0F0420D6CF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EDEF439-539F-4F4B-A14E-D6C88892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BE12525-0FAC-48F1-996E-F93B3907A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1A55B91-0EEF-4E09-8EE5-C247C9CA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449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E57C8FD-8D2B-469D-BE14-5084B503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D0F8365-6775-446B-86E2-E8C6D7640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2934F06-409F-47F9-9CB8-2477DBFA6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B64FCD8-CA1C-4FF8-BAC1-952F0D4F3E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406671E7-8727-405A-AAB4-420AFF0B73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5AE0F60-C674-4234-867C-DDE4A554C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4A1A4FFB-461C-4A50-85EA-56B7D19F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4EE44FC3-9923-455D-A8C9-1CD3C09A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169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B7C53D9-7CF4-46E7-A803-DF6AAB4C1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FD42867A-6A0B-42E2-9812-3FA268CCC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B50C3970-C75C-4142-A957-93E9AD4E5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E1FE6F7-7066-44FF-B4C7-3EE7386EC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5429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099003A1-36EC-4A96-B1E9-667AC5AAF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A382852-48F9-4639-AA73-E9B76BBD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1D2CF77B-FBC3-4AAE-BB04-60497CFB3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555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1DF6335-0E04-4897-9B6E-38857AE41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7785BFA-CB35-4E54-B795-430C8FCE5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10B3F99-D52A-424A-A13C-6829CE862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3F23B4C-D169-4005-83BB-3CD5D5845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62F6FB9-FEE7-4CA4-A527-499ADC930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16E3077-8796-466E-87A3-64DF5858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206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88C95BD-C00C-409A-A7BC-008490412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31994F96-1FAE-48C3-9C55-BF539F023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0A2869C-BA61-4FC5-9EB1-900516AFD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24F5C33-6A09-4992-B1A1-D6A380C24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02AC4EF-3514-417E-9127-7914D6A8D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6FC1DA4-1844-49E5-AC67-D31C99BE3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628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2001740-1A32-444A-B5CB-330EBF11A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6CC4BB0-DBAC-47E2-9514-49056D06A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D4D5711-E1F6-4449-8A1B-FF053437A3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13AA6E7-B178-49A0-8530-000FE0AA7F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2EB9977-5538-4D0B-9F2C-1770E2058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292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6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43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>
                <a:latin typeface="Arial (body)"/>
                <a:cs typeface="+mn-cs"/>
              </a:rPr>
              <a:t>ביטחון לאומי:</a:t>
            </a:r>
            <a:br>
              <a:rPr lang="he-IL" b="1" dirty="0">
                <a:latin typeface="Arial (body)"/>
                <a:cs typeface="+mn-cs"/>
              </a:rPr>
            </a:br>
            <a:r>
              <a:rPr lang="he-IL" b="1" dirty="0">
                <a:latin typeface="Arial (body)"/>
                <a:cs typeface="+mn-cs"/>
              </a:rPr>
              <a:t> יסודות ומושגים</a:t>
            </a:r>
            <a:br>
              <a:rPr lang="he-IL" b="1" dirty="0">
                <a:latin typeface="Arial (body)"/>
                <a:cs typeface="+mn-cs"/>
              </a:rPr>
            </a:br>
            <a:r>
              <a:rPr lang="he-IL" b="1" dirty="0">
                <a:latin typeface="Arial (body)"/>
                <a:cs typeface="+mn-cs"/>
              </a:rPr>
              <a:t> בעידן של תמורות ושינויים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/>
              <a:t>איתי ברון ודורון נבות</a:t>
            </a:r>
          </a:p>
          <a:p>
            <a:r>
              <a:rPr lang="he-IL" sz="3200" dirty="0"/>
              <a:t>13 באוגוסט 2020</a:t>
            </a:r>
          </a:p>
          <a:p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3148392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he-IL" sz="3600" dirty="0">
                <a:cs typeface="+mn-cs"/>
              </a:rPr>
              <a:t>שיעור שני: </a:t>
            </a:r>
            <a:r>
              <a:rPr lang="he-IL" sz="3600" b="1" dirty="0">
                <a:cs typeface="+mn-cs"/>
              </a:rPr>
              <a:t/>
            </a:r>
            <a:br>
              <a:rPr lang="he-IL" sz="3600" b="1" dirty="0">
                <a:cs typeface="+mn-cs"/>
              </a:rPr>
            </a:br>
            <a:r>
              <a:rPr lang="he-IL" sz="3600" b="1" dirty="0">
                <a:solidFill>
                  <a:prstClr val="black"/>
                </a:solidFill>
                <a:cs typeface="Arial" panose="020B0604020202020204" pitchFamily="34" charset="0"/>
              </a:rPr>
              <a:t>דיסציפלינות רלבנטיות וגישות מרכזיות להבנת המערכת הבינ"ל</a:t>
            </a:r>
            <a:endParaRPr lang="he-IL" sz="36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המערכת הבינ"ל כמושג מפתח בתחום </a:t>
            </a:r>
            <a:r>
              <a:rPr lang="he-IL" sz="2400" dirty="0" err="1">
                <a:solidFill>
                  <a:prstClr val="black"/>
                </a:solidFill>
              </a:rPr>
              <a:t>הבטל"מ</a:t>
            </a:r>
            <a:r>
              <a:rPr lang="he-IL" sz="2400" dirty="0">
                <a:solidFill>
                  <a:prstClr val="black"/>
                </a:solidFill>
              </a:rPr>
              <a:t>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המערכת הבינ"ל מאז התמוטטות הגוש הסובייטי</a:t>
            </a:r>
          </a:p>
          <a:p>
            <a:pPr algn="r" rtl="1"/>
            <a:r>
              <a:rPr lang="he-IL" sz="2400" dirty="0"/>
              <a:t>הפרופסיות הרלבנטיות: היסטוריה, גיאוגרפיה, מדע-המדינה, כלכלה ועוד </a:t>
            </a:r>
          </a:p>
          <a:p>
            <a:pPr algn="r" rtl="1"/>
            <a:r>
              <a:rPr lang="he-IL" sz="2400" dirty="0"/>
              <a:t>גישות מרכזיות ביחב"ל: ריאליזם, ליברליזם וקונסטרוקטיביזם </a:t>
            </a:r>
          </a:p>
          <a:p>
            <a:pPr algn="r" rtl="1"/>
            <a:r>
              <a:rPr lang="he-IL" sz="2400" dirty="0"/>
              <a:t>מושגים מרכזיים בעיסוק האקדמי: מאזן כוחות, דילמת הביטחון, המבנה האנרכי של המערכת</a:t>
            </a:r>
          </a:p>
          <a:p>
            <a:pPr algn="r" rtl="1"/>
            <a:r>
              <a:rPr lang="he-IL" sz="2400" dirty="0" smtClean="0"/>
              <a:t>השפעת המלחמה הקרה על תחום </a:t>
            </a:r>
            <a:r>
              <a:rPr lang="he-IL" sz="2400" dirty="0" err="1" smtClean="0"/>
              <a:t>הבטל"מ</a:t>
            </a:r>
            <a:r>
              <a:rPr lang="he-IL" sz="2400" dirty="0" smtClean="0"/>
              <a:t> – והאתגרים שנוצרים בעקבות סיומה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366186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349" y="365125"/>
            <a:ext cx="11482981" cy="1325563"/>
          </a:xfrm>
        </p:spPr>
        <p:txBody>
          <a:bodyPr>
            <a:normAutofit/>
          </a:bodyPr>
          <a:lstStyle/>
          <a:p>
            <a:pPr algn="ctr" rtl="1"/>
            <a:r>
              <a:rPr lang="he-IL" sz="3600" dirty="0">
                <a:cs typeface="+mn-cs"/>
              </a:rPr>
              <a:t>שיעור שלישי:</a:t>
            </a:r>
            <a:r>
              <a:rPr lang="he-IL" sz="3600" b="1" dirty="0">
                <a:cs typeface="+mn-cs"/>
              </a:rPr>
              <a:t/>
            </a:r>
            <a:br>
              <a:rPr lang="he-IL" sz="3600" b="1" dirty="0">
                <a:cs typeface="+mn-cs"/>
              </a:rPr>
            </a:br>
            <a:r>
              <a:rPr lang="he-IL" sz="3600" b="1" dirty="0">
                <a:cs typeface="+mn-cs"/>
              </a:rPr>
              <a:t>גאו-פוליטיקה, גאו-אסטרטגיה והמזרח-התיכון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he-IL" dirty="0"/>
              <a:t>גאו-פוליטיקה וגאו-אסטרטגיה כמושג וכתופעה: מבוא כללי 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גישות </a:t>
            </a:r>
            <a:r>
              <a:rPr lang="he-IL" dirty="0" err="1">
                <a:solidFill>
                  <a:prstClr val="black"/>
                </a:solidFill>
              </a:rPr>
              <a:t>לגאו</a:t>
            </a:r>
            <a:r>
              <a:rPr lang="he-IL" dirty="0">
                <a:solidFill>
                  <a:prstClr val="black"/>
                </a:solidFill>
              </a:rPr>
              <a:t>-אסטרטגיה</a:t>
            </a:r>
          </a:p>
          <a:p>
            <a:pPr marL="0" lvl="0" indent="0" algn="r" rtl="1">
              <a:buNone/>
            </a:pPr>
            <a:r>
              <a:rPr lang="he-IL" dirty="0">
                <a:solidFill>
                  <a:prstClr val="black"/>
                </a:solidFill>
              </a:rPr>
              <a:t>	הגישה </a:t>
            </a:r>
            <a:r>
              <a:rPr lang="he-IL" dirty="0" err="1">
                <a:solidFill>
                  <a:prstClr val="black"/>
                </a:solidFill>
              </a:rPr>
              <a:t>התרבותנית</a:t>
            </a:r>
            <a:r>
              <a:rPr lang="he-IL" dirty="0">
                <a:solidFill>
                  <a:prstClr val="black"/>
                </a:solidFill>
              </a:rPr>
              <a:t> וגישות פוליטיות </a:t>
            </a:r>
          </a:p>
          <a:p>
            <a:pPr marL="0" lvl="0" indent="0" algn="r" rtl="1">
              <a:buNone/>
            </a:pPr>
            <a:r>
              <a:rPr lang="he-IL" dirty="0">
                <a:solidFill>
                  <a:prstClr val="black"/>
                </a:solidFill>
              </a:rPr>
              <a:t>	מהותנות לעומת היסטוריות בחקר </a:t>
            </a:r>
            <a:r>
              <a:rPr lang="he-IL" dirty="0" smtClean="0">
                <a:solidFill>
                  <a:prstClr val="black"/>
                </a:solidFill>
              </a:rPr>
              <a:t>גאו-אסטרטגיה</a:t>
            </a:r>
          </a:p>
          <a:p>
            <a:pPr marL="0" lvl="0" indent="0" algn="r" rtl="1">
              <a:buNone/>
            </a:pPr>
            <a:r>
              <a:rPr lang="he-IL" dirty="0">
                <a:solidFill>
                  <a:prstClr val="black"/>
                </a:solidFill>
              </a:rPr>
              <a:t>	</a:t>
            </a:r>
            <a:r>
              <a:rPr lang="he-IL" dirty="0" smtClean="0">
                <a:solidFill>
                  <a:prstClr val="black"/>
                </a:solidFill>
              </a:rPr>
              <a:t>הגישה הצבאית והגאוגרפית (תלמדנה בקורס אחר)</a:t>
            </a:r>
            <a:r>
              <a:rPr lang="he-IL" dirty="0" smtClean="0">
                <a:solidFill>
                  <a:prstClr val="black"/>
                </a:solidFill>
              </a:rPr>
              <a:t> </a:t>
            </a:r>
            <a:endParaRPr lang="he-IL" dirty="0">
              <a:solidFill>
                <a:prstClr val="black"/>
              </a:solidFill>
            </a:endParaRPr>
          </a:p>
          <a:p>
            <a:pPr algn="r" rtl="1"/>
            <a:r>
              <a:rPr lang="he-IL" dirty="0"/>
              <a:t>המערכת האזורית כמושג מתווך בין הרמה הגלובאלית והלאומית</a:t>
            </a:r>
          </a:p>
          <a:p>
            <a:pPr algn="r" rtl="1"/>
            <a:r>
              <a:rPr lang="he-IL" dirty="0"/>
              <a:t>ניתוח המערכת האזורית מאז "האביב הערבי" ועד היום</a:t>
            </a:r>
          </a:p>
          <a:p>
            <a:pPr algn="r" rtl="1"/>
            <a:r>
              <a:rPr lang="he-IL" dirty="0"/>
              <a:t>אמ"ן מגלה את הציבור עם "האביב הערבי" (עוד </a:t>
            </a:r>
            <a:r>
              <a:rPr lang="he-IL" dirty="0">
                <a:solidFill>
                  <a:prstClr val="black"/>
                </a:solidFill>
              </a:rPr>
              <a:t>על היסטוריה והמשגה)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מחנה, ציר ומדינת-הלאום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האם ישראל היא חלק מהמזרח-התיכון?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90758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dirty="0">
                <a:cs typeface="+mn-cs"/>
              </a:rPr>
              <a:t>שיעור רביעי:</a:t>
            </a:r>
            <a:r>
              <a:rPr lang="he-IL" sz="3200" b="1" dirty="0">
                <a:cs typeface="+mn-cs"/>
              </a:rPr>
              <a:t/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צורות חשיבה ותהליכי קבלת החלטות</a:t>
            </a:r>
            <a:endParaRPr lang="he-IL" sz="32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r" rtl="1"/>
            <a:r>
              <a:rPr lang="he-IL" dirty="0">
                <a:solidFill>
                  <a:prstClr val="black"/>
                </a:solidFill>
              </a:rPr>
              <a:t>המאפיינים של "חדרי הביטחון הלאומי"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שלוש אפיסטמולוגיות: (1) יש אמת ואני אגיד לכם אותה; (2) יש אמת, אבל...; (3) אבנה לכם אמת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מאפייני הבעיות בתחום הביטחון </a:t>
            </a:r>
            <a:r>
              <a:rPr lang="he-IL" dirty="0"/>
              <a:t>הלאומי (קובייה הונגרית </a:t>
            </a:r>
            <a:r>
              <a:rPr lang="en-GB" dirty="0"/>
              <a:t>vs.</a:t>
            </a:r>
            <a:r>
              <a:rPr lang="he-IL" dirty="0"/>
              <a:t> בעיה פתוחה)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מודל ה-</a:t>
            </a:r>
            <a:r>
              <a:rPr lang="en-US" dirty="0">
                <a:solidFill>
                  <a:prstClr val="black"/>
                </a:solidFill>
              </a:rPr>
              <a:t>OODA LOOP</a:t>
            </a:r>
            <a:r>
              <a:rPr lang="he-IL" dirty="0">
                <a:solidFill>
                  <a:prstClr val="black"/>
                </a:solidFill>
              </a:rPr>
              <a:t> ומודלים נוספים</a:t>
            </a:r>
          </a:p>
          <a:p>
            <a:pPr algn="r" rtl="1"/>
            <a:r>
              <a:rPr lang="he-IL" dirty="0"/>
              <a:t>האדם המתכנן? </a:t>
            </a:r>
          </a:p>
          <a:p>
            <a:pPr marL="0" indent="0" algn="r" rtl="1">
              <a:buNone/>
            </a:pPr>
            <a:r>
              <a:rPr lang="he-IL" dirty="0"/>
              <a:t>	איש המטה לעומת המסייר	</a:t>
            </a:r>
          </a:p>
          <a:p>
            <a:pPr marL="0" indent="0" algn="r" rtl="1">
              <a:buNone/>
            </a:pPr>
            <a:r>
              <a:rPr lang="he-IL" dirty="0"/>
              <a:t>	שחמט לעומת תרחישים </a:t>
            </a:r>
          </a:p>
          <a:p>
            <a:pPr lvl="0" algn="r" rtl="1"/>
            <a:r>
              <a:rPr lang="he-IL" sz="2600" dirty="0">
                <a:solidFill>
                  <a:prstClr val="black"/>
                </a:solidFill>
              </a:rPr>
              <a:t>כשלי חשיבה ודינמיקה של קבל החלטות (+ דוגמאות מאירועים)</a:t>
            </a:r>
          </a:p>
          <a:p>
            <a:pPr lvl="1" algn="r" rtl="1"/>
            <a:r>
              <a:rPr lang="he-IL" sz="2200" dirty="0">
                <a:solidFill>
                  <a:prstClr val="black"/>
                </a:solidFill>
              </a:rPr>
              <a:t>בעיות ישנות – עיוותי תפיסה, כשל דמיון, דבקות בקונספציה וחשיבה קבוצתית</a:t>
            </a:r>
          </a:p>
          <a:p>
            <a:pPr lvl="1" algn="r" rtl="1"/>
            <a:r>
              <a:rPr lang="he-IL" sz="2200" dirty="0">
                <a:solidFill>
                  <a:prstClr val="black"/>
                </a:solidFill>
              </a:rPr>
              <a:t>בעיות ישנות מועצמות – השלכות מהפיכת המידע ושינויים נוספים</a:t>
            </a:r>
          </a:p>
          <a:p>
            <a:pPr lvl="1" algn="r" rtl="1"/>
            <a:r>
              <a:rPr lang="he-IL" sz="2200" dirty="0">
                <a:solidFill>
                  <a:prstClr val="black"/>
                </a:solidFill>
              </a:rPr>
              <a:t>בעיית הפוסט אמת – רקע ראשוני</a:t>
            </a:r>
            <a:endParaRPr lang="he-IL" dirty="0"/>
          </a:p>
          <a:p>
            <a:pPr algn="r" rtl="1"/>
            <a:r>
              <a:rPr lang="he-IL" dirty="0"/>
              <a:t>על הגבולות המוסדיים של העיסוק </a:t>
            </a:r>
            <a:r>
              <a:rPr lang="he-IL" dirty="0" err="1"/>
              <a:t>בבטל"מ</a:t>
            </a:r>
            <a:r>
              <a:rPr lang="he-IL" dirty="0"/>
              <a:t>: זווית נוספת לכישלון ההתמודדות עם התערבות רוסיה בבחירות </a:t>
            </a:r>
          </a:p>
        </p:txBody>
      </p:sp>
    </p:spTree>
    <p:extLst>
      <p:ext uri="{BB962C8B-B14F-4D97-AF65-F5344CB8AC3E}">
        <p14:creationId xmlns:p14="http://schemas.microsoft.com/office/powerpoint/2010/main" val="3449946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 rtl="1">
              <a:spcBef>
                <a:spcPts val="1000"/>
              </a:spcBef>
            </a:pPr>
            <a:r>
              <a:rPr lang="he-IL" sz="3200" dirty="0">
                <a:cs typeface="+mn-cs"/>
              </a:rPr>
              <a:t>שיעור חמישי:</a:t>
            </a:r>
            <a:br>
              <a:rPr lang="he-IL" sz="3200" dirty="0">
                <a:cs typeface="+mn-cs"/>
              </a:rPr>
            </a:br>
            <a:r>
              <a:rPr lang="he-IL" sz="3200" b="1" dirty="0">
                <a:cs typeface="+mn-cs"/>
              </a:rPr>
              <a:t>אמת, פוסט-אמת ותחושת המציאות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אמת, אמתיות ודיוק </a:t>
            </a:r>
          </a:p>
          <a:p>
            <a:pPr algn="r" rtl="1"/>
            <a:r>
              <a:rPr lang="he-IL" dirty="0"/>
              <a:t>ידע, מידע ו – </a:t>
            </a:r>
            <a:r>
              <a:rPr lang="en-GB" dirty="0"/>
              <a:t>big data</a:t>
            </a:r>
            <a:r>
              <a:rPr lang="he-IL" dirty="0"/>
              <a:t> </a:t>
            </a:r>
          </a:p>
          <a:p>
            <a:pPr algn="r" rtl="1"/>
            <a:r>
              <a:rPr lang="he-IL" u="sng" dirty="0"/>
              <a:t>סוגים של פוסט-אמת</a:t>
            </a:r>
            <a:r>
              <a:rPr lang="he-IL" dirty="0"/>
              <a:t>: פוליטיזציה מופלגת; אי-אמון במומחים; אמון במקורות כוזבים; ספקנות רדיקלית</a:t>
            </a:r>
          </a:p>
          <a:p>
            <a:pPr algn="r" rtl="1"/>
            <a:r>
              <a:rPr lang="he-IL" dirty="0"/>
              <a:t>זליגה של פוסט-אמת לחדרי הביטחון הלאומי</a:t>
            </a:r>
          </a:p>
          <a:p>
            <a:pPr algn="r" rtl="1"/>
            <a:r>
              <a:rPr lang="he-IL" u="sng" dirty="0"/>
              <a:t>דוגמאות</a:t>
            </a:r>
            <a:r>
              <a:rPr lang="he-IL" dirty="0"/>
              <a:t>: הטרור; שוחד ושחיתות; חרדים בצבא;</a:t>
            </a:r>
            <a:r>
              <a:rPr lang="he-IL" dirty="0">
                <a:solidFill>
                  <a:prstClr val="black"/>
                </a:solidFill>
              </a:rPr>
              <a:t> חולי קורונה</a:t>
            </a:r>
          </a:p>
          <a:p>
            <a:pPr lvl="0" algn="r" rtl="1"/>
            <a:r>
              <a:rPr lang="he-IL" dirty="0"/>
              <a:t> </a:t>
            </a:r>
            <a:r>
              <a:rPr lang="he-IL" dirty="0">
                <a:solidFill>
                  <a:prstClr val="black"/>
                </a:solidFill>
              </a:rPr>
              <a:t>חשיבה ביקורתית וניתוח מערכתי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תחושת המציאות: בין "ידיעה" לבין "הבנה"</a:t>
            </a:r>
          </a:p>
          <a:p>
            <a:pPr lvl="0" algn="r" rtl="1"/>
            <a:endParaRPr lang="he-IL" sz="2600" dirty="0">
              <a:solidFill>
                <a:prstClr val="black"/>
              </a:solidFill>
            </a:endParaRP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96703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שישי:</a:t>
            </a:r>
            <a:br>
              <a:rPr lang="he-IL" sz="3200" dirty="0">
                <a:cs typeface="+mn-cs"/>
              </a:rPr>
            </a:br>
            <a:r>
              <a:rPr lang="he-IL" sz="3200" b="1" dirty="0">
                <a:cs typeface="+mn-cs"/>
              </a:rPr>
              <a:t>כלכלה פוליטית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 rtl="1"/>
            <a:r>
              <a:rPr lang="he-IL" dirty="0"/>
              <a:t>האם צריך ללמוד כלכלה פוליטית במסגרת </a:t>
            </a:r>
            <a:r>
              <a:rPr lang="he-IL" dirty="0" err="1"/>
              <a:t>בטל"מ</a:t>
            </a:r>
            <a:r>
              <a:rPr lang="he-IL" dirty="0"/>
              <a:t>? כיצד?</a:t>
            </a:r>
            <a:r>
              <a:rPr lang="he-IL" dirty="0">
                <a:solidFill>
                  <a:prstClr val="black"/>
                </a:solidFill>
              </a:rPr>
              <a:t> 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צמיחה והקצאת משאבים: הבסיס לכלכלה </a:t>
            </a:r>
            <a:r>
              <a:rPr lang="he-IL" dirty="0" err="1">
                <a:solidFill>
                  <a:prstClr val="black"/>
                </a:solidFill>
              </a:rPr>
              <a:t>ולבטל"מ</a:t>
            </a:r>
            <a:endParaRPr lang="he-IL" dirty="0">
              <a:solidFill>
                <a:prstClr val="black"/>
              </a:solidFill>
            </a:endParaRP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מדיניות פיסקלית ומדיניות מוניטארית 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קפיטליזם: תחרות, רווח, מסחור ורציונליות 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התועלת הציבורית של אינטרסנטיות ובעיית הידע כהצדקות לקפיטליזם  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כשלי שוק והצדקות אחרות להתערבות ממשלתית 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רגולציה, משטרי רווחה, כלכלה </a:t>
            </a:r>
            <a:r>
              <a:rPr lang="he-IL" dirty="0" err="1">
                <a:solidFill>
                  <a:prstClr val="black"/>
                </a:solidFill>
              </a:rPr>
              <a:t>קינסייאנית</a:t>
            </a:r>
            <a:r>
              <a:rPr lang="he-IL" dirty="0">
                <a:solidFill>
                  <a:prstClr val="black"/>
                </a:solidFill>
              </a:rPr>
              <a:t> וניאו-ליברליזם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הכלכלה הפוליטית של מפלגות פופוליסטיות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46735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שביעי: </a:t>
            </a:r>
            <a:br>
              <a:rPr lang="he-IL" sz="3200" dirty="0">
                <a:cs typeface="+mn-cs"/>
              </a:rPr>
            </a:br>
            <a:r>
              <a:rPr lang="he-IL" sz="3200" b="1" dirty="0">
                <a:cs typeface="+mn-cs"/>
              </a:rPr>
              <a:t>חברות בנות-זמננו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he-IL" dirty="0"/>
              <a:t>האם צריך להבין חברות במסגרת </a:t>
            </a:r>
            <a:r>
              <a:rPr lang="he-IL" dirty="0" err="1"/>
              <a:t>בטל"מ</a:t>
            </a:r>
            <a:r>
              <a:rPr lang="he-IL" dirty="0"/>
              <a:t>? </a:t>
            </a:r>
          </a:p>
          <a:p>
            <a:pPr algn="r" rtl="1"/>
            <a:r>
              <a:rPr lang="he-IL" dirty="0"/>
              <a:t>מה הופך חברה לכזאת? היכרות ראשונית עם המושג חברה </a:t>
            </a:r>
          </a:p>
          <a:p>
            <a:pPr lvl="0" algn="r" rtl="1"/>
            <a:r>
              <a:rPr lang="he-IL" dirty="0"/>
              <a:t>האם אפשר להבין חברות, ואם-כן, כיצד? </a:t>
            </a:r>
          </a:p>
          <a:p>
            <a:pPr marL="0" lvl="0" indent="0" algn="r" rtl="1">
              <a:buNone/>
            </a:pPr>
            <a:r>
              <a:rPr lang="he-IL" dirty="0"/>
              <a:t>	אינדיבידואליזם מתודולוגי לעומת הוליזם </a:t>
            </a:r>
          </a:p>
          <a:p>
            <a:pPr marL="0" lvl="0" indent="0" algn="r" rtl="1">
              <a:buNone/>
            </a:pPr>
            <a:r>
              <a:rPr lang="he-IL" dirty="0"/>
              <a:t>	גישות קונצנזוס לעומת גישות קונפליקט </a:t>
            </a:r>
          </a:p>
          <a:p>
            <a:pPr lvl="0" algn="r" rtl="1"/>
            <a:r>
              <a:rPr lang="he-IL" dirty="0"/>
              <a:t>תיאוריית המודרניזציה ומבקריה</a:t>
            </a:r>
          </a:p>
          <a:p>
            <a:pPr marL="0" lvl="0" indent="0" algn="r" rtl="1">
              <a:buNone/>
            </a:pPr>
            <a:r>
              <a:rPr lang="he-IL" dirty="0"/>
              <a:t>	מדוע יש חברות שאינן מתפתחות? </a:t>
            </a:r>
          </a:p>
          <a:p>
            <a:pPr marL="0" lvl="0" indent="0" algn="r" rtl="1">
              <a:buNone/>
            </a:pPr>
            <a:r>
              <a:rPr lang="he-IL" dirty="0"/>
              <a:t>	מה גורם לחוסר יציבות?</a:t>
            </a:r>
          </a:p>
          <a:p>
            <a:pPr marL="0" lvl="0" indent="0" algn="r" rtl="1">
              <a:buNone/>
            </a:pPr>
            <a:r>
              <a:rPr lang="he-IL" dirty="0"/>
              <a:t>	תרבות לעומת מטריאליזם 	</a:t>
            </a:r>
          </a:p>
          <a:p>
            <a:pPr lvl="0" algn="r" rtl="1"/>
            <a:r>
              <a:rPr lang="he-IL" dirty="0"/>
              <a:t> מושגי יסוד: שסעים, סולידריות הון חברתי ושני סוגים של אמון</a:t>
            </a:r>
          </a:p>
          <a:p>
            <a:pPr lvl="0" algn="r" rtl="1"/>
            <a:r>
              <a:rPr lang="he-IL" dirty="0"/>
              <a:t>המושג חוסן לאומי כמשקף מתח פנימי בשדה </a:t>
            </a:r>
            <a:r>
              <a:rPr lang="he-IL" dirty="0" err="1"/>
              <a:t>הבטל"מ</a:t>
            </a:r>
            <a:endParaRPr lang="he-IL" dirty="0"/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90952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763" y="365125"/>
            <a:ext cx="11349549" cy="1325563"/>
          </a:xfrm>
        </p:spPr>
        <p:txBody>
          <a:bodyPr>
            <a:no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שמיני:</a:t>
            </a:r>
            <a:r>
              <a:rPr lang="he-IL" sz="3200" b="1" dirty="0">
                <a:cs typeface="+mn-cs"/>
              </a:rPr>
              <a:t/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cs typeface="+mn-cs"/>
              </a:rPr>
              <a:t> משטר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מהו משטר וכיצד הוא קשור לביטחון לאומי </a:t>
            </a:r>
          </a:p>
          <a:p>
            <a:pPr algn="r" rtl="1"/>
            <a:r>
              <a:rPr lang="he-IL" dirty="0"/>
              <a:t>הפן המטריאלי לעומת הפן המוסדי בחוקה הלאומית</a:t>
            </a:r>
          </a:p>
          <a:p>
            <a:pPr algn="r" rtl="1"/>
            <a:r>
              <a:rPr lang="he-IL" dirty="0"/>
              <a:t>שלטון החוק, מרות המשפט והביטחון הלאומי </a:t>
            </a:r>
          </a:p>
          <a:p>
            <a:pPr lvl="0" algn="r" rtl="1"/>
            <a:r>
              <a:rPr lang="he-IL" dirty="0"/>
              <a:t>הרעיון הדמוקרטי, השיטה הדמוקרטית והדמוקרטיה הליברלית</a:t>
            </a:r>
          </a:p>
          <a:p>
            <a:pPr lvl="0" algn="r" rtl="1"/>
            <a:r>
              <a:rPr lang="he-IL" dirty="0"/>
              <a:t>דמוקרטיה, ליברליזם וביטחון לאומי </a:t>
            </a:r>
          </a:p>
          <a:p>
            <a:pPr algn="r" rtl="1"/>
            <a:r>
              <a:rPr lang="he-IL" dirty="0"/>
              <a:t>עליית הפופוליזם ברחבי העולם כאתגר פנימי וחיצוני לביטחון הלאומי</a:t>
            </a:r>
          </a:p>
          <a:p>
            <a:pPr algn="r" rtl="1"/>
            <a:r>
              <a:rPr lang="he-IL" dirty="0"/>
              <a:t>חברה ומשטר כסוגיות גבול מוסדית בעיסוק בביטחון לאומי </a:t>
            </a:r>
          </a:p>
        </p:txBody>
      </p:sp>
    </p:spTree>
    <p:extLst>
      <p:ext uri="{BB962C8B-B14F-4D97-AF65-F5344CB8AC3E}">
        <p14:creationId xmlns:p14="http://schemas.microsoft.com/office/powerpoint/2010/main" val="560708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he-IL" sz="3200" dirty="0">
                <a:cs typeface="+mn-cs"/>
              </a:rPr>
              <a:t>שיעור תשיעי: </a:t>
            </a:r>
            <a:r>
              <a:rPr lang="he-IL" sz="3200" b="1" dirty="0">
                <a:cs typeface="+mn-cs"/>
              </a:rPr>
              <a:t/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solidFill>
                  <a:prstClr val="black"/>
                </a:solidFill>
                <a:cs typeface="Arial" panose="020B0604020202020204" pitchFamily="34" charset="0"/>
              </a:rPr>
              <a:t>מדינאות ודיפלומטיה</a:t>
            </a:r>
            <a:r>
              <a:rPr lang="he-IL" sz="3200" b="1" dirty="0">
                <a:cs typeface="+mn-cs"/>
              </a:rPr>
              <a:t/>
            </a:r>
            <a:br>
              <a:rPr lang="he-IL" sz="3200" b="1" dirty="0">
                <a:cs typeface="+mn-cs"/>
              </a:rPr>
            </a:br>
            <a:endParaRPr lang="he-IL" sz="32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רקע היסטורי: לפני ואחרי הסכמי </a:t>
            </a:r>
            <a:r>
              <a:rPr lang="he-IL" dirty="0" err="1"/>
              <a:t>ווסטפליה</a:t>
            </a:r>
            <a:r>
              <a:rPr lang="he-IL" dirty="0"/>
              <a:t> </a:t>
            </a:r>
          </a:p>
          <a:p>
            <a:pPr algn="r" rtl="1"/>
            <a:r>
              <a:rPr lang="he-IL" dirty="0"/>
              <a:t>לגיטימציה חיצונית </a:t>
            </a:r>
          </a:p>
          <a:p>
            <a:pPr algn="r" rtl="1"/>
            <a:r>
              <a:rPr lang="he-IL" dirty="0"/>
              <a:t> מעמד מדיני</a:t>
            </a:r>
          </a:p>
          <a:p>
            <a:pPr algn="r" rtl="1"/>
            <a:r>
              <a:rPr lang="he-IL" dirty="0"/>
              <a:t>המשפט הבינלאומי </a:t>
            </a:r>
          </a:p>
          <a:p>
            <a:pPr algn="r" rtl="1"/>
            <a:r>
              <a:rPr lang="he-IL" dirty="0"/>
              <a:t>הסכמים בינלאומיים </a:t>
            </a:r>
          </a:p>
          <a:p>
            <a:pPr algn="r" rtl="1"/>
            <a:r>
              <a:rPr lang="he-IL" dirty="0"/>
              <a:t>אמנות, בריתות ומועדונים </a:t>
            </a:r>
          </a:p>
          <a:p>
            <a:pPr algn="r" rtl="1"/>
            <a:r>
              <a:rPr lang="he-IL" dirty="0"/>
              <a:t>דיון ביקורתי: </a:t>
            </a:r>
            <a:r>
              <a:rPr lang="he-IL" dirty="0" smtClean="0"/>
              <a:t>מדינאות והעדרה ערב </a:t>
            </a:r>
            <a:r>
              <a:rPr lang="he-IL" dirty="0"/>
              <a:t>מלחמת </a:t>
            </a:r>
            <a:r>
              <a:rPr lang="he-IL" dirty="0" err="1"/>
              <a:t>יוהכ"פ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589929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עשירי ואחד-עשר: </a:t>
            </a:r>
            <a:r>
              <a:rPr lang="he-IL" sz="3200" b="1" dirty="0">
                <a:cs typeface="+mn-cs"/>
              </a:rPr>
              <a:t/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cs typeface="+mn-cs"/>
              </a:rPr>
              <a:t> הגנה לאומית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הערות מבוא (חלק משיעור עשירי)</a:t>
            </a:r>
          </a:p>
          <a:p>
            <a:pPr marL="0" indent="0" algn="r" rtl="1">
              <a:buNone/>
            </a:pPr>
            <a:r>
              <a:rPr lang="he-IL" dirty="0"/>
              <a:t>	הגנה לאומית: הבסיס? ואם הבסיס – מה המשמעות הפדגוגית? </a:t>
            </a:r>
          </a:p>
          <a:p>
            <a:pPr marL="0" indent="0" algn="r" rtl="1">
              <a:buNone/>
            </a:pPr>
            <a:r>
              <a:rPr lang="he-IL" dirty="0"/>
              <a:t>	הגנה לאומית – איומי חוץ (צבא, גבולות) מול ביטחון-פנים (משטרה 	ושב"כ)</a:t>
            </a:r>
          </a:p>
          <a:p>
            <a:pPr marL="0" indent="0" algn="r" rtl="1">
              <a:buNone/>
            </a:pPr>
            <a:r>
              <a:rPr lang="he-IL" dirty="0"/>
              <a:t>	</a:t>
            </a:r>
            <a:r>
              <a:rPr lang="en-US" dirty="0"/>
              <a:t>=</a:t>
            </a:r>
            <a:r>
              <a:rPr lang="he-IL" dirty="0"/>
              <a:t> גישה רחבה לעומת גישה צרה </a:t>
            </a:r>
            <a:endParaRPr lang="he-IL" sz="2600" dirty="0"/>
          </a:p>
          <a:p>
            <a:pPr marL="0" lvl="0" indent="0" algn="r" rtl="1">
              <a:buNone/>
            </a:pPr>
            <a:r>
              <a:rPr lang="he-IL" sz="2600" dirty="0"/>
              <a:t>	סכנות לדמוקרטיה, אלימות פוליטית ופשיעה כמקרי גבול של הגנה לאומית </a:t>
            </a:r>
          </a:p>
          <a:p>
            <a:pPr marL="0" lvl="0" indent="0" algn="r" rtl="1">
              <a:buNone/>
            </a:pPr>
            <a:r>
              <a:rPr lang="he-IL" sz="2600" dirty="0"/>
              <a:t>	וכמקרי גבול של ביטחון לאומי </a:t>
            </a:r>
          </a:p>
          <a:p>
            <a:pPr algn="r" rtl="1"/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21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הגנה לאומית (המשך שיעורים עשירי ואחד-עשר)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r" rtl="1"/>
            <a:r>
              <a:rPr lang="he-IL" dirty="0">
                <a:solidFill>
                  <a:prstClr val="black"/>
                </a:solidFill>
              </a:rPr>
              <a:t>המלחמה </a:t>
            </a:r>
            <a:r>
              <a:rPr lang="he-IL" dirty="0"/>
              <a:t>והביטחון הלאומי</a:t>
            </a:r>
          </a:p>
          <a:p>
            <a:pPr lvl="0" algn="r" rtl="1"/>
            <a:r>
              <a:rPr lang="he-IL" dirty="0"/>
              <a:t>השינויים במלחמה וטרור</a:t>
            </a:r>
          </a:p>
          <a:p>
            <a:pPr lvl="0" algn="r" rtl="1"/>
            <a:r>
              <a:rPr lang="he-IL" dirty="0"/>
              <a:t>מושגים – התרעה, הרתעה (כולל נשק בלתי קונבנציונלי), הכרעה לעומת ניצחון, הגנה, </a:t>
            </a:r>
            <a:r>
              <a:rPr lang="he-IL" sz="2600" dirty="0"/>
              <a:t>עליונות לעומת יתרון יחסי </a:t>
            </a:r>
          </a:p>
          <a:p>
            <a:pPr lvl="0" algn="r" rtl="1"/>
            <a:r>
              <a:rPr lang="he-IL" dirty="0"/>
              <a:t>התפתחות החשיבה בענייני ביטחון לאומי של "הצד השני": מדינות וארגונים</a:t>
            </a:r>
          </a:p>
          <a:p>
            <a:pPr lvl="0" algn="r" rtl="1"/>
            <a:r>
              <a:rPr lang="he-IL" dirty="0"/>
              <a:t>אסטרטגיה רבתי/אסטרטגיית על לעומת אסטרטגיה צבאית </a:t>
            </a:r>
          </a:p>
          <a:p>
            <a:pPr lvl="0" algn="r" rtl="1"/>
            <a:r>
              <a:rPr lang="he-IL" dirty="0"/>
              <a:t>האסטרטגיה הצבאית של ישראל במבחן הזמן</a:t>
            </a:r>
          </a:p>
          <a:p>
            <a:pPr lvl="1" algn="r" rtl="1"/>
            <a:r>
              <a:rPr lang="he-IL" sz="2800" dirty="0"/>
              <a:t>היחס המשתנה בין התמרון והאש</a:t>
            </a:r>
          </a:p>
          <a:p>
            <a:pPr lvl="1" algn="r" rtl="1"/>
            <a:r>
              <a:rPr lang="he-IL" sz="2800" dirty="0"/>
              <a:t>ההשלכות של שיקולים חברתיים, כלכליים, פוליטיים ומדיניות חוץ – מחיר המלחמה</a:t>
            </a:r>
          </a:p>
          <a:p>
            <a:pPr lvl="1" algn="r" rtl="1"/>
            <a:r>
              <a:rPr lang="he-IL" sz="2800" dirty="0"/>
              <a:t>עליית מקומם של הכוח האווירי והמודיעין – ניתוח ביקורתי</a:t>
            </a:r>
          </a:p>
          <a:p>
            <a:pPr lvl="0" algn="r" rtl="1"/>
            <a:r>
              <a:rPr lang="he-IL" dirty="0"/>
              <a:t>השלכות מהפכת המידע/המהפכה הטכנולוגית (</a:t>
            </a:r>
            <a:r>
              <a:rPr lang="he-IL" dirty="0" err="1"/>
              <a:t>דיגיטל</a:t>
            </a:r>
            <a:r>
              <a:rPr lang="he-IL" dirty="0"/>
              <a:t>, סייבר, ספקטרום וחלל) </a:t>
            </a:r>
          </a:p>
          <a:p>
            <a:pPr lvl="0" algn="r" rtl="1"/>
            <a:r>
              <a:rPr lang="he-IL" dirty="0"/>
              <a:t>עימותים אחרונים – מלבנון השנייה לצוק איתן (+ הסלמה לא מתוכננת)</a:t>
            </a: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75352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C8991-2687-4332-88D0-8E22B62D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מטרות הקורס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EC6D4-E8D1-4F23-AE45-CBFDC8841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dirty="0"/>
              <a:t>הכרת יסודות הביטחון הלאומי, יחסי-הגומלין ביניהם וההקשר ההיסטורי בו התפתחו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להבין כיצד העידן הנוכחי משפיע על </a:t>
            </a:r>
            <a:r>
              <a:rPr lang="he-IL" sz="2400" dirty="0" err="1">
                <a:solidFill>
                  <a:prstClr val="black"/>
                </a:solidFill>
              </a:rPr>
              <a:t>הבטל"מ</a:t>
            </a:r>
            <a:r>
              <a:rPr lang="he-IL" sz="2400" dirty="0">
                <a:solidFill>
                  <a:prstClr val="black"/>
                </a:solidFill>
              </a:rPr>
              <a:t> בימינו והאופן בו אנו עוסקים בו</a:t>
            </a:r>
          </a:p>
          <a:p>
            <a:pPr algn="r" rtl="1"/>
            <a:r>
              <a:rPr lang="he-IL" sz="2400" dirty="0"/>
              <a:t>הכרת מושגי יסוד </a:t>
            </a:r>
            <a:r>
              <a:rPr lang="he-IL" sz="2400" dirty="0" smtClean="0"/>
              <a:t>בתחום </a:t>
            </a:r>
            <a:r>
              <a:rPr lang="he-IL" sz="2400" dirty="0" err="1" smtClean="0"/>
              <a:t>הבטל"מ</a:t>
            </a:r>
            <a:endParaRPr lang="he-IL" sz="2400" dirty="0"/>
          </a:p>
          <a:p>
            <a:pPr lvl="0" algn="r" rtl="1"/>
            <a:r>
              <a:rPr lang="he-IL" sz="2400" dirty="0"/>
              <a:t>טיפוח </a:t>
            </a:r>
            <a:r>
              <a:rPr lang="he-IL" sz="2400" dirty="0" smtClean="0"/>
              <a:t>הבנת </a:t>
            </a:r>
            <a:r>
              <a:rPr lang="he-IL" sz="2400" dirty="0" err="1" smtClean="0"/>
              <a:t>הבטל"מ</a:t>
            </a:r>
            <a:r>
              <a:rPr lang="he-IL" sz="2400" dirty="0" smtClean="0"/>
              <a:t> </a:t>
            </a:r>
            <a:r>
              <a:rPr lang="he-IL" sz="2400" dirty="0"/>
              <a:t>על מרכיביו השונים, ובפרט, על תהליכי הערכת מצב ברמה הלאומית ותהליכי תכנון אסטרטגי </a:t>
            </a:r>
          </a:p>
          <a:p>
            <a:pPr lvl="0" algn="r" rtl="1"/>
            <a:r>
              <a:rPr lang="he-IL" sz="2400" dirty="0"/>
              <a:t>לפתח מודעות </a:t>
            </a:r>
            <a:r>
              <a:rPr lang="he-IL" sz="2400" dirty="0">
                <a:solidFill>
                  <a:prstClr val="black"/>
                </a:solidFill>
              </a:rPr>
              <a:t>בקרב המשתתפים </a:t>
            </a:r>
            <a:r>
              <a:rPr lang="he-IL" sz="2400" dirty="0"/>
              <a:t>לאפשרות קיומה של גישה ורגישות </a:t>
            </a:r>
            <a:r>
              <a:rPr lang="he-IL" sz="2400" dirty="0" err="1"/>
              <a:t>בטל"מית</a:t>
            </a:r>
            <a:endParaRPr lang="he-IL" sz="2400" dirty="0"/>
          </a:p>
          <a:p>
            <a:pPr marL="0" indent="0" algn="r" rtl="1">
              <a:buNone/>
            </a:pPr>
            <a:r>
              <a:rPr lang="he-IL" sz="2000" u="sng" dirty="0"/>
              <a:t>מטרות לצרכי </a:t>
            </a:r>
            <a:r>
              <a:rPr lang="he-IL" sz="2000" u="sng" dirty="0" err="1"/>
              <a:t>המב"ל</a:t>
            </a:r>
            <a:r>
              <a:rPr lang="he-IL" sz="2000" u="sng" dirty="0"/>
              <a:t>: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יצירת שפה משותפת למשתתפים במהלך שנת הלימודים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התווית רעיון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dirty="0">
                <a:solidFill>
                  <a:prstClr val="black"/>
                </a:solidFill>
              </a:rPr>
              <a:t>מארגן למכלול הקורסים שילמדו </a:t>
            </a:r>
            <a:r>
              <a:rPr lang="he-IL" sz="2400" dirty="0" err="1">
                <a:solidFill>
                  <a:prstClr val="black"/>
                </a:solidFill>
              </a:rPr>
              <a:t>במב"ל</a:t>
            </a:r>
            <a:endParaRPr lang="he-IL" sz="2400" dirty="0">
              <a:solidFill>
                <a:prstClr val="black"/>
              </a:solidFill>
            </a:endParaRPr>
          </a:p>
          <a:p>
            <a:pPr algn="r" rt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29237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שנים-עשר: </a:t>
            </a:r>
            <a:r>
              <a:rPr lang="he-IL" sz="3200" b="1" dirty="0">
                <a:cs typeface="+mn-cs"/>
              </a:rPr>
              <a:t/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cs typeface="+mn-cs"/>
              </a:rPr>
              <a:t>ניתוח ההתמודדות עם מגפת הקורונה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/>
              <a:t>עבודה בקבוצות על שאלות ממשבר הקורנה:</a:t>
            </a:r>
          </a:p>
          <a:p>
            <a:pPr lvl="1" algn="r" rtl="1"/>
            <a:r>
              <a:rPr lang="he-IL" dirty="0" smtClean="0"/>
              <a:t>הווירוס </a:t>
            </a:r>
            <a:endParaRPr lang="he-IL" dirty="0"/>
          </a:p>
          <a:p>
            <a:pPr lvl="1" algn="r" rtl="1"/>
            <a:r>
              <a:rPr lang="he-IL" dirty="0" err="1"/>
              <a:t>מגיפת</a:t>
            </a:r>
            <a:r>
              <a:rPr lang="he-IL" dirty="0"/>
              <a:t> הקורונה כנקודת מפגש בין מציאות אבסולוטית ומדיניות </a:t>
            </a:r>
          </a:p>
          <a:p>
            <a:pPr lvl="1" algn="r" rtl="1"/>
            <a:r>
              <a:rPr lang="he-IL" dirty="0"/>
              <a:t>ההתמודדות הראשונה של המדינות עם התפשטות </a:t>
            </a:r>
            <a:r>
              <a:rPr lang="he-IL" dirty="0" err="1"/>
              <a:t>הוירוס</a:t>
            </a:r>
            <a:r>
              <a:rPr lang="he-IL" dirty="0"/>
              <a:t>  </a:t>
            </a:r>
          </a:p>
          <a:p>
            <a:pPr lvl="1" algn="r" rtl="1"/>
            <a:r>
              <a:rPr lang="he-IL" dirty="0"/>
              <a:t>"אסטרטגיית היציאה" בישראל ובעולם </a:t>
            </a:r>
          </a:p>
          <a:p>
            <a:pPr lvl="1" algn="r" rtl="1"/>
            <a:r>
              <a:rPr lang="he-IL" dirty="0"/>
              <a:t>חזרתו של הווירוס: מה הלאה?  </a:t>
            </a:r>
          </a:p>
          <a:p>
            <a:pPr algn="r" rtl="1"/>
            <a:r>
              <a:rPr lang="he-IL" dirty="0"/>
              <a:t>עבודה במליאה: מה משבר הקורונה מלמד אותנו על הביטחון הלאומי? </a:t>
            </a:r>
          </a:p>
          <a:p>
            <a:pPr algn="r" rtl="1"/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26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שלושה-עשר: </a:t>
            </a:r>
            <a:r>
              <a:rPr lang="he-IL" sz="3200" b="1" dirty="0">
                <a:cs typeface="+mn-cs"/>
              </a:rPr>
              <a:t/>
            </a:r>
            <a:br>
              <a:rPr lang="he-IL" sz="3200" b="1" dirty="0">
                <a:cs typeface="+mn-cs"/>
              </a:rPr>
            </a:br>
            <a:r>
              <a:rPr lang="he-IL" sz="3200" b="1" dirty="0" err="1">
                <a:cs typeface="+mn-cs"/>
              </a:rPr>
              <a:t>בטל"מ</a:t>
            </a:r>
            <a:r>
              <a:rPr lang="he-IL" sz="3200" b="1" dirty="0">
                <a:cs typeface="+mn-cs"/>
              </a:rPr>
              <a:t> במאה ה-</a:t>
            </a:r>
            <a:r>
              <a:rPr lang="he-IL" sz="3600" b="1" dirty="0">
                <a:cs typeface="+mn-cs"/>
              </a:rPr>
              <a:t>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>
                <a:ea typeface="Calibri" panose="020F0502020204030204" pitchFamily="34" charset="0"/>
              </a:rPr>
              <a:t>שינויים בסדר העולמי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השינויים במלחמה ובאויבים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שינויים באקלים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גלובליזציה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מהפיכת המידע ופוסט-אמת 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אי שוויון גובר וניאו ליברליזם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פופוליזם, סמכותנות וקשיי הדמוקרטיה הליברלית</a:t>
            </a:r>
          </a:p>
          <a:p>
            <a:pPr algn="r" rtl="1"/>
            <a:r>
              <a:rPr lang="he-IL" dirty="0"/>
              <a:t>מגפות, אתגרים חדשים והבלתי ידוע "הבלתי ידוע"</a:t>
            </a:r>
            <a:endParaRPr lang="en-US" dirty="0"/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90760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3847-F351-4F77-886F-A726274C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ההישג הנדרש למשתתף</a:t>
            </a:r>
            <a:r>
              <a:rPr lang="he-IL" sz="3200" b="1" dirty="0">
                <a:solidFill>
                  <a:prstClr val="black"/>
                </a:solidFill>
                <a:cs typeface="Arial" panose="020B0604020202020204" pitchFamily="34" charset="0"/>
              </a:rPr>
              <a:t> בתם הקורס</a:t>
            </a:r>
            <a:r>
              <a:rPr lang="he-IL" sz="3200" b="1" dirty="0">
                <a:cs typeface="+mn-cs"/>
              </a:rPr>
              <a:t> 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E04FF-2906-47BC-9755-A1CAC93DE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ea typeface="Calibri" panose="020F0502020204030204" pitchFamily="34" charset="0"/>
              </a:rPr>
              <a:t> להבין מהו </a:t>
            </a:r>
            <a:r>
              <a:rPr lang="he-IL" dirty="0" err="1">
                <a:ea typeface="Calibri" panose="020F0502020204030204" pitchFamily="34" charset="0"/>
              </a:rPr>
              <a:t>בטל"מ</a:t>
            </a:r>
            <a:endParaRPr lang="he-IL" dirty="0">
              <a:ea typeface="Calibri" panose="020F0502020204030204" pitchFamily="34" charset="0"/>
            </a:endParaRPr>
          </a:p>
          <a:p>
            <a:pPr algn="r" rtl="1"/>
            <a:r>
              <a:rPr lang="he-IL" dirty="0"/>
              <a:t>להבין סוגיות בתחום הביטחון הלאומי ולנתח אותן באופן ביקורתי</a:t>
            </a:r>
          </a:p>
          <a:p>
            <a:pPr algn="r" rtl="1"/>
            <a:r>
              <a:rPr lang="he-IL" dirty="0"/>
              <a:t>להבין כיצד שינויים במערכת הבינ"ל משפיעים על המושגים - ולהפך</a:t>
            </a:r>
          </a:p>
          <a:p>
            <a:pPr algn="r" rtl="1"/>
            <a:r>
              <a:rPr lang="he-IL" dirty="0"/>
              <a:t>להכיר סוגיות ייחודיות </a:t>
            </a:r>
            <a:r>
              <a:rPr lang="he-IL" dirty="0" err="1"/>
              <a:t>לבטל"מ</a:t>
            </a:r>
            <a:r>
              <a:rPr lang="he-IL" dirty="0"/>
              <a:t> במאה ה – 21</a:t>
            </a:r>
          </a:p>
          <a:p>
            <a:pPr algn="r" rtl="1"/>
            <a:r>
              <a:rPr lang="he-IL" dirty="0"/>
              <a:t>לפתח מודעות לקיומן של צורות חשיבה וגישות בתחום </a:t>
            </a:r>
            <a:r>
              <a:rPr lang="he-IL" dirty="0" err="1"/>
              <a:t>הבטל"מ</a:t>
            </a:r>
            <a:endParaRPr lang="he-IL" dirty="0"/>
          </a:p>
          <a:p>
            <a:pPr marL="0" indent="0" algn="r" rtl="1">
              <a:buNone/>
            </a:pPr>
            <a:endParaRPr lang="he-IL" dirty="0">
              <a:solidFill>
                <a:schemeClr val="accent1"/>
              </a:solidFill>
            </a:endParaRPr>
          </a:p>
          <a:p>
            <a:pPr algn="r" rtl="1"/>
            <a:endParaRPr lang="he-IL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7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sz="3200" b="1" dirty="0">
                <a:cs typeface="Arial" panose="020B0604020202020204" pitchFamily="34" charset="0"/>
              </a:rPr>
              <a:t>הנחת היסוד של הקורס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he-IL" dirty="0"/>
              <a:t>תחום </a:t>
            </a:r>
            <a:r>
              <a:rPr lang="he-IL" dirty="0" err="1"/>
              <a:t>הבטל"מ</a:t>
            </a:r>
            <a:r>
              <a:rPr lang="he-IL" dirty="0"/>
              <a:t> כולל שלושה רבדים: בינ"ל, אזורי ולאומי שיש להביא את שלושתם בחשבון בבואנו לטפל בסוגיות שונות</a:t>
            </a:r>
          </a:p>
          <a:p>
            <a:pPr algn="just" rtl="1"/>
            <a:r>
              <a:rPr lang="he-IL" dirty="0"/>
              <a:t>עיסוק מושכל בביטחון לאומי מחייב נקודת מבט פנימית – מתוך מחויבות לתחום ועיסוק בו -  וביקורתית גם יחד </a:t>
            </a:r>
          </a:p>
          <a:p>
            <a:pPr algn="just" rtl="1"/>
            <a:r>
              <a:rPr lang="he-IL" dirty="0"/>
              <a:t>עיסוק מושכל </a:t>
            </a:r>
            <a:r>
              <a:rPr lang="he-IL" dirty="0" err="1"/>
              <a:t>בבטל"מ</a:t>
            </a:r>
            <a:r>
              <a:rPr lang="he-IL" dirty="0"/>
              <a:t> מותנה בטיפוח יכולות אינטלקטואליות, גישה, מודעות ורגישות ייחודיות לתחום</a:t>
            </a:r>
          </a:p>
          <a:p>
            <a:pPr algn="just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1340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>
                <a:cs typeface="+mn-cs"/>
              </a:rPr>
              <a:t>הרציונל הפדגוגי של הקורס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he-IL" dirty="0"/>
              <a:t>הכרת המערכת המושגית של </a:t>
            </a:r>
            <a:r>
              <a:rPr lang="he-IL" dirty="0" err="1"/>
              <a:t>הבטל"מ</a:t>
            </a:r>
            <a:r>
              <a:rPr lang="he-IL" dirty="0"/>
              <a:t> ויסודותיו, תהליכי קבלת החלטות </a:t>
            </a:r>
            <a:r>
              <a:rPr lang="he-IL" dirty="0" smtClean="0"/>
              <a:t>שונים (מודלים נורמטיביים </a:t>
            </a:r>
            <a:r>
              <a:rPr lang="he-IL" dirty="0" err="1" smtClean="0"/>
              <a:t>ודיסקריפטיבים</a:t>
            </a:r>
            <a:r>
              <a:rPr lang="he-IL" dirty="0" smtClean="0"/>
              <a:t>), </a:t>
            </a:r>
            <a:r>
              <a:rPr lang="he-IL" dirty="0"/>
              <a:t>ניתוח מקרים והתמודדות עם אתגרים בני-זמננו – מתוך נקודת המבט של "חדרי הביטחון הלאומי" אל מול נקודות מבט נוספות, וזאת כדי לפתח גישה, מודעות ואתוס </a:t>
            </a:r>
            <a:r>
              <a:rPr lang="he-IL" dirty="0" err="1"/>
              <a:t>בטל"מ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40752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493" y="367569"/>
            <a:ext cx="11277852" cy="633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586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3847-F351-4F77-886F-A726274C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הביטחון הלאומי במאה ה-21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E04FF-2906-47BC-9755-A1CAC93DE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u="sng" dirty="0">
                <a:ea typeface="Calibri" panose="020F0502020204030204" pitchFamily="34" charset="0"/>
              </a:rPr>
              <a:t>שינויים בולטים</a:t>
            </a:r>
            <a:r>
              <a:rPr lang="he-IL" dirty="0">
                <a:ea typeface="Calibri" panose="020F0502020204030204" pitchFamily="34" charset="0"/>
              </a:rPr>
              <a:t>:</a:t>
            </a:r>
          </a:p>
          <a:p>
            <a:pPr algn="r" rtl="1"/>
            <a:r>
              <a:rPr lang="he-IL" dirty="0" err="1">
                <a:ea typeface="Calibri" panose="020F0502020204030204" pitchFamily="34" charset="0"/>
              </a:rPr>
              <a:t>מגיפת</a:t>
            </a:r>
            <a:r>
              <a:rPr lang="he-IL" dirty="0">
                <a:ea typeface="Calibri" panose="020F0502020204030204" pitchFamily="34" charset="0"/>
              </a:rPr>
              <a:t> הקורונה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מבנה מערכת לא מוגדר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מלחמות חדשות 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משבר אקלים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האטה בגלובליזציה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מהפיכת המידע ופוסט אמת 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פופוליזם וקפיטליזם אוטוריטארי 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119F2B2F-ACF0-4026-97C7-49EBFD99CEC7}"/>
              </a:ext>
            </a:extLst>
          </p:cNvPr>
          <p:cNvSpPr/>
          <p:nvPr/>
        </p:nvSpPr>
        <p:spPr>
          <a:xfrm>
            <a:off x="2523833" y="1923736"/>
            <a:ext cx="3990777" cy="4049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u="sng" dirty="0"/>
              <a:t>אתגרי ביטחון לאומי</a:t>
            </a:r>
            <a:r>
              <a:rPr lang="he-IL" sz="2800" dirty="0"/>
              <a:t>:</a:t>
            </a:r>
          </a:p>
          <a:p>
            <a:r>
              <a:rPr lang="he-IL" sz="2800" dirty="0"/>
              <a:t>בריאות הציבור וכלכלה</a:t>
            </a:r>
          </a:p>
          <a:p>
            <a:r>
              <a:rPr lang="he-IL" sz="2800" dirty="0"/>
              <a:t>יחסים עם מעצמות ומדינות</a:t>
            </a:r>
          </a:p>
          <a:p>
            <a:r>
              <a:rPr lang="he-IL" sz="2800" dirty="0"/>
              <a:t>הגנה לאומית, חוסן לאומי</a:t>
            </a:r>
          </a:p>
          <a:p>
            <a:r>
              <a:rPr lang="he-IL" sz="2800" dirty="0"/>
              <a:t>עורף </a:t>
            </a:r>
          </a:p>
          <a:p>
            <a:r>
              <a:rPr lang="he-IL" sz="2800" dirty="0"/>
              <a:t>אתגרי פנים מערערים</a:t>
            </a:r>
          </a:p>
          <a:p>
            <a:r>
              <a:rPr lang="he-IL" sz="2800" dirty="0"/>
              <a:t>סולידריות וקונצנזוס </a:t>
            </a:r>
          </a:p>
          <a:p>
            <a:r>
              <a:rPr lang="he-IL" sz="2800" dirty="0"/>
              <a:t>מקצועיות וענייניות </a:t>
            </a:r>
          </a:p>
          <a:p>
            <a:r>
              <a:rPr lang="he-IL" sz="2800" dirty="0"/>
              <a:t>עתיד הדמוקרטיה הליברלית</a:t>
            </a:r>
          </a:p>
        </p:txBody>
      </p:sp>
    </p:spTree>
    <p:extLst>
      <p:ext uri="{BB962C8B-B14F-4D97-AF65-F5344CB8AC3E}">
        <p14:creationId xmlns:p14="http://schemas.microsoft.com/office/powerpoint/2010/main" val="3971686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B512C-9EE0-4C83-A7FA-882E56A7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>
                <a:cs typeface="+mn-cs"/>
              </a:rPr>
              <a:t>מערכי-השיעורים </a:t>
            </a:r>
            <a:br>
              <a:rPr lang="he-IL" sz="3200" b="1" dirty="0">
                <a:cs typeface="+mn-cs"/>
              </a:rPr>
            </a:br>
            <a:r>
              <a:rPr lang="he-IL" sz="1800" b="1" dirty="0">
                <a:cs typeface="+mn-cs"/>
              </a:rPr>
              <a:t>(כל מערך-שיעור שני משכים) </a:t>
            </a:r>
            <a:endParaRPr lang="en-US" sz="18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0776B-6C83-42C9-905B-56A956B55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r" rtl="1">
              <a:buNone/>
            </a:pPr>
            <a:r>
              <a:rPr lang="he-IL" sz="3100" dirty="0"/>
              <a:t>1. ביטחון לאומי – מבוא כללי ומושגי יסוד (מדינה, אינטרס לאומי, עוצמה) </a:t>
            </a:r>
          </a:p>
          <a:p>
            <a:pPr marL="0" indent="0" algn="r" rtl="1">
              <a:buNone/>
            </a:pPr>
            <a:r>
              <a:rPr lang="he-IL" sz="3100" dirty="0"/>
              <a:t>2. דיסציפלינות רלבנטיות ותיאוריות מרכזיות: שלושים שנה להתמוטטות הגוש הסובייטי כמקרה בוחן </a:t>
            </a:r>
            <a:endParaRPr lang="he-IL" b="1" dirty="0"/>
          </a:p>
          <a:p>
            <a:pPr marL="0" lvl="0" indent="0" algn="r" rtl="1">
              <a:buNone/>
            </a:pPr>
            <a:r>
              <a:rPr lang="he-IL" sz="3100" dirty="0"/>
              <a:t>3. גיאו-אסטרטגיה והמזרח-התיכון: עשור לאביב הערבי כמקרה בוחן</a:t>
            </a:r>
          </a:p>
          <a:p>
            <a:pPr marL="0" lvl="0" indent="0" algn="r" rtl="1">
              <a:buNone/>
            </a:pPr>
            <a:r>
              <a:rPr lang="he-IL" b="1" dirty="0">
                <a:solidFill>
                  <a:prstClr val="black"/>
                </a:solidFill>
              </a:rPr>
              <a:t>אתגרים בגיבוש הערכת מצב לאומית ואסטרטגיה</a:t>
            </a:r>
          </a:p>
          <a:p>
            <a:pPr marL="0" lvl="0" indent="0" algn="r" rtl="1">
              <a:buNone/>
            </a:pPr>
            <a:r>
              <a:rPr lang="he-IL" b="1" dirty="0">
                <a:solidFill>
                  <a:prstClr val="black"/>
                </a:solidFill>
              </a:rPr>
              <a:t> </a:t>
            </a:r>
            <a:r>
              <a:rPr lang="he-IL" sz="3000" dirty="0"/>
              <a:t>4. </a:t>
            </a:r>
            <a:r>
              <a:rPr lang="he-IL" sz="3000" dirty="0">
                <a:solidFill>
                  <a:prstClr val="black"/>
                </a:solidFill>
              </a:rPr>
              <a:t>צורות חשיבה ותהליכי קבלת החלטות </a:t>
            </a:r>
          </a:p>
          <a:p>
            <a:pPr marL="0" lvl="0" indent="0" algn="r" rtl="1">
              <a:buNone/>
            </a:pPr>
            <a:r>
              <a:rPr lang="he-IL" sz="3000" dirty="0"/>
              <a:t>5. אמת, פוסט-אמת ותחושת המציאות</a:t>
            </a:r>
          </a:p>
          <a:p>
            <a:pPr marL="0" lvl="0" indent="0" algn="r" rtl="1">
              <a:buNone/>
            </a:pPr>
            <a:r>
              <a:rPr lang="he-IL" sz="3100" b="1" dirty="0"/>
              <a:t>יסודות </a:t>
            </a:r>
            <a:r>
              <a:rPr lang="he-IL" sz="3100" b="1" dirty="0" err="1"/>
              <a:t>הבטל"מ</a:t>
            </a:r>
            <a:endParaRPr lang="he-IL" sz="3100" b="1" dirty="0"/>
          </a:p>
          <a:p>
            <a:pPr marL="0" lvl="0" indent="0" algn="r" rtl="1">
              <a:buNone/>
            </a:pPr>
            <a:r>
              <a:rPr lang="he-IL" sz="3000" dirty="0"/>
              <a:t>6. </a:t>
            </a:r>
            <a:r>
              <a:rPr lang="he-IL" sz="3000" dirty="0">
                <a:solidFill>
                  <a:prstClr val="black"/>
                </a:solidFill>
              </a:rPr>
              <a:t>כלכלה פוליטית </a:t>
            </a:r>
          </a:p>
          <a:p>
            <a:pPr marL="0" indent="0" algn="r" rtl="1">
              <a:buNone/>
            </a:pPr>
            <a:r>
              <a:rPr lang="he-IL" sz="3000" dirty="0"/>
              <a:t>7. חברות בנות-זמננו </a:t>
            </a:r>
          </a:p>
          <a:p>
            <a:pPr marL="0" lvl="0" indent="0" algn="r" rtl="1">
              <a:buNone/>
            </a:pPr>
            <a:r>
              <a:rPr lang="he-IL" sz="3000" dirty="0"/>
              <a:t>8</a:t>
            </a:r>
            <a:r>
              <a:rPr lang="he-IL" sz="3000" dirty="0">
                <a:solidFill>
                  <a:prstClr val="black"/>
                </a:solidFill>
              </a:rPr>
              <a:t>. משטר</a:t>
            </a:r>
          </a:p>
          <a:p>
            <a:pPr marL="0" lvl="0" indent="0" algn="r" rtl="1">
              <a:buNone/>
            </a:pPr>
            <a:r>
              <a:rPr lang="he-IL" sz="3000" dirty="0">
                <a:solidFill>
                  <a:prstClr val="black"/>
                </a:solidFill>
              </a:rPr>
              <a:t>9. מדינאות ודיפלומטיה - ניתוח מלחמת יום-הכיפורים</a:t>
            </a:r>
            <a:endParaRPr lang="he-IL" sz="3000" dirty="0"/>
          </a:p>
          <a:p>
            <a:pPr marL="0" lvl="0" indent="0" algn="r" rtl="1">
              <a:buNone/>
            </a:pPr>
            <a:r>
              <a:rPr lang="he-IL" sz="3000" dirty="0"/>
              <a:t>10. הגנה לאומית </a:t>
            </a:r>
          </a:p>
          <a:p>
            <a:pPr marL="0" lvl="0" indent="0" algn="r" rtl="1">
              <a:buNone/>
            </a:pPr>
            <a:r>
              <a:rPr lang="he-IL" sz="3000" dirty="0"/>
              <a:t>11. הגנה לאומית – המשך + המקרה של מלחמת לבנון השנייה/מבצעי צה"ל בעזה. </a:t>
            </a:r>
          </a:p>
          <a:p>
            <a:pPr marL="0" lvl="0" indent="0" algn="r" rtl="1">
              <a:buNone/>
            </a:pPr>
            <a:r>
              <a:rPr lang="he-IL" sz="3100" dirty="0"/>
              <a:t> </a:t>
            </a:r>
            <a:r>
              <a:rPr lang="he-IL" sz="3100" b="1" dirty="0"/>
              <a:t>מקרי בוחן ו</a:t>
            </a:r>
            <a:r>
              <a:rPr lang="he-IL" sz="2900" b="1" dirty="0"/>
              <a:t>התנסות – עבודה בקבוצות  </a:t>
            </a:r>
          </a:p>
          <a:p>
            <a:pPr marL="0" lvl="0" indent="0" algn="r" rtl="1">
              <a:buNone/>
            </a:pPr>
            <a:r>
              <a:rPr lang="he-IL" sz="3100" dirty="0"/>
              <a:t>12. </a:t>
            </a:r>
            <a:r>
              <a:rPr lang="he-IL" sz="3200" dirty="0"/>
              <a:t>ניתוח התמודדות ישראל עם מגפת הקורונה </a:t>
            </a:r>
          </a:p>
          <a:p>
            <a:pPr marL="0" lvl="0" indent="0" algn="r" rtl="1">
              <a:buNone/>
            </a:pPr>
            <a:r>
              <a:rPr lang="he-IL" sz="3200" dirty="0"/>
              <a:t>13. ביטחון לאומי בעידן שלאחר המגיפה? – ברור המציאות, גיבוש הערכת מצב ואסטרטגיות פעולה</a:t>
            </a:r>
          </a:p>
          <a:p>
            <a:pPr marL="0" indent="0" algn="r" rtl="1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988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he-IL" sz="3600" b="1" dirty="0">
                <a:cs typeface="+mn-cs"/>
              </a:rPr>
              <a:t/>
            </a:r>
            <a:br>
              <a:rPr lang="he-IL" sz="3600" b="1" dirty="0">
                <a:cs typeface="+mn-cs"/>
              </a:rPr>
            </a:br>
            <a:r>
              <a:rPr lang="he-IL" sz="3600" dirty="0">
                <a:cs typeface="+mn-cs"/>
              </a:rPr>
              <a:t>שיעור ראשון: </a:t>
            </a:r>
            <a:r>
              <a:rPr lang="he-IL" sz="3600" b="1" dirty="0">
                <a:cs typeface="+mn-cs"/>
              </a:rPr>
              <a:t/>
            </a:r>
            <a:br>
              <a:rPr lang="he-IL" sz="3600" b="1" dirty="0">
                <a:cs typeface="+mn-cs"/>
              </a:rPr>
            </a:br>
            <a:r>
              <a:rPr lang="he-IL" sz="3600" b="1" dirty="0">
                <a:solidFill>
                  <a:prstClr val="black"/>
                </a:solidFill>
                <a:cs typeface="Arial" panose="020B0604020202020204" pitchFamily="34" charset="0"/>
              </a:rPr>
              <a:t>מבוא כללי ומושגי יסוד</a:t>
            </a:r>
            <a:r>
              <a:rPr lang="he-IL" sz="3600" b="1" dirty="0">
                <a:cs typeface="+mn-cs"/>
              </a:rPr>
              <a:t/>
            </a:r>
            <a:br>
              <a:rPr lang="he-IL" sz="3600" b="1" dirty="0">
                <a:cs typeface="+mn-cs"/>
              </a:rPr>
            </a:br>
            <a:r>
              <a:rPr lang="he-IL" sz="36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/>
            </a:r>
            <a:br>
              <a:rPr lang="he-IL" sz="36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endParaRPr lang="he-IL" sz="36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dirty="0"/>
              <a:t>פתיחה: הסוגיות שנלמד ואופיו של הקורס</a:t>
            </a:r>
          </a:p>
          <a:p>
            <a:pPr algn="r" rtl="1"/>
            <a:r>
              <a:rPr lang="he-IL" sz="2400" dirty="0"/>
              <a:t>1962 מול 2016; משבר הטילים בקובה (קטע וידאו) לעומת התערבות רוסיה במערכת הבחירות לנשיאות בארה"ב</a:t>
            </a:r>
          </a:p>
          <a:p>
            <a:pPr algn="r" rtl="1"/>
            <a:r>
              <a:rPr lang="he-IL" sz="2400" dirty="0"/>
              <a:t>המשגה ראשונית של </a:t>
            </a:r>
            <a:r>
              <a:rPr lang="he-IL" sz="2400" dirty="0" err="1"/>
              <a:t>בטל"מ</a:t>
            </a:r>
            <a:endParaRPr lang="he-IL" sz="2400" dirty="0"/>
          </a:p>
          <a:p>
            <a:pPr algn="r" rtl="1"/>
            <a:r>
              <a:rPr lang="he-IL" sz="2400" dirty="0"/>
              <a:t>על חשיבות המלחמה הקרה על התפתחות מושגים ויסודות</a:t>
            </a:r>
          </a:p>
          <a:p>
            <a:pPr algn="r" rtl="1"/>
            <a:r>
              <a:rPr lang="he-IL" sz="2400" dirty="0"/>
              <a:t>מאפייני החשיבה הפרקטית לעומת חשיבה תיאורטית</a:t>
            </a:r>
          </a:p>
          <a:p>
            <a:pPr lvl="0" algn="r" rtl="1"/>
            <a:r>
              <a:rPr lang="he-IL" sz="2400" dirty="0"/>
              <a:t> הגנה לאומית: הבסיס? ואם הבסיס – מה המשמעות הפדגוגית? </a:t>
            </a:r>
          </a:p>
          <a:p>
            <a:pPr algn="r" rtl="1"/>
            <a:r>
              <a:rPr lang="he-IL" sz="2400" dirty="0"/>
              <a:t>מושגי יסוד: עוצמה, אינטרס לאומי ומדינה</a:t>
            </a:r>
          </a:p>
        </p:txBody>
      </p:sp>
    </p:spTree>
    <p:extLst>
      <p:ext uri="{BB962C8B-B14F-4D97-AF65-F5344CB8AC3E}">
        <p14:creationId xmlns:p14="http://schemas.microsoft.com/office/powerpoint/2010/main" val="371991022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1368</TotalTime>
  <Words>1064</Words>
  <Application>Microsoft Office PowerPoint</Application>
  <PresentationFormat>Widescreen</PresentationFormat>
  <Paragraphs>180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Arial (body)</vt:lpstr>
      <vt:lpstr>Calibri</vt:lpstr>
      <vt:lpstr>Calibri Light</vt:lpstr>
      <vt:lpstr>Times New Roman</vt:lpstr>
      <vt:lpstr>ערכת נושא Office</vt:lpstr>
      <vt:lpstr>Office Theme</vt:lpstr>
      <vt:lpstr>1_Office Theme</vt:lpstr>
      <vt:lpstr>ביטחון לאומי:  יסודות ומושגים  בעידן של תמורות ושינויים</vt:lpstr>
      <vt:lpstr>מטרות הקורס</vt:lpstr>
      <vt:lpstr>ההישג הנדרש למשתתף בתם הקורס </vt:lpstr>
      <vt:lpstr>הנחת היסוד של הקורס</vt:lpstr>
      <vt:lpstr>הרציונל הפדגוגי של הקורס</vt:lpstr>
      <vt:lpstr>PowerPoint Presentation</vt:lpstr>
      <vt:lpstr>הביטחון הלאומי במאה ה-21</vt:lpstr>
      <vt:lpstr>מערכי-השיעורים  (כל מערך-שיעור שני משכים) </vt:lpstr>
      <vt:lpstr> שיעור ראשון:  מבוא כללי ומושגי יסוד  </vt:lpstr>
      <vt:lpstr>שיעור שני:  דיסציפלינות רלבנטיות וגישות מרכזיות להבנת המערכת הבינ"ל</vt:lpstr>
      <vt:lpstr>שיעור שלישי: גאו-פוליטיקה, גאו-אסטרטגיה והמזרח-התיכון</vt:lpstr>
      <vt:lpstr>שיעור רביעי: צורות חשיבה ותהליכי קבלת החלטות</vt:lpstr>
      <vt:lpstr>שיעור חמישי: אמת, פוסט-אמת ותחושת המציאות</vt:lpstr>
      <vt:lpstr>שיעור שישי: כלכלה פוליטית</vt:lpstr>
      <vt:lpstr>שיעור שביעי:  חברות בנות-זמננו</vt:lpstr>
      <vt:lpstr>שיעור שמיני:  משטר</vt:lpstr>
      <vt:lpstr>שיעור תשיעי:  מדינאות ודיפלומטיה </vt:lpstr>
      <vt:lpstr>שיעור עשירי ואחד-עשר:   הגנה לאומית</vt:lpstr>
      <vt:lpstr>הגנה לאומית (המשך שיעורים עשירי ואחד-עשר)</vt:lpstr>
      <vt:lpstr>שיעור שנים-עשר:  ניתוח ההתמודדות עם מגפת הקורונה</vt:lpstr>
      <vt:lpstr>שיעור שלושה-עשר:  בטל"מ במאה ה-21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CYTICE_1</dc:creator>
  <cp:lastModifiedBy>DNavot-157872</cp:lastModifiedBy>
  <cp:revision>224</cp:revision>
  <dcterms:created xsi:type="dcterms:W3CDTF">2020-02-19T03:51:37Z</dcterms:created>
  <dcterms:modified xsi:type="dcterms:W3CDTF">2020-08-13T06:16:21Z</dcterms:modified>
</cp:coreProperties>
</file>