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  <p:sldMasterId id="2147483660" r:id="rId2"/>
    <p:sldMasterId id="2147483672" r:id="rId3"/>
  </p:sldMasterIdLst>
  <p:sldIdLst>
    <p:sldId id="304" r:id="rId4"/>
    <p:sldId id="299" r:id="rId5"/>
    <p:sldId id="301" r:id="rId6"/>
    <p:sldId id="302" r:id="rId7"/>
    <p:sldId id="309" r:id="rId8"/>
    <p:sldId id="297" r:id="rId9"/>
    <p:sldId id="303" r:id="rId10"/>
    <p:sldId id="305" r:id="rId11"/>
    <p:sldId id="311" r:id="rId12"/>
    <p:sldId id="312" r:id="rId13"/>
    <p:sldId id="306" r:id="rId14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hlomo" initials="S" lastIdx="4" clrIdx="0">
    <p:extLst>
      <p:ext uri="{19B8F6BF-5375-455C-9EA6-DF929625EA0E}">
        <p15:presenceInfo xmlns:p15="http://schemas.microsoft.com/office/powerpoint/2012/main" userId="Shlom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 showGuides="1">
      <p:cViewPr>
        <p:scale>
          <a:sx n="150" d="100"/>
          <a:sy n="150" d="100"/>
        </p:scale>
        <p:origin x="708" y="4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commentAuthors" Target="commentAuthors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2-05T18:14:04.463" idx="1">
    <p:pos x="10" y="10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2-05T18:41:26.161" idx="4">
    <p:pos x="10" y="10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3C9B483-D8B1-4144-AB98-82D91A9A79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83C37367-4E71-4531-B7F0-9C01E22C04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28B60540-83AA-4343-AED7-67C0BB97E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ה'/ניסן/תש"פ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44BCA495-48D2-49FB-B8B1-40E18AA67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13C959B3-10AA-49C4-BC29-4DABAC8D8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00818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C27DBD7-7F77-40E8-94F2-AD86E4166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58553E33-7DFD-48DD-B154-7389FC6E3D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830052E0-4C74-4CB0-8D73-82D64D275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ה'/ניסן/תש"פ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25DD6606-3708-4FAF-B3AA-70BF7DC49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4D7719A1-D021-4FFF-B765-CC3626053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799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243E8E4A-F299-4C31-9321-422D9A7F05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737E96AF-C0F1-4931-9DE0-DFCE0254A2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3B227F9F-D45F-474F-B5A9-52C067265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ה'/ניסן/תש"פ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D3F47CFE-6CDC-4279-8B2F-A0613B7EE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FC3FEF55-88B7-46D7-BCA7-60D852DDC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653293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BB289-C31A-47C4-A019-148A330420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06DEDC-838B-41C3-B9AE-1357EDA1EB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89FDE0-D27A-42E3-A054-1A74E8E2C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3/30/2020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B3194F-B2D8-4D47-AD04-13417ED88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2D394A-1AF7-4EB6-B2B7-9B3B13A79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76966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8D276-6434-4FED-A3F3-962E7BFE1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9DB20-504E-4600-A5FD-0166C117B8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327089-7F72-44A1-A3A8-AD474020A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3/30/2020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034B96-AFA1-416B-80BE-FC996DA74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A1ABE1-582B-4969-BAE0-E710FE90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9940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A0D93-BF5C-4F0A-8873-6EB9BFAE7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0B10AC-6B5D-423E-8EB0-3E00EEE08D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510B9A-60F7-4B20-8C67-D4C49C3D3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3/30/2020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48C5EC-7712-42C0-A680-D1DC1FB50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DB745D-4C93-4933-B339-9F1DD6510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44052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386C6-1828-4AC7-A4DF-E73007AD1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AC4D5A-E67F-4D58-9CA1-D5B4901737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EBD4C4-0494-48E1-9841-0F6AB08AAB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5BD077-461F-4370-BA0C-BB478EE8D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3/30/2020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09184B-BC3B-43AA-B2EE-96177C60A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6BBA5A-FF08-461D-9CF6-9BF96FB70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918196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AD1D5-CD78-47EA-BE08-3C68376F6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8CBF53-10D4-409C-8E36-3B949CBF8B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3BA079-AA84-4E07-BC40-D866E23D05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FB6F1F-039C-4C5E-9E9D-67FC5F5B74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8D25CA-A0EE-4DC6-A614-7D6E7D969C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BDFDDB-F7FE-4E41-8603-748549381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3/30/2020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70ACBF-334F-424E-B8AF-4439CAC39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803D53-AD84-4CF6-A447-BE30434E8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24491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1CB65-2031-4EED-8405-40FCFE851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A0FDB6-BF78-445F-87E9-E61FE46D7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3/30/2020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3D31CF-5943-458A-9E1C-99A95CD73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15338A-5055-43D9-90D1-3F7BCBB66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27879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94F566-75DD-4F5D-88C3-E95AE5DF2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3/30/2020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CA879C-5177-42FB-9BC7-378E3FB48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02EBD2-1DB7-4379-B6F0-A3C1F82C2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93498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54806-613E-411E-863F-545606EB1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5C67CA-6167-4BB2-A21B-8D9681F6D1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E0D892-552E-47DD-82C0-22D01DC901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CB606B-F4C0-49FF-B4EC-97BE6A55B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3/30/2020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96761B-8CAD-4EF5-95B3-A1E4B6F32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ED8217-7B1E-4979-9276-AA70B5AF6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4828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0605EF5-57EC-49B4-85E2-4EAF1863C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FF202EF0-74A4-459A-8A5E-6FFAFD1AFE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8A2AEB1A-3FA2-40A3-96E4-B683757FB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ה'/ניסן/תש"פ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B01646CD-D80D-4B94-BD84-3CFA36A0C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87D3BF96-DFA3-4010-ADCD-DB5D14B6D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97909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FB399-D20D-4808-B856-4BDF0D928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1CF2F8-E11E-4191-926E-A90B1EAF3F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0C0E0B-350E-41D9-B8AD-9D6DF0A9F7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69C7F6-45E0-4EAC-BC92-26A5BF793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3/30/2020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786C8A-38CD-46E3-8C16-73F8D8635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B8A177-EBB7-4834-A3EF-760A4D622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077295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AC2A5-5C0D-44ED-932F-DED430231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4968E2-6FA5-4688-A87F-9470C282E5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6F4F05-9726-4925-9E2E-1B9119586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3/30/2020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8BA6BE-D027-41AB-BC63-09ABE2535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9F9086-DBF5-40FA-83DE-CB0191F80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76905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BD4400-84F1-44ED-A2A9-9C79ABA853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334435-225F-49EB-A97B-E228019CAC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CCB673-A934-4713-BE22-3D90C5AA8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3/30/2020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7B30DE-DAE4-4AD5-A734-089BECE58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E35360-C431-4728-BD37-1E23047D0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699806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BB289-C31A-47C4-A019-148A330420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06DEDC-838B-41C3-B9AE-1357EDA1EB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89FDE0-D27A-42E3-A054-1A74E8E2C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3/30/2020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B3194F-B2D8-4D47-AD04-13417ED88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2D394A-1AF7-4EB6-B2B7-9B3B13A79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847313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8D276-6434-4FED-A3F3-962E7BFE1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9DB20-504E-4600-A5FD-0166C117B8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327089-7F72-44A1-A3A8-AD474020A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3/30/2020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034B96-AFA1-416B-80BE-FC996DA74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A1ABE1-582B-4969-BAE0-E710FE90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630040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A0D93-BF5C-4F0A-8873-6EB9BFAE7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0B10AC-6B5D-423E-8EB0-3E00EEE08D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510B9A-60F7-4B20-8C67-D4C49C3D3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3/30/2020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48C5EC-7712-42C0-A680-D1DC1FB50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DB745D-4C93-4933-B339-9F1DD6510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8170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386C6-1828-4AC7-A4DF-E73007AD1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AC4D5A-E67F-4D58-9CA1-D5B4901737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EBD4C4-0494-48E1-9841-0F6AB08AAB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5BD077-461F-4370-BA0C-BB478EE8D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3/30/2020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09184B-BC3B-43AA-B2EE-96177C60A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6BBA5A-FF08-461D-9CF6-9BF96FB70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579256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AD1D5-CD78-47EA-BE08-3C68376F6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8CBF53-10D4-409C-8E36-3B949CBF8B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3BA079-AA84-4E07-BC40-D866E23D05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FB6F1F-039C-4C5E-9E9D-67FC5F5B74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8D25CA-A0EE-4DC6-A614-7D6E7D969C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BDFDDB-F7FE-4E41-8603-748549381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3/30/2020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70ACBF-334F-424E-B8AF-4439CAC39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803D53-AD84-4CF6-A447-BE30434E8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610028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1CB65-2031-4EED-8405-40FCFE851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A0FDB6-BF78-445F-87E9-E61FE46D7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3/30/2020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3D31CF-5943-458A-9E1C-99A95CD73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15338A-5055-43D9-90D1-3F7BCBB66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34108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94F566-75DD-4F5D-88C3-E95AE5DF2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3/30/2020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CA879C-5177-42FB-9BC7-378E3FB48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02EBD2-1DB7-4379-B6F0-A3C1F82C2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6052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27489C3-4421-4D6F-9690-4A1F1BCC4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42B00D26-0995-4566-98F4-AACB43889B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003FB92A-472D-4C77-AC55-739A4CBA6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ה'/ניסן/תש"פ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A6BCBCDA-4E4B-4911-BA2A-88136E52E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5EE49CC9-27CE-42AD-B3F3-BC4996430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3482312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54806-613E-411E-863F-545606EB1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5C67CA-6167-4BB2-A21B-8D9681F6D1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E0D892-552E-47DD-82C0-22D01DC901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CB606B-F4C0-49FF-B4EC-97BE6A55B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3/30/2020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96761B-8CAD-4EF5-95B3-A1E4B6F32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ED8217-7B1E-4979-9276-AA70B5AF6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145264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FB399-D20D-4808-B856-4BDF0D928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1CF2F8-E11E-4191-926E-A90B1EAF3F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0C0E0B-350E-41D9-B8AD-9D6DF0A9F7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69C7F6-45E0-4EAC-BC92-26A5BF793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3/30/2020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786C8A-38CD-46E3-8C16-73F8D8635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B8A177-EBB7-4834-A3EF-760A4D622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9932866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AC2A5-5C0D-44ED-932F-DED430231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4968E2-6FA5-4688-A87F-9470C282E5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6F4F05-9726-4925-9E2E-1B9119586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3/30/2020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8BA6BE-D027-41AB-BC63-09ABE2535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9F9086-DBF5-40FA-83DE-CB0191F80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841939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BD4400-84F1-44ED-A2A9-9C79ABA853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334435-225F-49EB-A97B-E228019CAC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CCB673-A934-4713-BE22-3D90C5AA8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3/30/2020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7B30DE-DAE4-4AD5-A734-089BECE58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E35360-C431-4728-BD37-1E23047D0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1996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90C7B1D-457B-484B-B07A-39C10383A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19F2D62-7612-4BA0-9253-59668240B2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FFB30AD5-5A85-4780-849B-0F0420D6CF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FEDEF439-539F-4F4B-A14E-D6C888921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ה'/ניסן/תש"פ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3BE12525-0FAC-48F1-996E-F93B3907A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71A55B91-0EEF-4E09-8EE5-C247C9CAC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74499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E57C8FD-8D2B-469D-BE14-5084B503D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8D0F8365-6775-446B-86E2-E8C6D7640B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F2934F06-409F-47F9-9CB8-2477DBFA6A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DB64FCD8-CA1C-4FF8-BAC1-952F0D4F3E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406671E7-8727-405A-AAB4-420AFF0B73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35AE0F60-C674-4234-867C-DDE4A554C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ה'/ניסן/תש"פ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4A1A4FFB-461C-4A50-85EA-56B7D19F7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4EE44FC3-9923-455D-A8C9-1CD3C09A1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01695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B7C53D9-7CF4-46E7-A803-DF6AAB4C1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FD42867A-6A0B-42E2-9812-3FA268CCC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ה'/ניסן/תש"פ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B50C3970-C75C-4142-A957-93E9AD4E5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EE1FE6F7-7066-44FF-B4C7-3EE7386EC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95429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099003A1-36EC-4A96-B1E9-667AC5AAF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ה'/ניסן/תש"פ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6A382852-48F9-4639-AA73-E9B76BBD7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1D2CF77B-FBC3-4AAE-BB04-60497CFB3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05557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1DF6335-0E04-4897-9B6E-38857AE41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47785BFA-CB35-4E54-B795-430C8FCE58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F10B3F99-D52A-424A-A13C-6829CE862E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53F23B4C-D169-4005-83BB-3CD5D5845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ה'/ניסן/תש"פ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662F6FB9-FEE7-4CA4-A527-499ADC930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C16E3077-8796-466E-87A3-64DF5858D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62069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88C95BD-C00C-409A-A7BC-008490412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31994F96-1FAE-48C3-9C55-BF539F0236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80A2869C-BA61-4FC5-9EB1-900516AFD1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524F5C33-6A09-4992-B1A1-D6A380C24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ה'/ניסן/תש"פ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B02AC4EF-3514-417E-9127-7914D6A8D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76FC1DA4-1844-49E5-AC67-D31C99BE3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86280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12001740-1A32-444A-B5CB-330EBF11A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56CC4BB0-DBAC-47E2-9514-49056D06A3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CD4D5711-E1F6-4449-8A1B-FF053437A3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9A5142-EEAA-4B0C-8A78-8B011D7033F8}" type="datetimeFigureOut">
              <a:rPr lang="he-IL" smtClean="0"/>
              <a:t>ה'/ניסן/תש"פ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513AA6E7-B178-49A0-8530-000FE0AA7F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32EB9977-5538-4D0B-9F2C-1770E2058B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22926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44DEC9-6654-4361-819F-0A97E00B9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EB566C-C6BB-47A8-B681-E50480B996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77A78A-5F33-48B9-B9FA-72A417CFD7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3/30/2020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7E2212-01F8-48FE-A4B2-1DBDEC675C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ECE0E4-5FFC-4C67-906C-CCA9E5EB5A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7467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44DEC9-6654-4361-819F-0A97E00B9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EB566C-C6BB-47A8-B681-E50480B996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77A78A-5F33-48B9-B9FA-72A417CFD7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3/30/2020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7E2212-01F8-48FE-A4B2-1DBDEC675C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ECE0E4-5FFC-4C67-906C-CCA9E5EB5A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4438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b="1" dirty="0" smtClean="0">
                <a:cs typeface="+mn-cs"/>
              </a:rPr>
              <a:t>ביטחון לאומי:</a:t>
            </a:r>
            <a:br>
              <a:rPr lang="he-IL" b="1" dirty="0" smtClean="0">
                <a:cs typeface="+mn-cs"/>
              </a:rPr>
            </a:br>
            <a:r>
              <a:rPr lang="he-IL" b="1" dirty="0" smtClean="0">
                <a:cs typeface="+mn-cs"/>
              </a:rPr>
              <a:t> יסודות ומושגים</a:t>
            </a:r>
            <a:endParaRPr lang="he-IL" b="1" dirty="0"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 smtClean="0"/>
              <a:t>איתי ברון ודורון נבות</a:t>
            </a:r>
          </a:p>
          <a:p>
            <a:r>
              <a:rPr lang="he-IL" sz="3200" dirty="0" smtClean="0"/>
              <a:t>טיוטה </a:t>
            </a:r>
            <a:r>
              <a:rPr lang="he-IL" sz="3200" dirty="0" smtClean="0"/>
              <a:t>להערות (30.3.2020)  </a:t>
            </a:r>
            <a:endParaRPr lang="he-IL" sz="3200" dirty="0"/>
          </a:p>
        </p:txBody>
      </p:sp>
    </p:spTree>
    <p:extLst>
      <p:ext uri="{BB962C8B-B14F-4D97-AF65-F5344CB8AC3E}">
        <p14:creationId xmlns:p14="http://schemas.microsoft.com/office/powerpoint/2010/main" val="31483926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3200" b="1" dirty="0" smtClean="0">
                <a:latin typeface="Aharoni" panose="02010803020104030203" pitchFamily="2" charset="-79"/>
                <a:cs typeface="+mn-cs"/>
              </a:rPr>
              <a:t>אורחים - דוגמה</a:t>
            </a:r>
            <a:endParaRPr lang="he-IL" sz="3200" b="1" dirty="0">
              <a:latin typeface="Aharoni" panose="02010803020104030203" pitchFamily="2" charset="-79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r" rtl="1"/>
            <a:r>
              <a:rPr lang="he-IL" sz="2400" dirty="0" smtClean="0">
                <a:solidFill>
                  <a:prstClr val="black"/>
                </a:solidFill>
              </a:rPr>
              <a:t>מועצה לביטחון לאומי בהווה או בעבר - במקביל לשיעור ראשון – בן-שבת, </a:t>
            </a:r>
            <a:r>
              <a:rPr lang="he-IL" sz="2400" dirty="0" err="1" smtClean="0">
                <a:solidFill>
                  <a:prstClr val="black"/>
                </a:solidFill>
              </a:rPr>
              <a:t>עמידרור</a:t>
            </a:r>
            <a:endParaRPr lang="he-IL" sz="2400" dirty="0">
              <a:solidFill>
                <a:prstClr val="black"/>
              </a:solidFill>
            </a:endParaRPr>
          </a:p>
          <a:p>
            <a:pPr lvl="0" algn="r" rtl="1"/>
            <a:r>
              <a:rPr lang="he-IL" sz="2400" dirty="0" smtClean="0">
                <a:solidFill>
                  <a:prstClr val="black"/>
                </a:solidFill>
              </a:rPr>
              <a:t>איש משרד החוץ בהווה או בעבר –במקביל </a:t>
            </a:r>
            <a:r>
              <a:rPr lang="he-IL" sz="2400" dirty="0">
                <a:solidFill>
                  <a:prstClr val="black"/>
                </a:solidFill>
              </a:rPr>
              <a:t>ל</a:t>
            </a:r>
            <a:r>
              <a:rPr lang="he-IL" sz="2400" dirty="0" smtClean="0">
                <a:solidFill>
                  <a:prstClr val="black"/>
                </a:solidFill>
              </a:rPr>
              <a:t>שיעור שני – אבי גיל, אפרים הלוי</a:t>
            </a:r>
          </a:p>
          <a:p>
            <a:pPr lvl="0" algn="r" rtl="1"/>
            <a:r>
              <a:rPr lang="he-IL" sz="2400" dirty="0" smtClean="0">
                <a:solidFill>
                  <a:prstClr val="black"/>
                </a:solidFill>
              </a:rPr>
              <a:t>שר משפטים (אפשרות לשעבר) – במקביל לשיעור רביעי – דניאל פרידמן</a:t>
            </a:r>
          </a:p>
          <a:p>
            <a:pPr lvl="0" algn="r" rtl="1"/>
            <a:r>
              <a:rPr lang="he-IL" sz="2400" dirty="0" smtClean="0">
                <a:solidFill>
                  <a:prstClr val="black"/>
                </a:solidFill>
              </a:rPr>
              <a:t>מדינאי (אפשרות לשעבר) – במקביל לשיעור חמישי – ציפי לבני, יוסי ביילין</a:t>
            </a:r>
            <a:endParaRPr lang="he-IL" sz="2400" dirty="0">
              <a:solidFill>
                <a:prstClr val="black"/>
              </a:solidFill>
            </a:endParaRPr>
          </a:p>
          <a:p>
            <a:pPr lvl="0" algn="r" rtl="1"/>
            <a:r>
              <a:rPr lang="he-IL" sz="2400" dirty="0">
                <a:solidFill>
                  <a:prstClr val="black"/>
                </a:solidFill>
              </a:rPr>
              <a:t>דמות שמייצגת קבוצה בישראל </a:t>
            </a:r>
            <a:r>
              <a:rPr lang="he-IL" sz="2400" dirty="0" smtClean="0">
                <a:solidFill>
                  <a:prstClr val="black"/>
                </a:solidFill>
              </a:rPr>
              <a:t>– במקביל לשיעור שישי - גזבר ע' בני-ברק</a:t>
            </a:r>
            <a:r>
              <a:rPr lang="he-IL" sz="2400" dirty="0">
                <a:solidFill>
                  <a:prstClr val="black"/>
                </a:solidFill>
              </a:rPr>
              <a:t>, </a:t>
            </a:r>
            <a:r>
              <a:rPr lang="he-IL" sz="2400" dirty="0" smtClean="0">
                <a:solidFill>
                  <a:prstClr val="black"/>
                </a:solidFill>
              </a:rPr>
              <a:t>אריק </a:t>
            </a:r>
            <a:r>
              <a:rPr lang="he-IL" sz="2400" dirty="0">
                <a:solidFill>
                  <a:prstClr val="black"/>
                </a:solidFill>
              </a:rPr>
              <a:t>אדלר </a:t>
            </a:r>
            <a:endParaRPr lang="he-IL" sz="2400" dirty="0" smtClean="0">
              <a:solidFill>
                <a:prstClr val="black"/>
              </a:solidFill>
            </a:endParaRPr>
          </a:p>
          <a:p>
            <a:pPr lvl="0" algn="r" rtl="1"/>
            <a:r>
              <a:rPr lang="he-IL" sz="2400" dirty="0" smtClean="0">
                <a:solidFill>
                  <a:prstClr val="black"/>
                </a:solidFill>
              </a:rPr>
              <a:t>איש משרד האוצר – </a:t>
            </a:r>
            <a:r>
              <a:rPr lang="he-IL" sz="2400" dirty="0">
                <a:solidFill>
                  <a:prstClr val="black"/>
                </a:solidFill>
              </a:rPr>
              <a:t>במקביל לשיעור </a:t>
            </a:r>
            <a:r>
              <a:rPr lang="he-IL" sz="2400" dirty="0" smtClean="0">
                <a:solidFill>
                  <a:prstClr val="black"/>
                </a:solidFill>
              </a:rPr>
              <a:t>שביעי – שאול מרידור, אמיר </a:t>
            </a:r>
            <a:r>
              <a:rPr lang="he-IL" sz="2400" dirty="0" smtClean="0"/>
              <a:t>לוי, בר סימן טוב</a:t>
            </a:r>
          </a:p>
          <a:p>
            <a:pPr lvl="0" algn="r" rtl="1"/>
            <a:r>
              <a:rPr lang="he-IL" sz="2400" dirty="0" smtClean="0">
                <a:solidFill>
                  <a:prstClr val="black"/>
                </a:solidFill>
              </a:rPr>
              <a:t>רמטכ"ל לשעבר – </a:t>
            </a:r>
            <a:r>
              <a:rPr lang="he-IL" sz="2400" dirty="0">
                <a:solidFill>
                  <a:prstClr val="black"/>
                </a:solidFill>
              </a:rPr>
              <a:t>במקביל לשיעור </a:t>
            </a:r>
            <a:r>
              <a:rPr lang="he-IL" sz="2400" dirty="0" smtClean="0">
                <a:solidFill>
                  <a:prstClr val="black"/>
                </a:solidFill>
              </a:rPr>
              <a:t>שמיני - אהוד ברק, שאול מופז, גדי </a:t>
            </a:r>
            <a:r>
              <a:rPr lang="he-IL" sz="2400" dirty="0" err="1" smtClean="0">
                <a:solidFill>
                  <a:prstClr val="black"/>
                </a:solidFill>
              </a:rPr>
              <a:t>אייזנקוט</a:t>
            </a:r>
            <a:endParaRPr lang="he-IL" sz="2400" dirty="0" smtClean="0">
              <a:solidFill>
                <a:prstClr val="black"/>
              </a:solidFill>
            </a:endParaRPr>
          </a:p>
          <a:p>
            <a:pPr lvl="0" algn="r" rtl="1"/>
            <a:r>
              <a:rPr lang="he-IL" sz="2400" dirty="0" smtClean="0">
                <a:solidFill>
                  <a:prstClr val="black"/>
                </a:solidFill>
              </a:rPr>
              <a:t>בשיעור שנים-עשר נזמין אורחים לשיעור עצמו – עמוס ידלין, יעקב </a:t>
            </a:r>
            <a:r>
              <a:rPr lang="he-IL" sz="2400" dirty="0" err="1" smtClean="0">
                <a:solidFill>
                  <a:prstClr val="black"/>
                </a:solidFill>
              </a:rPr>
              <a:t>עמידרור</a:t>
            </a:r>
            <a:endParaRPr lang="he-IL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26274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3200" b="1" dirty="0" smtClean="0">
                <a:cs typeface="+mn-cs"/>
              </a:rPr>
              <a:t>רשימת קריאה - ראשוני</a:t>
            </a:r>
            <a:endParaRPr lang="he-IL" sz="3200" b="1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sz="2000" dirty="0" smtClean="0">
                <a:latin typeface="+mj-lt"/>
              </a:rPr>
              <a:t>Betts, Richard. 2019. </a:t>
            </a:r>
            <a:r>
              <a:rPr lang="en-US" sz="2000" dirty="0" smtClean="0">
                <a:latin typeface="+mj-lt"/>
              </a:rPr>
              <a:t>“</a:t>
            </a:r>
            <a:r>
              <a:rPr lang="en-GB" sz="2000" dirty="0" smtClean="0">
                <a:latin typeface="+mj-lt"/>
              </a:rPr>
              <a:t>The </a:t>
            </a:r>
            <a:r>
              <a:rPr lang="en-GB" sz="2000" dirty="0">
                <a:latin typeface="+mj-lt"/>
              </a:rPr>
              <a:t>Grandiosity of Grand </a:t>
            </a:r>
            <a:r>
              <a:rPr lang="en-GB" sz="2000" dirty="0" smtClean="0">
                <a:latin typeface="+mj-lt"/>
              </a:rPr>
              <a:t>Strategy.</a:t>
            </a:r>
            <a:r>
              <a:rPr lang="en-US" sz="2000" dirty="0" smtClean="0">
                <a:latin typeface="+mj-lt"/>
              </a:rPr>
              <a:t>”</a:t>
            </a:r>
            <a:endParaRPr lang="en-GB" sz="2000" dirty="0" smtClean="0">
              <a:latin typeface="+mj-lt"/>
            </a:endParaRPr>
          </a:p>
          <a:p>
            <a:r>
              <a:rPr lang="en-GB" sz="2000" dirty="0" smtClean="0">
                <a:solidFill>
                  <a:prstClr val="black"/>
                </a:solidFill>
                <a:latin typeface="+mj-lt"/>
              </a:rPr>
              <a:t>Drucker, Peter.</a:t>
            </a:r>
            <a:r>
              <a:rPr lang="en-US" sz="2000" dirty="0">
                <a:solidFill>
                  <a:prstClr val="black"/>
                </a:solidFill>
                <a:latin typeface="+mj-lt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+mj-lt"/>
              </a:rPr>
              <a:t>1998. “The Discipline of Innovation.”</a:t>
            </a:r>
          </a:p>
          <a:p>
            <a:r>
              <a:rPr lang="en-US" sz="2000" dirty="0" smtClean="0">
                <a:solidFill>
                  <a:prstClr val="black"/>
                </a:solidFill>
                <a:latin typeface="+mj-lt"/>
              </a:rPr>
              <a:t>Freedman, Lawrence. 2014. “</a:t>
            </a:r>
            <a:r>
              <a:rPr lang="en-GB" sz="2000" dirty="0" smtClean="0">
                <a:latin typeface="+mj-lt"/>
              </a:rPr>
              <a:t>The </a:t>
            </a:r>
            <a:r>
              <a:rPr lang="en-GB" sz="2000" dirty="0">
                <a:latin typeface="+mj-lt"/>
              </a:rPr>
              <a:t>Master Strategist is Still a </a:t>
            </a:r>
            <a:r>
              <a:rPr lang="en-GB" sz="2000" dirty="0" smtClean="0">
                <a:latin typeface="+mj-lt"/>
              </a:rPr>
              <a:t>Myth</a:t>
            </a:r>
            <a:r>
              <a:rPr lang="en-US" sz="2000" dirty="0" smtClean="0">
                <a:latin typeface="+mj-lt"/>
              </a:rPr>
              <a:t>.”</a:t>
            </a:r>
            <a:endParaRPr lang="en-US" sz="2000" dirty="0" smtClean="0">
              <a:solidFill>
                <a:prstClr val="black"/>
              </a:solidFill>
              <a:latin typeface="+mj-lt"/>
            </a:endParaRPr>
          </a:p>
          <a:p>
            <a:r>
              <a:rPr lang="en-GB" sz="2000" dirty="0" smtClean="0">
                <a:latin typeface="+mj-lt"/>
              </a:rPr>
              <a:t>Jervis, Robert. 2016. </a:t>
            </a:r>
            <a:r>
              <a:rPr lang="en-US" sz="2000" dirty="0" smtClean="0">
                <a:latin typeface="+mj-lt"/>
              </a:rPr>
              <a:t>“</a:t>
            </a:r>
            <a:r>
              <a:rPr lang="en-GB" sz="2000" dirty="0" smtClean="0">
                <a:latin typeface="+mj-lt"/>
              </a:rPr>
              <a:t>Some </a:t>
            </a:r>
            <a:r>
              <a:rPr lang="en-GB" sz="2000" dirty="0">
                <a:latin typeface="+mj-lt"/>
              </a:rPr>
              <a:t>thoughts on deterrence in the cyber era</a:t>
            </a:r>
            <a:r>
              <a:rPr lang="en-GB" sz="2000" dirty="0" smtClean="0">
                <a:latin typeface="+mj-lt"/>
              </a:rPr>
              <a:t>.</a:t>
            </a:r>
            <a:r>
              <a:rPr lang="en-US" sz="2000" dirty="0" smtClean="0">
                <a:latin typeface="+mj-lt"/>
              </a:rPr>
              <a:t>”</a:t>
            </a:r>
            <a:endParaRPr lang="he-IL" sz="2000" dirty="0">
              <a:solidFill>
                <a:srgbClr val="000000"/>
              </a:solidFill>
              <a:latin typeface="+mj-lt"/>
            </a:endParaRPr>
          </a:p>
          <a:p>
            <a:r>
              <a:rPr lang="en-US" sz="2000" dirty="0" smtClean="0">
                <a:solidFill>
                  <a:srgbClr val="000000"/>
                </a:solidFill>
                <a:latin typeface="+mj-lt"/>
              </a:rPr>
              <a:t>Morgenthau,</a:t>
            </a:r>
            <a:r>
              <a:rPr lang="en-US" sz="20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+mj-lt"/>
              </a:rPr>
              <a:t>Hans. 1948. “</a:t>
            </a:r>
            <a:r>
              <a:rPr lang="en-GB" sz="2000" dirty="0" smtClean="0">
                <a:solidFill>
                  <a:srgbClr val="000000"/>
                </a:solidFill>
                <a:latin typeface="+mj-lt"/>
              </a:rPr>
              <a:t>The </a:t>
            </a:r>
            <a:r>
              <a:rPr lang="en-GB" sz="2000" dirty="0">
                <a:solidFill>
                  <a:srgbClr val="000000"/>
                </a:solidFill>
                <a:latin typeface="+mj-lt"/>
              </a:rPr>
              <a:t>Political Science of E. H. </a:t>
            </a:r>
            <a:r>
              <a:rPr lang="en-GB" sz="2000" dirty="0" err="1" smtClean="0">
                <a:solidFill>
                  <a:srgbClr val="000000"/>
                </a:solidFill>
                <a:latin typeface="+mj-lt"/>
              </a:rPr>
              <a:t>Carr</a:t>
            </a:r>
            <a:r>
              <a:rPr lang="en-GB" sz="2000" dirty="0" smtClean="0">
                <a:solidFill>
                  <a:srgbClr val="000000"/>
                </a:solidFill>
                <a:latin typeface="+mj-lt"/>
              </a:rPr>
              <a:t>.</a:t>
            </a:r>
            <a:r>
              <a:rPr lang="en-US" sz="2000" dirty="0" smtClean="0">
                <a:solidFill>
                  <a:srgbClr val="000000"/>
                </a:solidFill>
                <a:latin typeface="+mj-lt"/>
              </a:rPr>
              <a:t>”</a:t>
            </a:r>
            <a:endParaRPr lang="en-US" sz="2000" dirty="0" smtClean="0">
              <a:solidFill>
                <a:prstClr val="black"/>
              </a:solidFill>
              <a:latin typeface="+mj-lt"/>
            </a:endParaRPr>
          </a:p>
          <a:p>
            <a:r>
              <a:rPr lang="en-US" sz="2000" kern="0" dirty="0" smtClean="0">
                <a:latin typeface="+mj-lt"/>
              </a:rPr>
              <a:t>Nye</a:t>
            </a:r>
            <a:r>
              <a:rPr lang="en-US" sz="2000" kern="0" dirty="0">
                <a:latin typeface="+mj-lt"/>
              </a:rPr>
              <a:t>, </a:t>
            </a:r>
            <a:r>
              <a:rPr lang="en-US" sz="2000" kern="0" dirty="0" smtClean="0">
                <a:solidFill>
                  <a:prstClr val="black"/>
                </a:solidFill>
                <a:latin typeface="+mj-lt"/>
              </a:rPr>
              <a:t>Joseph. 2004. </a:t>
            </a:r>
            <a:r>
              <a:rPr lang="en-US" sz="2000" i="1" kern="0" dirty="0" smtClean="0">
                <a:solidFill>
                  <a:srgbClr val="111111"/>
                </a:solidFill>
                <a:latin typeface="+mj-lt"/>
              </a:rPr>
              <a:t>Soft </a:t>
            </a:r>
            <a:r>
              <a:rPr lang="en-US" sz="2000" i="1" kern="0" dirty="0">
                <a:solidFill>
                  <a:srgbClr val="111111"/>
                </a:solidFill>
                <a:latin typeface="+mj-lt"/>
              </a:rPr>
              <a:t>Power: The Means to Success in World </a:t>
            </a:r>
            <a:r>
              <a:rPr lang="en-US" sz="2000" i="1" kern="0" dirty="0" smtClean="0">
                <a:solidFill>
                  <a:srgbClr val="111111"/>
                </a:solidFill>
                <a:latin typeface="+mj-lt"/>
              </a:rPr>
              <a:t>Politics</a:t>
            </a:r>
            <a:r>
              <a:rPr lang="en-US" sz="2000" kern="0" dirty="0" smtClean="0">
                <a:solidFill>
                  <a:srgbClr val="111111"/>
                </a:solidFill>
                <a:latin typeface="+mj-lt"/>
              </a:rPr>
              <a:t>.</a:t>
            </a:r>
            <a:r>
              <a:rPr lang="en-US" sz="2000" kern="0" dirty="0">
                <a:solidFill>
                  <a:srgbClr val="111111"/>
                </a:solidFill>
                <a:latin typeface="+mj-lt"/>
              </a:rPr>
              <a:t> </a:t>
            </a:r>
            <a:r>
              <a:rPr lang="en-US" sz="2000" kern="0" dirty="0" smtClean="0">
                <a:solidFill>
                  <a:srgbClr val="111111"/>
                </a:solidFill>
                <a:latin typeface="+mj-lt"/>
              </a:rPr>
              <a:t>Chapter 1</a:t>
            </a:r>
            <a:r>
              <a:rPr lang="en-US" sz="2000" kern="0" dirty="0">
                <a:solidFill>
                  <a:srgbClr val="111111"/>
                </a:solidFill>
                <a:latin typeface="+mj-lt"/>
              </a:rPr>
              <a:t>.</a:t>
            </a:r>
            <a:endParaRPr lang="en-US" sz="2000" dirty="0" smtClean="0">
              <a:solidFill>
                <a:prstClr val="black"/>
              </a:solidFill>
              <a:latin typeface="+mj-lt"/>
            </a:endParaRPr>
          </a:p>
          <a:p>
            <a:r>
              <a:rPr lang="en-US" sz="2000" dirty="0" smtClean="0">
                <a:solidFill>
                  <a:prstClr val="black"/>
                </a:solidFill>
                <a:latin typeface="+mj-lt"/>
              </a:rPr>
              <a:t>Posen, Barry and Andrew Rose. 1997. "Competing Visions for U.S. Grand Strategy.”</a:t>
            </a:r>
          </a:p>
          <a:p>
            <a:r>
              <a:rPr lang="en-US" sz="2000" dirty="0" smtClean="0">
                <a:solidFill>
                  <a:prstClr val="black"/>
                </a:solidFill>
                <a:latin typeface="+mj-lt"/>
              </a:rPr>
              <a:t>Strachan, Hew. 2019. “</a:t>
            </a:r>
            <a:r>
              <a:rPr lang="en-GB" sz="2000" dirty="0">
                <a:latin typeface="+mj-lt"/>
              </a:rPr>
              <a:t>Strategy in theory; strategy in </a:t>
            </a:r>
            <a:r>
              <a:rPr lang="en-GB" sz="2000" dirty="0" smtClean="0">
                <a:latin typeface="+mj-lt"/>
              </a:rPr>
              <a:t>practice.</a:t>
            </a:r>
            <a:r>
              <a:rPr lang="en-US" sz="2000" dirty="0" smtClean="0">
                <a:latin typeface="+mj-lt"/>
              </a:rPr>
              <a:t>”</a:t>
            </a:r>
            <a:endParaRPr lang="en-US" sz="2000" dirty="0" smtClean="0">
              <a:solidFill>
                <a:prstClr val="black"/>
              </a:solidFill>
              <a:latin typeface="+mj-lt"/>
            </a:endParaRPr>
          </a:p>
          <a:p>
            <a:r>
              <a:rPr lang="en-US" sz="2000" dirty="0" err="1">
                <a:latin typeface="+mj-lt"/>
                <a:ea typeface="Times New Roman" panose="02020603050405020304" pitchFamily="18" charset="0"/>
              </a:rPr>
              <a:t>Wolfers</a:t>
            </a:r>
            <a:r>
              <a:rPr lang="en-US" sz="2000" dirty="0">
                <a:latin typeface="+mj-lt"/>
                <a:ea typeface="Times New Roman" panose="02020603050405020304" pitchFamily="18" charset="0"/>
              </a:rPr>
              <a:t>, </a:t>
            </a:r>
            <a:r>
              <a:rPr lang="en-US" sz="2000" dirty="0" smtClean="0">
                <a:latin typeface="+mj-lt"/>
                <a:ea typeface="Times New Roman" panose="02020603050405020304" pitchFamily="18" charset="0"/>
              </a:rPr>
              <a:t>Arnold. 1952. </a:t>
            </a:r>
            <a:r>
              <a:rPr lang="en-US" sz="2000" dirty="0">
                <a:latin typeface="+mj-lt"/>
                <a:ea typeface="Times New Roman" panose="02020603050405020304" pitchFamily="18" charset="0"/>
              </a:rPr>
              <a:t>"National Security as an Ambiguous </a:t>
            </a:r>
            <a:r>
              <a:rPr lang="en-US" sz="2000" dirty="0" smtClean="0">
                <a:latin typeface="+mj-lt"/>
                <a:ea typeface="Times New Roman" panose="02020603050405020304" pitchFamily="18" charset="0"/>
              </a:rPr>
              <a:t>Symbol.”</a:t>
            </a:r>
            <a:endParaRPr lang="en-GB" sz="2000" dirty="0" smtClean="0">
              <a:solidFill>
                <a:prstClr val="black"/>
              </a:solidFill>
              <a:latin typeface="+mj-lt"/>
            </a:endParaRPr>
          </a:p>
          <a:p>
            <a:r>
              <a:rPr lang="en-GB" sz="2000" dirty="0" err="1" smtClean="0">
                <a:solidFill>
                  <a:prstClr val="black"/>
                </a:solidFill>
                <a:latin typeface="+mj-lt"/>
              </a:rPr>
              <a:t>Yingaling</a:t>
            </a:r>
            <a:r>
              <a:rPr lang="en-GB" sz="2000" dirty="0" smtClean="0">
                <a:solidFill>
                  <a:prstClr val="black"/>
                </a:solidFill>
                <a:latin typeface="+mj-lt"/>
              </a:rPr>
              <a:t>, Paul. 2010. </a:t>
            </a:r>
            <a:r>
              <a:rPr lang="en-US" sz="2000" dirty="0" smtClean="0">
                <a:solidFill>
                  <a:prstClr val="black"/>
                </a:solidFill>
                <a:latin typeface="+mj-lt"/>
              </a:rPr>
              <a:t>“Critical Thinking and its Discontents.”</a:t>
            </a:r>
            <a:endParaRPr lang="en-GB" sz="2000" dirty="0" smtClean="0">
              <a:latin typeface="+mj-lt"/>
            </a:endParaRPr>
          </a:p>
          <a:p>
            <a:pPr algn="r" rtl="1"/>
            <a:r>
              <a:rPr lang="he-IL" sz="2000" dirty="0" smtClean="0">
                <a:latin typeface="+mj-lt"/>
              </a:rPr>
              <a:t>הכהן, גרשון. 2014. </a:t>
            </a:r>
            <a:r>
              <a:rPr lang="he-IL" sz="2000" i="1" dirty="0" smtClean="0">
                <a:latin typeface="+mj-lt"/>
              </a:rPr>
              <a:t>מה לאומי בביטחון הלאומי? </a:t>
            </a:r>
            <a:r>
              <a:rPr lang="he-IL" sz="2000" dirty="0" smtClean="0">
                <a:latin typeface="+mj-lt"/>
              </a:rPr>
              <a:t>בן שמן: האוניברסיטה המשודרת ומשרד הביטחון. </a:t>
            </a:r>
          </a:p>
          <a:p>
            <a:pPr algn="r" rtl="1"/>
            <a:r>
              <a:rPr lang="he-IL" sz="2000" dirty="0" smtClean="0">
                <a:latin typeface="+mj-lt"/>
              </a:rPr>
              <a:t>חפץ, </a:t>
            </a:r>
            <a:r>
              <a:rPr lang="he-IL" sz="2000" dirty="0" err="1" smtClean="0">
                <a:latin typeface="+mj-lt"/>
              </a:rPr>
              <a:t>רונלד</a:t>
            </a:r>
            <a:r>
              <a:rPr lang="he-IL" sz="2000" dirty="0" smtClean="0">
                <a:latin typeface="+mj-lt"/>
              </a:rPr>
              <a:t> ומרטי </a:t>
            </a:r>
            <a:r>
              <a:rPr lang="he-IL" sz="2000" dirty="0" err="1" smtClean="0">
                <a:latin typeface="+mj-lt"/>
              </a:rPr>
              <a:t>לינסקי</a:t>
            </a:r>
            <a:r>
              <a:rPr lang="he-IL" sz="2000" dirty="0" smtClean="0">
                <a:latin typeface="+mj-lt"/>
              </a:rPr>
              <a:t>. 2007. </a:t>
            </a:r>
            <a:r>
              <a:rPr lang="he-IL" sz="2000" i="1" dirty="0" smtClean="0">
                <a:latin typeface="+mj-lt"/>
              </a:rPr>
              <a:t>מנהיגות במבחן</a:t>
            </a:r>
            <a:r>
              <a:rPr lang="he-IL" sz="2000" dirty="0" smtClean="0">
                <a:latin typeface="+mj-lt"/>
              </a:rPr>
              <a:t>. תל אביב: ידיעות אחרונות. </a:t>
            </a:r>
          </a:p>
          <a:p>
            <a:pPr algn="r" rtl="1"/>
            <a:r>
              <a:rPr lang="he-IL" sz="2000" dirty="0" err="1" smtClean="0">
                <a:latin typeface="+mj-lt"/>
              </a:rPr>
              <a:t>מינסברג</a:t>
            </a:r>
            <a:r>
              <a:rPr lang="he-IL" sz="2000" dirty="0" smtClean="0">
                <a:latin typeface="+mj-lt"/>
              </a:rPr>
              <a:t>, הנרי, ברוס </a:t>
            </a:r>
            <a:r>
              <a:rPr lang="he-IL" sz="2000" dirty="0" err="1" smtClean="0">
                <a:latin typeface="+mj-lt"/>
              </a:rPr>
              <a:t>אלסטראנד</a:t>
            </a:r>
            <a:r>
              <a:rPr lang="he-IL" sz="2000" dirty="0" smtClean="0">
                <a:latin typeface="+mj-lt"/>
              </a:rPr>
              <a:t> וג'וזף </a:t>
            </a:r>
            <a:r>
              <a:rPr lang="he-IL" sz="2000" dirty="0" err="1" smtClean="0">
                <a:latin typeface="+mj-lt"/>
              </a:rPr>
              <a:t>לאמפל</a:t>
            </a:r>
            <a:r>
              <a:rPr lang="he-IL" sz="2000" dirty="0" smtClean="0">
                <a:latin typeface="+mj-lt"/>
              </a:rPr>
              <a:t>. 2006. </a:t>
            </a:r>
            <a:r>
              <a:rPr lang="he-IL" sz="2000" i="1" dirty="0" smtClean="0">
                <a:latin typeface="+mj-lt"/>
              </a:rPr>
              <a:t>ספארי אסטרטגיות</a:t>
            </a:r>
            <a:r>
              <a:rPr lang="he-IL" sz="2000" dirty="0" smtClean="0">
                <a:latin typeface="+mj-lt"/>
              </a:rPr>
              <a:t>. תל אביב: פקר הוצאה לאור בע"מ וידיעות אחרונות. </a:t>
            </a:r>
          </a:p>
          <a:p>
            <a:pPr algn="r" rtl="1"/>
            <a:r>
              <a:rPr lang="he-IL" sz="2000" dirty="0" err="1" smtClean="0">
                <a:latin typeface="+mj-lt"/>
              </a:rPr>
              <a:t>עמידרור</a:t>
            </a:r>
            <a:r>
              <a:rPr lang="he-IL" sz="2000" dirty="0" smtClean="0">
                <a:latin typeface="+mj-lt"/>
              </a:rPr>
              <a:t> יעקב. 2002. </a:t>
            </a:r>
            <a:r>
              <a:rPr lang="he-IL" sz="2000" i="1" dirty="0" smtClean="0">
                <a:latin typeface="+mj-lt"/>
              </a:rPr>
              <a:t>מבוא לביטחון לאומי</a:t>
            </a:r>
            <a:r>
              <a:rPr lang="he-IL" sz="2000" dirty="0" smtClean="0">
                <a:latin typeface="+mj-lt"/>
              </a:rPr>
              <a:t>. תל אביב: האוניברסיטה המשודרת. </a:t>
            </a:r>
          </a:p>
          <a:p>
            <a:pPr algn="r" rtl="1"/>
            <a:r>
              <a:rPr lang="he-IL" sz="2000" dirty="0" smtClean="0">
                <a:latin typeface="+mj-lt"/>
              </a:rPr>
              <a:t>סמית, רופרט. 2013. </a:t>
            </a:r>
            <a:r>
              <a:rPr lang="he-IL" sz="2000" i="1" dirty="0" smtClean="0">
                <a:latin typeface="+mj-lt"/>
              </a:rPr>
              <a:t>התועלת שבכוח</a:t>
            </a:r>
            <a:r>
              <a:rPr lang="he-IL" sz="2000" dirty="0" smtClean="0">
                <a:latin typeface="+mj-lt"/>
              </a:rPr>
              <a:t>. תל אביב: הוצאת מערכות. </a:t>
            </a:r>
          </a:p>
          <a:p>
            <a:pPr algn="r" rtl="1"/>
            <a:r>
              <a:rPr lang="he-IL" sz="2000" dirty="0">
                <a:latin typeface="+mj-lt"/>
                <a:ea typeface="Times New Roman" panose="02020603050405020304" pitchFamily="18" charset="0"/>
              </a:rPr>
              <a:t>שילינג, </a:t>
            </a:r>
            <a:r>
              <a:rPr lang="he-IL" sz="2000" dirty="0" smtClean="0">
                <a:latin typeface="+mj-lt"/>
                <a:ea typeface="Times New Roman" panose="02020603050405020304" pitchFamily="18" charset="0"/>
              </a:rPr>
              <a:t>תומאס. 1978. </a:t>
            </a:r>
            <a:r>
              <a:rPr lang="he-IL" sz="2000" dirty="0">
                <a:latin typeface="+mj-lt"/>
                <a:ea typeface="Times New Roman" panose="02020603050405020304" pitchFamily="18" charset="0"/>
              </a:rPr>
              <a:t>"הדיפלומטיה של האלימות</a:t>
            </a:r>
            <a:r>
              <a:rPr lang="he-IL" sz="2000" dirty="0" smtClean="0">
                <a:latin typeface="+mj-lt"/>
                <a:ea typeface="Times New Roman" panose="02020603050405020304" pitchFamily="18" charset="0"/>
              </a:rPr>
              <a:t>".</a:t>
            </a:r>
            <a:endParaRPr lang="he-IL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6892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C8991-2687-4332-88D0-8E22B62D1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200" b="1" dirty="0">
                <a:cs typeface="+mn-cs"/>
              </a:rPr>
              <a:t>מטרות הקורס</a:t>
            </a:r>
            <a:endParaRPr lang="en-US" sz="3200" b="1" dirty="0"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1EC6D4-E8D1-4F23-AE45-CBFDC8841A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sz="2400" dirty="0" smtClean="0"/>
              <a:t>הכרת </a:t>
            </a:r>
            <a:r>
              <a:rPr lang="he-IL" sz="2400" dirty="0"/>
              <a:t>יסודות הביטחון </a:t>
            </a:r>
            <a:r>
              <a:rPr lang="he-IL" sz="2400" dirty="0" smtClean="0"/>
              <a:t>הלאומי </a:t>
            </a:r>
            <a:r>
              <a:rPr lang="he-IL" sz="2400" dirty="0" smtClean="0"/>
              <a:t>(להלן: </a:t>
            </a:r>
            <a:r>
              <a:rPr lang="he-IL" sz="2400" dirty="0" err="1" smtClean="0"/>
              <a:t>בטל"מ</a:t>
            </a:r>
            <a:r>
              <a:rPr lang="he-IL" sz="2400" dirty="0" smtClean="0"/>
              <a:t>) ויחסי-הגומלין </a:t>
            </a:r>
            <a:r>
              <a:rPr lang="he-IL" sz="2400" dirty="0" smtClean="0"/>
              <a:t>ביניהם</a:t>
            </a:r>
            <a:endParaRPr lang="he-IL" sz="2400" dirty="0"/>
          </a:p>
          <a:p>
            <a:pPr algn="r" rtl="1"/>
            <a:r>
              <a:rPr lang="he-IL" sz="2400" dirty="0"/>
              <a:t>הכרת </a:t>
            </a:r>
            <a:r>
              <a:rPr lang="he-IL" sz="2400" dirty="0" smtClean="0"/>
              <a:t>מושגי יסוד </a:t>
            </a:r>
            <a:r>
              <a:rPr lang="he-IL" sz="2400" dirty="0" err="1" smtClean="0"/>
              <a:t>בבטל"מ</a:t>
            </a:r>
            <a:endParaRPr lang="he-IL" sz="2400" dirty="0" smtClean="0"/>
          </a:p>
          <a:p>
            <a:pPr lvl="0" algn="r" rtl="1"/>
            <a:r>
              <a:rPr lang="he-IL" sz="2400" dirty="0">
                <a:solidFill>
                  <a:prstClr val="black"/>
                </a:solidFill>
              </a:rPr>
              <a:t>טיפוח חשיבה ביקורתית על </a:t>
            </a:r>
            <a:r>
              <a:rPr lang="he-IL" sz="2400" dirty="0" err="1" smtClean="0">
                <a:solidFill>
                  <a:prstClr val="black"/>
                </a:solidFill>
              </a:rPr>
              <a:t>בטל"מ</a:t>
            </a:r>
            <a:endParaRPr lang="he-IL" sz="2400" dirty="0">
              <a:solidFill>
                <a:prstClr val="black"/>
              </a:solidFill>
            </a:endParaRPr>
          </a:p>
          <a:p>
            <a:pPr marL="0" indent="0" algn="r" rtl="1">
              <a:buNone/>
            </a:pPr>
            <a:r>
              <a:rPr lang="he-IL" sz="2000" u="sng" dirty="0" smtClean="0"/>
              <a:t>מטרות לצרכי </a:t>
            </a:r>
            <a:r>
              <a:rPr lang="he-IL" sz="2000" u="sng" dirty="0" err="1" smtClean="0"/>
              <a:t>המב"ל</a:t>
            </a:r>
            <a:r>
              <a:rPr lang="he-IL" sz="2000" u="sng" dirty="0" smtClean="0"/>
              <a:t>: </a:t>
            </a:r>
          </a:p>
          <a:p>
            <a:pPr lvl="0" algn="r" rtl="1"/>
            <a:r>
              <a:rPr lang="he-IL" sz="2400" dirty="0">
                <a:solidFill>
                  <a:prstClr val="black"/>
                </a:solidFill>
              </a:rPr>
              <a:t>יצירת שפה משותפת למשתתפים במהלך שנת הלימודים </a:t>
            </a:r>
          </a:p>
          <a:p>
            <a:pPr lvl="0" algn="r" rtl="1"/>
            <a:r>
              <a:rPr lang="he-IL" sz="2400" dirty="0">
                <a:solidFill>
                  <a:prstClr val="black"/>
                </a:solidFill>
              </a:rPr>
              <a:t>התווית רעיון</a:t>
            </a:r>
            <a:r>
              <a:rPr lang="he-IL" sz="2400" dirty="0">
                <a:solidFill>
                  <a:srgbClr val="FF0000"/>
                </a:solidFill>
              </a:rPr>
              <a:t> </a:t>
            </a:r>
            <a:r>
              <a:rPr lang="he-IL" sz="2400" dirty="0">
                <a:solidFill>
                  <a:prstClr val="black"/>
                </a:solidFill>
              </a:rPr>
              <a:t>מארגן למכלול הקורסים </a:t>
            </a:r>
            <a:r>
              <a:rPr lang="he-IL" sz="2400" dirty="0" smtClean="0">
                <a:solidFill>
                  <a:prstClr val="black"/>
                </a:solidFill>
              </a:rPr>
              <a:t>שילמדו </a:t>
            </a:r>
            <a:r>
              <a:rPr lang="he-IL" sz="2400" dirty="0" err="1" smtClean="0">
                <a:solidFill>
                  <a:prstClr val="black"/>
                </a:solidFill>
              </a:rPr>
              <a:t>במב"ל</a:t>
            </a:r>
            <a:endParaRPr lang="he-IL" sz="2400" dirty="0" smtClean="0">
              <a:solidFill>
                <a:prstClr val="black"/>
              </a:solidFill>
            </a:endParaRPr>
          </a:p>
          <a:p>
            <a:pPr lvl="0" algn="r" rtl="1"/>
            <a:r>
              <a:rPr lang="he-IL" sz="2400" dirty="0" smtClean="0">
                <a:solidFill>
                  <a:prstClr val="black"/>
                </a:solidFill>
              </a:rPr>
              <a:t>עיגון סוגיות הנוגעות במיומנויות בכירים בהקשר </a:t>
            </a:r>
            <a:r>
              <a:rPr lang="he-IL" sz="2400" dirty="0" err="1" smtClean="0">
                <a:solidFill>
                  <a:prstClr val="black"/>
                </a:solidFill>
              </a:rPr>
              <a:t>בטל"מ</a:t>
            </a:r>
            <a:endParaRPr lang="he-IL" sz="2400" dirty="0">
              <a:solidFill>
                <a:prstClr val="black"/>
              </a:solidFill>
            </a:endParaRPr>
          </a:p>
          <a:p>
            <a:pPr algn="r" rt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02923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40821-C4B6-4642-93CA-C623E5289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228600" lvl="0" indent="-228600" algn="ctr" rtl="1">
              <a:spcBef>
                <a:spcPts val="1000"/>
              </a:spcBef>
            </a:pPr>
            <a:r>
              <a:rPr lang="he-IL" sz="32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Arial" panose="020B0604020202020204" pitchFamily="34" charset="0"/>
              </a:rPr>
              <a:t>חיוניות הקורס לבכיר</a:t>
            </a:r>
            <a:r>
              <a:rPr lang="he-IL" sz="2800" dirty="0">
                <a:solidFill>
                  <a:prstClr val="black"/>
                </a:solidFill>
                <a:latin typeface="Calibri" panose="020F0502020204030204"/>
                <a:ea typeface="+mn-ea"/>
                <a:cs typeface="Arial" panose="020B0604020202020204" pitchFamily="34" charset="0"/>
              </a:rPr>
              <a:t/>
            </a:r>
            <a:br>
              <a:rPr lang="he-IL" sz="2800" dirty="0">
                <a:solidFill>
                  <a:prstClr val="black"/>
                </a:solidFill>
                <a:latin typeface="Calibri" panose="020F0502020204030204"/>
                <a:ea typeface="+mn-ea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EE277F-955D-4AAC-87BF-E1512FAF3D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he-IL" dirty="0" smtClean="0"/>
              <a:t>הבנה טובה יותר של </a:t>
            </a:r>
            <a:r>
              <a:rPr lang="he-IL" dirty="0" smtClean="0">
                <a:ea typeface="Calibri" panose="020F0502020204030204" pitchFamily="34" charset="0"/>
              </a:rPr>
              <a:t>מורכבות </a:t>
            </a:r>
            <a:r>
              <a:rPr lang="he-IL" dirty="0" err="1" smtClean="0">
                <a:ea typeface="Calibri" panose="020F0502020204030204" pitchFamily="34" charset="0"/>
              </a:rPr>
              <a:t>בטל"מ</a:t>
            </a:r>
            <a:r>
              <a:rPr lang="he-IL" dirty="0" smtClean="0">
                <a:ea typeface="Calibri" panose="020F0502020204030204" pitchFamily="34" charset="0"/>
              </a:rPr>
              <a:t> </a:t>
            </a:r>
            <a:r>
              <a:rPr lang="he-IL" dirty="0" smtClean="0">
                <a:ea typeface="Calibri" panose="020F0502020204030204" pitchFamily="34" charset="0"/>
              </a:rPr>
              <a:t>לצורך מילוי התפקידים השונים</a:t>
            </a:r>
          </a:p>
          <a:p>
            <a:pPr lvl="0" algn="r" rtl="1"/>
            <a:r>
              <a:rPr lang="he-IL" dirty="0" smtClean="0">
                <a:ea typeface="Calibri" panose="020F0502020204030204" pitchFamily="34" charset="0"/>
              </a:rPr>
              <a:t>קבלת כלים לחיזוק עבודת </a:t>
            </a:r>
            <a:r>
              <a:rPr lang="he-IL" dirty="0">
                <a:ea typeface="Calibri" panose="020F0502020204030204" pitchFamily="34" charset="0"/>
              </a:rPr>
              <a:t>מטה </a:t>
            </a:r>
            <a:r>
              <a:rPr lang="he-IL" dirty="0" smtClean="0">
                <a:ea typeface="Calibri" panose="020F0502020204030204" pitchFamily="34" charset="0"/>
              </a:rPr>
              <a:t>בתפקיד הבא</a:t>
            </a:r>
            <a:endParaRPr lang="he-IL" dirty="0" smtClean="0"/>
          </a:p>
          <a:p>
            <a:pPr lvl="0" algn="r" rtl="1"/>
            <a:r>
              <a:rPr lang="he-IL" dirty="0" smtClean="0"/>
              <a:t>הכנה לקראת מילוי עתידי של תפקידי מנהיגות לאומית</a:t>
            </a:r>
            <a:endParaRPr lang="he-IL" dirty="0"/>
          </a:p>
          <a:p>
            <a:pPr marL="0" lvl="0" indent="0" algn="r" rtl="1">
              <a:buNone/>
            </a:pPr>
            <a:r>
              <a:rPr lang="he-IL" dirty="0" smtClean="0">
                <a:solidFill>
                  <a:prstClr val="black"/>
                </a:solidFill>
              </a:rPr>
              <a:t> </a:t>
            </a:r>
            <a:endParaRPr lang="he-IL" dirty="0">
              <a:solidFill>
                <a:prstClr val="black"/>
              </a:solidFill>
            </a:endParaRPr>
          </a:p>
          <a:p>
            <a:pPr algn="r" rtl="1"/>
            <a:endParaRPr lang="he-IL" dirty="0"/>
          </a:p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393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83847-F351-4F77-886F-A726274C4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200" b="1" dirty="0" smtClean="0">
                <a:cs typeface="+mn-cs"/>
              </a:rPr>
              <a:t>ההישג הנדרש למשתתף</a:t>
            </a:r>
            <a:r>
              <a:rPr lang="he-IL" sz="3200" b="1" dirty="0">
                <a:solidFill>
                  <a:prstClr val="black"/>
                </a:solidFill>
                <a:cs typeface="Arial" panose="020B0604020202020204" pitchFamily="34" charset="0"/>
              </a:rPr>
              <a:t> בתם הקורס</a:t>
            </a:r>
            <a:r>
              <a:rPr lang="he-IL" sz="3200" b="1" dirty="0" smtClean="0">
                <a:cs typeface="+mn-cs"/>
              </a:rPr>
              <a:t> </a:t>
            </a:r>
            <a:endParaRPr lang="en-US" sz="3200" b="1" dirty="0"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0E04FF-2906-47BC-9755-A1CAC93DEC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he-IL" dirty="0">
                <a:solidFill>
                  <a:srgbClr val="1F497D"/>
                </a:solidFill>
                <a:ea typeface="Calibri" panose="020F0502020204030204" pitchFamily="34" charset="0"/>
              </a:rPr>
              <a:t> </a:t>
            </a:r>
            <a:r>
              <a:rPr lang="he-IL" dirty="0" smtClean="0">
                <a:ea typeface="Calibri" panose="020F0502020204030204" pitchFamily="34" charset="0"/>
              </a:rPr>
              <a:t>להבין מהו </a:t>
            </a:r>
            <a:r>
              <a:rPr lang="he-IL" dirty="0" err="1" smtClean="0">
                <a:ea typeface="Calibri" panose="020F0502020204030204" pitchFamily="34" charset="0"/>
              </a:rPr>
              <a:t>בטל"מ</a:t>
            </a:r>
            <a:r>
              <a:rPr lang="he-IL" dirty="0" smtClean="0">
                <a:ea typeface="Calibri" panose="020F0502020204030204" pitchFamily="34" charset="0"/>
              </a:rPr>
              <a:t> ולפתח </a:t>
            </a:r>
            <a:r>
              <a:rPr lang="he-IL" dirty="0" smtClean="0">
                <a:ea typeface="Calibri" panose="020F0502020204030204" pitchFamily="34" charset="0"/>
              </a:rPr>
              <a:t>יכולת לחשוב על </a:t>
            </a:r>
            <a:r>
              <a:rPr lang="he-IL" dirty="0" smtClean="0">
                <a:ea typeface="Calibri" panose="020F0502020204030204" pitchFamily="34" charset="0"/>
              </a:rPr>
              <a:t>הנושא בצורה ביקורתית </a:t>
            </a:r>
          </a:p>
          <a:p>
            <a:pPr lvl="0" algn="r" rtl="1"/>
            <a:r>
              <a:rPr lang="he-IL" dirty="0">
                <a:solidFill>
                  <a:prstClr val="black"/>
                </a:solidFill>
              </a:rPr>
              <a:t>לעמוד על הקשר בין מיומנויות בכירים </a:t>
            </a:r>
            <a:r>
              <a:rPr lang="he-IL" dirty="0" err="1">
                <a:solidFill>
                  <a:prstClr val="black"/>
                </a:solidFill>
              </a:rPr>
              <a:t>לבטל"מ</a:t>
            </a:r>
            <a:r>
              <a:rPr lang="he-IL" dirty="0">
                <a:solidFill>
                  <a:prstClr val="black"/>
                </a:solidFill>
              </a:rPr>
              <a:t> </a:t>
            </a:r>
          </a:p>
          <a:p>
            <a:pPr algn="r" rtl="1"/>
            <a:r>
              <a:rPr lang="he-IL" dirty="0" smtClean="0">
                <a:ea typeface="Calibri" panose="020F0502020204030204" pitchFamily="34" charset="0"/>
              </a:rPr>
              <a:t>לשדרג </a:t>
            </a:r>
            <a:r>
              <a:rPr lang="he-IL" dirty="0">
                <a:ea typeface="Calibri" panose="020F0502020204030204" pitchFamily="34" charset="0"/>
              </a:rPr>
              <a:t>את </a:t>
            </a:r>
            <a:r>
              <a:rPr lang="he-IL" dirty="0" smtClean="0">
                <a:ea typeface="Calibri" panose="020F0502020204030204" pitchFamily="34" charset="0"/>
              </a:rPr>
              <a:t>איכות קבלת </a:t>
            </a:r>
            <a:r>
              <a:rPr lang="he-IL" dirty="0">
                <a:ea typeface="Calibri" panose="020F0502020204030204" pitchFamily="34" charset="0"/>
              </a:rPr>
              <a:t>ההחלטות ברמה הלאומית </a:t>
            </a:r>
            <a:r>
              <a:rPr lang="he-IL" dirty="0" smtClean="0">
                <a:ea typeface="Calibri" panose="020F0502020204030204" pitchFamily="34" charset="0"/>
              </a:rPr>
              <a:t>והארגונית </a:t>
            </a:r>
          </a:p>
          <a:p>
            <a:pPr algn="r" rtl="1"/>
            <a:r>
              <a:rPr lang="he-IL" dirty="0" smtClean="0"/>
              <a:t>לפתח את היכולת </a:t>
            </a:r>
            <a:r>
              <a:rPr lang="he-IL" dirty="0" smtClean="0"/>
              <a:t>לטיול חלק בגיבוש תפיסת </a:t>
            </a:r>
            <a:r>
              <a:rPr lang="he-IL" dirty="0" err="1" smtClean="0"/>
              <a:t>הבטל"מ</a:t>
            </a:r>
            <a:r>
              <a:rPr lang="he-IL" dirty="0" smtClean="0"/>
              <a:t> הדרושה לישראל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676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3200" b="1" dirty="0" smtClean="0">
                <a:cs typeface="+mn-cs"/>
              </a:rPr>
              <a:t>הרציונל הפדגוגי של הקורס</a:t>
            </a:r>
            <a:endParaRPr lang="he-IL" sz="3200" b="1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r>
              <a:rPr lang="he-IL" dirty="0" smtClean="0"/>
              <a:t>חיזוק היכולות האנליטיות וכושר השיפוט של המשתתף </a:t>
            </a:r>
            <a:r>
              <a:rPr lang="he-IL" dirty="0" err="1" smtClean="0"/>
              <a:t>בבטל"מ</a:t>
            </a:r>
            <a:r>
              <a:rPr lang="he-IL" dirty="0" smtClean="0"/>
              <a:t> </a:t>
            </a:r>
            <a:r>
              <a:rPr lang="he-IL" dirty="0" smtClean="0"/>
              <a:t>באמצעות הכרת המערכת המושגית, ליבון יסודות </a:t>
            </a:r>
            <a:r>
              <a:rPr lang="he-IL" dirty="0" err="1" smtClean="0"/>
              <a:t>הבטל"מ</a:t>
            </a:r>
            <a:r>
              <a:rPr lang="he-IL" dirty="0" smtClean="0"/>
              <a:t>, הכרת אסטרטגיות ניהוליות, </a:t>
            </a:r>
            <a:r>
              <a:rPr lang="he-IL" dirty="0" smtClean="0"/>
              <a:t>ניתוח </a:t>
            </a:r>
            <a:r>
              <a:rPr lang="he-IL" dirty="0" smtClean="0"/>
              <a:t>מקרים </a:t>
            </a:r>
            <a:r>
              <a:rPr lang="he-IL" dirty="0" smtClean="0"/>
              <a:t>והתמודדות עם אתגרים בני-זמננו</a:t>
            </a:r>
            <a:endParaRPr lang="he-IL" dirty="0" smtClean="0"/>
          </a:p>
        </p:txBody>
      </p:sp>
    </p:spTree>
    <p:extLst>
      <p:ext uri="{BB962C8B-B14F-4D97-AF65-F5344CB8AC3E}">
        <p14:creationId xmlns:p14="http://schemas.microsoft.com/office/powerpoint/2010/main" val="2540752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אליפסה 15">
            <a:extLst>
              <a:ext uri="{FF2B5EF4-FFF2-40B4-BE49-F238E27FC236}">
                <a16:creationId xmlns:a16="http://schemas.microsoft.com/office/drawing/2014/main" id="{7F746604-B5A9-461A-B4F9-60BCDBA868FB}"/>
              </a:ext>
            </a:extLst>
          </p:cNvPr>
          <p:cNvSpPr/>
          <p:nvPr/>
        </p:nvSpPr>
        <p:spPr>
          <a:xfrm>
            <a:off x="4505325" y="2001321"/>
            <a:ext cx="2981687" cy="298168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>
                <a:solidFill>
                  <a:schemeClr val="tx1"/>
                </a:solidFill>
              </a:rPr>
              <a:t>ביטחון</a:t>
            </a:r>
          </a:p>
          <a:p>
            <a:pPr algn="ctr"/>
            <a:r>
              <a:rPr lang="he-IL" b="1" dirty="0">
                <a:solidFill>
                  <a:schemeClr val="tx1"/>
                </a:solidFill>
              </a:rPr>
              <a:t>לאומי</a:t>
            </a:r>
          </a:p>
        </p:txBody>
      </p:sp>
      <p:grpSp>
        <p:nvGrpSpPr>
          <p:cNvPr id="17" name="קבוצה 16">
            <a:extLst>
              <a:ext uri="{FF2B5EF4-FFF2-40B4-BE49-F238E27FC236}">
                <a16:creationId xmlns:a16="http://schemas.microsoft.com/office/drawing/2014/main" id="{F376AC27-B738-4C32-B562-AC094EFC076B}"/>
              </a:ext>
            </a:extLst>
          </p:cNvPr>
          <p:cNvGrpSpPr/>
          <p:nvPr/>
        </p:nvGrpSpPr>
        <p:grpSpPr>
          <a:xfrm>
            <a:off x="6226029" y="1478141"/>
            <a:ext cx="4198186" cy="2352675"/>
            <a:chOff x="6162430" y="854335"/>
            <a:chExt cx="4198186" cy="2352675"/>
          </a:xfrm>
        </p:grpSpPr>
        <p:sp>
          <p:nvSpPr>
            <p:cNvPr id="5" name="חץ: ימינה 4">
              <a:extLst>
                <a:ext uri="{FF2B5EF4-FFF2-40B4-BE49-F238E27FC236}">
                  <a16:creationId xmlns:a16="http://schemas.microsoft.com/office/drawing/2014/main" id="{E503FBC2-ACE8-412B-834B-685BFD1E7A78}"/>
                </a:ext>
              </a:extLst>
            </p:cNvPr>
            <p:cNvSpPr/>
            <p:nvPr/>
          </p:nvSpPr>
          <p:spPr>
            <a:xfrm rot="19786161" flipH="1">
              <a:off x="6162430" y="854335"/>
              <a:ext cx="2219325" cy="2352675"/>
            </a:xfrm>
            <a:prstGeom prst="rightArrow">
              <a:avLst>
                <a:gd name="adj1" fmla="val 84009"/>
                <a:gd name="adj2" fmla="val 73605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8" name="תיבת טקסט 7">
              <a:extLst>
                <a:ext uri="{FF2B5EF4-FFF2-40B4-BE49-F238E27FC236}">
                  <a16:creationId xmlns:a16="http://schemas.microsoft.com/office/drawing/2014/main" id="{1BEC1BE3-C871-4171-B2A5-560856D064F1}"/>
                </a:ext>
              </a:extLst>
            </p:cNvPr>
            <p:cNvSpPr txBox="1"/>
            <p:nvPr/>
          </p:nvSpPr>
          <p:spPr>
            <a:xfrm>
              <a:off x="7564145" y="1396373"/>
              <a:ext cx="2796471" cy="64633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1">
              <a:spAutoFit/>
            </a:bodyPr>
            <a:lstStyle/>
            <a:p>
              <a:r>
                <a:rPr lang="he-IL" b="1" dirty="0" smtClean="0"/>
                <a:t>מושגי יסוד </a:t>
              </a:r>
              <a:r>
                <a:rPr lang="he-IL" b="1" dirty="0" err="1" smtClean="0"/>
                <a:t>בבטל"מ</a:t>
              </a:r>
              <a:r>
                <a:rPr lang="he-IL" b="1" dirty="0" smtClean="0"/>
                <a:t>:  </a:t>
              </a:r>
            </a:p>
            <a:p>
              <a:r>
                <a:rPr lang="he-IL" dirty="0" smtClean="0"/>
                <a:t>תיאוריות יחב"ל ומדע המדינה</a:t>
              </a:r>
              <a:endParaRPr lang="he-IL" dirty="0"/>
            </a:p>
          </p:txBody>
        </p:sp>
      </p:grpSp>
      <p:grpSp>
        <p:nvGrpSpPr>
          <p:cNvPr id="12" name="קבוצה 11">
            <a:extLst>
              <a:ext uri="{FF2B5EF4-FFF2-40B4-BE49-F238E27FC236}">
                <a16:creationId xmlns:a16="http://schemas.microsoft.com/office/drawing/2014/main" id="{C892EB20-0483-45FF-9FC7-D65917C0F93E}"/>
              </a:ext>
            </a:extLst>
          </p:cNvPr>
          <p:cNvGrpSpPr/>
          <p:nvPr/>
        </p:nvGrpSpPr>
        <p:grpSpPr>
          <a:xfrm>
            <a:off x="1479590" y="1637350"/>
            <a:ext cx="9201498" cy="4005002"/>
            <a:chOff x="951549" y="2104300"/>
            <a:chExt cx="9201498" cy="4005002"/>
          </a:xfrm>
        </p:grpSpPr>
        <p:sp>
          <p:nvSpPr>
            <p:cNvPr id="2" name="חץ: ימינה 1">
              <a:extLst>
                <a:ext uri="{FF2B5EF4-FFF2-40B4-BE49-F238E27FC236}">
                  <a16:creationId xmlns:a16="http://schemas.microsoft.com/office/drawing/2014/main" id="{17F551B3-03FC-4048-831E-62FDB42EA18F}"/>
                </a:ext>
              </a:extLst>
            </p:cNvPr>
            <p:cNvSpPr/>
            <p:nvPr/>
          </p:nvSpPr>
          <p:spPr>
            <a:xfrm rot="1813839">
              <a:off x="3083383" y="2104300"/>
              <a:ext cx="2131810" cy="2174645"/>
            </a:xfrm>
            <a:prstGeom prst="rightArrow">
              <a:avLst>
                <a:gd name="adj1" fmla="val 84009"/>
                <a:gd name="adj2" fmla="val 73605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7" name="תיבת טקסט 6">
              <a:extLst>
                <a:ext uri="{FF2B5EF4-FFF2-40B4-BE49-F238E27FC236}">
                  <a16:creationId xmlns:a16="http://schemas.microsoft.com/office/drawing/2014/main" id="{62F47DB7-91E5-4DF5-9729-0F5C67802C5C}"/>
                </a:ext>
              </a:extLst>
            </p:cNvPr>
            <p:cNvSpPr txBox="1"/>
            <p:nvPr/>
          </p:nvSpPr>
          <p:spPr>
            <a:xfrm>
              <a:off x="951549" y="2360204"/>
              <a:ext cx="2927403" cy="92333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1">
              <a:spAutoFit/>
            </a:bodyPr>
            <a:lstStyle/>
            <a:p>
              <a:r>
                <a:rPr lang="he-IL" b="1" dirty="0" smtClean="0"/>
                <a:t>יסודות </a:t>
              </a:r>
              <a:r>
                <a:rPr lang="he-IL" b="1" dirty="0" err="1" smtClean="0"/>
                <a:t>הבטל"מ</a:t>
              </a:r>
              <a:r>
                <a:rPr lang="he-IL" b="1" dirty="0" smtClean="0"/>
                <a:t>:</a:t>
              </a:r>
            </a:p>
            <a:p>
              <a:r>
                <a:rPr lang="he-IL" dirty="0" smtClean="0"/>
                <a:t>מושגי יסוד </a:t>
              </a:r>
            </a:p>
            <a:p>
              <a:r>
                <a:rPr lang="he-IL" dirty="0" smtClean="0"/>
                <a:t>ותיאוריות מתחום מדעי החברה</a:t>
              </a:r>
              <a:endParaRPr lang="he-IL" dirty="0"/>
            </a:p>
          </p:txBody>
        </p:sp>
        <p:grpSp>
          <p:nvGrpSpPr>
            <p:cNvPr id="18" name="קבוצה 17">
              <a:extLst>
                <a:ext uri="{FF2B5EF4-FFF2-40B4-BE49-F238E27FC236}">
                  <a16:creationId xmlns:a16="http://schemas.microsoft.com/office/drawing/2014/main" id="{C2AEB490-9793-4A91-A899-6ABB870083C0}"/>
                </a:ext>
              </a:extLst>
            </p:cNvPr>
            <p:cNvGrpSpPr/>
            <p:nvPr/>
          </p:nvGrpSpPr>
          <p:grpSpPr>
            <a:xfrm>
              <a:off x="5697988" y="3756627"/>
              <a:ext cx="4455059" cy="2352675"/>
              <a:chOff x="5697988" y="3756627"/>
              <a:chExt cx="4455059" cy="2352675"/>
            </a:xfrm>
          </p:grpSpPr>
          <p:sp>
            <p:nvSpPr>
              <p:cNvPr id="6" name="חץ: ימינה 5">
                <a:extLst>
                  <a:ext uri="{FF2B5EF4-FFF2-40B4-BE49-F238E27FC236}">
                    <a16:creationId xmlns:a16="http://schemas.microsoft.com/office/drawing/2014/main" id="{36FF6DBA-37FB-4897-9E5C-2A90B7161EE8}"/>
                  </a:ext>
                </a:extLst>
              </p:cNvPr>
              <p:cNvSpPr/>
              <p:nvPr/>
            </p:nvSpPr>
            <p:spPr>
              <a:xfrm rot="1813839" flipH="1" flipV="1">
                <a:off x="5697988" y="3756627"/>
                <a:ext cx="2219325" cy="2352675"/>
              </a:xfrm>
              <a:prstGeom prst="rightArrow">
                <a:avLst>
                  <a:gd name="adj1" fmla="val 84009"/>
                  <a:gd name="adj2" fmla="val 73605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10" name="תיבת טקסט 9">
                <a:extLst>
                  <a:ext uri="{FF2B5EF4-FFF2-40B4-BE49-F238E27FC236}">
                    <a16:creationId xmlns:a16="http://schemas.microsoft.com/office/drawing/2014/main" id="{9C3F60AB-9C89-4125-BF54-5838BF4BA3C8}"/>
                  </a:ext>
                </a:extLst>
              </p:cNvPr>
              <p:cNvSpPr txBox="1"/>
              <p:nvPr/>
            </p:nvSpPr>
            <p:spPr>
              <a:xfrm>
                <a:off x="6624127" y="4545021"/>
                <a:ext cx="3528920" cy="1477328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1">
                <a:spAutoFit/>
              </a:bodyPr>
              <a:lstStyle/>
              <a:p>
                <a:r>
                  <a:rPr lang="he-IL" b="1" dirty="0" smtClean="0"/>
                  <a:t>תהליכי קבלת החלטות, </a:t>
                </a:r>
                <a:r>
                  <a:rPr lang="he-IL" b="1" dirty="0" smtClean="0"/>
                  <a:t>ניהול, עבודת </a:t>
                </a:r>
                <a:r>
                  <a:rPr lang="he-IL" b="1" dirty="0" smtClean="0"/>
                  <a:t>מטה </a:t>
                </a:r>
                <a:r>
                  <a:rPr lang="he-IL" b="1" dirty="0"/>
                  <a:t>ו</a:t>
                </a:r>
                <a:r>
                  <a:rPr lang="he-IL" b="1" dirty="0" smtClean="0"/>
                  <a:t>תכנון:</a:t>
                </a:r>
              </a:p>
              <a:p>
                <a:r>
                  <a:rPr lang="he-IL" dirty="0" smtClean="0"/>
                  <a:t>תיאוריות </a:t>
                </a:r>
                <a:r>
                  <a:rPr lang="he-IL" dirty="0" smtClean="0"/>
                  <a:t>ניהוליות, פסיכולוגיות </a:t>
                </a:r>
                <a:r>
                  <a:rPr lang="he-IL" dirty="0" smtClean="0"/>
                  <a:t>וסוציולוגיות על דינמיקה </a:t>
                </a:r>
                <a:r>
                  <a:rPr lang="he-IL" dirty="0" smtClean="0"/>
                  <a:t>קבוצתית, הטיה קוגניטיבית וגיבוש אסטרטגיה</a:t>
                </a:r>
                <a:endParaRPr lang="he-IL" dirty="0" smtClean="0"/>
              </a:p>
            </p:txBody>
          </p:sp>
        </p:grpSp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3200" b="1" dirty="0" smtClean="0">
                <a:cs typeface="+mn-cs"/>
              </a:rPr>
              <a:t>הרציונל הפדגוגי ומרכיבי הקורס</a:t>
            </a:r>
            <a:endParaRPr lang="he-IL" sz="3200" b="1" dirty="0">
              <a:cs typeface="+mn-cs"/>
            </a:endParaRPr>
          </a:p>
        </p:txBody>
      </p:sp>
      <p:sp>
        <p:nvSpPr>
          <p:cNvPr id="22" name="חץ: ימינה 1">
            <a:extLst>
              <a:ext uri="{FF2B5EF4-FFF2-40B4-BE49-F238E27FC236}">
                <a16:creationId xmlns:a16="http://schemas.microsoft.com/office/drawing/2014/main" id="{17F551B3-03FC-4048-831E-62FDB42EA18F}"/>
              </a:ext>
            </a:extLst>
          </p:cNvPr>
          <p:cNvSpPr/>
          <p:nvPr/>
        </p:nvSpPr>
        <p:spPr>
          <a:xfrm rot="19191734">
            <a:off x="3696879" y="3483540"/>
            <a:ext cx="2131810" cy="2174645"/>
          </a:xfrm>
          <a:prstGeom prst="rightArrow">
            <a:avLst>
              <a:gd name="adj1" fmla="val 84009"/>
              <a:gd name="adj2" fmla="val 7360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4" name="תיבת טקסט 6">
            <a:extLst>
              <a:ext uri="{FF2B5EF4-FFF2-40B4-BE49-F238E27FC236}">
                <a16:creationId xmlns:a16="http://schemas.microsoft.com/office/drawing/2014/main" id="{62F47DB7-91E5-4DF5-9729-0F5C67802C5C}"/>
              </a:ext>
            </a:extLst>
          </p:cNvPr>
          <p:cNvSpPr txBox="1"/>
          <p:nvPr/>
        </p:nvSpPr>
        <p:spPr>
          <a:xfrm>
            <a:off x="315807" y="4355070"/>
            <a:ext cx="4091185" cy="923330"/>
          </a:xfrm>
          <a:prstGeom prst="rect">
            <a:avLst/>
          </a:prstGeom>
          <a:solidFill>
            <a:schemeClr val="bg1"/>
          </a:solidFill>
        </p:spPr>
        <p:txBody>
          <a:bodyPr wrap="none" rtlCol="1">
            <a:spAutoFit/>
          </a:bodyPr>
          <a:lstStyle/>
          <a:p>
            <a:r>
              <a:rPr lang="he-IL" b="1" dirty="0" smtClean="0"/>
              <a:t>התמודדות עם סוגיות בנות זמננו:</a:t>
            </a:r>
          </a:p>
          <a:p>
            <a:r>
              <a:rPr lang="he-IL" dirty="0" smtClean="0"/>
              <a:t>יישום התובנות התיאורטיות </a:t>
            </a:r>
          </a:p>
          <a:p>
            <a:r>
              <a:rPr lang="he-IL" dirty="0" smtClean="0"/>
              <a:t>על מקרי בוחן ואירועים וזיהוי פערי ידע ומידע</a:t>
            </a:r>
            <a:endParaRPr lang="he-IL" dirty="0" smtClean="0"/>
          </a:p>
        </p:txBody>
      </p:sp>
    </p:spTree>
    <p:extLst>
      <p:ext uri="{BB962C8B-B14F-4D97-AF65-F5344CB8AC3E}">
        <p14:creationId xmlns:p14="http://schemas.microsoft.com/office/powerpoint/2010/main" val="1497749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EC990D-A0D0-4C4D-8A3C-B2E971E67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200" b="1" dirty="0" smtClean="0">
                <a:cs typeface="+mn-cs"/>
              </a:rPr>
              <a:t>דידקטיקה</a:t>
            </a:r>
            <a:endParaRPr lang="en-US" sz="3200" b="1" dirty="0"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A6AD71-A7E4-4A49-94EE-48A6163BEA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r" rtl="1">
              <a:lnSpc>
                <a:spcPct val="150000"/>
              </a:lnSpc>
            </a:pPr>
            <a:r>
              <a:rPr lang="he-IL" dirty="0"/>
              <a:t>שני מרצים יחד מובילים את הקורס – איש אקדמיה ו – </a:t>
            </a:r>
            <a:r>
              <a:rPr lang="en-GB" dirty="0"/>
              <a:t>practitioner</a:t>
            </a:r>
            <a:endParaRPr lang="he-IL" dirty="0"/>
          </a:p>
          <a:p>
            <a:pPr algn="r" rtl="1">
              <a:lnSpc>
                <a:spcPct val="150000"/>
              </a:lnSpc>
            </a:pPr>
            <a:r>
              <a:rPr lang="he-IL" dirty="0" smtClean="0"/>
              <a:t>המרצים </a:t>
            </a:r>
            <a:r>
              <a:rPr lang="he-IL" dirty="0"/>
              <a:t>ישתתפו יחד בכול המפגשים – יחלקו ביניהם הרצאה פרונטלית</a:t>
            </a:r>
            <a:endParaRPr lang="en-GB" dirty="0"/>
          </a:p>
          <a:p>
            <a:pPr lvl="0" algn="r" rtl="1">
              <a:lnSpc>
                <a:spcPct val="150000"/>
              </a:lnSpc>
            </a:pPr>
            <a:r>
              <a:rPr lang="he-IL" dirty="0" smtClean="0">
                <a:solidFill>
                  <a:prstClr val="black"/>
                </a:solidFill>
              </a:rPr>
              <a:t>13 </a:t>
            </a:r>
            <a:r>
              <a:rPr lang="he-IL" dirty="0">
                <a:solidFill>
                  <a:prstClr val="black"/>
                </a:solidFill>
              </a:rPr>
              <a:t>מפגשים (כל מפגש 2 משכים/סה"כ </a:t>
            </a:r>
            <a:r>
              <a:rPr lang="he-IL" dirty="0" smtClean="0">
                <a:solidFill>
                  <a:prstClr val="black"/>
                </a:solidFill>
              </a:rPr>
              <a:t>26 </a:t>
            </a:r>
            <a:r>
              <a:rPr lang="he-IL" dirty="0">
                <a:solidFill>
                  <a:prstClr val="black"/>
                </a:solidFill>
              </a:rPr>
              <a:t>משכים) (פירוט בשקף הבא)</a:t>
            </a:r>
          </a:p>
          <a:p>
            <a:pPr algn="r" rtl="1">
              <a:lnSpc>
                <a:spcPct val="150000"/>
              </a:lnSpc>
            </a:pPr>
            <a:r>
              <a:rPr lang="he-IL" dirty="0" smtClean="0"/>
              <a:t>שימוש באורחים: תיאום המוזמנים למליאה (+ ייבחן שילוב של המשתתפים) </a:t>
            </a:r>
          </a:p>
          <a:p>
            <a:pPr marL="0" marR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he-IL" dirty="0" smtClean="0">
                <a:latin typeface="Calibri" panose="020F0502020204030204" pitchFamily="34" charset="0"/>
                <a:ea typeface="Calibri" panose="020F0502020204030204" pitchFamily="34" charset="0"/>
              </a:rPr>
              <a:t>שימוש בניתוחי אירוע וההיבטים 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</a:rPr>
              <a:t>העדכניים של </a:t>
            </a:r>
            <a:r>
              <a:rPr lang="he-IL" dirty="0" smtClean="0">
                <a:latin typeface="Calibri" panose="020F0502020204030204" pitchFamily="34" charset="0"/>
                <a:ea typeface="Calibri" panose="020F0502020204030204" pitchFamily="34" charset="0"/>
              </a:rPr>
              <a:t>מרכיבי </a:t>
            </a:r>
            <a:r>
              <a:rPr lang="he-IL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בטל"מ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he-IL" dirty="0" smtClean="0"/>
              <a:t>עבודה </a:t>
            </a:r>
            <a:r>
              <a:rPr lang="he-IL" dirty="0"/>
              <a:t>בקבוצות </a:t>
            </a:r>
            <a:r>
              <a:rPr lang="he-IL" dirty="0" smtClean="0"/>
              <a:t>(במסגרת שלושה מפגשים, ראו בהמשך)</a:t>
            </a:r>
            <a:endParaRPr lang="he-IL" dirty="0"/>
          </a:p>
          <a:p>
            <a:pPr algn="r" rtl="1">
              <a:lnSpc>
                <a:spcPct val="150000"/>
              </a:lnSpc>
            </a:pPr>
            <a:r>
              <a:rPr lang="he-IL" dirty="0"/>
              <a:t>מטלת סיכום: </a:t>
            </a:r>
            <a:r>
              <a:rPr lang="he-IL" dirty="0" smtClean="0"/>
              <a:t>תבחן מטלה כלל עונתית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82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B512C-9EE0-4C83-A7FA-882E56A74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3200" b="1" dirty="0" smtClean="0">
                <a:cs typeface="+mn-cs"/>
              </a:rPr>
              <a:t>מערכי-השיעורים </a:t>
            </a:r>
            <a:br>
              <a:rPr lang="he-IL" sz="3200" b="1" dirty="0" smtClean="0">
                <a:cs typeface="+mn-cs"/>
              </a:rPr>
            </a:br>
            <a:r>
              <a:rPr lang="he-IL" sz="1800" b="1" dirty="0" smtClean="0">
                <a:cs typeface="+mn-cs"/>
              </a:rPr>
              <a:t>(</a:t>
            </a:r>
            <a:r>
              <a:rPr lang="he-IL" sz="1800" b="1" dirty="0">
                <a:cs typeface="+mn-cs"/>
              </a:rPr>
              <a:t>כל </a:t>
            </a:r>
            <a:r>
              <a:rPr lang="he-IL" sz="1800" b="1" dirty="0" smtClean="0">
                <a:cs typeface="+mn-cs"/>
              </a:rPr>
              <a:t>מערך-שיעור </a:t>
            </a:r>
            <a:r>
              <a:rPr lang="he-IL" sz="1800" b="1" dirty="0">
                <a:cs typeface="+mn-cs"/>
              </a:rPr>
              <a:t>שני משכים) </a:t>
            </a:r>
            <a:endParaRPr lang="en-US" sz="1800" b="1" dirty="0"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0776B-6C83-42C9-905B-56A956B55D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 algn="r" rtl="1">
              <a:buNone/>
            </a:pPr>
            <a:r>
              <a:rPr lang="he-IL" sz="3100" dirty="0" smtClean="0"/>
              <a:t>1. ביטחון לאומי – מבוא כללי ומושגי יסוד (מדינה, אינטרס לאומי, עוצמה) </a:t>
            </a:r>
          </a:p>
          <a:p>
            <a:pPr marL="0" indent="0" algn="r" rtl="1">
              <a:buNone/>
            </a:pPr>
            <a:r>
              <a:rPr lang="he-IL" sz="3100" dirty="0" smtClean="0"/>
              <a:t>2. דיסציפלינות </a:t>
            </a:r>
            <a:r>
              <a:rPr lang="he-IL" sz="3100" dirty="0"/>
              <a:t>רלבנטיות </a:t>
            </a:r>
            <a:r>
              <a:rPr lang="he-IL" sz="3100" dirty="0" smtClean="0"/>
              <a:t>ותיאוריות ביחב"ל – המחשה על המערכת הבינ"ל </a:t>
            </a:r>
          </a:p>
          <a:p>
            <a:pPr marL="0" indent="0" algn="r" rtl="1">
              <a:buNone/>
            </a:pPr>
            <a:r>
              <a:rPr lang="he-IL" sz="3100" dirty="0" smtClean="0"/>
              <a:t>3. </a:t>
            </a:r>
            <a:r>
              <a:rPr lang="he-IL" sz="3100" dirty="0" smtClean="0"/>
              <a:t>ניתוח מלחמת יום-הכיפורים – כולל עבודה מודרכת בקבוצות</a:t>
            </a:r>
            <a:endParaRPr lang="he-IL" sz="3100" dirty="0" smtClean="0"/>
          </a:p>
          <a:p>
            <a:pPr marL="0" indent="0" algn="r" rtl="1">
              <a:buNone/>
            </a:pPr>
            <a:r>
              <a:rPr lang="he-IL" b="1" dirty="0" smtClean="0"/>
              <a:t>יסודות </a:t>
            </a:r>
            <a:r>
              <a:rPr lang="he-IL" b="1" dirty="0" err="1" smtClean="0"/>
              <a:t>הבטל"מ</a:t>
            </a:r>
            <a:r>
              <a:rPr lang="he-IL" b="1" dirty="0" smtClean="0"/>
              <a:t> ומושגי יסוד</a:t>
            </a:r>
          </a:p>
          <a:p>
            <a:pPr marL="0" lvl="0" indent="0" algn="r" rtl="1">
              <a:buNone/>
            </a:pPr>
            <a:r>
              <a:rPr lang="he-IL" sz="3100" dirty="0"/>
              <a:t>4</a:t>
            </a:r>
            <a:r>
              <a:rPr lang="he-IL" sz="3100" dirty="0" smtClean="0"/>
              <a:t>. משטר (חוקה מטריאלית ופורמלית, מוסדות וממשל, לגיטימציה פנימית, הרעיון הדמוקרטי, השיטה הדמוקרטית ועוד)</a:t>
            </a:r>
          </a:p>
          <a:p>
            <a:pPr marL="0" indent="0" algn="r" rtl="1">
              <a:buNone/>
            </a:pPr>
            <a:r>
              <a:rPr lang="he-IL" sz="3100" dirty="0" smtClean="0"/>
              <a:t>5. מדינאות ודיפלומטיה (לגיטימציה חיצונית, מעמד מדיני, הסכמים בינלאומיים וכדומה)</a:t>
            </a:r>
          </a:p>
          <a:p>
            <a:pPr marL="0" indent="0" algn="r" rtl="1">
              <a:buNone/>
            </a:pPr>
            <a:r>
              <a:rPr lang="he-IL" sz="3100" dirty="0" smtClean="0"/>
              <a:t>6. חברות בנות-זמננו (חוסן לאומי, </a:t>
            </a:r>
            <a:r>
              <a:rPr lang="he-IL" sz="3100" dirty="0" smtClean="0"/>
              <a:t>שסעים ואמון)</a:t>
            </a:r>
            <a:endParaRPr lang="he-IL" sz="3100" dirty="0"/>
          </a:p>
          <a:p>
            <a:pPr marL="0" lvl="0" indent="0" algn="r" rtl="1">
              <a:buNone/>
            </a:pPr>
            <a:r>
              <a:rPr lang="he-IL" sz="3100" dirty="0" smtClean="0"/>
              <a:t>7. כלכלה פוליטית (משאבים נדירים, תכנון, שוק חופשי)</a:t>
            </a:r>
          </a:p>
          <a:p>
            <a:pPr marL="0" lvl="0" indent="0" algn="r" rtl="1">
              <a:buNone/>
            </a:pPr>
            <a:r>
              <a:rPr lang="he-IL" sz="3100" dirty="0" smtClean="0"/>
              <a:t>8. הגנה לאומית (הגנה, הכרעה</a:t>
            </a:r>
            <a:r>
              <a:rPr lang="he-IL" sz="3100" dirty="0"/>
              <a:t>, </a:t>
            </a:r>
            <a:r>
              <a:rPr lang="he-IL" sz="3100" dirty="0" smtClean="0"/>
              <a:t>התרעה </a:t>
            </a:r>
            <a:r>
              <a:rPr lang="he-IL" sz="3100" dirty="0"/>
              <a:t>ו</a:t>
            </a:r>
            <a:r>
              <a:rPr lang="he-IL" sz="3100" dirty="0" smtClean="0"/>
              <a:t>הרתעה)</a:t>
            </a:r>
          </a:p>
          <a:p>
            <a:pPr marL="0" lvl="0" indent="0" algn="r" rtl="1">
              <a:buNone/>
            </a:pPr>
            <a:r>
              <a:rPr lang="he-IL" sz="3100" dirty="0" smtClean="0"/>
              <a:t>9. הגנה לאומית – המשך (מלחמה, טרור והסלמה לא מתוכננת) – כולל עבודה מודרכת בקבוצות </a:t>
            </a:r>
            <a:endParaRPr lang="he-IL" sz="3100" dirty="0" smtClean="0"/>
          </a:p>
          <a:p>
            <a:pPr marL="0" lvl="0" indent="0" algn="r" rtl="1">
              <a:buNone/>
            </a:pPr>
            <a:r>
              <a:rPr lang="he-IL" sz="3100" dirty="0" smtClean="0"/>
              <a:t> </a:t>
            </a:r>
            <a:r>
              <a:rPr lang="he-IL" sz="3100" b="1" dirty="0" smtClean="0"/>
              <a:t>סוגיות הלכה למעשה</a:t>
            </a:r>
            <a:r>
              <a:rPr lang="he-IL" sz="3100" dirty="0" smtClean="0"/>
              <a:t> </a:t>
            </a:r>
          </a:p>
          <a:p>
            <a:pPr marL="0" lvl="0" indent="0" algn="r" rtl="1">
              <a:buNone/>
            </a:pPr>
            <a:r>
              <a:rPr lang="he-IL" sz="3100" dirty="0" smtClean="0"/>
              <a:t>10. </a:t>
            </a:r>
            <a:r>
              <a:rPr lang="en-GB" sz="3200" dirty="0"/>
              <a:t>post-truth </a:t>
            </a:r>
            <a:r>
              <a:rPr lang="he-IL" sz="3200" dirty="0"/>
              <a:t> - ידע, </a:t>
            </a:r>
            <a:r>
              <a:rPr lang="he-IL" sz="3200" dirty="0" smtClean="0"/>
              <a:t>רציונליות, מקצוענים ותהליכי קבלת החלטות </a:t>
            </a:r>
          </a:p>
          <a:p>
            <a:pPr marL="0" lvl="0" indent="0" algn="r" rtl="1">
              <a:buNone/>
            </a:pPr>
            <a:r>
              <a:rPr lang="he-IL" sz="3200" dirty="0" smtClean="0"/>
              <a:t>11. התמודדות עם מצב חירום וניצול חלון הזדמנויות </a:t>
            </a:r>
          </a:p>
          <a:p>
            <a:pPr marL="0" lvl="0" indent="0" algn="r" rtl="1">
              <a:buNone/>
            </a:pPr>
            <a:r>
              <a:rPr lang="he-IL" sz="3200" dirty="0" smtClean="0"/>
              <a:t>12</a:t>
            </a:r>
            <a:r>
              <a:rPr lang="he-IL" sz="3200" dirty="0" smtClean="0"/>
              <a:t>. מומחים מספרים איך הם עושים את זה </a:t>
            </a:r>
            <a:endParaRPr lang="he-IL" sz="3200" dirty="0"/>
          </a:p>
          <a:p>
            <a:pPr marL="0" lvl="0" indent="0" algn="r" rtl="1">
              <a:buNone/>
            </a:pPr>
            <a:r>
              <a:rPr lang="he-IL" sz="3200" dirty="0" smtClean="0"/>
              <a:t>13. ביטחון לאומי בעידן של תמורות </a:t>
            </a:r>
            <a:r>
              <a:rPr lang="he-IL" sz="3200" dirty="0" smtClean="0"/>
              <a:t>ושינויים – כולל עבודה מודרכת בקבוצות </a:t>
            </a:r>
            <a:r>
              <a:rPr lang="he-IL" sz="3200" dirty="0" smtClean="0"/>
              <a:t>על </a:t>
            </a:r>
            <a:r>
              <a:rPr lang="he-IL" sz="3200" dirty="0"/>
              <a:t>ההתמודדות עם </a:t>
            </a:r>
            <a:r>
              <a:rPr lang="he-IL" sz="3200" dirty="0" smtClean="0"/>
              <a:t>מגפת </a:t>
            </a:r>
            <a:r>
              <a:rPr lang="he-IL" sz="3200" dirty="0"/>
              <a:t>הקורונה </a:t>
            </a:r>
          </a:p>
          <a:p>
            <a:pPr marL="0" indent="0" algn="r" rtl="1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4988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3200" b="1" dirty="0" smtClean="0">
                <a:cs typeface="+mn-cs"/>
              </a:rPr>
              <a:t>עבודה בקבוצות</a:t>
            </a:r>
            <a:endParaRPr lang="he-IL" sz="3200" b="1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sz="2400" dirty="0" smtClean="0"/>
              <a:t>בשיעור השלישי נמחיש גישות תיאורטיות באמצעות ניתוח </a:t>
            </a:r>
            <a:r>
              <a:rPr lang="he-IL" sz="2400" dirty="0" smtClean="0"/>
              <a:t>היבטים שונים של מלחמת </a:t>
            </a:r>
            <a:r>
              <a:rPr lang="he-IL" sz="2400" dirty="0" err="1" smtClean="0"/>
              <a:t>יוה</a:t>
            </a:r>
            <a:r>
              <a:rPr lang="he-IL" sz="2400" dirty="0" err="1" smtClean="0"/>
              <a:t>כ"פ</a:t>
            </a:r>
            <a:r>
              <a:rPr lang="he-IL" sz="2400" dirty="0" smtClean="0"/>
              <a:t> </a:t>
            </a:r>
            <a:endParaRPr lang="he-IL" sz="2400" dirty="0" smtClean="0"/>
          </a:p>
          <a:p>
            <a:pPr algn="r" rtl="1"/>
            <a:r>
              <a:rPr lang="he-IL" sz="2400" dirty="0" smtClean="0"/>
              <a:t>בשיעור </a:t>
            </a:r>
            <a:r>
              <a:rPr lang="he-IL" sz="2400" dirty="0" smtClean="0"/>
              <a:t>התשיעי </a:t>
            </a:r>
            <a:r>
              <a:rPr lang="he-IL" sz="2400" dirty="0" smtClean="0"/>
              <a:t>נבחן </a:t>
            </a:r>
            <a:r>
              <a:rPr lang="he-IL" sz="2400" dirty="0" smtClean="0"/>
              <a:t>הסלמה לא מתוכננת במגוון תחומים</a:t>
            </a:r>
            <a:r>
              <a:rPr lang="he-IL" sz="2400" dirty="0" smtClean="0"/>
              <a:t>. </a:t>
            </a:r>
          </a:p>
          <a:p>
            <a:pPr algn="r" rtl="1"/>
            <a:r>
              <a:rPr lang="he-IL" sz="2400" dirty="0" smtClean="0"/>
              <a:t>בשיעור </a:t>
            </a:r>
            <a:r>
              <a:rPr lang="he-IL" sz="2400" dirty="0" smtClean="0"/>
              <a:t>האחרון נדון בקבוצות על </a:t>
            </a:r>
            <a:r>
              <a:rPr lang="he-IL" sz="2400" dirty="0" smtClean="0"/>
              <a:t>ההתמודדות עם מגפ</a:t>
            </a:r>
            <a:r>
              <a:rPr lang="he-IL" sz="2400" dirty="0" smtClean="0"/>
              <a:t>ת הקורונה ונברר באמצעותה באיזו מידה הקורס מסייע להתמודד עם סוגיות אסטרטגיות </a:t>
            </a:r>
            <a:endParaRPr lang="he-IL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6126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</TotalTime>
  <Words>909</Words>
  <Application>Microsoft Office PowerPoint</Application>
  <PresentationFormat>Widescreen</PresentationFormat>
  <Paragraphs>90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Aharoni</vt:lpstr>
      <vt:lpstr>Arial</vt:lpstr>
      <vt:lpstr>Calibri</vt:lpstr>
      <vt:lpstr>Calibri Light</vt:lpstr>
      <vt:lpstr>Times New Roman</vt:lpstr>
      <vt:lpstr>ערכת נושא Office</vt:lpstr>
      <vt:lpstr>Office Theme</vt:lpstr>
      <vt:lpstr>1_Office Theme</vt:lpstr>
      <vt:lpstr>ביטחון לאומי:  יסודות ומושגים</vt:lpstr>
      <vt:lpstr>מטרות הקורס</vt:lpstr>
      <vt:lpstr>חיוניות הקורס לבכיר </vt:lpstr>
      <vt:lpstr>ההישג הנדרש למשתתף בתם הקורס </vt:lpstr>
      <vt:lpstr>הרציונל הפדגוגי של הקורס</vt:lpstr>
      <vt:lpstr>הרציונל הפדגוגי ומרכיבי הקורס</vt:lpstr>
      <vt:lpstr>דידקטיקה</vt:lpstr>
      <vt:lpstr>מערכי-השיעורים  (כל מערך-שיעור שני משכים) </vt:lpstr>
      <vt:lpstr>עבודה בקבוצות</vt:lpstr>
      <vt:lpstr>אורחים - דוגמה</vt:lpstr>
      <vt:lpstr>רשימת קריאה - ראשוני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CYTICE_1</dc:creator>
  <cp:lastModifiedBy>DNavot-157872</cp:lastModifiedBy>
  <cp:revision>86</cp:revision>
  <dcterms:created xsi:type="dcterms:W3CDTF">2020-02-19T03:51:37Z</dcterms:created>
  <dcterms:modified xsi:type="dcterms:W3CDTF">2020-03-30T17:06:18Z</dcterms:modified>
</cp:coreProperties>
</file>