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ppt/comments/comment6.xml" ContentType="application/vnd.openxmlformats-officedocument.presentationml.comments+xml"/>
  <Override PartName="/ppt/comments/comment7.xml" ContentType="application/vnd.openxmlformats-officedocument.presentationml.comments+xml"/>
  <Override PartName="/ppt/comments/comment8.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60" r:id="rId2"/>
    <p:sldMasterId id="2147483672" r:id="rId3"/>
  </p:sldMasterIdLst>
  <p:sldIdLst>
    <p:sldId id="304" r:id="rId4"/>
    <p:sldId id="299" r:id="rId5"/>
    <p:sldId id="301" r:id="rId6"/>
    <p:sldId id="302" r:id="rId7"/>
    <p:sldId id="309" r:id="rId8"/>
    <p:sldId id="297" r:id="rId9"/>
    <p:sldId id="303" r:id="rId10"/>
    <p:sldId id="305" r:id="rId11"/>
    <p:sldId id="311" r:id="rId12"/>
    <p:sldId id="312" r:id="rId13"/>
    <p:sldId id="306" r:id="rId14"/>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lomo" initials="S" lastIdx="4" clrIdx="0">
    <p:extLst>
      <p:ext uri="{19B8F6BF-5375-455C-9EA6-DF929625EA0E}">
        <p15:presenceInfo xmlns:p15="http://schemas.microsoft.com/office/powerpoint/2012/main" userId="Shlomo" providerId="None"/>
      </p:ext>
    </p:extLst>
  </p:cmAuthor>
  <p:cmAuthor id="2" name="יוסי בן-ארצי" initials="יב" lastIdx="18" clrIdx="1">
    <p:extLst>
      <p:ext uri="{19B8F6BF-5375-455C-9EA6-DF929625EA0E}">
        <p15:presenceInfo xmlns:p15="http://schemas.microsoft.com/office/powerpoint/2012/main" userId="יוסי בן-ארצי"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5" autoAdjust="0"/>
    <p:restoredTop sz="94660"/>
  </p:normalViewPr>
  <p:slideViewPr>
    <p:cSldViewPr snapToGrid="0" showGuides="1">
      <p:cViewPr varScale="1">
        <p:scale>
          <a:sx n="100" d="100"/>
          <a:sy n="100" d="100"/>
        </p:scale>
        <p:origin x="96" y="18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commentAuthors" Target="commentAuthors.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2-05T18:14:04.463" idx="1">
    <p:pos x="10" y="10"/>
    <p:text/>
    <p:extLst>
      <p:ext uri="{C676402C-5697-4E1C-873F-D02D1690AC5C}">
        <p15:threadingInfo xmlns:p15="http://schemas.microsoft.com/office/powerpoint/2012/main" timeZoneBias="-12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2" dt="2020-03-30T20:39:40.230" idx="1">
    <p:pos x="1740" y="1740"/>
    <p:text>איך? ילמדו קבלת החלטות שזה קורס שלם?</p:text>
    <p:extLst>
      <p:ext uri="{C676402C-5697-4E1C-873F-D02D1690AC5C}">
        <p15:threadingInfo xmlns:p15="http://schemas.microsoft.com/office/powerpoint/2012/main" timeZoneBias="-180"/>
      </p:ext>
    </p:extLst>
  </p:cm>
  <p:cm authorId="2" dt="2020-03-30T20:40:33.039" idx="2">
    <p:pos x="4938" y="2064"/>
    <p:text>טיול?</p:text>
    <p:extLst>
      <p:ext uri="{C676402C-5697-4E1C-873F-D02D1690AC5C}">
        <p15:threadingInfo xmlns:p15="http://schemas.microsoft.com/office/powerpoint/2012/main" timeZoneBias="-18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2" dt="2020-03-30T20:41:04.567" idx="3">
    <p:pos x="2358" y="504"/>
    <p:text>זה ומספר 8 הם ליבת הקורס. זה ברמת סיסמאות ודורש פירוט: איזה תיאוריות ביחב''ל, כמה?</p:text>
    <p:extLst>
      <p:ext uri="{C676402C-5697-4E1C-873F-D02D1690AC5C}">
        <p15:threadingInfo xmlns:p15="http://schemas.microsoft.com/office/powerpoint/2012/main" timeZoneBias="-180"/>
      </p:ext>
    </p:extLst>
  </p:cm>
  <p:cm authorId="2" dt="2020-03-30T20:42:14.943" idx="4">
    <p:pos x="1673" y="1171"/>
    <p:text>מה ההבדל בין תיאוריות ביחב''ל ותיאוריות במדעי החברה? זה לא אותם מדעים? אילו מדעי חברה? אילו תיאוריות? כמה אפשר להספיק בשעה וחצי</p:text>
    <p:extLst>
      <p:ext uri="{C676402C-5697-4E1C-873F-D02D1690AC5C}">
        <p15:threadingInfo xmlns:p15="http://schemas.microsoft.com/office/powerpoint/2012/main" timeZoneBias="-180"/>
      </p:ext>
    </p:extLst>
  </p:cm>
  <p:cm authorId="2" dt="2020-03-30T20:43:20.513" idx="5">
    <p:pos x="4980" y="1470"/>
    <p:text>איזה בדיוק? לפרט</p:text>
    <p:extLst>
      <p:ext uri="{C676402C-5697-4E1C-873F-D02D1690AC5C}">
        <p15:threadingInfo xmlns:p15="http://schemas.microsoft.com/office/powerpoint/2012/main" timeZoneBias="-180"/>
      </p:ext>
    </p:extLst>
  </p:cm>
  <p:cm authorId="2" dt="2020-03-30T20:43:45.840" idx="6">
    <p:pos x="5556" y="2766"/>
    <p:text>זה כבר מוגזם ולא שייך לקורס כזה. יש להם קורס שלם בקבלת החלטות וגיבוש מסמך מדיניות - שצריך לשפר, אבל איך זה ייכנס למסגרת הזהו? זה שטחי לגמרי</p:text>
    <p:extLst>
      <p:ext uri="{C676402C-5697-4E1C-873F-D02D1690AC5C}">
        <p15:threadingInfo xmlns:p15="http://schemas.microsoft.com/office/powerpoint/2012/main" timeZoneBias="-18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2" dt="2020-03-30T20:44:48.304" idx="7">
    <p:pos x="6828" y="1908"/>
    <p:text>כבר עכשיו כדאי לחשוב על 12, ולשמור מב''ה</p:text>
    <p:extLst>
      <p:ext uri="{C676402C-5697-4E1C-873F-D02D1690AC5C}">
        <p15:threadingInfo xmlns:p15="http://schemas.microsoft.com/office/powerpoint/2012/main" timeZoneBias="-18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1" dt="2020-02-05T18:41:26.161" idx="4">
    <p:pos x="10" y="10"/>
    <p:text/>
    <p:extLst>
      <p:ext uri="{C676402C-5697-4E1C-873F-D02D1690AC5C}">
        <p15:threadingInfo xmlns:p15="http://schemas.microsoft.com/office/powerpoint/2012/main" timeZoneBias="-120"/>
      </p:ext>
    </p:extLst>
  </p:cm>
  <p:cm authorId="2" dt="2020-03-30T20:45:43.349" idx="8">
    <p:pos x="3660" y="1278"/>
    <p:text>נדרש פירוט: מה בדיוק במסגרת הזמן?</p:text>
    <p:extLst>
      <p:ext uri="{C676402C-5697-4E1C-873F-D02D1690AC5C}">
        <p15:threadingInfo xmlns:p15="http://schemas.microsoft.com/office/powerpoint/2012/main" timeZoneBias="-180"/>
      </p:ext>
    </p:extLst>
  </p:cm>
  <p:cm authorId="2" dt="2020-03-30T20:46:07.612" idx="9">
    <p:pos x="4248" y="1458"/>
    <p:text>חלוקה לקבוצות של מה? איזה נושאים? שוב המודיעין? מה במלחמה יעסיק? מדיניות החוץ והבטחון עד 73 או רק הימים לפני המלחמה? הפיקוח הגרוע על ההכנות של הצבא? הפשלות של הצבא? צריך לתכנן, לדייק, לפרט, לראות מי יכול לתרום</p:text>
    <p:extLst>
      <p:ext uri="{C676402C-5697-4E1C-873F-D02D1690AC5C}">
        <p15:threadingInfo xmlns:p15="http://schemas.microsoft.com/office/powerpoint/2012/main" timeZoneBias="-180"/>
      </p:ext>
    </p:extLst>
  </p:cm>
  <p:cm authorId="2" dt="2020-03-30T20:48:27.980" idx="10">
    <p:pos x="6672" y="1806"/>
    <p:text>וכמה זה חופף את גישות ואסכולות?</p:text>
    <p:extLst>
      <p:ext uri="{C676402C-5697-4E1C-873F-D02D1690AC5C}">
        <p15:threadingInfo xmlns:p15="http://schemas.microsoft.com/office/powerpoint/2012/main" timeZoneBias="-180"/>
      </p:ext>
    </p:extLst>
  </p:cm>
  <p:cm authorId="2" dt="2020-03-30T20:48:54.124" idx="11">
    <p:pos x="7670" y="10"/>
    <p:text/>
    <p:extLst>
      <p:ext uri="{C676402C-5697-4E1C-873F-D02D1690AC5C}">
        <p15:threadingInfo xmlns:p15="http://schemas.microsoft.com/office/powerpoint/2012/main" timeZoneBias="-180"/>
      </p:ext>
    </p:extLst>
  </p:cm>
  <p:cm authorId="2" dt="2020-03-30T20:49:02.695" idx="12">
    <p:pos x="5922" y="1638"/>
    <p:text/>
    <p:extLst>
      <p:ext uri="{C676402C-5697-4E1C-873F-D02D1690AC5C}">
        <p15:threadingInfo xmlns:p15="http://schemas.microsoft.com/office/powerpoint/2012/main" timeZoneBias="-180"/>
      </p:ext>
    </p:extLst>
  </p:cm>
</p:cmLst>
</file>

<file path=ppt/comments/comment6.xml><?xml version="1.0" encoding="utf-8"?>
<p:cmLst xmlns:a="http://schemas.openxmlformats.org/drawingml/2006/main" xmlns:r="http://schemas.openxmlformats.org/officeDocument/2006/relationships" xmlns:p="http://schemas.openxmlformats.org/presentationml/2006/main">
  <p:cm authorId="2" dt="2020-03-30T20:50:00.160" idx="13">
    <p:pos x="7670" y="10"/>
    <p:text/>
    <p:extLst>
      <p:ext uri="{C676402C-5697-4E1C-873F-D02D1690AC5C}">
        <p15:threadingInfo xmlns:p15="http://schemas.microsoft.com/office/powerpoint/2012/main" timeZoneBias="-180"/>
      </p:ext>
    </p:extLst>
  </p:cm>
  <p:cm authorId="2" dt="2020-03-30T20:50:03.526" idx="14">
    <p:pos x="6420" y="1386"/>
    <p:text>ראו הערתי על יו''כ. זה מחייב דיוק ברמה של קליקים, של התמקדות, של הדגמות, של אישים ומומחים, אסור ליפול שוב לפח הבנת המלחמה כאילו רק בגלל הכשל של המודיעין היא נראתתה ככה...או פרצה... או לא נמנעה..</p:text>
    <p:extLst>
      <p:ext uri="{C676402C-5697-4E1C-873F-D02D1690AC5C}">
        <p15:threadingInfo xmlns:p15="http://schemas.microsoft.com/office/powerpoint/2012/main" timeZoneBias="-180"/>
      </p:ext>
    </p:extLst>
  </p:cm>
</p:cmLst>
</file>

<file path=ppt/comments/comment7.xml><?xml version="1.0" encoding="utf-8"?>
<p:cmLst xmlns:a="http://schemas.openxmlformats.org/drawingml/2006/main" xmlns:r="http://schemas.openxmlformats.org/officeDocument/2006/relationships" xmlns:p="http://schemas.openxmlformats.org/presentationml/2006/main">
  <p:cm authorId="2" dt="2020-03-30T20:51:31.594" idx="15">
    <p:pos x="1734" y="1674"/>
    <p:text>מתאים לציר הדיעה האחרת, אם כבר אז צריך משפטן בכיר ולא שר</p:text>
    <p:extLst>
      <p:ext uri="{C676402C-5697-4E1C-873F-D02D1690AC5C}">
        <p15:threadingInfo xmlns:p15="http://schemas.microsoft.com/office/powerpoint/2012/main" timeZoneBias="-180"/>
      </p:ext>
    </p:extLst>
  </p:cm>
  <p:cm authorId="2" dt="2020-03-30T20:52:21.911" idx="16">
    <p:pos x="2232" y="2820"/>
    <p:text/>
    <p:extLst>
      <p:ext uri="{C676402C-5697-4E1C-873F-D02D1690AC5C}">
        <p15:threadingInfo xmlns:p15="http://schemas.microsoft.com/office/powerpoint/2012/main" timeZoneBias="-180"/>
      </p:ext>
    </p:extLst>
  </p:cm>
  <p:cm authorId="2" dt="2020-03-30T20:52:59.125" idx="17">
    <p:pos x="1668" y="3108"/>
    <p:text>מה הם עושים? הערכת מצב לאומית? משחקים בראש ממשלה? הרלוונטי פה זה רק המל''ל אם בכלל</p:text>
    <p:extLst>
      <p:ext uri="{C676402C-5697-4E1C-873F-D02D1690AC5C}">
        <p15:threadingInfo xmlns:p15="http://schemas.microsoft.com/office/powerpoint/2012/main" timeZoneBias="-180"/>
      </p:ext>
    </p:extLst>
  </p:cm>
</p:cmLst>
</file>

<file path=ppt/comments/comment8.xml><?xml version="1.0" encoding="utf-8"?>
<p:cmLst xmlns:a="http://schemas.openxmlformats.org/drawingml/2006/main" xmlns:r="http://schemas.openxmlformats.org/officeDocument/2006/relationships" xmlns:p="http://schemas.openxmlformats.org/presentationml/2006/main">
  <p:cm authorId="2" dt="2020-03-30T20:53:52.281" idx="18">
    <p:pos x="3582" y="504"/>
    <p:text>צריך לדייק עמודים, הם לא יכולים לקרא כ'כ הרבה ספרים בקורס וגם לא לפניו</p:text>
    <p:extLst>
      <p:ext uri="{C676402C-5697-4E1C-873F-D02D1690AC5C}">
        <p15:threadingInfo xmlns:p15="http://schemas.microsoft.com/office/powerpoint/2012/main" timeZoneBias="-18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3C9B483-D8B1-4144-AB98-82D91A9A79D6}"/>
              </a:ext>
            </a:extLst>
          </p:cNvPr>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a:extLst>
              <a:ext uri="{FF2B5EF4-FFF2-40B4-BE49-F238E27FC236}">
                <a16:creationId xmlns:a16="http://schemas.microsoft.com/office/drawing/2014/main" id="{83C37367-4E71-4531-B7F0-9C01E22C048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a:extLst>
              <a:ext uri="{FF2B5EF4-FFF2-40B4-BE49-F238E27FC236}">
                <a16:creationId xmlns:a16="http://schemas.microsoft.com/office/drawing/2014/main" id="{28B60540-83AA-4343-AED7-67C0BB97E86B}"/>
              </a:ext>
            </a:extLst>
          </p:cNvPr>
          <p:cNvSpPr>
            <a:spLocks noGrp="1"/>
          </p:cNvSpPr>
          <p:nvPr>
            <p:ph type="dt" sz="half" idx="10"/>
          </p:nvPr>
        </p:nvSpPr>
        <p:spPr/>
        <p:txBody>
          <a:bodyPr/>
          <a:lstStyle/>
          <a:p>
            <a:fld id="{2A9A5142-EEAA-4B0C-8A78-8B011D7033F8}" type="datetimeFigureOut">
              <a:rPr lang="he-IL" smtClean="0"/>
              <a:t>ה'/ניסן/תש"ף</a:t>
            </a:fld>
            <a:endParaRPr lang="he-IL"/>
          </a:p>
        </p:txBody>
      </p:sp>
      <p:sp>
        <p:nvSpPr>
          <p:cNvPr id="5" name="מציין מיקום של כותרת תחתונה 4">
            <a:extLst>
              <a:ext uri="{FF2B5EF4-FFF2-40B4-BE49-F238E27FC236}">
                <a16:creationId xmlns:a16="http://schemas.microsoft.com/office/drawing/2014/main" id="{44BCA495-48D2-49FB-B8B1-40E18AA67B67}"/>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13C959B3-10AA-49C4-BC29-4DABAC8D8B2D}"/>
              </a:ext>
            </a:extLst>
          </p:cNvPr>
          <p:cNvSpPr>
            <a:spLocks noGrp="1"/>
          </p:cNvSpPr>
          <p:nvPr>
            <p:ph type="sldNum" sz="quarter" idx="12"/>
          </p:nvPr>
        </p:nvSpPr>
        <p:spPr/>
        <p:txBody>
          <a:bodyPr/>
          <a:lstStyle/>
          <a:p>
            <a:fld id="{C290F406-76CA-40B1-9425-6E534D256671}" type="slidenum">
              <a:rPr lang="he-IL" smtClean="0"/>
              <a:t>‹#›</a:t>
            </a:fld>
            <a:endParaRPr lang="he-IL"/>
          </a:p>
        </p:txBody>
      </p:sp>
    </p:spTree>
    <p:extLst>
      <p:ext uri="{BB962C8B-B14F-4D97-AF65-F5344CB8AC3E}">
        <p14:creationId xmlns:p14="http://schemas.microsoft.com/office/powerpoint/2010/main" val="2500818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C27DBD7-7F77-40E8-94F2-AD86E416679A}"/>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58553E33-7DFD-48DD-B154-7389FC6E3D19}"/>
              </a:ext>
            </a:extLst>
          </p:cNvPr>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830052E0-4C74-4CB0-8D73-82D64D275076}"/>
              </a:ext>
            </a:extLst>
          </p:cNvPr>
          <p:cNvSpPr>
            <a:spLocks noGrp="1"/>
          </p:cNvSpPr>
          <p:nvPr>
            <p:ph type="dt" sz="half" idx="10"/>
          </p:nvPr>
        </p:nvSpPr>
        <p:spPr/>
        <p:txBody>
          <a:bodyPr/>
          <a:lstStyle/>
          <a:p>
            <a:fld id="{2A9A5142-EEAA-4B0C-8A78-8B011D7033F8}" type="datetimeFigureOut">
              <a:rPr lang="he-IL" smtClean="0"/>
              <a:t>ה'/ניסן/תש"ף</a:t>
            </a:fld>
            <a:endParaRPr lang="he-IL"/>
          </a:p>
        </p:txBody>
      </p:sp>
      <p:sp>
        <p:nvSpPr>
          <p:cNvPr id="5" name="מציין מיקום של כותרת תחתונה 4">
            <a:extLst>
              <a:ext uri="{FF2B5EF4-FFF2-40B4-BE49-F238E27FC236}">
                <a16:creationId xmlns:a16="http://schemas.microsoft.com/office/drawing/2014/main" id="{25DD6606-3708-4FAF-B3AA-70BF7DC49FB7}"/>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4D7719A1-D021-4FFF-B765-CC3626053FF0}"/>
              </a:ext>
            </a:extLst>
          </p:cNvPr>
          <p:cNvSpPr>
            <a:spLocks noGrp="1"/>
          </p:cNvSpPr>
          <p:nvPr>
            <p:ph type="sldNum" sz="quarter" idx="12"/>
          </p:nvPr>
        </p:nvSpPr>
        <p:spPr/>
        <p:txBody>
          <a:bodyPr/>
          <a:lstStyle/>
          <a:p>
            <a:fld id="{C290F406-76CA-40B1-9425-6E534D256671}" type="slidenum">
              <a:rPr lang="he-IL" smtClean="0"/>
              <a:t>‹#›</a:t>
            </a:fld>
            <a:endParaRPr lang="he-IL"/>
          </a:p>
        </p:txBody>
      </p:sp>
    </p:spTree>
    <p:extLst>
      <p:ext uri="{BB962C8B-B14F-4D97-AF65-F5344CB8AC3E}">
        <p14:creationId xmlns:p14="http://schemas.microsoft.com/office/powerpoint/2010/main" val="23799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a:extLst>
              <a:ext uri="{FF2B5EF4-FFF2-40B4-BE49-F238E27FC236}">
                <a16:creationId xmlns:a16="http://schemas.microsoft.com/office/drawing/2014/main" id="{243E8E4A-F299-4C31-9321-422D9A7F0591}"/>
              </a:ext>
            </a:extLst>
          </p:cNvPr>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737E96AF-C0F1-4931-9DE0-DFCE0254A2D5}"/>
              </a:ext>
            </a:extLst>
          </p:cNvPr>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3B227F9F-D45F-474F-B5A9-52C0672658F7}"/>
              </a:ext>
            </a:extLst>
          </p:cNvPr>
          <p:cNvSpPr>
            <a:spLocks noGrp="1"/>
          </p:cNvSpPr>
          <p:nvPr>
            <p:ph type="dt" sz="half" idx="10"/>
          </p:nvPr>
        </p:nvSpPr>
        <p:spPr/>
        <p:txBody>
          <a:bodyPr/>
          <a:lstStyle/>
          <a:p>
            <a:fld id="{2A9A5142-EEAA-4B0C-8A78-8B011D7033F8}" type="datetimeFigureOut">
              <a:rPr lang="he-IL" smtClean="0"/>
              <a:t>ה'/ניסן/תש"ף</a:t>
            </a:fld>
            <a:endParaRPr lang="he-IL"/>
          </a:p>
        </p:txBody>
      </p:sp>
      <p:sp>
        <p:nvSpPr>
          <p:cNvPr id="5" name="מציין מיקום של כותרת תחתונה 4">
            <a:extLst>
              <a:ext uri="{FF2B5EF4-FFF2-40B4-BE49-F238E27FC236}">
                <a16:creationId xmlns:a16="http://schemas.microsoft.com/office/drawing/2014/main" id="{D3F47CFE-6CDC-4279-8B2F-A0613B7EE3C6}"/>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FC3FEF55-88B7-46D7-BCA7-60D852DDCCD3}"/>
              </a:ext>
            </a:extLst>
          </p:cNvPr>
          <p:cNvSpPr>
            <a:spLocks noGrp="1"/>
          </p:cNvSpPr>
          <p:nvPr>
            <p:ph type="sldNum" sz="quarter" idx="12"/>
          </p:nvPr>
        </p:nvSpPr>
        <p:spPr/>
        <p:txBody>
          <a:bodyPr/>
          <a:lstStyle/>
          <a:p>
            <a:fld id="{C290F406-76CA-40B1-9425-6E534D256671}" type="slidenum">
              <a:rPr lang="he-IL" smtClean="0"/>
              <a:t>‹#›</a:t>
            </a:fld>
            <a:endParaRPr lang="he-IL"/>
          </a:p>
        </p:txBody>
      </p:sp>
    </p:spTree>
    <p:extLst>
      <p:ext uri="{BB962C8B-B14F-4D97-AF65-F5344CB8AC3E}">
        <p14:creationId xmlns:p14="http://schemas.microsoft.com/office/powerpoint/2010/main" val="42653293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CBB289-C31A-47C4-A019-148A3304208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E06DEDC-838B-41C3-B9AE-1357EDA1EB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489FDE0-D27A-42E3-A054-1A74E8E2C105}"/>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C092141-0CAB-4E21-AE0D-FE8C6397B4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3/30/2020</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9AB3194F-B2D8-4D47-AD04-13417ED8838B}"/>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612D394A-1AF7-4EB6-B2B7-9B3B13A7927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3CC3F4-18F2-41FA-9277-0083D90BC80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476966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8D276-6434-4FED-A3F3-962E7BFE1F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99DB20-504E-4600-A5FD-0166C117B82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327089-7F72-44A1-A3A8-AD474020A3A4}"/>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C092141-0CAB-4E21-AE0D-FE8C6397B4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3/30/2020</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12034B96-AFA1-416B-80BE-FC996DA74A25}"/>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4EA1ABE1-582B-4969-BAE0-E710FE90983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3CC3F4-18F2-41FA-9277-0083D90BC80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99940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7A0D93-BF5C-4F0A-8873-6EB9BFAE7AB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0B10AC-6B5D-423E-8EB0-3E00EEE08D9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B510B9A-60F7-4B20-8C67-D4C49C3D3A27}"/>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C092141-0CAB-4E21-AE0D-FE8C6397B4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3/30/2020</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4748C5EC-7712-42C0-A680-D1DC1FB50CFA}"/>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FEDB745D-4C93-4933-B339-9F1DD651095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3CC3F4-18F2-41FA-9277-0083D90BC80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644052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386C6-1828-4AC7-A4DF-E73007AD10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1AC4D5A-E67F-4D58-9CA1-D5B4901737C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3EBD4C4-0494-48E1-9841-0F6AB08AAB7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25BD077-461F-4370-BA0C-BB478EE8D68B}"/>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C092141-0CAB-4E21-AE0D-FE8C6397B4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3/30/2020</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a:extLst>
              <a:ext uri="{FF2B5EF4-FFF2-40B4-BE49-F238E27FC236}">
                <a16:creationId xmlns:a16="http://schemas.microsoft.com/office/drawing/2014/main" id="{2409184B-BC3B-43AA-B2EE-96177C60A270}"/>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a:extLst>
              <a:ext uri="{FF2B5EF4-FFF2-40B4-BE49-F238E27FC236}">
                <a16:creationId xmlns:a16="http://schemas.microsoft.com/office/drawing/2014/main" id="{476BBA5A-FF08-461D-9CF6-9BF96FB707F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3CC3F4-18F2-41FA-9277-0083D90BC80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918196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AD1D5-CD78-47EA-BE08-3C68376F6BE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A8CBF53-10D4-409C-8E36-3B949CBF8B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B3BA079-AA84-4E07-BC40-D866E23D053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FB6F1F-039C-4C5E-9E9D-67FC5F5B74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28D25CA-A0EE-4DC6-A614-7D6E7D969C4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7BDFDDB-F7FE-4E41-8603-748549381C57}"/>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C092141-0CAB-4E21-AE0D-FE8C6397B4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3/30/2020</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a:extLst>
              <a:ext uri="{FF2B5EF4-FFF2-40B4-BE49-F238E27FC236}">
                <a16:creationId xmlns:a16="http://schemas.microsoft.com/office/drawing/2014/main" id="{9370ACBF-334F-424E-B8AF-4439CAC39E94}"/>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a:extLst>
              <a:ext uri="{FF2B5EF4-FFF2-40B4-BE49-F238E27FC236}">
                <a16:creationId xmlns:a16="http://schemas.microsoft.com/office/drawing/2014/main" id="{65803D53-AD84-4CF6-A447-BE30434E857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3CC3F4-18F2-41FA-9277-0083D90BC80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124491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1CB65-2031-4EED-8405-40FCFE8515B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AA0FDB6-BF78-445F-87E9-E61FE46D7AA8}"/>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C092141-0CAB-4E21-AE0D-FE8C6397B4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3/30/2020</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a:extLst>
              <a:ext uri="{FF2B5EF4-FFF2-40B4-BE49-F238E27FC236}">
                <a16:creationId xmlns:a16="http://schemas.microsoft.com/office/drawing/2014/main" id="{AE3D31CF-5943-458A-9E1C-99A95CD735CF}"/>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a:extLst>
              <a:ext uri="{FF2B5EF4-FFF2-40B4-BE49-F238E27FC236}">
                <a16:creationId xmlns:a16="http://schemas.microsoft.com/office/drawing/2014/main" id="{9815338A-5055-43D9-90D1-3F7BCBB6651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3CC3F4-18F2-41FA-9277-0083D90BC80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127879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C94F566-75DD-4F5D-88C3-E95AE5DF2710}"/>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C092141-0CAB-4E21-AE0D-FE8C6397B4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3/30/2020</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a:extLst>
              <a:ext uri="{FF2B5EF4-FFF2-40B4-BE49-F238E27FC236}">
                <a16:creationId xmlns:a16="http://schemas.microsoft.com/office/drawing/2014/main" id="{FBCA879C-5177-42FB-9BC7-378E3FB488CB}"/>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B302EBD2-1DB7-4379-B6F0-A3C1F82C2AB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3CC3F4-18F2-41FA-9277-0083D90BC80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93498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54806-613E-411E-863F-545606EB16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95C67CA-6167-4BB2-A21B-8D9681F6D1C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FE0D892-552E-47DD-82C0-22D01DC901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3CB606B-F4C0-49FF-B4EC-97BE6A55B88F}"/>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C092141-0CAB-4E21-AE0D-FE8C6397B4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3/30/2020</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a:extLst>
              <a:ext uri="{FF2B5EF4-FFF2-40B4-BE49-F238E27FC236}">
                <a16:creationId xmlns:a16="http://schemas.microsoft.com/office/drawing/2014/main" id="{0F96761B-8CAD-4EF5-95B3-A1E4B6F3280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a:extLst>
              <a:ext uri="{FF2B5EF4-FFF2-40B4-BE49-F238E27FC236}">
                <a16:creationId xmlns:a16="http://schemas.microsoft.com/office/drawing/2014/main" id="{A0ED8217-7B1E-4979-9276-AA70B5AF6CB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3CC3F4-18F2-41FA-9277-0083D90BC80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24828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D0605EF5-57EC-49B4-85E2-4EAF1863CF30}"/>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FF202EF0-74A4-459A-8A5E-6FFAFD1AFE46}"/>
              </a:ext>
            </a:extLst>
          </p:cNvPr>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8A2AEB1A-3FA2-40A3-96E4-B683757FBCBA}"/>
              </a:ext>
            </a:extLst>
          </p:cNvPr>
          <p:cNvSpPr>
            <a:spLocks noGrp="1"/>
          </p:cNvSpPr>
          <p:nvPr>
            <p:ph type="dt" sz="half" idx="10"/>
          </p:nvPr>
        </p:nvSpPr>
        <p:spPr/>
        <p:txBody>
          <a:bodyPr/>
          <a:lstStyle/>
          <a:p>
            <a:fld id="{2A9A5142-EEAA-4B0C-8A78-8B011D7033F8}" type="datetimeFigureOut">
              <a:rPr lang="he-IL" smtClean="0"/>
              <a:t>ה'/ניסן/תש"ף</a:t>
            </a:fld>
            <a:endParaRPr lang="he-IL"/>
          </a:p>
        </p:txBody>
      </p:sp>
      <p:sp>
        <p:nvSpPr>
          <p:cNvPr id="5" name="מציין מיקום של כותרת תחתונה 4">
            <a:extLst>
              <a:ext uri="{FF2B5EF4-FFF2-40B4-BE49-F238E27FC236}">
                <a16:creationId xmlns:a16="http://schemas.microsoft.com/office/drawing/2014/main" id="{B01646CD-D80D-4B94-BD84-3CFA36A0C309}"/>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87D3BF96-DFA3-4010-ADCD-DB5D14B6DF76}"/>
              </a:ext>
            </a:extLst>
          </p:cNvPr>
          <p:cNvSpPr>
            <a:spLocks noGrp="1"/>
          </p:cNvSpPr>
          <p:nvPr>
            <p:ph type="sldNum" sz="quarter" idx="12"/>
          </p:nvPr>
        </p:nvSpPr>
        <p:spPr/>
        <p:txBody>
          <a:bodyPr/>
          <a:lstStyle/>
          <a:p>
            <a:fld id="{C290F406-76CA-40B1-9425-6E534D256671}" type="slidenum">
              <a:rPr lang="he-IL" smtClean="0"/>
              <a:t>‹#›</a:t>
            </a:fld>
            <a:endParaRPr lang="he-IL"/>
          </a:p>
        </p:txBody>
      </p:sp>
    </p:spTree>
    <p:extLst>
      <p:ext uri="{BB962C8B-B14F-4D97-AF65-F5344CB8AC3E}">
        <p14:creationId xmlns:p14="http://schemas.microsoft.com/office/powerpoint/2010/main" val="3097909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FB399-D20D-4808-B856-4BDF0D9283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B1CF2F8-E11E-4191-926E-A90B1EAF3F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10C0E0B-350E-41D9-B8AD-9D6DF0A9F7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969C7F6-45E0-4EAC-BC92-26A5BF79359E}"/>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C092141-0CAB-4E21-AE0D-FE8C6397B4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3/30/2020</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a:extLst>
              <a:ext uri="{FF2B5EF4-FFF2-40B4-BE49-F238E27FC236}">
                <a16:creationId xmlns:a16="http://schemas.microsoft.com/office/drawing/2014/main" id="{52786C8A-38CD-46E3-8C16-73F8D8635B1B}"/>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a:extLst>
              <a:ext uri="{FF2B5EF4-FFF2-40B4-BE49-F238E27FC236}">
                <a16:creationId xmlns:a16="http://schemas.microsoft.com/office/drawing/2014/main" id="{A8B8A177-EBB7-4834-A3EF-760A4D6223A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3CC3F4-18F2-41FA-9277-0083D90BC80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077295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AC2A5-5C0D-44ED-932F-DED430231CB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64968E2-6FA5-4688-A87F-9470C282E5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6F4F05-9726-4925-9E2E-1B91195860DB}"/>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C092141-0CAB-4E21-AE0D-FE8C6397B4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3/30/2020</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A38BA6BE-D027-41AB-BC63-09ABE2535F29}"/>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3F9F9086-DBF5-40FA-83DE-CB0191F8065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3CC3F4-18F2-41FA-9277-0083D90BC80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776905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BD4400-84F1-44ED-A2A9-9C79ABA853C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9334435-225F-49EB-A97B-E228019CAC9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CCB673-A934-4713-BE22-3D90C5AA8D22}"/>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C092141-0CAB-4E21-AE0D-FE8C6397B4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3/30/2020</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3F7B30DE-DAE4-4AD5-A734-089BECE580A2}"/>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7DE35360-C431-4728-BD37-1E23047D04C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3CC3F4-18F2-41FA-9277-0083D90BC80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669980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CBB289-C31A-47C4-A019-148A3304208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E06DEDC-838B-41C3-B9AE-1357EDA1EB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489FDE0-D27A-42E3-A054-1A74E8E2C105}"/>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C092141-0CAB-4E21-AE0D-FE8C6397B4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3/30/2020</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9AB3194F-B2D8-4D47-AD04-13417ED8838B}"/>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612D394A-1AF7-4EB6-B2B7-9B3B13A7927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3CC3F4-18F2-41FA-9277-0083D90BC80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2847313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8D276-6434-4FED-A3F3-962E7BFE1F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99DB20-504E-4600-A5FD-0166C117B82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327089-7F72-44A1-A3A8-AD474020A3A4}"/>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C092141-0CAB-4E21-AE0D-FE8C6397B4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3/30/2020</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12034B96-AFA1-416B-80BE-FC996DA74A25}"/>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4EA1ABE1-582B-4969-BAE0-E710FE90983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3CC3F4-18F2-41FA-9277-0083D90BC80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9630040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7A0D93-BF5C-4F0A-8873-6EB9BFAE7AB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0B10AC-6B5D-423E-8EB0-3E00EEE08D9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B510B9A-60F7-4B20-8C67-D4C49C3D3A27}"/>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C092141-0CAB-4E21-AE0D-FE8C6397B4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3/30/2020</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4748C5EC-7712-42C0-A680-D1DC1FB50CFA}"/>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FEDB745D-4C93-4933-B339-9F1DD651095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3CC3F4-18F2-41FA-9277-0083D90BC80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881703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386C6-1828-4AC7-A4DF-E73007AD10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1AC4D5A-E67F-4D58-9CA1-D5B4901737C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3EBD4C4-0494-48E1-9841-0F6AB08AAB7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25BD077-461F-4370-BA0C-BB478EE8D68B}"/>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C092141-0CAB-4E21-AE0D-FE8C6397B4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3/30/2020</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a:extLst>
              <a:ext uri="{FF2B5EF4-FFF2-40B4-BE49-F238E27FC236}">
                <a16:creationId xmlns:a16="http://schemas.microsoft.com/office/drawing/2014/main" id="{2409184B-BC3B-43AA-B2EE-96177C60A270}"/>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a:extLst>
              <a:ext uri="{FF2B5EF4-FFF2-40B4-BE49-F238E27FC236}">
                <a16:creationId xmlns:a16="http://schemas.microsoft.com/office/drawing/2014/main" id="{476BBA5A-FF08-461D-9CF6-9BF96FB707F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3CC3F4-18F2-41FA-9277-0083D90BC80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8579256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AD1D5-CD78-47EA-BE08-3C68376F6BE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A8CBF53-10D4-409C-8E36-3B949CBF8B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B3BA079-AA84-4E07-BC40-D866E23D053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FB6F1F-039C-4C5E-9E9D-67FC5F5B74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28D25CA-A0EE-4DC6-A614-7D6E7D969C4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7BDFDDB-F7FE-4E41-8603-748549381C57}"/>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C092141-0CAB-4E21-AE0D-FE8C6397B4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3/30/2020</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a:extLst>
              <a:ext uri="{FF2B5EF4-FFF2-40B4-BE49-F238E27FC236}">
                <a16:creationId xmlns:a16="http://schemas.microsoft.com/office/drawing/2014/main" id="{9370ACBF-334F-424E-B8AF-4439CAC39E94}"/>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a:extLst>
              <a:ext uri="{FF2B5EF4-FFF2-40B4-BE49-F238E27FC236}">
                <a16:creationId xmlns:a16="http://schemas.microsoft.com/office/drawing/2014/main" id="{65803D53-AD84-4CF6-A447-BE30434E857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3CC3F4-18F2-41FA-9277-0083D90BC80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8610028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1CB65-2031-4EED-8405-40FCFE8515B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AA0FDB6-BF78-445F-87E9-E61FE46D7AA8}"/>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C092141-0CAB-4E21-AE0D-FE8C6397B4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3/30/2020</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a:extLst>
              <a:ext uri="{FF2B5EF4-FFF2-40B4-BE49-F238E27FC236}">
                <a16:creationId xmlns:a16="http://schemas.microsoft.com/office/drawing/2014/main" id="{AE3D31CF-5943-458A-9E1C-99A95CD735CF}"/>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a:extLst>
              <a:ext uri="{FF2B5EF4-FFF2-40B4-BE49-F238E27FC236}">
                <a16:creationId xmlns:a16="http://schemas.microsoft.com/office/drawing/2014/main" id="{9815338A-5055-43D9-90D1-3F7BCBB6651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3CC3F4-18F2-41FA-9277-0083D90BC80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0341085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C94F566-75DD-4F5D-88C3-E95AE5DF2710}"/>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C092141-0CAB-4E21-AE0D-FE8C6397B4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3/30/2020</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a:extLst>
              <a:ext uri="{FF2B5EF4-FFF2-40B4-BE49-F238E27FC236}">
                <a16:creationId xmlns:a16="http://schemas.microsoft.com/office/drawing/2014/main" id="{FBCA879C-5177-42FB-9BC7-378E3FB488CB}"/>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B302EBD2-1DB7-4379-B6F0-A3C1F82C2AB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3CC3F4-18F2-41FA-9277-0083D90BC80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36052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27489C3-4421-4D6F-9690-4A1F1BCC4207}"/>
              </a:ext>
            </a:extLst>
          </p:cNvPr>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42B00D26-0995-4566-98F4-AACB43889B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a:extLst>
              <a:ext uri="{FF2B5EF4-FFF2-40B4-BE49-F238E27FC236}">
                <a16:creationId xmlns:a16="http://schemas.microsoft.com/office/drawing/2014/main" id="{003FB92A-472D-4C77-AC55-739A4CBA6C73}"/>
              </a:ext>
            </a:extLst>
          </p:cNvPr>
          <p:cNvSpPr>
            <a:spLocks noGrp="1"/>
          </p:cNvSpPr>
          <p:nvPr>
            <p:ph type="dt" sz="half" idx="10"/>
          </p:nvPr>
        </p:nvSpPr>
        <p:spPr/>
        <p:txBody>
          <a:bodyPr/>
          <a:lstStyle/>
          <a:p>
            <a:fld id="{2A9A5142-EEAA-4B0C-8A78-8B011D7033F8}" type="datetimeFigureOut">
              <a:rPr lang="he-IL" smtClean="0"/>
              <a:t>ה'/ניסן/תש"ף</a:t>
            </a:fld>
            <a:endParaRPr lang="he-IL"/>
          </a:p>
        </p:txBody>
      </p:sp>
      <p:sp>
        <p:nvSpPr>
          <p:cNvPr id="5" name="מציין מיקום של כותרת תחתונה 4">
            <a:extLst>
              <a:ext uri="{FF2B5EF4-FFF2-40B4-BE49-F238E27FC236}">
                <a16:creationId xmlns:a16="http://schemas.microsoft.com/office/drawing/2014/main" id="{A6BCBCDA-4E4B-4911-BA2A-88136E52E416}"/>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5EE49CC9-27CE-42AD-B3F3-BC499643080B}"/>
              </a:ext>
            </a:extLst>
          </p:cNvPr>
          <p:cNvSpPr>
            <a:spLocks noGrp="1"/>
          </p:cNvSpPr>
          <p:nvPr>
            <p:ph type="sldNum" sz="quarter" idx="12"/>
          </p:nvPr>
        </p:nvSpPr>
        <p:spPr/>
        <p:txBody>
          <a:bodyPr/>
          <a:lstStyle/>
          <a:p>
            <a:fld id="{C290F406-76CA-40B1-9425-6E534D256671}" type="slidenum">
              <a:rPr lang="he-IL" smtClean="0"/>
              <a:t>‹#›</a:t>
            </a:fld>
            <a:endParaRPr lang="he-IL"/>
          </a:p>
        </p:txBody>
      </p:sp>
    </p:spTree>
    <p:extLst>
      <p:ext uri="{BB962C8B-B14F-4D97-AF65-F5344CB8AC3E}">
        <p14:creationId xmlns:p14="http://schemas.microsoft.com/office/powerpoint/2010/main" val="293482312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54806-613E-411E-863F-545606EB16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95C67CA-6167-4BB2-A21B-8D9681F6D1C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FE0D892-552E-47DD-82C0-22D01DC901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3CB606B-F4C0-49FF-B4EC-97BE6A55B88F}"/>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C092141-0CAB-4E21-AE0D-FE8C6397B4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3/30/2020</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a:extLst>
              <a:ext uri="{FF2B5EF4-FFF2-40B4-BE49-F238E27FC236}">
                <a16:creationId xmlns:a16="http://schemas.microsoft.com/office/drawing/2014/main" id="{0F96761B-8CAD-4EF5-95B3-A1E4B6F3280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a:extLst>
              <a:ext uri="{FF2B5EF4-FFF2-40B4-BE49-F238E27FC236}">
                <a16:creationId xmlns:a16="http://schemas.microsoft.com/office/drawing/2014/main" id="{A0ED8217-7B1E-4979-9276-AA70B5AF6CB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3CC3F4-18F2-41FA-9277-0083D90BC80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8145264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FB399-D20D-4808-B856-4BDF0D9283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B1CF2F8-E11E-4191-926E-A90B1EAF3F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10C0E0B-350E-41D9-B8AD-9D6DF0A9F7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969C7F6-45E0-4EAC-BC92-26A5BF79359E}"/>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C092141-0CAB-4E21-AE0D-FE8C6397B4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3/30/2020</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a:extLst>
              <a:ext uri="{FF2B5EF4-FFF2-40B4-BE49-F238E27FC236}">
                <a16:creationId xmlns:a16="http://schemas.microsoft.com/office/drawing/2014/main" id="{52786C8A-38CD-46E3-8C16-73F8D8635B1B}"/>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a:extLst>
              <a:ext uri="{FF2B5EF4-FFF2-40B4-BE49-F238E27FC236}">
                <a16:creationId xmlns:a16="http://schemas.microsoft.com/office/drawing/2014/main" id="{A8B8A177-EBB7-4834-A3EF-760A4D6223A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3CC3F4-18F2-41FA-9277-0083D90BC80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9932866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AC2A5-5C0D-44ED-932F-DED430231CB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64968E2-6FA5-4688-A87F-9470C282E5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6F4F05-9726-4925-9E2E-1B91195860DB}"/>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C092141-0CAB-4E21-AE0D-FE8C6397B4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3/30/2020</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A38BA6BE-D027-41AB-BC63-09ABE2535F29}"/>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3F9F9086-DBF5-40FA-83DE-CB0191F8065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3CC3F4-18F2-41FA-9277-0083D90BC80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7841939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BD4400-84F1-44ED-A2A9-9C79ABA853C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9334435-225F-49EB-A97B-E228019CAC9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CCB673-A934-4713-BE22-3D90C5AA8D22}"/>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C092141-0CAB-4E21-AE0D-FE8C6397B4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3/30/2020</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3F7B30DE-DAE4-4AD5-A734-089BECE580A2}"/>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7DE35360-C431-4728-BD37-1E23047D04C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3CC3F4-18F2-41FA-9277-0083D90BC80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71996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90C7B1D-457B-484B-B07A-39C10383A6C1}"/>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C19F2D62-7612-4BA0-9253-59668240B244}"/>
              </a:ext>
            </a:extLst>
          </p:cNvPr>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a:extLst>
              <a:ext uri="{FF2B5EF4-FFF2-40B4-BE49-F238E27FC236}">
                <a16:creationId xmlns:a16="http://schemas.microsoft.com/office/drawing/2014/main" id="{FFB30AD5-5A85-4780-849B-0F0420D6CF24}"/>
              </a:ext>
            </a:extLst>
          </p:cNvPr>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a:extLst>
              <a:ext uri="{FF2B5EF4-FFF2-40B4-BE49-F238E27FC236}">
                <a16:creationId xmlns:a16="http://schemas.microsoft.com/office/drawing/2014/main" id="{FEDEF439-539F-4F4B-A14E-D6C888921F43}"/>
              </a:ext>
            </a:extLst>
          </p:cNvPr>
          <p:cNvSpPr>
            <a:spLocks noGrp="1"/>
          </p:cNvSpPr>
          <p:nvPr>
            <p:ph type="dt" sz="half" idx="10"/>
          </p:nvPr>
        </p:nvSpPr>
        <p:spPr/>
        <p:txBody>
          <a:bodyPr/>
          <a:lstStyle/>
          <a:p>
            <a:fld id="{2A9A5142-EEAA-4B0C-8A78-8B011D7033F8}" type="datetimeFigureOut">
              <a:rPr lang="he-IL" smtClean="0"/>
              <a:t>ה'/ניסן/תש"ף</a:t>
            </a:fld>
            <a:endParaRPr lang="he-IL"/>
          </a:p>
        </p:txBody>
      </p:sp>
      <p:sp>
        <p:nvSpPr>
          <p:cNvPr id="6" name="מציין מיקום של כותרת תחתונה 5">
            <a:extLst>
              <a:ext uri="{FF2B5EF4-FFF2-40B4-BE49-F238E27FC236}">
                <a16:creationId xmlns:a16="http://schemas.microsoft.com/office/drawing/2014/main" id="{3BE12525-0FAC-48F1-996E-F93B3907A0A3}"/>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71A55B91-0EEF-4E09-8EE5-C247C9CAC174}"/>
              </a:ext>
            </a:extLst>
          </p:cNvPr>
          <p:cNvSpPr>
            <a:spLocks noGrp="1"/>
          </p:cNvSpPr>
          <p:nvPr>
            <p:ph type="sldNum" sz="quarter" idx="12"/>
          </p:nvPr>
        </p:nvSpPr>
        <p:spPr/>
        <p:txBody>
          <a:bodyPr/>
          <a:lstStyle/>
          <a:p>
            <a:fld id="{C290F406-76CA-40B1-9425-6E534D256671}" type="slidenum">
              <a:rPr lang="he-IL" smtClean="0"/>
              <a:t>‹#›</a:t>
            </a:fld>
            <a:endParaRPr lang="he-IL"/>
          </a:p>
        </p:txBody>
      </p:sp>
    </p:spTree>
    <p:extLst>
      <p:ext uri="{BB962C8B-B14F-4D97-AF65-F5344CB8AC3E}">
        <p14:creationId xmlns:p14="http://schemas.microsoft.com/office/powerpoint/2010/main" val="34744991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E57C8FD-8D2B-469D-BE14-5084B503D29D}"/>
              </a:ext>
            </a:extLst>
          </p:cNvPr>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8D0F8365-6775-446B-86E2-E8C6D7640B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a:extLst>
              <a:ext uri="{FF2B5EF4-FFF2-40B4-BE49-F238E27FC236}">
                <a16:creationId xmlns:a16="http://schemas.microsoft.com/office/drawing/2014/main" id="{F2934F06-409F-47F9-9CB8-2477DBFA6ADA}"/>
              </a:ext>
            </a:extLst>
          </p:cNvPr>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a:extLst>
              <a:ext uri="{FF2B5EF4-FFF2-40B4-BE49-F238E27FC236}">
                <a16:creationId xmlns:a16="http://schemas.microsoft.com/office/drawing/2014/main" id="{DB64FCD8-CA1C-4FF8-BAC1-952F0D4F3E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a:extLst>
              <a:ext uri="{FF2B5EF4-FFF2-40B4-BE49-F238E27FC236}">
                <a16:creationId xmlns:a16="http://schemas.microsoft.com/office/drawing/2014/main" id="{406671E7-8727-405A-AAB4-420AFF0B732A}"/>
              </a:ext>
            </a:extLst>
          </p:cNvPr>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a:extLst>
              <a:ext uri="{FF2B5EF4-FFF2-40B4-BE49-F238E27FC236}">
                <a16:creationId xmlns:a16="http://schemas.microsoft.com/office/drawing/2014/main" id="{35AE0F60-C674-4234-867C-DDE4A554C3C2}"/>
              </a:ext>
            </a:extLst>
          </p:cNvPr>
          <p:cNvSpPr>
            <a:spLocks noGrp="1"/>
          </p:cNvSpPr>
          <p:nvPr>
            <p:ph type="dt" sz="half" idx="10"/>
          </p:nvPr>
        </p:nvSpPr>
        <p:spPr/>
        <p:txBody>
          <a:bodyPr/>
          <a:lstStyle/>
          <a:p>
            <a:fld id="{2A9A5142-EEAA-4B0C-8A78-8B011D7033F8}" type="datetimeFigureOut">
              <a:rPr lang="he-IL" smtClean="0"/>
              <a:t>ה'/ניסן/תש"ף</a:t>
            </a:fld>
            <a:endParaRPr lang="he-IL"/>
          </a:p>
        </p:txBody>
      </p:sp>
      <p:sp>
        <p:nvSpPr>
          <p:cNvPr id="8" name="מציין מיקום של כותרת תחתונה 7">
            <a:extLst>
              <a:ext uri="{FF2B5EF4-FFF2-40B4-BE49-F238E27FC236}">
                <a16:creationId xmlns:a16="http://schemas.microsoft.com/office/drawing/2014/main" id="{4A1A4FFB-461C-4A50-85EA-56B7D19F76DD}"/>
              </a:ext>
            </a:extLst>
          </p:cNvPr>
          <p:cNvSpPr>
            <a:spLocks noGrp="1"/>
          </p:cNvSpPr>
          <p:nvPr>
            <p:ph type="ftr" sz="quarter" idx="11"/>
          </p:nvPr>
        </p:nvSpPr>
        <p:spPr/>
        <p:txBody>
          <a:bodyPr/>
          <a:lstStyle/>
          <a:p>
            <a:endParaRPr lang="he-IL"/>
          </a:p>
        </p:txBody>
      </p:sp>
      <p:sp>
        <p:nvSpPr>
          <p:cNvPr id="9" name="מציין מיקום של מספר שקופית 8">
            <a:extLst>
              <a:ext uri="{FF2B5EF4-FFF2-40B4-BE49-F238E27FC236}">
                <a16:creationId xmlns:a16="http://schemas.microsoft.com/office/drawing/2014/main" id="{4EE44FC3-9923-455D-A8C9-1CD3C09A1FFB}"/>
              </a:ext>
            </a:extLst>
          </p:cNvPr>
          <p:cNvSpPr>
            <a:spLocks noGrp="1"/>
          </p:cNvSpPr>
          <p:nvPr>
            <p:ph type="sldNum" sz="quarter" idx="12"/>
          </p:nvPr>
        </p:nvSpPr>
        <p:spPr/>
        <p:txBody>
          <a:bodyPr/>
          <a:lstStyle/>
          <a:p>
            <a:fld id="{C290F406-76CA-40B1-9425-6E534D256671}" type="slidenum">
              <a:rPr lang="he-IL" smtClean="0"/>
              <a:t>‹#›</a:t>
            </a:fld>
            <a:endParaRPr lang="he-IL"/>
          </a:p>
        </p:txBody>
      </p:sp>
    </p:spTree>
    <p:extLst>
      <p:ext uri="{BB962C8B-B14F-4D97-AF65-F5344CB8AC3E}">
        <p14:creationId xmlns:p14="http://schemas.microsoft.com/office/powerpoint/2010/main" val="1901695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B7C53D9-7CF4-46E7-A803-DF6AAB4C1DC6}"/>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FD42867A-6A0B-42E2-9812-3FA268CCCAC5}"/>
              </a:ext>
            </a:extLst>
          </p:cNvPr>
          <p:cNvSpPr>
            <a:spLocks noGrp="1"/>
          </p:cNvSpPr>
          <p:nvPr>
            <p:ph type="dt" sz="half" idx="10"/>
          </p:nvPr>
        </p:nvSpPr>
        <p:spPr/>
        <p:txBody>
          <a:bodyPr/>
          <a:lstStyle/>
          <a:p>
            <a:fld id="{2A9A5142-EEAA-4B0C-8A78-8B011D7033F8}" type="datetimeFigureOut">
              <a:rPr lang="he-IL" smtClean="0"/>
              <a:t>ה'/ניסן/תש"ף</a:t>
            </a:fld>
            <a:endParaRPr lang="he-IL"/>
          </a:p>
        </p:txBody>
      </p:sp>
      <p:sp>
        <p:nvSpPr>
          <p:cNvPr id="4" name="מציין מיקום של כותרת תחתונה 3">
            <a:extLst>
              <a:ext uri="{FF2B5EF4-FFF2-40B4-BE49-F238E27FC236}">
                <a16:creationId xmlns:a16="http://schemas.microsoft.com/office/drawing/2014/main" id="{B50C3970-C75C-4142-A957-93E9AD4E52D0}"/>
              </a:ext>
            </a:extLst>
          </p:cNvPr>
          <p:cNvSpPr>
            <a:spLocks noGrp="1"/>
          </p:cNvSpPr>
          <p:nvPr>
            <p:ph type="ftr" sz="quarter" idx="11"/>
          </p:nvPr>
        </p:nvSpPr>
        <p:spPr/>
        <p:txBody>
          <a:bodyPr/>
          <a:lstStyle/>
          <a:p>
            <a:endParaRPr lang="he-IL"/>
          </a:p>
        </p:txBody>
      </p:sp>
      <p:sp>
        <p:nvSpPr>
          <p:cNvPr id="5" name="מציין מיקום של מספר שקופית 4">
            <a:extLst>
              <a:ext uri="{FF2B5EF4-FFF2-40B4-BE49-F238E27FC236}">
                <a16:creationId xmlns:a16="http://schemas.microsoft.com/office/drawing/2014/main" id="{EE1FE6F7-7066-44FF-B4C7-3EE7386ECC92}"/>
              </a:ext>
            </a:extLst>
          </p:cNvPr>
          <p:cNvSpPr>
            <a:spLocks noGrp="1"/>
          </p:cNvSpPr>
          <p:nvPr>
            <p:ph type="sldNum" sz="quarter" idx="12"/>
          </p:nvPr>
        </p:nvSpPr>
        <p:spPr/>
        <p:txBody>
          <a:bodyPr/>
          <a:lstStyle/>
          <a:p>
            <a:fld id="{C290F406-76CA-40B1-9425-6E534D256671}" type="slidenum">
              <a:rPr lang="he-IL" smtClean="0"/>
              <a:t>‹#›</a:t>
            </a:fld>
            <a:endParaRPr lang="he-IL"/>
          </a:p>
        </p:txBody>
      </p:sp>
    </p:spTree>
    <p:extLst>
      <p:ext uri="{BB962C8B-B14F-4D97-AF65-F5344CB8AC3E}">
        <p14:creationId xmlns:p14="http://schemas.microsoft.com/office/powerpoint/2010/main" val="1395429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a:extLst>
              <a:ext uri="{FF2B5EF4-FFF2-40B4-BE49-F238E27FC236}">
                <a16:creationId xmlns:a16="http://schemas.microsoft.com/office/drawing/2014/main" id="{099003A1-36EC-4A96-B1E9-667AC5AAFD86}"/>
              </a:ext>
            </a:extLst>
          </p:cNvPr>
          <p:cNvSpPr>
            <a:spLocks noGrp="1"/>
          </p:cNvSpPr>
          <p:nvPr>
            <p:ph type="dt" sz="half" idx="10"/>
          </p:nvPr>
        </p:nvSpPr>
        <p:spPr/>
        <p:txBody>
          <a:bodyPr/>
          <a:lstStyle/>
          <a:p>
            <a:fld id="{2A9A5142-EEAA-4B0C-8A78-8B011D7033F8}" type="datetimeFigureOut">
              <a:rPr lang="he-IL" smtClean="0"/>
              <a:t>ה'/ניסן/תש"ף</a:t>
            </a:fld>
            <a:endParaRPr lang="he-IL"/>
          </a:p>
        </p:txBody>
      </p:sp>
      <p:sp>
        <p:nvSpPr>
          <p:cNvPr id="3" name="מציין מיקום של כותרת תחתונה 2">
            <a:extLst>
              <a:ext uri="{FF2B5EF4-FFF2-40B4-BE49-F238E27FC236}">
                <a16:creationId xmlns:a16="http://schemas.microsoft.com/office/drawing/2014/main" id="{6A382852-48F9-4639-AA73-E9B76BBD770D}"/>
              </a:ext>
            </a:extLst>
          </p:cNvPr>
          <p:cNvSpPr>
            <a:spLocks noGrp="1"/>
          </p:cNvSpPr>
          <p:nvPr>
            <p:ph type="ftr" sz="quarter" idx="11"/>
          </p:nvPr>
        </p:nvSpPr>
        <p:spPr/>
        <p:txBody>
          <a:bodyPr/>
          <a:lstStyle/>
          <a:p>
            <a:endParaRPr lang="he-IL"/>
          </a:p>
        </p:txBody>
      </p:sp>
      <p:sp>
        <p:nvSpPr>
          <p:cNvPr id="4" name="מציין מיקום של מספר שקופית 3">
            <a:extLst>
              <a:ext uri="{FF2B5EF4-FFF2-40B4-BE49-F238E27FC236}">
                <a16:creationId xmlns:a16="http://schemas.microsoft.com/office/drawing/2014/main" id="{1D2CF77B-FBC3-4AAE-BB04-60497CFB3946}"/>
              </a:ext>
            </a:extLst>
          </p:cNvPr>
          <p:cNvSpPr>
            <a:spLocks noGrp="1"/>
          </p:cNvSpPr>
          <p:nvPr>
            <p:ph type="sldNum" sz="quarter" idx="12"/>
          </p:nvPr>
        </p:nvSpPr>
        <p:spPr/>
        <p:txBody>
          <a:bodyPr/>
          <a:lstStyle/>
          <a:p>
            <a:fld id="{C290F406-76CA-40B1-9425-6E534D256671}" type="slidenum">
              <a:rPr lang="he-IL" smtClean="0"/>
              <a:t>‹#›</a:t>
            </a:fld>
            <a:endParaRPr lang="he-IL"/>
          </a:p>
        </p:txBody>
      </p:sp>
    </p:spTree>
    <p:extLst>
      <p:ext uri="{BB962C8B-B14F-4D97-AF65-F5344CB8AC3E}">
        <p14:creationId xmlns:p14="http://schemas.microsoft.com/office/powerpoint/2010/main" val="805557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1DF6335-0E04-4897-9B6E-38857AE411FC}"/>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47785BFA-CB35-4E54-B795-430C8FCE588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a:extLst>
              <a:ext uri="{FF2B5EF4-FFF2-40B4-BE49-F238E27FC236}">
                <a16:creationId xmlns:a16="http://schemas.microsoft.com/office/drawing/2014/main" id="{F10B3F99-D52A-424A-A13C-6829CE862E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53F23B4C-D169-4005-83BB-3CD5D5845711}"/>
              </a:ext>
            </a:extLst>
          </p:cNvPr>
          <p:cNvSpPr>
            <a:spLocks noGrp="1"/>
          </p:cNvSpPr>
          <p:nvPr>
            <p:ph type="dt" sz="half" idx="10"/>
          </p:nvPr>
        </p:nvSpPr>
        <p:spPr/>
        <p:txBody>
          <a:bodyPr/>
          <a:lstStyle/>
          <a:p>
            <a:fld id="{2A9A5142-EEAA-4B0C-8A78-8B011D7033F8}" type="datetimeFigureOut">
              <a:rPr lang="he-IL" smtClean="0"/>
              <a:t>ה'/ניסן/תש"ף</a:t>
            </a:fld>
            <a:endParaRPr lang="he-IL"/>
          </a:p>
        </p:txBody>
      </p:sp>
      <p:sp>
        <p:nvSpPr>
          <p:cNvPr id="6" name="מציין מיקום של כותרת תחתונה 5">
            <a:extLst>
              <a:ext uri="{FF2B5EF4-FFF2-40B4-BE49-F238E27FC236}">
                <a16:creationId xmlns:a16="http://schemas.microsoft.com/office/drawing/2014/main" id="{662F6FB9-FEE7-4CA4-A527-499ADC9309FB}"/>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C16E3077-8796-466E-87A3-64DF5858D88F}"/>
              </a:ext>
            </a:extLst>
          </p:cNvPr>
          <p:cNvSpPr>
            <a:spLocks noGrp="1"/>
          </p:cNvSpPr>
          <p:nvPr>
            <p:ph type="sldNum" sz="quarter" idx="12"/>
          </p:nvPr>
        </p:nvSpPr>
        <p:spPr/>
        <p:txBody>
          <a:bodyPr/>
          <a:lstStyle/>
          <a:p>
            <a:fld id="{C290F406-76CA-40B1-9425-6E534D256671}" type="slidenum">
              <a:rPr lang="he-IL" smtClean="0"/>
              <a:t>‹#›</a:t>
            </a:fld>
            <a:endParaRPr lang="he-IL"/>
          </a:p>
        </p:txBody>
      </p:sp>
    </p:spTree>
    <p:extLst>
      <p:ext uri="{BB962C8B-B14F-4D97-AF65-F5344CB8AC3E}">
        <p14:creationId xmlns:p14="http://schemas.microsoft.com/office/powerpoint/2010/main" val="2462069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88C95BD-C00C-409A-A7BC-008490412F61}"/>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a:extLst>
              <a:ext uri="{FF2B5EF4-FFF2-40B4-BE49-F238E27FC236}">
                <a16:creationId xmlns:a16="http://schemas.microsoft.com/office/drawing/2014/main" id="{31994F96-1FAE-48C3-9C55-BF539F02363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a:extLst>
              <a:ext uri="{FF2B5EF4-FFF2-40B4-BE49-F238E27FC236}">
                <a16:creationId xmlns:a16="http://schemas.microsoft.com/office/drawing/2014/main" id="{80A2869C-BA61-4FC5-9EB1-900516AFD1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524F5C33-6A09-4992-B1A1-D6A380C24CCF}"/>
              </a:ext>
            </a:extLst>
          </p:cNvPr>
          <p:cNvSpPr>
            <a:spLocks noGrp="1"/>
          </p:cNvSpPr>
          <p:nvPr>
            <p:ph type="dt" sz="half" idx="10"/>
          </p:nvPr>
        </p:nvSpPr>
        <p:spPr/>
        <p:txBody>
          <a:bodyPr/>
          <a:lstStyle/>
          <a:p>
            <a:fld id="{2A9A5142-EEAA-4B0C-8A78-8B011D7033F8}" type="datetimeFigureOut">
              <a:rPr lang="he-IL" smtClean="0"/>
              <a:t>ה'/ניסן/תש"ף</a:t>
            </a:fld>
            <a:endParaRPr lang="he-IL"/>
          </a:p>
        </p:txBody>
      </p:sp>
      <p:sp>
        <p:nvSpPr>
          <p:cNvPr id="6" name="מציין מיקום של כותרת תחתונה 5">
            <a:extLst>
              <a:ext uri="{FF2B5EF4-FFF2-40B4-BE49-F238E27FC236}">
                <a16:creationId xmlns:a16="http://schemas.microsoft.com/office/drawing/2014/main" id="{B02AC4EF-3514-417E-9127-7914D6A8D766}"/>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76FC1DA4-1844-49E5-AC67-D31C99BE38F6}"/>
              </a:ext>
            </a:extLst>
          </p:cNvPr>
          <p:cNvSpPr>
            <a:spLocks noGrp="1"/>
          </p:cNvSpPr>
          <p:nvPr>
            <p:ph type="sldNum" sz="quarter" idx="12"/>
          </p:nvPr>
        </p:nvSpPr>
        <p:spPr/>
        <p:txBody>
          <a:bodyPr/>
          <a:lstStyle/>
          <a:p>
            <a:fld id="{C290F406-76CA-40B1-9425-6E534D256671}" type="slidenum">
              <a:rPr lang="he-IL" smtClean="0"/>
              <a:t>‹#›</a:t>
            </a:fld>
            <a:endParaRPr lang="he-IL"/>
          </a:p>
        </p:txBody>
      </p:sp>
    </p:spTree>
    <p:extLst>
      <p:ext uri="{BB962C8B-B14F-4D97-AF65-F5344CB8AC3E}">
        <p14:creationId xmlns:p14="http://schemas.microsoft.com/office/powerpoint/2010/main" val="5862806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a:extLst>
              <a:ext uri="{FF2B5EF4-FFF2-40B4-BE49-F238E27FC236}">
                <a16:creationId xmlns:a16="http://schemas.microsoft.com/office/drawing/2014/main" id="{12001740-1A32-444A-B5CB-330EBF11ACFA}"/>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56CC4BB0-DBAC-47E2-9514-49056D06A361}"/>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CD4D5711-E1F6-4449-8A1B-FF053437A39F}"/>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A9A5142-EEAA-4B0C-8A78-8B011D7033F8}" type="datetimeFigureOut">
              <a:rPr lang="he-IL" smtClean="0"/>
              <a:t>ה'/ניסן/תש"ף</a:t>
            </a:fld>
            <a:endParaRPr lang="he-IL"/>
          </a:p>
        </p:txBody>
      </p:sp>
      <p:sp>
        <p:nvSpPr>
          <p:cNvPr id="5" name="מציין מיקום של כותרת תחתונה 4">
            <a:extLst>
              <a:ext uri="{FF2B5EF4-FFF2-40B4-BE49-F238E27FC236}">
                <a16:creationId xmlns:a16="http://schemas.microsoft.com/office/drawing/2014/main" id="{513AA6E7-B178-49A0-8530-000FE0AA7FB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a:extLst>
              <a:ext uri="{FF2B5EF4-FFF2-40B4-BE49-F238E27FC236}">
                <a16:creationId xmlns:a16="http://schemas.microsoft.com/office/drawing/2014/main" id="{32EB9977-5538-4D0B-9F2C-1770E2058B2C}"/>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290F406-76CA-40B1-9425-6E534D256671}" type="slidenum">
              <a:rPr lang="he-IL" smtClean="0"/>
              <a:t>‹#›</a:t>
            </a:fld>
            <a:endParaRPr lang="he-IL"/>
          </a:p>
        </p:txBody>
      </p:sp>
    </p:spTree>
    <p:extLst>
      <p:ext uri="{BB962C8B-B14F-4D97-AF65-F5344CB8AC3E}">
        <p14:creationId xmlns:p14="http://schemas.microsoft.com/office/powerpoint/2010/main" val="38229265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144DEC9-6654-4361-819F-0A97E00B9DE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9EB566C-C6BB-47A8-B681-E50480B996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77A78A-5F33-48B9-B9FA-72A417CFD7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0C092141-0CAB-4E21-AE0D-FE8C6397B4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3/30/2020</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967E2212-01F8-48FE-A4B2-1DBDEC675C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B8ECE0E4-5FFC-4C67-906C-CCA9E5EB5A6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FF3CC3F4-18F2-41FA-9277-0083D90BC80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474672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144DEC9-6654-4361-819F-0A97E00B9DE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9EB566C-C6BB-47A8-B681-E50480B996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77A78A-5F33-48B9-B9FA-72A417CFD7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0C092141-0CAB-4E21-AE0D-FE8C6397B4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3/30/2020</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967E2212-01F8-48FE-A4B2-1DBDEC675C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B8ECE0E4-5FFC-4C67-906C-CCA9E5EB5A6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FF3CC3F4-18F2-41FA-9277-0083D90BC809}"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3443804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omments" Target="../comments/comment7.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comments" Target="../comments/comment8.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comments" Target="../comments/comment4.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comments" Target="../comments/comment5.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comments" Target="../comments/comment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e-IL" b="1" dirty="0">
                <a:cs typeface="+mn-cs"/>
              </a:rPr>
              <a:t>ביטחון לאומי:</a:t>
            </a:r>
            <a:br>
              <a:rPr lang="he-IL" b="1" dirty="0">
                <a:cs typeface="+mn-cs"/>
              </a:rPr>
            </a:br>
            <a:r>
              <a:rPr lang="he-IL" b="1" dirty="0">
                <a:cs typeface="+mn-cs"/>
              </a:rPr>
              <a:t> יסודות ומושגים</a:t>
            </a:r>
          </a:p>
        </p:txBody>
      </p:sp>
      <p:sp>
        <p:nvSpPr>
          <p:cNvPr id="3" name="Subtitle 2"/>
          <p:cNvSpPr>
            <a:spLocks noGrp="1"/>
          </p:cNvSpPr>
          <p:nvPr>
            <p:ph type="subTitle" idx="1"/>
          </p:nvPr>
        </p:nvSpPr>
        <p:spPr/>
        <p:txBody>
          <a:bodyPr/>
          <a:lstStyle/>
          <a:p>
            <a:r>
              <a:rPr lang="he-IL" dirty="0"/>
              <a:t>איתי ברון ודורון נבות</a:t>
            </a:r>
          </a:p>
          <a:p>
            <a:r>
              <a:rPr lang="he-IL" sz="3200" dirty="0"/>
              <a:t>טיוטה להערות (30.3.2020)  </a:t>
            </a:r>
          </a:p>
        </p:txBody>
      </p:sp>
    </p:spTree>
    <p:extLst>
      <p:ext uri="{BB962C8B-B14F-4D97-AF65-F5344CB8AC3E}">
        <p14:creationId xmlns:p14="http://schemas.microsoft.com/office/powerpoint/2010/main" val="31483926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he-IL" sz="3200" b="1" dirty="0">
                <a:latin typeface="Aharoni" panose="02010803020104030203" pitchFamily="2" charset="-79"/>
                <a:cs typeface="+mn-cs"/>
              </a:rPr>
              <a:t>אורחים - דוגמה</a:t>
            </a:r>
          </a:p>
        </p:txBody>
      </p:sp>
      <p:sp>
        <p:nvSpPr>
          <p:cNvPr id="3" name="Content Placeholder 2"/>
          <p:cNvSpPr>
            <a:spLocks noGrp="1"/>
          </p:cNvSpPr>
          <p:nvPr>
            <p:ph idx="1"/>
          </p:nvPr>
        </p:nvSpPr>
        <p:spPr/>
        <p:txBody>
          <a:bodyPr/>
          <a:lstStyle/>
          <a:p>
            <a:pPr lvl="0" algn="r" rtl="1"/>
            <a:r>
              <a:rPr lang="he-IL" sz="2400" dirty="0">
                <a:solidFill>
                  <a:prstClr val="black"/>
                </a:solidFill>
              </a:rPr>
              <a:t>מועצה לביטחון לאומי בהווה או בעבר - במקביל לשיעור ראשון – בן-שבת, </a:t>
            </a:r>
            <a:r>
              <a:rPr lang="he-IL" sz="2400" dirty="0" err="1">
                <a:solidFill>
                  <a:prstClr val="black"/>
                </a:solidFill>
              </a:rPr>
              <a:t>עמידרור</a:t>
            </a:r>
            <a:endParaRPr lang="he-IL" sz="2400" dirty="0">
              <a:solidFill>
                <a:prstClr val="black"/>
              </a:solidFill>
            </a:endParaRPr>
          </a:p>
          <a:p>
            <a:pPr lvl="0" algn="r" rtl="1"/>
            <a:r>
              <a:rPr lang="he-IL" sz="2400" dirty="0">
                <a:solidFill>
                  <a:prstClr val="black"/>
                </a:solidFill>
              </a:rPr>
              <a:t>איש משרד החוץ בהווה או בעבר –במקביל לשיעור שני – אבי גיל, אפרים הלוי</a:t>
            </a:r>
          </a:p>
          <a:p>
            <a:pPr lvl="0" algn="r" rtl="1"/>
            <a:r>
              <a:rPr lang="he-IL" sz="2400" dirty="0">
                <a:solidFill>
                  <a:prstClr val="black"/>
                </a:solidFill>
              </a:rPr>
              <a:t>שר משפטים (אפשרות לשעבר) – במקביל לשיעור רביעי – דניאל פרידמן</a:t>
            </a:r>
          </a:p>
          <a:p>
            <a:pPr lvl="0" algn="r" rtl="1"/>
            <a:r>
              <a:rPr lang="he-IL" sz="2400" dirty="0">
                <a:solidFill>
                  <a:prstClr val="black"/>
                </a:solidFill>
              </a:rPr>
              <a:t>מדינאי (אפשרות לשעבר) – במקביל לשיעור חמישי – ציפי לבני, יוסי ביילין</a:t>
            </a:r>
          </a:p>
          <a:p>
            <a:pPr lvl="0" algn="r" rtl="1"/>
            <a:r>
              <a:rPr lang="he-IL" sz="2400" dirty="0">
                <a:solidFill>
                  <a:prstClr val="black"/>
                </a:solidFill>
              </a:rPr>
              <a:t>דמות שמייצגת קבוצה בישראל – במקביל לשיעור שישי - גזבר ע' בני-ברק, אריק אדלר </a:t>
            </a:r>
          </a:p>
          <a:p>
            <a:pPr lvl="0" algn="r" rtl="1"/>
            <a:r>
              <a:rPr lang="he-IL" sz="2400" dirty="0">
                <a:solidFill>
                  <a:prstClr val="black"/>
                </a:solidFill>
              </a:rPr>
              <a:t>איש משרד האוצר – במקביל לשיעור שביעי – שאול מרידור, אמיר </a:t>
            </a:r>
            <a:r>
              <a:rPr lang="he-IL" sz="2400" dirty="0"/>
              <a:t>לוי, בר סימן טוב</a:t>
            </a:r>
          </a:p>
          <a:p>
            <a:pPr lvl="0" algn="r" rtl="1"/>
            <a:r>
              <a:rPr lang="he-IL" sz="2400" dirty="0">
                <a:solidFill>
                  <a:prstClr val="black"/>
                </a:solidFill>
              </a:rPr>
              <a:t>רמטכ"ל לשעבר – במקביל לשיעור שמיני - אהוד ברק, שאול מופז, גדי </a:t>
            </a:r>
            <a:r>
              <a:rPr lang="he-IL" sz="2400" dirty="0" err="1">
                <a:solidFill>
                  <a:prstClr val="black"/>
                </a:solidFill>
              </a:rPr>
              <a:t>אייזנקוט</a:t>
            </a:r>
            <a:endParaRPr lang="he-IL" sz="2400" dirty="0">
              <a:solidFill>
                <a:prstClr val="black"/>
              </a:solidFill>
            </a:endParaRPr>
          </a:p>
          <a:p>
            <a:pPr lvl="0" algn="r" rtl="1"/>
            <a:r>
              <a:rPr lang="he-IL" sz="2400" dirty="0">
                <a:solidFill>
                  <a:prstClr val="black"/>
                </a:solidFill>
              </a:rPr>
              <a:t>בשיעור שנים-עשר נזמין אורחים לשיעור עצמו – עמוס ידלין, יעקב </a:t>
            </a:r>
            <a:r>
              <a:rPr lang="he-IL" sz="2400" dirty="0" err="1">
                <a:solidFill>
                  <a:prstClr val="black"/>
                </a:solidFill>
              </a:rPr>
              <a:t>עמידרור</a:t>
            </a:r>
            <a:endParaRPr lang="he-IL" sz="2400" dirty="0">
              <a:solidFill>
                <a:prstClr val="black"/>
              </a:solidFill>
            </a:endParaRPr>
          </a:p>
        </p:txBody>
      </p:sp>
    </p:spTree>
    <p:extLst>
      <p:ext uri="{BB962C8B-B14F-4D97-AF65-F5344CB8AC3E}">
        <p14:creationId xmlns:p14="http://schemas.microsoft.com/office/powerpoint/2010/main" val="18626274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he-IL" sz="3200" b="1" dirty="0">
                <a:cs typeface="+mn-cs"/>
              </a:rPr>
              <a:t>רשימת קריאה - ראשוני</a:t>
            </a:r>
          </a:p>
        </p:txBody>
      </p:sp>
      <p:sp>
        <p:nvSpPr>
          <p:cNvPr id="3" name="Content Placeholder 2"/>
          <p:cNvSpPr>
            <a:spLocks noGrp="1"/>
          </p:cNvSpPr>
          <p:nvPr>
            <p:ph idx="1"/>
          </p:nvPr>
        </p:nvSpPr>
        <p:spPr/>
        <p:txBody>
          <a:bodyPr>
            <a:normAutofit fontScale="62500" lnSpcReduction="20000"/>
          </a:bodyPr>
          <a:lstStyle/>
          <a:p>
            <a:r>
              <a:rPr lang="en-GB" sz="2000" dirty="0">
                <a:latin typeface="+mj-lt"/>
              </a:rPr>
              <a:t>Betts, Richard. 2019. </a:t>
            </a:r>
            <a:r>
              <a:rPr lang="en-US" sz="2000" dirty="0">
                <a:latin typeface="+mj-lt"/>
              </a:rPr>
              <a:t>“</a:t>
            </a:r>
            <a:r>
              <a:rPr lang="en-GB" sz="2000" dirty="0">
                <a:latin typeface="+mj-lt"/>
              </a:rPr>
              <a:t>The Grandiosity of Grand Strategy.</a:t>
            </a:r>
            <a:r>
              <a:rPr lang="en-US" sz="2000" dirty="0">
                <a:latin typeface="+mj-lt"/>
              </a:rPr>
              <a:t>”</a:t>
            </a:r>
            <a:endParaRPr lang="en-GB" sz="2000" dirty="0">
              <a:latin typeface="+mj-lt"/>
            </a:endParaRPr>
          </a:p>
          <a:p>
            <a:r>
              <a:rPr lang="en-GB" sz="2000" dirty="0">
                <a:solidFill>
                  <a:prstClr val="black"/>
                </a:solidFill>
                <a:latin typeface="+mj-lt"/>
              </a:rPr>
              <a:t>Drucker, Peter.</a:t>
            </a:r>
            <a:r>
              <a:rPr lang="en-US" sz="2000" dirty="0">
                <a:solidFill>
                  <a:prstClr val="black"/>
                </a:solidFill>
                <a:latin typeface="+mj-lt"/>
              </a:rPr>
              <a:t> 1998. “The Discipline of Innovation.”</a:t>
            </a:r>
          </a:p>
          <a:p>
            <a:r>
              <a:rPr lang="en-US" sz="2000" dirty="0">
                <a:solidFill>
                  <a:prstClr val="black"/>
                </a:solidFill>
                <a:latin typeface="+mj-lt"/>
              </a:rPr>
              <a:t>Freedman, Lawrence. 2014. “</a:t>
            </a:r>
            <a:r>
              <a:rPr lang="en-GB" sz="2000" dirty="0">
                <a:latin typeface="+mj-lt"/>
              </a:rPr>
              <a:t>The Master Strategist is Still a Myth</a:t>
            </a:r>
            <a:r>
              <a:rPr lang="en-US" sz="2000" dirty="0">
                <a:latin typeface="+mj-lt"/>
              </a:rPr>
              <a:t>.”</a:t>
            </a:r>
            <a:endParaRPr lang="en-US" sz="2000" dirty="0">
              <a:solidFill>
                <a:prstClr val="black"/>
              </a:solidFill>
              <a:latin typeface="+mj-lt"/>
            </a:endParaRPr>
          </a:p>
          <a:p>
            <a:r>
              <a:rPr lang="en-GB" sz="2000" dirty="0">
                <a:latin typeface="+mj-lt"/>
              </a:rPr>
              <a:t>Jervis, Robert. 2016. </a:t>
            </a:r>
            <a:r>
              <a:rPr lang="en-US" sz="2000" dirty="0">
                <a:latin typeface="+mj-lt"/>
              </a:rPr>
              <a:t>“</a:t>
            </a:r>
            <a:r>
              <a:rPr lang="en-GB" sz="2000" dirty="0">
                <a:latin typeface="+mj-lt"/>
              </a:rPr>
              <a:t>Some thoughts on deterrence in the cyber era.</a:t>
            </a:r>
            <a:r>
              <a:rPr lang="en-US" sz="2000" dirty="0">
                <a:latin typeface="+mj-lt"/>
              </a:rPr>
              <a:t>”</a:t>
            </a:r>
            <a:endParaRPr lang="he-IL" sz="2000" dirty="0">
              <a:solidFill>
                <a:srgbClr val="000000"/>
              </a:solidFill>
              <a:latin typeface="+mj-lt"/>
            </a:endParaRPr>
          </a:p>
          <a:p>
            <a:r>
              <a:rPr lang="en-US" sz="2000" dirty="0">
                <a:solidFill>
                  <a:srgbClr val="000000"/>
                </a:solidFill>
                <a:latin typeface="+mj-lt"/>
              </a:rPr>
              <a:t>Morgenthau, Hans. 1948. “</a:t>
            </a:r>
            <a:r>
              <a:rPr lang="en-GB" sz="2000" dirty="0">
                <a:solidFill>
                  <a:srgbClr val="000000"/>
                </a:solidFill>
                <a:latin typeface="+mj-lt"/>
              </a:rPr>
              <a:t>The Political Science of E. H. </a:t>
            </a:r>
            <a:r>
              <a:rPr lang="en-GB" sz="2000" dirty="0" err="1">
                <a:solidFill>
                  <a:srgbClr val="000000"/>
                </a:solidFill>
                <a:latin typeface="+mj-lt"/>
              </a:rPr>
              <a:t>Carr</a:t>
            </a:r>
            <a:r>
              <a:rPr lang="en-GB" sz="2000" dirty="0">
                <a:solidFill>
                  <a:srgbClr val="000000"/>
                </a:solidFill>
                <a:latin typeface="+mj-lt"/>
              </a:rPr>
              <a:t>.</a:t>
            </a:r>
            <a:r>
              <a:rPr lang="en-US" sz="2000" dirty="0">
                <a:solidFill>
                  <a:srgbClr val="000000"/>
                </a:solidFill>
                <a:latin typeface="+mj-lt"/>
              </a:rPr>
              <a:t>”</a:t>
            </a:r>
            <a:endParaRPr lang="en-US" sz="2000" dirty="0">
              <a:solidFill>
                <a:prstClr val="black"/>
              </a:solidFill>
              <a:latin typeface="+mj-lt"/>
            </a:endParaRPr>
          </a:p>
          <a:p>
            <a:r>
              <a:rPr lang="en-US" sz="2000" kern="0" dirty="0">
                <a:latin typeface="+mj-lt"/>
              </a:rPr>
              <a:t>Nye, </a:t>
            </a:r>
            <a:r>
              <a:rPr lang="en-US" sz="2000" kern="0" dirty="0">
                <a:solidFill>
                  <a:prstClr val="black"/>
                </a:solidFill>
                <a:latin typeface="+mj-lt"/>
              </a:rPr>
              <a:t>Joseph. 2004. </a:t>
            </a:r>
            <a:r>
              <a:rPr lang="en-US" sz="2000" i="1" kern="0" dirty="0">
                <a:solidFill>
                  <a:srgbClr val="111111"/>
                </a:solidFill>
                <a:latin typeface="+mj-lt"/>
              </a:rPr>
              <a:t>Soft Power: The Means to Success in World Politics</a:t>
            </a:r>
            <a:r>
              <a:rPr lang="en-US" sz="2000" kern="0" dirty="0">
                <a:solidFill>
                  <a:srgbClr val="111111"/>
                </a:solidFill>
                <a:latin typeface="+mj-lt"/>
              </a:rPr>
              <a:t>. Chapter 1.</a:t>
            </a:r>
            <a:endParaRPr lang="en-US" sz="2000" dirty="0">
              <a:solidFill>
                <a:prstClr val="black"/>
              </a:solidFill>
              <a:latin typeface="+mj-lt"/>
            </a:endParaRPr>
          </a:p>
          <a:p>
            <a:r>
              <a:rPr lang="en-US" sz="2000" dirty="0">
                <a:solidFill>
                  <a:prstClr val="black"/>
                </a:solidFill>
                <a:latin typeface="+mj-lt"/>
              </a:rPr>
              <a:t>Posen, Barry and Andrew Rose. 1997. "Competing Visions for U.S. Grand Strategy.”</a:t>
            </a:r>
          </a:p>
          <a:p>
            <a:r>
              <a:rPr lang="en-US" sz="2000" dirty="0">
                <a:solidFill>
                  <a:prstClr val="black"/>
                </a:solidFill>
                <a:latin typeface="+mj-lt"/>
              </a:rPr>
              <a:t>Strachan, Hew. 2019. “</a:t>
            </a:r>
            <a:r>
              <a:rPr lang="en-GB" sz="2000" dirty="0">
                <a:latin typeface="+mj-lt"/>
              </a:rPr>
              <a:t>Strategy in theory; strategy in practice.</a:t>
            </a:r>
            <a:r>
              <a:rPr lang="en-US" sz="2000" dirty="0">
                <a:latin typeface="+mj-lt"/>
              </a:rPr>
              <a:t>”</a:t>
            </a:r>
            <a:endParaRPr lang="en-US" sz="2000" dirty="0">
              <a:solidFill>
                <a:prstClr val="black"/>
              </a:solidFill>
              <a:latin typeface="+mj-lt"/>
            </a:endParaRPr>
          </a:p>
          <a:p>
            <a:r>
              <a:rPr lang="en-US" sz="2000" dirty="0" err="1">
                <a:latin typeface="+mj-lt"/>
                <a:ea typeface="Times New Roman" panose="02020603050405020304" pitchFamily="18" charset="0"/>
              </a:rPr>
              <a:t>Wolfers</a:t>
            </a:r>
            <a:r>
              <a:rPr lang="en-US" sz="2000" dirty="0">
                <a:latin typeface="+mj-lt"/>
                <a:ea typeface="Times New Roman" panose="02020603050405020304" pitchFamily="18" charset="0"/>
              </a:rPr>
              <a:t>, Arnold. 1952. "National Security as an Ambiguous Symbol.”</a:t>
            </a:r>
            <a:endParaRPr lang="en-GB" sz="2000" dirty="0">
              <a:solidFill>
                <a:prstClr val="black"/>
              </a:solidFill>
              <a:latin typeface="+mj-lt"/>
            </a:endParaRPr>
          </a:p>
          <a:p>
            <a:r>
              <a:rPr lang="en-GB" sz="2000" dirty="0" err="1">
                <a:solidFill>
                  <a:prstClr val="black"/>
                </a:solidFill>
                <a:latin typeface="+mj-lt"/>
              </a:rPr>
              <a:t>Yingaling</a:t>
            </a:r>
            <a:r>
              <a:rPr lang="en-GB" sz="2000" dirty="0">
                <a:solidFill>
                  <a:prstClr val="black"/>
                </a:solidFill>
                <a:latin typeface="+mj-lt"/>
              </a:rPr>
              <a:t>, Paul. 2010. </a:t>
            </a:r>
            <a:r>
              <a:rPr lang="en-US" sz="2000" dirty="0">
                <a:solidFill>
                  <a:prstClr val="black"/>
                </a:solidFill>
                <a:latin typeface="+mj-lt"/>
              </a:rPr>
              <a:t>“Critical Thinking and its Discontents.”</a:t>
            </a:r>
            <a:endParaRPr lang="en-GB" sz="2000" dirty="0">
              <a:latin typeface="+mj-lt"/>
            </a:endParaRPr>
          </a:p>
          <a:p>
            <a:pPr algn="r" rtl="1"/>
            <a:r>
              <a:rPr lang="he-IL" sz="2000" dirty="0">
                <a:latin typeface="+mj-lt"/>
              </a:rPr>
              <a:t>הכהן, גרשון. 2014. </a:t>
            </a:r>
            <a:r>
              <a:rPr lang="he-IL" sz="2000" i="1" dirty="0">
                <a:latin typeface="+mj-lt"/>
              </a:rPr>
              <a:t>מה לאומי בביטחון הלאומי? </a:t>
            </a:r>
            <a:r>
              <a:rPr lang="he-IL" sz="2000" dirty="0">
                <a:latin typeface="+mj-lt"/>
              </a:rPr>
              <a:t>בן שמן: האוניברסיטה המשודרת ומשרד הביטחון. </a:t>
            </a:r>
          </a:p>
          <a:p>
            <a:pPr algn="r" rtl="1"/>
            <a:r>
              <a:rPr lang="he-IL" sz="2000" dirty="0">
                <a:latin typeface="+mj-lt"/>
              </a:rPr>
              <a:t>חפץ, </a:t>
            </a:r>
            <a:r>
              <a:rPr lang="he-IL" sz="2000" dirty="0" err="1">
                <a:latin typeface="+mj-lt"/>
              </a:rPr>
              <a:t>רונלד</a:t>
            </a:r>
            <a:r>
              <a:rPr lang="he-IL" sz="2000" dirty="0">
                <a:latin typeface="+mj-lt"/>
              </a:rPr>
              <a:t> ומרטי </a:t>
            </a:r>
            <a:r>
              <a:rPr lang="he-IL" sz="2000" dirty="0" err="1">
                <a:latin typeface="+mj-lt"/>
              </a:rPr>
              <a:t>לינסקי</a:t>
            </a:r>
            <a:r>
              <a:rPr lang="he-IL" sz="2000" dirty="0">
                <a:latin typeface="+mj-lt"/>
              </a:rPr>
              <a:t>. 2007. </a:t>
            </a:r>
            <a:r>
              <a:rPr lang="he-IL" sz="2000" i="1" dirty="0">
                <a:latin typeface="+mj-lt"/>
              </a:rPr>
              <a:t>מנהיגות במבחן</a:t>
            </a:r>
            <a:r>
              <a:rPr lang="he-IL" sz="2000" dirty="0">
                <a:latin typeface="+mj-lt"/>
              </a:rPr>
              <a:t>. תל אביב: ידיעות אחרונות. </a:t>
            </a:r>
          </a:p>
          <a:p>
            <a:pPr algn="r" rtl="1"/>
            <a:r>
              <a:rPr lang="he-IL" sz="2000" dirty="0" err="1">
                <a:latin typeface="+mj-lt"/>
              </a:rPr>
              <a:t>מינסברג</a:t>
            </a:r>
            <a:r>
              <a:rPr lang="he-IL" sz="2000" dirty="0">
                <a:latin typeface="+mj-lt"/>
              </a:rPr>
              <a:t>, הנרי, ברוס </a:t>
            </a:r>
            <a:r>
              <a:rPr lang="he-IL" sz="2000" dirty="0" err="1">
                <a:latin typeface="+mj-lt"/>
              </a:rPr>
              <a:t>אלסטראנד</a:t>
            </a:r>
            <a:r>
              <a:rPr lang="he-IL" sz="2000" dirty="0">
                <a:latin typeface="+mj-lt"/>
              </a:rPr>
              <a:t> וג'וזף </a:t>
            </a:r>
            <a:r>
              <a:rPr lang="he-IL" sz="2000" dirty="0" err="1">
                <a:latin typeface="+mj-lt"/>
              </a:rPr>
              <a:t>לאמפל</a:t>
            </a:r>
            <a:r>
              <a:rPr lang="he-IL" sz="2000" dirty="0">
                <a:latin typeface="+mj-lt"/>
              </a:rPr>
              <a:t>. 2006. </a:t>
            </a:r>
            <a:r>
              <a:rPr lang="he-IL" sz="2000" i="1" dirty="0">
                <a:latin typeface="+mj-lt"/>
              </a:rPr>
              <a:t>ספארי אסטרטגיות</a:t>
            </a:r>
            <a:r>
              <a:rPr lang="he-IL" sz="2000" dirty="0">
                <a:latin typeface="+mj-lt"/>
              </a:rPr>
              <a:t>. תל אביב: פקר הוצאה לאור בע"מ וידיעות אחרונות. </a:t>
            </a:r>
          </a:p>
          <a:p>
            <a:pPr algn="r" rtl="1"/>
            <a:r>
              <a:rPr lang="he-IL" sz="2000" dirty="0" err="1">
                <a:latin typeface="+mj-lt"/>
              </a:rPr>
              <a:t>עמידרור</a:t>
            </a:r>
            <a:r>
              <a:rPr lang="he-IL" sz="2000" dirty="0">
                <a:latin typeface="+mj-lt"/>
              </a:rPr>
              <a:t> יעקב. 2002. </a:t>
            </a:r>
            <a:r>
              <a:rPr lang="he-IL" sz="2000" i="1" dirty="0">
                <a:latin typeface="+mj-lt"/>
              </a:rPr>
              <a:t>מבוא לביטחון לאומי</a:t>
            </a:r>
            <a:r>
              <a:rPr lang="he-IL" sz="2000" dirty="0">
                <a:latin typeface="+mj-lt"/>
              </a:rPr>
              <a:t>. תל אביב: האוניברסיטה המשודרת. </a:t>
            </a:r>
          </a:p>
          <a:p>
            <a:pPr algn="r" rtl="1"/>
            <a:r>
              <a:rPr lang="he-IL" sz="2000" dirty="0">
                <a:latin typeface="+mj-lt"/>
              </a:rPr>
              <a:t>סמית, רופרט. 2013. </a:t>
            </a:r>
            <a:r>
              <a:rPr lang="he-IL" sz="2000" i="1" dirty="0">
                <a:latin typeface="+mj-lt"/>
              </a:rPr>
              <a:t>התועלת שבכוח</a:t>
            </a:r>
            <a:r>
              <a:rPr lang="he-IL" sz="2000" dirty="0">
                <a:latin typeface="+mj-lt"/>
              </a:rPr>
              <a:t>. תל אביב: הוצאת מערכות. </a:t>
            </a:r>
          </a:p>
          <a:p>
            <a:pPr algn="r" rtl="1"/>
            <a:r>
              <a:rPr lang="he-IL" sz="2000" dirty="0">
                <a:latin typeface="+mj-lt"/>
                <a:ea typeface="Times New Roman" panose="02020603050405020304" pitchFamily="18" charset="0"/>
              </a:rPr>
              <a:t>שילינג, תומאס. 1978. "הדיפלומטיה של האלימות".</a:t>
            </a:r>
            <a:endParaRPr lang="he-IL" sz="2000" dirty="0">
              <a:latin typeface="+mj-lt"/>
            </a:endParaRPr>
          </a:p>
        </p:txBody>
      </p:sp>
    </p:spTree>
    <p:extLst>
      <p:ext uri="{BB962C8B-B14F-4D97-AF65-F5344CB8AC3E}">
        <p14:creationId xmlns:p14="http://schemas.microsoft.com/office/powerpoint/2010/main" val="136892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7C8991-2687-4332-88D0-8E22B62D11A1}"/>
              </a:ext>
            </a:extLst>
          </p:cNvPr>
          <p:cNvSpPr>
            <a:spLocks noGrp="1"/>
          </p:cNvSpPr>
          <p:nvPr>
            <p:ph type="title"/>
          </p:nvPr>
        </p:nvSpPr>
        <p:spPr/>
        <p:txBody>
          <a:bodyPr>
            <a:normAutofit/>
          </a:bodyPr>
          <a:lstStyle/>
          <a:p>
            <a:pPr algn="ctr" rtl="1"/>
            <a:r>
              <a:rPr lang="he-IL" sz="3200" b="1" dirty="0">
                <a:cs typeface="+mn-cs"/>
              </a:rPr>
              <a:t>מטרות הקורס</a:t>
            </a:r>
            <a:endParaRPr lang="en-US" sz="3200" b="1" dirty="0">
              <a:cs typeface="+mn-cs"/>
            </a:endParaRPr>
          </a:p>
        </p:txBody>
      </p:sp>
      <p:sp>
        <p:nvSpPr>
          <p:cNvPr id="3" name="Content Placeholder 2">
            <a:extLst>
              <a:ext uri="{FF2B5EF4-FFF2-40B4-BE49-F238E27FC236}">
                <a16:creationId xmlns:a16="http://schemas.microsoft.com/office/drawing/2014/main" id="{691EC6D4-E8D1-4F23-AE45-CBFDC8841A1C}"/>
              </a:ext>
            </a:extLst>
          </p:cNvPr>
          <p:cNvSpPr>
            <a:spLocks noGrp="1"/>
          </p:cNvSpPr>
          <p:nvPr>
            <p:ph idx="1"/>
          </p:nvPr>
        </p:nvSpPr>
        <p:spPr/>
        <p:txBody>
          <a:bodyPr>
            <a:normAutofit/>
          </a:bodyPr>
          <a:lstStyle/>
          <a:p>
            <a:pPr algn="r" rtl="1"/>
            <a:r>
              <a:rPr lang="he-IL" sz="2400" dirty="0"/>
              <a:t>הכרת יסודות הביטחון הלאומי (להלן: </a:t>
            </a:r>
            <a:r>
              <a:rPr lang="he-IL" sz="2400" dirty="0" err="1"/>
              <a:t>בטל"מ</a:t>
            </a:r>
            <a:r>
              <a:rPr lang="he-IL" sz="2400" dirty="0"/>
              <a:t>) ויחסי-הגומלין ביניהם</a:t>
            </a:r>
          </a:p>
          <a:p>
            <a:pPr algn="r" rtl="1"/>
            <a:r>
              <a:rPr lang="he-IL" sz="2400" dirty="0"/>
              <a:t>הכרת מושגי יסוד </a:t>
            </a:r>
            <a:r>
              <a:rPr lang="he-IL" sz="2400" dirty="0" err="1"/>
              <a:t>בבטל"מ</a:t>
            </a:r>
            <a:endParaRPr lang="he-IL" sz="2400" dirty="0"/>
          </a:p>
          <a:p>
            <a:pPr lvl="0" algn="r" rtl="1"/>
            <a:r>
              <a:rPr lang="he-IL" sz="2400" dirty="0">
                <a:solidFill>
                  <a:prstClr val="black"/>
                </a:solidFill>
              </a:rPr>
              <a:t>טיפוח חשיבה ביקורתית על </a:t>
            </a:r>
            <a:r>
              <a:rPr lang="he-IL" sz="2400" dirty="0" err="1">
                <a:solidFill>
                  <a:prstClr val="black"/>
                </a:solidFill>
              </a:rPr>
              <a:t>בטל"מ</a:t>
            </a:r>
            <a:endParaRPr lang="he-IL" sz="2400" dirty="0">
              <a:solidFill>
                <a:prstClr val="black"/>
              </a:solidFill>
            </a:endParaRPr>
          </a:p>
          <a:p>
            <a:pPr marL="0" indent="0" algn="r" rtl="1">
              <a:buNone/>
            </a:pPr>
            <a:r>
              <a:rPr lang="he-IL" sz="2000" u="sng" dirty="0"/>
              <a:t>מטרות לצרכי </a:t>
            </a:r>
            <a:r>
              <a:rPr lang="he-IL" sz="2000" u="sng" dirty="0" err="1"/>
              <a:t>המב"ל</a:t>
            </a:r>
            <a:r>
              <a:rPr lang="he-IL" sz="2000" u="sng" dirty="0"/>
              <a:t>: </a:t>
            </a:r>
          </a:p>
          <a:p>
            <a:pPr lvl="0" algn="r" rtl="1"/>
            <a:r>
              <a:rPr lang="he-IL" sz="2400" dirty="0">
                <a:solidFill>
                  <a:prstClr val="black"/>
                </a:solidFill>
              </a:rPr>
              <a:t>יצירת שפה משותפת למשתתפים במהלך שנת הלימודים </a:t>
            </a:r>
          </a:p>
          <a:p>
            <a:pPr lvl="0" algn="r" rtl="1"/>
            <a:r>
              <a:rPr lang="he-IL" sz="2400" dirty="0">
                <a:solidFill>
                  <a:prstClr val="black"/>
                </a:solidFill>
              </a:rPr>
              <a:t>התווית רעיון</a:t>
            </a:r>
            <a:r>
              <a:rPr lang="he-IL" sz="2400" dirty="0">
                <a:solidFill>
                  <a:srgbClr val="FF0000"/>
                </a:solidFill>
              </a:rPr>
              <a:t> </a:t>
            </a:r>
            <a:r>
              <a:rPr lang="he-IL" sz="2400" dirty="0">
                <a:solidFill>
                  <a:prstClr val="black"/>
                </a:solidFill>
              </a:rPr>
              <a:t>מארגן למכלול הקורסים שילמדו </a:t>
            </a:r>
            <a:r>
              <a:rPr lang="he-IL" sz="2400" dirty="0" err="1">
                <a:solidFill>
                  <a:prstClr val="black"/>
                </a:solidFill>
              </a:rPr>
              <a:t>במב"ל</a:t>
            </a:r>
            <a:endParaRPr lang="he-IL" sz="2400" dirty="0">
              <a:solidFill>
                <a:prstClr val="black"/>
              </a:solidFill>
            </a:endParaRPr>
          </a:p>
          <a:p>
            <a:pPr lvl="0" algn="r" rtl="1"/>
            <a:r>
              <a:rPr lang="he-IL" sz="2400" dirty="0">
                <a:solidFill>
                  <a:prstClr val="black"/>
                </a:solidFill>
              </a:rPr>
              <a:t>עיגון סוגיות הנוגעות במיומנויות בכירים בהקשר </a:t>
            </a:r>
            <a:r>
              <a:rPr lang="he-IL" sz="2400" dirty="0" err="1">
                <a:solidFill>
                  <a:prstClr val="black"/>
                </a:solidFill>
              </a:rPr>
              <a:t>בטל"מ</a:t>
            </a:r>
            <a:endParaRPr lang="he-IL" sz="2400" dirty="0">
              <a:solidFill>
                <a:prstClr val="black"/>
              </a:solidFill>
            </a:endParaRPr>
          </a:p>
          <a:p>
            <a:pPr algn="r" rtl="1"/>
            <a:endParaRPr lang="en-US" sz="2400" dirty="0"/>
          </a:p>
        </p:txBody>
      </p:sp>
    </p:spTree>
    <p:extLst>
      <p:ext uri="{BB962C8B-B14F-4D97-AF65-F5344CB8AC3E}">
        <p14:creationId xmlns:p14="http://schemas.microsoft.com/office/powerpoint/2010/main" val="2702923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40821-C4B6-4642-93CA-C623E5289D35}"/>
              </a:ext>
            </a:extLst>
          </p:cNvPr>
          <p:cNvSpPr>
            <a:spLocks noGrp="1"/>
          </p:cNvSpPr>
          <p:nvPr>
            <p:ph type="title"/>
          </p:nvPr>
        </p:nvSpPr>
        <p:spPr/>
        <p:txBody>
          <a:bodyPr/>
          <a:lstStyle/>
          <a:p>
            <a:pPr marL="228600" lvl="0" indent="-228600" algn="ctr" rtl="1">
              <a:spcBef>
                <a:spcPts val="1000"/>
              </a:spcBef>
            </a:pPr>
            <a:r>
              <a:rPr lang="he-IL" sz="3200" b="1" dirty="0">
                <a:solidFill>
                  <a:prstClr val="black"/>
                </a:solidFill>
                <a:latin typeface="Calibri" panose="020F0502020204030204"/>
                <a:ea typeface="+mn-ea"/>
                <a:cs typeface="Arial" panose="020B0604020202020204" pitchFamily="34" charset="0"/>
              </a:rPr>
              <a:t>חיוניות הקורס לבכיר</a:t>
            </a:r>
            <a:br>
              <a:rPr lang="he-IL" sz="2800" dirty="0">
                <a:solidFill>
                  <a:prstClr val="black"/>
                </a:solidFill>
                <a:latin typeface="Calibri" panose="020F0502020204030204"/>
                <a:ea typeface="+mn-ea"/>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58EE277F-955D-4AAC-87BF-E1512FAF3D71}"/>
              </a:ext>
            </a:extLst>
          </p:cNvPr>
          <p:cNvSpPr>
            <a:spLocks noGrp="1"/>
          </p:cNvSpPr>
          <p:nvPr>
            <p:ph idx="1"/>
          </p:nvPr>
        </p:nvSpPr>
        <p:spPr/>
        <p:txBody>
          <a:bodyPr/>
          <a:lstStyle/>
          <a:p>
            <a:pPr algn="r" rtl="1"/>
            <a:r>
              <a:rPr lang="he-IL" dirty="0"/>
              <a:t>הבנה טובה יותר של </a:t>
            </a:r>
            <a:r>
              <a:rPr lang="he-IL" dirty="0">
                <a:ea typeface="Calibri" panose="020F0502020204030204" pitchFamily="34" charset="0"/>
              </a:rPr>
              <a:t>מורכבות </a:t>
            </a:r>
            <a:r>
              <a:rPr lang="he-IL" dirty="0" err="1">
                <a:ea typeface="Calibri" panose="020F0502020204030204" pitchFamily="34" charset="0"/>
              </a:rPr>
              <a:t>בטל"מ</a:t>
            </a:r>
            <a:r>
              <a:rPr lang="he-IL" dirty="0">
                <a:ea typeface="Calibri" panose="020F0502020204030204" pitchFamily="34" charset="0"/>
              </a:rPr>
              <a:t> לצורך מילוי התפקידים השונים</a:t>
            </a:r>
          </a:p>
          <a:p>
            <a:pPr lvl="0" algn="r" rtl="1"/>
            <a:r>
              <a:rPr lang="he-IL" dirty="0">
                <a:ea typeface="Calibri" panose="020F0502020204030204" pitchFamily="34" charset="0"/>
              </a:rPr>
              <a:t>קבלת כלים לחיזוק עבודת מטה בתפקיד הבא</a:t>
            </a:r>
            <a:endParaRPr lang="he-IL" dirty="0"/>
          </a:p>
          <a:p>
            <a:pPr lvl="0" algn="r" rtl="1"/>
            <a:r>
              <a:rPr lang="he-IL" dirty="0"/>
              <a:t>הכנה לקראת מילוי עתידי של תפקידי מנהיגות לאומית</a:t>
            </a:r>
          </a:p>
          <a:p>
            <a:pPr marL="0" lvl="0" indent="0" algn="r" rtl="1">
              <a:buNone/>
            </a:pPr>
            <a:r>
              <a:rPr lang="he-IL" dirty="0">
                <a:solidFill>
                  <a:prstClr val="black"/>
                </a:solidFill>
              </a:rPr>
              <a:t> </a:t>
            </a:r>
          </a:p>
          <a:p>
            <a:pPr algn="r" rtl="1"/>
            <a:endParaRPr lang="he-IL" dirty="0"/>
          </a:p>
          <a:p>
            <a:pPr marL="0" indent="0" algn="r" rtl="1">
              <a:buNone/>
            </a:pPr>
            <a:endParaRPr lang="en-US" dirty="0"/>
          </a:p>
        </p:txBody>
      </p:sp>
    </p:spTree>
    <p:extLst>
      <p:ext uri="{BB962C8B-B14F-4D97-AF65-F5344CB8AC3E}">
        <p14:creationId xmlns:p14="http://schemas.microsoft.com/office/powerpoint/2010/main" val="3594393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83847-F351-4F77-886F-A726274C448C}"/>
              </a:ext>
            </a:extLst>
          </p:cNvPr>
          <p:cNvSpPr>
            <a:spLocks noGrp="1"/>
          </p:cNvSpPr>
          <p:nvPr>
            <p:ph type="title"/>
          </p:nvPr>
        </p:nvSpPr>
        <p:spPr/>
        <p:txBody>
          <a:bodyPr>
            <a:normAutofit/>
          </a:bodyPr>
          <a:lstStyle/>
          <a:p>
            <a:pPr algn="ctr" rtl="1"/>
            <a:r>
              <a:rPr lang="he-IL" sz="3200" b="1" dirty="0">
                <a:cs typeface="+mn-cs"/>
              </a:rPr>
              <a:t>ההישג הנדרש למשתתף</a:t>
            </a:r>
            <a:r>
              <a:rPr lang="he-IL" sz="3200" b="1" dirty="0">
                <a:solidFill>
                  <a:prstClr val="black"/>
                </a:solidFill>
                <a:cs typeface="Arial" panose="020B0604020202020204" pitchFamily="34" charset="0"/>
              </a:rPr>
              <a:t> בתם הקורס</a:t>
            </a:r>
            <a:r>
              <a:rPr lang="he-IL" sz="3200" b="1" dirty="0">
                <a:cs typeface="+mn-cs"/>
              </a:rPr>
              <a:t> </a:t>
            </a:r>
            <a:endParaRPr lang="en-US" sz="3200" b="1" dirty="0">
              <a:cs typeface="+mn-cs"/>
            </a:endParaRPr>
          </a:p>
        </p:txBody>
      </p:sp>
      <p:sp>
        <p:nvSpPr>
          <p:cNvPr id="3" name="Content Placeholder 2">
            <a:extLst>
              <a:ext uri="{FF2B5EF4-FFF2-40B4-BE49-F238E27FC236}">
                <a16:creationId xmlns:a16="http://schemas.microsoft.com/office/drawing/2014/main" id="{CE0E04FF-2906-47BC-9755-A1CAC93DEC7B}"/>
              </a:ext>
            </a:extLst>
          </p:cNvPr>
          <p:cNvSpPr>
            <a:spLocks noGrp="1"/>
          </p:cNvSpPr>
          <p:nvPr>
            <p:ph idx="1"/>
          </p:nvPr>
        </p:nvSpPr>
        <p:spPr/>
        <p:txBody>
          <a:bodyPr/>
          <a:lstStyle/>
          <a:p>
            <a:pPr algn="r" rtl="1"/>
            <a:r>
              <a:rPr lang="he-IL" dirty="0">
                <a:solidFill>
                  <a:srgbClr val="1F497D"/>
                </a:solidFill>
                <a:ea typeface="Calibri" panose="020F0502020204030204" pitchFamily="34" charset="0"/>
              </a:rPr>
              <a:t> </a:t>
            </a:r>
            <a:r>
              <a:rPr lang="he-IL" dirty="0">
                <a:ea typeface="Calibri" panose="020F0502020204030204" pitchFamily="34" charset="0"/>
              </a:rPr>
              <a:t>להבין מהו </a:t>
            </a:r>
            <a:r>
              <a:rPr lang="he-IL" dirty="0" err="1">
                <a:ea typeface="Calibri" panose="020F0502020204030204" pitchFamily="34" charset="0"/>
              </a:rPr>
              <a:t>בטל"מ</a:t>
            </a:r>
            <a:r>
              <a:rPr lang="he-IL" dirty="0">
                <a:ea typeface="Calibri" panose="020F0502020204030204" pitchFamily="34" charset="0"/>
              </a:rPr>
              <a:t> ולפתח יכולת לחשוב על הנושא בצורה ביקורתית </a:t>
            </a:r>
          </a:p>
          <a:p>
            <a:pPr lvl="0" algn="r" rtl="1"/>
            <a:r>
              <a:rPr lang="he-IL" dirty="0">
                <a:solidFill>
                  <a:prstClr val="black"/>
                </a:solidFill>
              </a:rPr>
              <a:t>לעמוד על הקשר בין מיומנויות בכירים </a:t>
            </a:r>
            <a:r>
              <a:rPr lang="he-IL" dirty="0" err="1">
                <a:solidFill>
                  <a:prstClr val="black"/>
                </a:solidFill>
              </a:rPr>
              <a:t>לבטל"מ</a:t>
            </a:r>
            <a:r>
              <a:rPr lang="he-IL" dirty="0">
                <a:solidFill>
                  <a:prstClr val="black"/>
                </a:solidFill>
              </a:rPr>
              <a:t> </a:t>
            </a:r>
          </a:p>
          <a:p>
            <a:pPr algn="r" rtl="1"/>
            <a:r>
              <a:rPr lang="he-IL" dirty="0">
                <a:ea typeface="Calibri" panose="020F0502020204030204" pitchFamily="34" charset="0"/>
              </a:rPr>
              <a:t>לשדרג את איכות קבלת ההחלטות ברמה הלאומית והארגונית </a:t>
            </a:r>
          </a:p>
          <a:p>
            <a:pPr algn="r" rtl="1"/>
            <a:r>
              <a:rPr lang="he-IL" dirty="0"/>
              <a:t>לפתח את היכולת לטיול חלק בגיבוש תפיסת </a:t>
            </a:r>
            <a:r>
              <a:rPr lang="he-IL" dirty="0" err="1"/>
              <a:t>הבטל"מ</a:t>
            </a:r>
            <a:r>
              <a:rPr lang="he-IL" dirty="0"/>
              <a:t> הדרושה לישראל</a:t>
            </a:r>
          </a:p>
          <a:p>
            <a:pPr algn="r" rtl="1"/>
            <a:endParaRPr lang="en-US" dirty="0"/>
          </a:p>
        </p:txBody>
      </p:sp>
    </p:spTree>
    <p:extLst>
      <p:ext uri="{BB962C8B-B14F-4D97-AF65-F5344CB8AC3E}">
        <p14:creationId xmlns:p14="http://schemas.microsoft.com/office/powerpoint/2010/main" val="24696767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he-IL" sz="3200" b="1" dirty="0">
                <a:cs typeface="+mn-cs"/>
              </a:rPr>
              <a:t>הרציונל הפדגוגי של הקורס</a:t>
            </a:r>
          </a:p>
        </p:txBody>
      </p:sp>
      <p:sp>
        <p:nvSpPr>
          <p:cNvPr id="3" name="Content Placeholder 2"/>
          <p:cNvSpPr>
            <a:spLocks noGrp="1"/>
          </p:cNvSpPr>
          <p:nvPr>
            <p:ph idx="1"/>
          </p:nvPr>
        </p:nvSpPr>
        <p:spPr/>
        <p:txBody>
          <a:bodyPr/>
          <a:lstStyle/>
          <a:p>
            <a:pPr marL="0" indent="0" algn="ctr" rtl="1">
              <a:buNone/>
            </a:pPr>
            <a:r>
              <a:rPr lang="he-IL" dirty="0"/>
              <a:t>חיזוק היכולות האנליטיות וכושר השיפוט של המשתתף </a:t>
            </a:r>
            <a:r>
              <a:rPr lang="he-IL" dirty="0" err="1"/>
              <a:t>בבטל"מ</a:t>
            </a:r>
            <a:r>
              <a:rPr lang="he-IL" dirty="0"/>
              <a:t> באמצעות הכרת המערכת המושגית, ליבון יסודות </a:t>
            </a:r>
            <a:r>
              <a:rPr lang="he-IL" dirty="0" err="1"/>
              <a:t>הבטל"מ</a:t>
            </a:r>
            <a:r>
              <a:rPr lang="he-IL" dirty="0"/>
              <a:t>, הכרת אסטרטגיות ניהוליות, ניתוח מקרים והתמודדות עם אתגרים בני-זמננו</a:t>
            </a:r>
          </a:p>
        </p:txBody>
      </p:sp>
    </p:spTree>
    <p:extLst>
      <p:ext uri="{BB962C8B-B14F-4D97-AF65-F5344CB8AC3E}">
        <p14:creationId xmlns:p14="http://schemas.microsoft.com/office/powerpoint/2010/main" val="25407521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אליפסה 15">
            <a:extLst>
              <a:ext uri="{FF2B5EF4-FFF2-40B4-BE49-F238E27FC236}">
                <a16:creationId xmlns:a16="http://schemas.microsoft.com/office/drawing/2014/main" id="{7F746604-B5A9-461A-B4F9-60BCDBA868FB}"/>
              </a:ext>
            </a:extLst>
          </p:cNvPr>
          <p:cNvSpPr/>
          <p:nvPr/>
        </p:nvSpPr>
        <p:spPr>
          <a:xfrm>
            <a:off x="4505325" y="2001321"/>
            <a:ext cx="2981687" cy="298168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b="1" dirty="0">
                <a:solidFill>
                  <a:schemeClr val="tx1"/>
                </a:solidFill>
              </a:rPr>
              <a:t>ביטחון</a:t>
            </a:r>
          </a:p>
          <a:p>
            <a:pPr algn="ctr"/>
            <a:r>
              <a:rPr lang="he-IL" b="1" dirty="0">
                <a:solidFill>
                  <a:schemeClr val="tx1"/>
                </a:solidFill>
              </a:rPr>
              <a:t>לאומי</a:t>
            </a:r>
          </a:p>
        </p:txBody>
      </p:sp>
      <p:grpSp>
        <p:nvGrpSpPr>
          <p:cNvPr id="17" name="קבוצה 16">
            <a:extLst>
              <a:ext uri="{FF2B5EF4-FFF2-40B4-BE49-F238E27FC236}">
                <a16:creationId xmlns:a16="http://schemas.microsoft.com/office/drawing/2014/main" id="{F376AC27-B738-4C32-B562-AC094EFC076B}"/>
              </a:ext>
            </a:extLst>
          </p:cNvPr>
          <p:cNvGrpSpPr/>
          <p:nvPr/>
        </p:nvGrpSpPr>
        <p:grpSpPr>
          <a:xfrm>
            <a:off x="6226029" y="1478141"/>
            <a:ext cx="4198186" cy="2352675"/>
            <a:chOff x="6162430" y="854335"/>
            <a:chExt cx="4198186" cy="2352675"/>
          </a:xfrm>
        </p:grpSpPr>
        <p:sp>
          <p:nvSpPr>
            <p:cNvPr id="5" name="חץ: ימינה 4">
              <a:extLst>
                <a:ext uri="{FF2B5EF4-FFF2-40B4-BE49-F238E27FC236}">
                  <a16:creationId xmlns:a16="http://schemas.microsoft.com/office/drawing/2014/main" id="{E503FBC2-ACE8-412B-834B-685BFD1E7A78}"/>
                </a:ext>
              </a:extLst>
            </p:cNvPr>
            <p:cNvSpPr/>
            <p:nvPr/>
          </p:nvSpPr>
          <p:spPr>
            <a:xfrm rot="19786161" flipH="1">
              <a:off x="6162430" y="854335"/>
              <a:ext cx="2219325" cy="2352675"/>
            </a:xfrm>
            <a:prstGeom prst="rightArrow">
              <a:avLst>
                <a:gd name="adj1" fmla="val 84009"/>
                <a:gd name="adj2" fmla="val 7360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8" name="תיבת טקסט 7">
              <a:extLst>
                <a:ext uri="{FF2B5EF4-FFF2-40B4-BE49-F238E27FC236}">
                  <a16:creationId xmlns:a16="http://schemas.microsoft.com/office/drawing/2014/main" id="{1BEC1BE3-C871-4171-B2A5-560856D064F1}"/>
                </a:ext>
              </a:extLst>
            </p:cNvPr>
            <p:cNvSpPr txBox="1"/>
            <p:nvPr/>
          </p:nvSpPr>
          <p:spPr>
            <a:xfrm>
              <a:off x="7564145" y="1396373"/>
              <a:ext cx="2796471" cy="646331"/>
            </a:xfrm>
            <a:prstGeom prst="rect">
              <a:avLst/>
            </a:prstGeom>
            <a:solidFill>
              <a:schemeClr val="bg1"/>
            </a:solidFill>
          </p:spPr>
          <p:txBody>
            <a:bodyPr wrap="square" rtlCol="1">
              <a:spAutoFit/>
            </a:bodyPr>
            <a:lstStyle/>
            <a:p>
              <a:r>
                <a:rPr lang="he-IL" b="1" dirty="0"/>
                <a:t>מושגי יסוד </a:t>
              </a:r>
              <a:r>
                <a:rPr lang="he-IL" b="1" dirty="0" err="1"/>
                <a:t>בבטל"מ</a:t>
              </a:r>
              <a:r>
                <a:rPr lang="he-IL" b="1" dirty="0"/>
                <a:t>:  </a:t>
              </a:r>
            </a:p>
            <a:p>
              <a:r>
                <a:rPr lang="he-IL" dirty="0"/>
                <a:t>תיאוריות יחב"ל ומדע המדינה</a:t>
              </a:r>
            </a:p>
          </p:txBody>
        </p:sp>
      </p:grpSp>
      <p:grpSp>
        <p:nvGrpSpPr>
          <p:cNvPr id="12" name="קבוצה 11">
            <a:extLst>
              <a:ext uri="{FF2B5EF4-FFF2-40B4-BE49-F238E27FC236}">
                <a16:creationId xmlns:a16="http://schemas.microsoft.com/office/drawing/2014/main" id="{C892EB20-0483-45FF-9FC7-D65917C0F93E}"/>
              </a:ext>
            </a:extLst>
          </p:cNvPr>
          <p:cNvGrpSpPr/>
          <p:nvPr/>
        </p:nvGrpSpPr>
        <p:grpSpPr>
          <a:xfrm>
            <a:off x="1479590" y="1637350"/>
            <a:ext cx="9201498" cy="4005002"/>
            <a:chOff x="951549" y="2104300"/>
            <a:chExt cx="9201498" cy="4005002"/>
          </a:xfrm>
        </p:grpSpPr>
        <p:sp>
          <p:nvSpPr>
            <p:cNvPr id="2" name="חץ: ימינה 1">
              <a:extLst>
                <a:ext uri="{FF2B5EF4-FFF2-40B4-BE49-F238E27FC236}">
                  <a16:creationId xmlns:a16="http://schemas.microsoft.com/office/drawing/2014/main" id="{17F551B3-03FC-4048-831E-62FDB42EA18F}"/>
                </a:ext>
              </a:extLst>
            </p:cNvPr>
            <p:cNvSpPr/>
            <p:nvPr/>
          </p:nvSpPr>
          <p:spPr>
            <a:xfrm rot="1813839">
              <a:off x="3083383" y="2104300"/>
              <a:ext cx="2131810" cy="2174645"/>
            </a:xfrm>
            <a:prstGeom prst="rightArrow">
              <a:avLst>
                <a:gd name="adj1" fmla="val 84009"/>
                <a:gd name="adj2" fmla="val 7360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7" name="תיבת טקסט 6">
              <a:extLst>
                <a:ext uri="{FF2B5EF4-FFF2-40B4-BE49-F238E27FC236}">
                  <a16:creationId xmlns:a16="http://schemas.microsoft.com/office/drawing/2014/main" id="{62F47DB7-91E5-4DF5-9729-0F5C67802C5C}"/>
                </a:ext>
              </a:extLst>
            </p:cNvPr>
            <p:cNvSpPr txBox="1"/>
            <p:nvPr/>
          </p:nvSpPr>
          <p:spPr>
            <a:xfrm>
              <a:off x="951549" y="2360204"/>
              <a:ext cx="2927403" cy="923330"/>
            </a:xfrm>
            <a:prstGeom prst="rect">
              <a:avLst/>
            </a:prstGeom>
            <a:solidFill>
              <a:schemeClr val="bg1"/>
            </a:solidFill>
          </p:spPr>
          <p:txBody>
            <a:bodyPr wrap="none" rtlCol="1">
              <a:spAutoFit/>
            </a:bodyPr>
            <a:lstStyle/>
            <a:p>
              <a:r>
                <a:rPr lang="he-IL" b="1" dirty="0"/>
                <a:t>יסודות </a:t>
              </a:r>
              <a:r>
                <a:rPr lang="he-IL" b="1" dirty="0" err="1"/>
                <a:t>הבטל"מ</a:t>
              </a:r>
              <a:r>
                <a:rPr lang="he-IL" b="1" dirty="0"/>
                <a:t>:</a:t>
              </a:r>
            </a:p>
            <a:p>
              <a:r>
                <a:rPr lang="he-IL" dirty="0"/>
                <a:t>מושגי יסוד </a:t>
              </a:r>
            </a:p>
            <a:p>
              <a:r>
                <a:rPr lang="he-IL" dirty="0"/>
                <a:t>ותיאוריות מתחום מדעי החברה</a:t>
              </a:r>
            </a:p>
          </p:txBody>
        </p:sp>
        <p:grpSp>
          <p:nvGrpSpPr>
            <p:cNvPr id="18" name="קבוצה 17">
              <a:extLst>
                <a:ext uri="{FF2B5EF4-FFF2-40B4-BE49-F238E27FC236}">
                  <a16:creationId xmlns:a16="http://schemas.microsoft.com/office/drawing/2014/main" id="{C2AEB490-9793-4A91-A899-6ABB870083C0}"/>
                </a:ext>
              </a:extLst>
            </p:cNvPr>
            <p:cNvGrpSpPr/>
            <p:nvPr/>
          </p:nvGrpSpPr>
          <p:grpSpPr>
            <a:xfrm>
              <a:off x="5697988" y="3756627"/>
              <a:ext cx="4455059" cy="2352675"/>
              <a:chOff x="5697988" y="3756627"/>
              <a:chExt cx="4455059" cy="2352675"/>
            </a:xfrm>
          </p:grpSpPr>
          <p:sp>
            <p:nvSpPr>
              <p:cNvPr id="6" name="חץ: ימינה 5">
                <a:extLst>
                  <a:ext uri="{FF2B5EF4-FFF2-40B4-BE49-F238E27FC236}">
                    <a16:creationId xmlns:a16="http://schemas.microsoft.com/office/drawing/2014/main" id="{36FF6DBA-37FB-4897-9E5C-2A90B7161EE8}"/>
                  </a:ext>
                </a:extLst>
              </p:cNvPr>
              <p:cNvSpPr/>
              <p:nvPr/>
            </p:nvSpPr>
            <p:spPr>
              <a:xfrm rot="1813839" flipH="1" flipV="1">
                <a:off x="5697988" y="3756627"/>
                <a:ext cx="2219325" cy="2352675"/>
              </a:xfrm>
              <a:prstGeom prst="rightArrow">
                <a:avLst>
                  <a:gd name="adj1" fmla="val 84009"/>
                  <a:gd name="adj2" fmla="val 7360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תיבת טקסט 9">
                <a:extLst>
                  <a:ext uri="{FF2B5EF4-FFF2-40B4-BE49-F238E27FC236}">
                    <a16:creationId xmlns:a16="http://schemas.microsoft.com/office/drawing/2014/main" id="{9C3F60AB-9C89-4125-BF54-5838BF4BA3C8}"/>
                  </a:ext>
                </a:extLst>
              </p:cNvPr>
              <p:cNvSpPr txBox="1"/>
              <p:nvPr/>
            </p:nvSpPr>
            <p:spPr>
              <a:xfrm>
                <a:off x="6624127" y="4545021"/>
                <a:ext cx="3528920" cy="1477328"/>
              </a:xfrm>
              <a:prstGeom prst="rect">
                <a:avLst/>
              </a:prstGeom>
              <a:solidFill>
                <a:schemeClr val="bg1"/>
              </a:solidFill>
            </p:spPr>
            <p:txBody>
              <a:bodyPr wrap="square" rtlCol="1">
                <a:spAutoFit/>
              </a:bodyPr>
              <a:lstStyle/>
              <a:p>
                <a:r>
                  <a:rPr lang="he-IL" b="1" dirty="0"/>
                  <a:t>תהליכי קבלת החלטות, ניהול, עבודת מטה ותכנון:</a:t>
                </a:r>
              </a:p>
              <a:p>
                <a:r>
                  <a:rPr lang="he-IL" dirty="0"/>
                  <a:t>תיאוריות ניהוליות, פסיכולוגיות וסוציולוגיות על דינמיקה קבוצתית, הטיה קוגניטיבית וגיבוש אסטרטגיה</a:t>
                </a:r>
              </a:p>
            </p:txBody>
          </p:sp>
        </p:grpSp>
      </p:grpSp>
      <p:sp>
        <p:nvSpPr>
          <p:cNvPr id="3" name="Title 2"/>
          <p:cNvSpPr>
            <a:spLocks noGrp="1"/>
          </p:cNvSpPr>
          <p:nvPr>
            <p:ph type="title"/>
          </p:nvPr>
        </p:nvSpPr>
        <p:spPr/>
        <p:txBody>
          <a:bodyPr>
            <a:normAutofit/>
          </a:bodyPr>
          <a:lstStyle/>
          <a:p>
            <a:pPr algn="ctr"/>
            <a:r>
              <a:rPr lang="he-IL" sz="3200" b="1" dirty="0">
                <a:cs typeface="+mn-cs"/>
              </a:rPr>
              <a:t>הרציונל הפדגוגי ומרכיבי הקורס</a:t>
            </a:r>
          </a:p>
        </p:txBody>
      </p:sp>
      <p:sp>
        <p:nvSpPr>
          <p:cNvPr id="22" name="חץ: ימינה 1">
            <a:extLst>
              <a:ext uri="{FF2B5EF4-FFF2-40B4-BE49-F238E27FC236}">
                <a16:creationId xmlns:a16="http://schemas.microsoft.com/office/drawing/2014/main" id="{17F551B3-03FC-4048-831E-62FDB42EA18F}"/>
              </a:ext>
            </a:extLst>
          </p:cNvPr>
          <p:cNvSpPr/>
          <p:nvPr/>
        </p:nvSpPr>
        <p:spPr>
          <a:xfrm rot="19191734">
            <a:off x="3696879" y="3483540"/>
            <a:ext cx="2131810" cy="2174645"/>
          </a:xfrm>
          <a:prstGeom prst="rightArrow">
            <a:avLst>
              <a:gd name="adj1" fmla="val 84009"/>
              <a:gd name="adj2" fmla="val 7360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4" name="תיבת טקסט 6">
            <a:extLst>
              <a:ext uri="{FF2B5EF4-FFF2-40B4-BE49-F238E27FC236}">
                <a16:creationId xmlns:a16="http://schemas.microsoft.com/office/drawing/2014/main" id="{62F47DB7-91E5-4DF5-9729-0F5C67802C5C}"/>
              </a:ext>
            </a:extLst>
          </p:cNvPr>
          <p:cNvSpPr txBox="1"/>
          <p:nvPr/>
        </p:nvSpPr>
        <p:spPr>
          <a:xfrm>
            <a:off x="315807" y="4355070"/>
            <a:ext cx="4091185" cy="923330"/>
          </a:xfrm>
          <a:prstGeom prst="rect">
            <a:avLst/>
          </a:prstGeom>
          <a:solidFill>
            <a:schemeClr val="bg1"/>
          </a:solidFill>
        </p:spPr>
        <p:txBody>
          <a:bodyPr wrap="none" rtlCol="1">
            <a:spAutoFit/>
          </a:bodyPr>
          <a:lstStyle/>
          <a:p>
            <a:r>
              <a:rPr lang="he-IL" b="1" dirty="0"/>
              <a:t>התמודדות עם סוגיות בנות זמננו:</a:t>
            </a:r>
          </a:p>
          <a:p>
            <a:r>
              <a:rPr lang="he-IL" dirty="0"/>
              <a:t>יישום התובנות התיאורטיות </a:t>
            </a:r>
          </a:p>
          <a:p>
            <a:r>
              <a:rPr lang="he-IL" dirty="0"/>
              <a:t>על מקרי בוחן ואירועים וזיהוי פערי ידע ומידע</a:t>
            </a:r>
          </a:p>
        </p:txBody>
      </p:sp>
    </p:spTree>
    <p:extLst>
      <p:ext uri="{BB962C8B-B14F-4D97-AF65-F5344CB8AC3E}">
        <p14:creationId xmlns:p14="http://schemas.microsoft.com/office/powerpoint/2010/main" val="1497749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C990D-A0D0-4C4D-8A3C-B2E971E67B46}"/>
              </a:ext>
            </a:extLst>
          </p:cNvPr>
          <p:cNvSpPr>
            <a:spLocks noGrp="1"/>
          </p:cNvSpPr>
          <p:nvPr>
            <p:ph type="title"/>
          </p:nvPr>
        </p:nvSpPr>
        <p:spPr/>
        <p:txBody>
          <a:bodyPr>
            <a:normAutofit/>
          </a:bodyPr>
          <a:lstStyle/>
          <a:p>
            <a:pPr algn="ctr" rtl="1"/>
            <a:r>
              <a:rPr lang="he-IL" sz="3200" b="1" dirty="0">
                <a:cs typeface="+mn-cs"/>
              </a:rPr>
              <a:t>דידקטיקה</a:t>
            </a:r>
            <a:endParaRPr lang="en-US" sz="3200" b="1" dirty="0">
              <a:cs typeface="+mn-cs"/>
            </a:endParaRPr>
          </a:p>
        </p:txBody>
      </p:sp>
      <p:sp>
        <p:nvSpPr>
          <p:cNvPr id="3" name="Content Placeholder 2">
            <a:extLst>
              <a:ext uri="{FF2B5EF4-FFF2-40B4-BE49-F238E27FC236}">
                <a16:creationId xmlns:a16="http://schemas.microsoft.com/office/drawing/2014/main" id="{2CA6AD71-A7E4-4A49-94EE-48A6163BEA74}"/>
              </a:ext>
            </a:extLst>
          </p:cNvPr>
          <p:cNvSpPr>
            <a:spLocks noGrp="1"/>
          </p:cNvSpPr>
          <p:nvPr>
            <p:ph idx="1"/>
          </p:nvPr>
        </p:nvSpPr>
        <p:spPr/>
        <p:txBody>
          <a:bodyPr>
            <a:normAutofit fontScale="92500" lnSpcReduction="20000"/>
          </a:bodyPr>
          <a:lstStyle/>
          <a:p>
            <a:pPr algn="r" rtl="1">
              <a:lnSpc>
                <a:spcPct val="150000"/>
              </a:lnSpc>
            </a:pPr>
            <a:r>
              <a:rPr lang="he-IL" dirty="0"/>
              <a:t>שני מרצים יחד מובילים את הקורס – איש אקדמיה ו – </a:t>
            </a:r>
            <a:r>
              <a:rPr lang="en-GB" dirty="0"/>
              <a:t>practitioner</a:t>
            </a:r>
            <a:endParaRPr lang="he-IL" dirty="0"/>
          </a:p>
          <a:p>
            <a:pPr algn="r" rtl="1">
              <a:lnSpc>
                <a:spcPct val="150000"/>
              </a:lnSpc>
            </a:pPr>
            <a:r>
              <a:rPr lang="he-IL" dirty="0"/>
              <a:t>המרצים ישתתפו יחד בכול המפגשים – יחלקו ביניהם הרצאה פרונטלית</a:t>
            </a:r>
            <a:endParaRPr lang="en-GB" dirty="0"/>
          </a:p>
          <a:p>
            <a:pPr lvl="0" algn="r" rtl="1">
              <a:lnSpc>
                <a:spcPct val="150000"/>
              </a:lnSpc>
            </a:pPr>
            <a:r>
              <a:rPr lang="he-IL" dirty="0">
                <a:solidFill>
                  <a:prstClr val="black"/>
                </a:solidFill>
              </a:rPr>
              <a:t>13 מפגשים (כל מפגש 2 משכים/סה"כ 26 משכים) (פירוט בשקף הבא)</a:t>
            </a:r>
          </a:p>
          <a:p>
            <a:pPr algn="r" rtl="1">
              <a:lnSpc>
                <a:spcPct val="150000"/>
              </a:lnSpc>
            </a:pPr>
            <a:r>
              <a:rPr lang="he-IL" dirty="0"/>
              <a:t>שימוש באורחים: תיאום המוזמנים למליאה (+ ייבחן שילוב של המשתתפים) </a:t>
            </a:r>
          </a:p>
          <a:p>
            <a:pPr marL="0" marR="0" algn="r" rtl="1">
              <a:lnSpc>
                <a:spcPct val="150000"/>
              </a:lnSpc>
              <a:spcBef>
                <a:spcPts val="0"/>
              </a:spcBef>
              <a:spcAft>
                <a:spcPts val="0"/>
              </a:spcAft>
            </a:pPr>
            <a:r>
              <a:rPr lang="he-IL" dirty="0">
                <a:latin typeface="Calibri" panose="020F0502020204030204" pitchFamily="34" charset="0"/>
                <a:ea typeface="Calibri" panose="020F0502020204030204" pitchFamily="34" charset="0"/>
              </a:rPr>
              <a:t>שימוש בניתוחי אירוע וההיבטים העדכניים של מרכיבי </a:t>
            </a:r>
            <a:r>
              <a:rPr lang="he-IL" dirty="0" err="1">
                <a:latin typeface="Calibri" panose="020F0502020204030204" pitchFamily="34" charset="0"/>
                <a:ea typeface="Calibri" panose="020F0502020204030204" pitchFamily="34" charset="0"/>
              </a:rPr>
              <a:t>בטל"מ</a:t>
            </a:r>
            <a:endParaRPr lang="en-US" dirty="0">
              <a:latin typeface="Calibri" panose="020F0502020204030204" pitchFamily="34" charset="0"/>
              <a:ea typeface="Calibri" panose="020F0502020204030204" pitchFamily="34" charset="0"/>
            </a:endParaRPr>
          </a:p>
          <a:p>
            <a:pPr algn="r" rtl="1">
              <a:lnSpc>
                <a:spcPct val="150000"/>
              </a:lnSpc>
            </a:pPr>
            <a:r>
              <a:rPr lang="he-IL" dirty="0"/>
              <a:t>עבודה בקבוצות (במסגרת שלושה מפגשים, ראו בהמשך)</a:t>
            </a:r>
          </a:p>
          <a:p>
            <a:pPr algn="r" rtl="1">
              <a:lnSpc>
                <a:spcPct val="150000"/>
              </a:lnSpc>
            </a:pPr>
            <a:r>
              <a:rPr lang="he-IL" dirty="0"/>
              <a:t>מטלת סיכום: תבחן מטלה כלל עונתית </a:t>
            </a:r>
            <a:endParaRPr lang="en-US" dirty="0"/>
          </a:p>
        </p:txBody>
      </p:sp>
    </p:spTree>
    <p:extLst>
      <p:ext uri="{BB962C8B-B14F-4D97-AF65-F5344CB8AC3E}">
        <p14:creationId xmlns:p14="http://schemas.microsoft.com/office/powerpoint/2010/main" val="3850826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B512C-9EE0-4C83-A7FA-882E56A74F0B}"/>
              </a:ext>
            </a:extLst>
          </p:cNvPr>
          <p:cNvSpPr>
            <a:spLocks noGrp="1"/>
          </p:cNvSpPr>
          <p:nvPr>
            <p:ph type="title"/>
          </p:nvPr>
        </p:nvSpPr>
        <p:spPr/>
        <p:txBody>
          <a:bodyPr>
            <a:normAutofit/>
          </a:bodyPr>
          <a:lstStyle/>
          <a:p>
            <a:pPr algn="ctr"/>
            <a:r>
              <a:rPr lang="he-IL" sz="3200" b="1" dirty="0">
                <a:cs typeface="+mn-cs"/>
              </a:rPr>
              <a:t>מערכי-השיעורים </a:t>
            </a:r>
            <a:br>
              <a:rPr lang="he-IL" sz="3200" b="1" dirty="0">
                <a:cs typeface="+mn-cs"/>
              </a:rPr>
            </a:br>
            <a:r>
              <a:rPr lang="he-IL" sz="1800" b="1" dirty="0">
                <a:cs typeface="+mn-cs"/>
              </a:rPr>
              <a:t>(כל מערך-שיעור שני משכים) </a:t>
            </a:r>
            <a:endParaRPr lang="en-US" sz="1800" b="1" dirty="0">
              <a:cs typeface="+mn-cs"/>
            </a:endParaRPr>
          </a:p>
        </p:txBody>
      </p:sp>
      <p:sp>
        <p:nvSpPr>
          <p:cNvPr id="3" name="Content Placeholder 2">
            <a:extLst>
              <a:ext uri="{FF2B5EF4-FFF2-40B4-BE49-F238E27FC236}">
                <a16:creationId xmlns:a16="http://schemas.microsoft.com/office/drawing/2014/main" id="{6280776B-6C83-42C9-905B-56A956B55D16}"/>
              </a:ext>
            </a:extLst>
          </p:cNvPr>
          <p:cNvSpPr>
            <a:spLocks noGrp="1"/>
          </p:cNvSpPr>
          <p:nvPr>
            <p:ph idx="1"/>
          </p:nvPr>
        </p:nvSpPr>
        <p:spPr/>
        <p:txBody>
          <a:bodyPr>
            <a:normAutofit fontScale="47500" lnSpcReduction="20000"/>
          </a:bodyPr>
          <a:lstStyle/>
          <a:p>
            <a:pPr marL="0" indent="0" algn="r" rtl="1">
              <a:buNone/>
            </a:pPr>
            <a:r>
              <a:rPr lang="he-IL" sz="3100" dirty="0"/>
              <a:t>1. ביטחון לאומי – מבוא כללי ומושגי יסוד (מדינה, אינטרס לאומי, עוצמה) </a:t>
            </a:r>
          </a:p>
          <a:p>
            <a:pPr marL="0" indent="0" algn="r" rtl="1">
              <a:buNone/>
            </a:pPr>
            <a:r>
              <a:rPr lang="he-IL" sz="3100" dirty="0"/>
              <a:t>2. דיסציפלינות רלבנטיות ותיאוריות ביחב"ל – המחשה על המערכת הבינ"ל </a:t>
            </a:r>
          </a:p>
          <a:p>
            <a:pPr marL="0" indent="0" algn="r" rtl="1">
              <a:buNone/>
            </a:pPr>
            <a:r>
              <a:rPr lang="he-IL" sz="3100" dirty="0"/>
              <a:t>3. ניתוח מלחמת יום-הכיפורים – כולל עבודה מודרכת בקבוצות</a:t>
            </a:r>
          </a:p>
          <a:p>
            <a:pPr marL="0" indent="0" algn="r" rtl="1">
              <a:buNone/>
            </a:pPr>
            <a:r>
              <a:rPr lang="he-IL" b="1" dirty="0"/>
              <a:t>יסודות </a:t>
            </a:r>
            <a:r>
              <a:rPr lang="he-IL" b="1" dirty="0" err="1"/>
              <a:t>הבטל"מ</a:t>
            </a:r>
            <a:r>
              <a:rPr lang="he-IL" b="1" dirty="0"/>
              <a:t> ומושגי יסוד</a:t>
            </a:r>
          </a:p>
          <a:p>
            <a:pPr marL="0" lvl="0" indent="0" algn="r" rtl="1">
              <a:buNone/>
            </a:pPr>
            <a:r>
              <a:rPr lang="he-IL" sz="3100" dirty="0"/>
              <a:t>4. משטר (חוקה מטריאלית ופורמלית, מוסדות וממשל, לגיטימציה פנימית, הרעיון הדמוקרטי, השיטה הדמוקרטית ועוד)</a:t>
            </a:r>
          </a:p>
          <a:p>
            <a:pPr marL="0" indent="0" algn="r" rtl="1">
              <a:buNone/>
            </a:pPr>
            <a:r>
              <a:rPr lang="he-IL" sz="3100" dirty="0"/>
              <a:t>5. מדינאות ודיפלומטיה (לגיטימציה חיצונית, מעמד מדיני, הסכמים בינלאומיים וכדומה)</a:t>
            </a:r>
          </a:p>
          <a:p>
            <a:pPr marL="0" indent="0" algn="r" rtl="1">
              <a:buNone/>
            </a:pPr>
            <a:r>
              <a:rPr lang="he-IL" sz="3100" dirty="0"/>
              <a:t>6. חברות בנות-זמננו (חוסן לאומי, שסעים ואמון)</a:t>
            </a:r>
          </a:p>
          <a:p>
            <a:pPr marL="0" lvl="0" indent="0" algn="r" rtl="1">
              <a:buNone/>
            </a:pPr>
            <a:r>
              <a:rPr lang="he-IL" sz="3100" dirty="0"/>
              <a:t>7. כלכלה פוליטית (משאבים נדירים, תכנון, שוק חופשי)</a:t>
            </a:r>
          </a:p>
          <a:p>
            <a:pPr marL="0" lvl="0" indent="0" algn="r" rtl="1">
              <a:buNone/>
            </a:pPr>
            <a:r>
              <a:rPr lang="he-IL" sz="3100" dirty="0"/>
              <a:t>8. הגנה לאומית (הגנה, הכרעה, התרעה והרתעה)</a:t>
            </a:r>
          </a:p>
          <a:p>
            <a:pPr marL="0" lvl="0" indent="0" algn="r" rtl="1">
              <a:buNone/>
            </a:pPr>
            <a:r>
              <a:rPr lang="he-IL" sz="3100" dirty="0"/>
              <a:t>9. הגנה לאומית – המשך (מלחמה, טרור והסלמה לא מתוכננת) – כולל עבודה מודרכת בקבוצות </a:t>
            </a:r>
          </a:p>
          <a:p>
            <a:pPr marL="0" lvl="0" indent="0" algn="r" rtl="1">
              <a:buNone/>
            </a:pPr>
            <a:r>
              <a:rPr lang="he-IL" sz="3100" dirty="0"/>
              <a:t> </a:t>
            </a:r>
            <a:r>
              <a:rPr lang="he-IL" sz="3100" b="1" dirty="0"/>
              <a:t>סוגיות הלכה למעשה</a:t>
            </a:r>
            <a:r>
              <a:rPr lang="he-IL" sz="3100" dirty="0"/>
              <a:t> </a:t>
            </a:r>
          </a:p>
          <a:p>
            <a:pPr marL="0" lvl="0" indent="0" algn="r" rtl="1">
              <a:buNone/>
            </a:pPr>
            <a:r>
              <a:rPr lang="he-IL" sz="3100" dirty="0"/>
              <a:t>10. </a:t>
            </a:r>
            <a:r>
              <a:rPr lang="en-GB" sz="3200" dirty="0"/>
              <a:t>post-truth </a:t>
            </a:r>
            <a:r>
              <a:rPr lang="he-IL" sz="3200" dirty="0"/>
              <a:t> - ידע, רציונליות, מקצוענים ותהליכי קבלת החלטות </a:t>
            </a:r>
          </a:p>
          <a:p>
            <a:pPr marL="0" lvl="0" indent="0" algn="r" rtl="1">
              <a:buNone/>
            </a:pPr>
            <a:r>
              <a:rPr lang="he-IL" sz="3200" dirty="0"/>
              <a:t>11. התמודדות עם מצב חירום וניצול חלון הזדמנויות </a:t>
            </a:r>
          </a:p>
          <a:p>
            <a:pPr marL="0" lvl="0" indent="0" algn="r" rtl="1">
              <a:buNone/>
            </a:pPr>
            <a:r>
              <a:rPr lang="he-IL" sz="3200" dirty="0"/>
              <a:t>12. מומחים מספרים איך הם עושים את זה </a:t>
            </a:r>
          </a:p>
          <a:p>
            <a:pPr marL="0" lvl="0" indent="0" algn="r" rtl="1">
              <a:buNone/>
            </a:pPr>
            <a:r>
              <a:rPr lang="he-IL" sz="3200" dirty="0"/>
              <a:t>13. ביטחון לאומי בעידן של תמורות ושינויים – כולל עבודה מודרכת בקבוצות על ההתמודדות עם מגפת הקורונה </a:t>
            </a:r>
          </a:p>
          <a:p>
            <a:pPr marL="0" indent="0" algn="r" rtl="1">
              <a:buNone/>
            </a:pPr>
            <a:endParaRPr lang="en-US" dirty="0">
              <a:solidFill>
                <a:srgbClr val="FF0000"/>
              </a:solidFill>
            </a:endParaRPr>
          </a:p>
        </p:txBody>
      </p:sp>
    </p:spTree>
    <p:extLst>
      <p:ext uri="{BB962C8B-B14F-4D97-AF65-F5344CB8AC3E}">
        <p14:creationId xmlns:p14="http://schemas.microsoft.com/office/powerpoint/2010/main" val="42049881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he-IL" sz="3200" b="1" dirty="0">
                <a:cs typeface="+mn-cs"/>
              </a:rPr>
              <a:t>עבודה בקבוצות</a:t>
            </a:r>
          </a:p>
        </p:txBody>
      </p:sp>
      <p:sp>
        <p:nvSpPr>
          <p:cNvPr id="3" name="Content Placeholder 2"/>
          <p:cNvSpPr>
            <a:spLocks noGrp="1"/>
          </p:cNvSpPr>
          <p:nvPr>
            <p:ph idx="1"/>
          </p:nvPr>
        </p:nvSpPr>
        <p:spPr/>
        <p:txBody>
          <a:bodyPr>
            <a:normAutofit/>
          </a:bodyPr>
          <a:lstStyle/>
          <a:p>
            <a:pPr algn="r" rtl="1"/>
            <a:r>
              <a:rPr lang="he-IL" sz="2400" dirty="0"/>
              <a:t>בשיעור השלישי נמחיש גישות תיאורטיות באמצעות ניתוח היבטים שונים של מלחמת </a:t>
            </a:r>
            <a:r>
              <a:rPr lang="he-IL" sz="2400" dirty="0" err="1"/>
              <a:t>יוהכ"פ</a:t>
            </a:r>
            <a:r>
              <a:rPr lang="he-IL" sz="2400" dirty="0"/>
              <a:t> </a:t>
            </a:r>
          </a:p>
          <a:p>
            <a:pPr algn="r" rtl="1"/>
            <a:r>
              <a:rPr lang="he-IL" sz="2400" dirty="0"/>
              <a:t>בשיעור התשיעי נבחן הסלמה לא מתוכננת במגוון תחומים. </a:t>
            </a:r>
          </a:p>
          <a:p>
            <a:pPr algn="r" rtl="1"/>
            <a:r>
              <a:rPr lang="he-IL" sz="2400" dirty="0"/>
              <a:t>בשיעור האחרון נדון בקבוצות על ההתמודדות עם מגפת הקורונה ונברר באמצעותה באיזו מידה הקורס מסייע להתמודד עם סוגיות אסטרטגיות </a:t>
            </a:r>
            <a:endParaRPr lang="he-IL" sz="2400" dirty="0">
              <a:solidFill>
                <a:srgbClr val="FF0000"/>
              </a:solidFill>
            </a:endParaRPr>
          </a:p>
        </p:txBody>
      </p:sp>
    </p:spTree>
    <p:extLst>
      <p:ext uri="{BB962C8B-B14F-4D97-AF65-F5344CB8AC3E}">
        <p14:creationId xmlns:p14="http://schemas.microsoft.com/office/powerpoint/2010/main" val="3386126431"/>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501</TotalTime>
  <Words>925</Words>
  <Application>Microsoft Office PowerPoint</Application>
  <PresentationFormat>מסך רחב</PresentationFormat>
  <Paragraphs>90</Paragraphs>
  <Slides>11</Slides>
  <Notes>0</Notes>
  <HiddenSlides>0</HiddenSlides>
  <MMClips>0</MMClips>
  <ScaleCrop>false</ScaleCrop>
  <HeadingPairs>
    <vt:vector size="6" baseType="variant">
      <vt:variant>
        <vt:lpstr>גופנים בשימוש</vt:lpstr>
      </vt:variant>
      <vt:variant>
        <vt:i4>4</vt:i4>
      </vt:variant>
      <vt:variant>
        <vt:lpstr>ערכת נושא</vt:lpstr>
      </vt:variant>
      <vt:variant>
        <vt:i4>3</vt:i4>
      </vt:variant>
      <vt:variant>
        <vt:lpstr>כותרות שקופיות</vt:lpstr>
      </vt:variant>
      <vt:variant>
        <vt:i4>11</vt:i4>
      </vt:variant>
    </vt:vector>
  </HeadingPairs>
  <TitlesOfParts>
    <vt:vector size="18" baseType="lpstr">
      <vt:lpstr>Aharoni</vt:lpstr>
      <vt:lpstr>Arial</vt:lpstr>
      <vt:lpstr>Calibri</vt:lpstr>
      <vt:lpstr>Calibri Light</vt:lpstr>
      <vt:lpstr>ערכת נושא Office</vt:lpstr>
      <vt:lpstr>Office Theme</vt:lpstr>
      <vt:lpstr>1_Office Theme</vt:lpstr>
      <vt:lpstr>ביטחון לאומי:  יסודות ומושגים</vt:lpstr>
      <vt:lpstr>מטרות הקורס</vt:lpstr>
      <vt:lpstr>חיוניות הקורס לבכיר </vt:lpstr>
      <vt:lpstr>ההישג הנדרש למשתתף בתם הקורס </vt:lpstr>
      <vt:lpstr>הרציונל הפדגוגי של הקורס</vt:lpstr>
      <vt:lpstr>הרציונל הפדגוגי ומרכיבי הקורס</vt:lpstr>
      <vt:lpstr>דידקטיקה</vt:lpstr>
      <vt:lpstr>מערכי-השיעורים  (כל מערך-שיעור שני משכים) </vt:lpstr>
      <vt:lpstr>עבודה בקבוצות</vt:lpstr>
      <vt:lpstr>אורחים - דוגמה</vt:lpstr>
      <vt:lpstr>רשימת קריאה - ראשוני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CYTICE_1</dc:creator>
  <cp:lastModifiedBy>יוסי בן-ארצי</cp:lastModifiedBy>
  <cp:revision>88</cp:revision>
  <dcterms:created xsi:type="dcterms:W3CDTF">2020-02-19T03:51:37Z</dcterms:created>
  <dcterms:modified xsi:type="dcterms:W3CDTF">2020-03-30T17:54:19Z</dcterms:modified>
</cp:coreProperties>
</file>