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24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DFD91DB-711B-494D-81B9-76083D912299}"/>
              </a:ext>
            </a:extLst>
          </p:cNvPr>
          <p:cNvGrpSpPr/>
          <p:nvPr/>
        </p:nvGrpSpPr>
        <p:grpSpPr>
          <a:xfrm>
            <a:off x="95760" y="216044"/>
            <a:ext cx="8895839" cy="6588565"/>
            <a:chOff x="95760" y="216044"/>
            <a:chExt cx="8895839" cy="658856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8E99E15-17F0-4AA4-B10D-3C8354B4A9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175" y="3156868"/>
              <a:ext cx="2277637" cy="3102198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6AF5E24-3FBA-4C8F-A5A7-45A76319C5E7}"/>
                </a:ext>
              </a:extLst>
            </p:cNvPr>
            <p:cNvSpPr txBox="1"/>
            <p:nvPr/>
          </p:nvSpPr>
          <p:spPr>
            <a:xfrm>
              <a:off x="1152774" y="6259066"/>
              <a:ext cx="2033262" cy="2491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E. MUNCH  </a:t>
              </a:r>
              <a:r>
                <a:rPr lang="en-US" sz="1100" b="1" i="1" dirty="0"/>
                <a:t>THE CRY</a:t>
              </a:r>
            </a:p>
          </p:txBody>
        </p:sp>
        <p:sp>
          <p:nvSpPr>
            <p:cNvPr id="19" name="Down Arrow 9">
              <a:extLst>
                <a:ext uri="{FF2B5EF4-FFF2-40B4-BE49-F238E27FC236}">
                  <a16:creationId xmlns:a16="http://schemas.microsoft.com/office/drawing/2014/main" id="{FC22B73F-40BB-4035-8998-5A9EA9824CF9}"/>
                </a:ext>
              </a:extLst>
            </p:cNvPr>
            <p:cNvSpPr/>
            <p:nvPr/>
          </p:nvSpPr>
          <p:spPr>
            <a:xfrm>
              <a:off x="5137070" y="1171869"/>
              <a:ext cx="338877" cy="336423"/>
            </a:xfrm>
            <a:prstGeom prst="downArrow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4BE1E9C-5876-4B54-879F-51A043E3A63E}"/>
                </a:ext>
              </a:extLst>
            </p:cNvPr>
            <p:cNvSpPr txBox="1"/>
            <p:nvPr/>
          </p:nvSpPr>
          <p:spPr>
            <a:xfrm rot="5400000">
              <a:off x="6430147" y="3244850"/>
              <a:ext cx="4657531" cy="465373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 w="571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GENERATIVE  APPROACH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3366069-F7CB-48E7-AE7C-485BC284E256}"/>
                </a:ext>
              </a:extLst>
            </p:cNvPr>
            <p:cNvSpPr txBox="1"/>
            <p:nvPr/>
          </p:nvSpPr>
          <p:spPr>
            <a:xfrm rot="5400000">
              <a:off x="5900792" y="3239079"/>
              <a:ext cx="4657531" cy="465373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 w="571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2800" b="1" dirty="0"/>
                <a:t>יוצרת  (מחוללת)</a:t>
              </a:r>
              <a:r>
                <a:rPr lang="en-US" sz="2800" b="1" dirty="0"/>
                <a:t> </a:t>
              </a:r>
              <a:r>
                <a:rPr lang="he-IL" sz="2800" b="1" dirty="0"/>
                <a:t>גישה  </a:t>
              </a:r>
              <a:endParaRPr lang="en-US" sz="28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9A861A9-53E7-4FE6-A166-3A68A5BF73B5}"/>
                </a:ext>
              </a:extLst>
            </p:cNvPr>
            <p:cNvSpPr txBox="1"/>
            <p:nvPr/>
          </p:nvSpPr>
          <p:spPr>
            <a:xfrm>
              <a:off x="3272523" y="2617907"/>
              <a:ext cx="3901251" cy="3077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571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1400" b="1" dirty="0"/>
                <a:t>הגדרת המצב בצורה מקדמת </a:t>
              </a:r>
              <a:endParaRPr lang="en-US" sz="1400" b="1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DFE8FF9-B5DE-46E9-AAA4-5D7A593D9196}"/>
                </a:ext>
              </a:extLst>
            </p:cNvPr>
            <p:cNvSpPr txBox="1"/>
            <p:nvPr/>
          </p:nvSpPr>
          <p:spPr>
            <a:xfrm>
              <a:off x="5300787" y="2954250"/>
              <a:ext cx="1872987" cy="3077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1400" b="1" dirty="0"/>
                <a:t>תיאור מצב רצוי</a:t>
              </a:r>
              <a:endParaRPr lang="en-US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A86ADBB-9D4C-42E0-83DA-9162CD9E41AA}"/>
                </a:ext>
              </a:extLst>
            </p:cNvPr>
            <p:cNvSpPr txBox="1"/>
            <p:nvPr/>
          </p:nvSpPr>
          <p:spPr>
            <a:xfrm>
              <a:off x="3299528" y="2951106"/>
              <a:ext cx="2014947" cy="3077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1400" b="1" dirty="0"/>
                <a:t>הבהרה ערכית</a:t>
              </a:r>
              <a:endParaRPr lang="en-US" sz="14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E899FDC-F7E3-4302-8047-FC877CB7EEAC}"/>
                </a:ext>
              </a:extLst>
            </p:cNvPr>
            <p:cNvSpPr txBox="1"/>
            <p:nvPr/>
          </p:nvSpPr>
          <p:spPr>
            <a:xfrm>
              <a:off x="4026869" y="3753014"/>
              <a:ext cx="2575211" cy="3077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1400" b="1" dirty="0"/>
                <a:t>תיאור הפער בין הרצוי למצוי</a:t>
              </a:r>
              <a:endParaRPr lang="en-US" sz="1400" b="1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BD78E1D-FD80-4D7F-81E9-6BFD99FC9203}"/>
                </a:ext>
              </a:extLst>
            </p:cNvPr>
            <p:cNvSpPr txBox="1"/>
            <p:nvPr/>
          </p:nvSpPr>
          <p:spPr>
            <a:xfrm>
              <a:off x="4026869" y="4516671"/>
              <a:ext cx="2575211" cy="3077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1400" b="1" dirty="0"/>
                <a:t>יצירת המלצות לצמצום הפער </a:t>
              </a:r>
              <a:endParaRPr lang="en-US" sz="1400" b="1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0F05A13-DDF9-443B-B248-2FCF0416A1A7}"/>
                </a:ext>
              </a:extLst>
            </p:cNvPr>
            <p:cNvSpPr txBox="1"/>
            <p:nvPr/>
          </p:nvSpPr>
          <p:spPr>
            <a:xfrm>
              <a:off x="4108557" y="1560901"/>
              <a:ext cx="2229187" cy="307777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1400" b="1" dirty="0"/>
                <a:t>הפחתת אשמה לא רציונלית</a:t>
              </a:r>
              <a:endParaRPr lang="en-US" sz="1600" b="1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B8384AC-E579-457E-89E8-25E23D9EC3AC}"/>
                </a:ext>
              </a:extLst>
            </p:cNvPr>
            <p:cNvSpPr txBox="1"/>
            <p:nvPr/>
          </p:nvSpPr>
          <p:spPr>
            <a:xfrm>
              <a:off x="4175607" y="840994"/>
              <a:ext cx="2121452" cy="307777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1400" b="1" dirty="0"/>
                <a:t>תמיכה חברתית/ רגשית</a:t>
              </a:r>
              <a:endParaRPr lang="en-US" sz="1600" b="1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11AB223-9C6F-42B1-BFA3-9BBCF5080962}"/>
                </a:ext>
              </a:extLst>
            </p:cNvPr>
            <p:cNvSpPr txBox="1"/>
            <p:nvPr/>
          </p:nvSpPr>
          <p:spPr>
            <a:xfrm>
              <a:off x="152399" y="216044"/>
              <a:ext cx="7543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e-IL" b="1" dirty="0"/>
                <a:t>  התמודדות עם מצבי דיסורגניזציה/ *ביפורקציה/ הסתעפות/ זעזוע /סף כאוס</a:t>
              </a:r>
              <a:endParaRPr lang="en-US" sz="1050" i="1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E5883F6-4D53-41BA-877D-42BBE7256732}"/>
                </a:ext>
              </a:extLst>
            </p:cNvPr>
            <p:cNvSpPr txBox="1"/>
            <p:nvPr/>
          </p:nvSpPr>
          <p:spPr>
            <a:xfrm>
              <a:off x="553482" y="422723"/>
              <a:ext cx="2472280" cy="30777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400" i="1" dirty="0"/>
                <a:t>Gotesdyner 2012* revised 2019</a:t>
              </a:r>
              <a:endParaRPr lang="he-IL" sz="1400" i="1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5EED7A0-214C-441F-A539-D4DA01216F92}"/>
                </a:ext>
              </a:extLst>
            </p:cNvPr>
            <p:cNvSpPr txBox="1"/>
            <p:nvPr/>
          </p:nvSpPr>
          <p:spPr>
            <a:xfrm>
              <a:off x="2935994" y="349811"/>
              <a:ext cx="137100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*</a:t>
              </a:r>
              <a:r>
                <a:rPr lang="en-US" sz="1400" b="1" dirty="0"/>
                <a:t>bifurcation</a:t>
              </a:r>
              <a:endParaRPr lang="he-IL" b="1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63E4130-D23A-4EA4-81DC-5CC050700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823" y="767377"/>
              <a:ext cx="2898697" cy="2158307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12F08D3-531F-4B56-8171-2815B51A47D6}"/>
                </a:ext>
              </a:extLst>
            </p:cNvPr>
            <p:cNvSpPr txBox="1"/>
            <p:nvPr/>
          </p:nvSpPr>
          <p:spPr>
            <a:xfrm>
              <a:off x="6262356" y="840994"/>
              <a:ext cx="21965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1</a:t>
              </a:r>
              <a:endParaRPr lang="he-IL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306D5D4-78EA-44F8-9708-2A650BC973D1}"/>
                </a:ext>
              </a:extLst>
            </p:cNvPr>
            <p:cNvSpPr txBox="1"/>
            <p:nvPr/>
          </p:nvSpPr>
          <p:spPr>
            <a:xfrm>
              <a:off x="6262356" y="1553271"/>
              <a:ext cx="20569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2</a:t>
              </a:r>
              <a:endParaRPr lang="he-IL" dirty="0"/>
            </a:p>
          </p:txBody>
        </p:sp>
        <p:sp>
          <p:nvSpPr>
            <p:cNvPr id="58" name="Down Arrow 9">
              <a:extLst>
                <a:ext uri="{FF2B5EF4-FFF2-40B4-BE49-F238E27FC236}">
                  <a16:creationId xmlns:a16="http://schemas.microsoft.com/office/drawing/2014/main" id="{E062448E-8F7B-4E42-8373-F4D17302D59D}"/>
                </a:ext>
              </a:extLst>
            </p:cNvPr>
            <p:cNvSpPr/>
            <p:nvPr/>
          </p:nvSpPr>
          <p:spPr>
            <a:xfrm>
              <a:off x="5131499" y="1873956"/>
              <a:ext cx="338877" cy="336423"/>
            </a:xfrm>
            <a:prstGeom prst="downArrow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3EFFDF8C-F06A-404B-827C-7EF3E77D6362}"/>
                </a:ext>
              </a:extLst>
            </p:cNvPr>
            <p:cNvSpPr txBox="1"/>
            <p:nvPr/>
          </p:nvSpPr>
          <p:spPr>
            <a:xfrm>
              <a:off x="4163935" y="2270667"/>
              <a:ext cx="2118429" cy="307777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1400" b="1" dirty="0"/>
                <a:t>פיתוח מנגנוני פתרון בעיות</a:t>
              </a:r>
              <a:endParaRPr lang="en-US" sz="1400" b="1" dirty="0"/>
            </a:p>
          </p:txBody>
        </p:sp>
        <p:sp>
          <p:nvSpPr>
            <p:cNvPr id="12" name="Explosion: 8 Points 11">
              <a:extLst>
                <a:ext uri="{FF2B5EF4-FFF2-40B4-BE49-F238E27FC236}">
                  <a16:creationId xmlns:a16="http://schemas.microsoft.com/office/drawing/2014/main" id="{F900CC96-EB49-4FEF-BB67-72CE056BB8A7}"/>
                </a:ext>
              </a:extLst>
            </p:cNvPr>
            <p:cNvSpPr/>
            <p:nvPr/>
          </p:nvSpPr>
          <p:spPr>
            <a:xfrm>
              <a:off x="6555487" y="1066800"/>
              <a:ext cx="1430268" cy="1292110"/>
            </a:xfrm>
            <a:prstGeom prst="irregularSeal1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1200" dirty="0"/>
                <a:t>הנזק של הגישה השיפוטית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2457F6E-700C-4133-B554-1CF5EAB23DDE}"/>
                </a:ext>
              </a:extLst>
            </p:cNvPr>
            <p:cNvSpPr txBox="1"/>
            <p:nvPr/>
          </p:nvSpPr>
          <p:spPr>
            <a:xfrm>
              <a:off x="3993002" y="5297099"/>
              <a:ext cx="2575211" cy="3077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1400" b="1" dirty="0"/>
                <a:t>הפעלת ההמלצות</a:t>
              </a:r>
              <a:endParaRPr lang="en-US" sz="1400" b="1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9785FA0D-7466-4ACF-B848-D1C83A795F50}"/>
                </a:ext>
              </a:extLst>
            </p:cNvPr>
            <p:cNvSpPr txBox="1"/>
            <p:nvPr/>
          </p:nvSpPr>
          <p:spPr>
            <a:xfrm>
              <a:off x="4067711" y="6036139"/>
              <a:ext cx="2575211" cy="3077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1400" b="1" dirty="0"/>
                <a:t>בקרה</a:t>
              </a:r>
              <a:endParaRPr lang="en-US" sz="1400" b="1" dirty="0"/>
            </a:p>
          </p:txBody>
        </p:sp>
        <p:sp>
          <p:nvSpPr>
            <p:cNvPr id="63" name="Down Arrow 9">
              <a:extLst>
                <a:ext uri="{FF2B5EF4-FFF2-40B4-BE49-F238E27FC236}">
                  <a16:creationId xmlns:a16="http://schemas.microsoft.com/office/drawing/2014/main" id="{81D36BCF-E3E1-4B43-97FA-6A02F13BFFAB}"/>
                </a:ext>
              </a:extLst>
            </p:cNvPr>
            <p:cNvSpPr/>
            <p:nvPr/>
          </p:nvSpPr>
          <p:spPr>
            <a:xfrm>
              <a:off x="5145035" y="3338490"/>
              <a:ext cx="338877" cy="336423"/>
            </a:xfrm>
            <a:prstGeom prst="down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Down Arrow 9">
              <a:extLst>
                <a:ext uri="{FF2B5EF4-FFF2-40B4-BE49-F238E27FC236}">
                  <a16:creationId xmlns:a16="http://schemas.microsoft.com/office/drawing/2014/main" id="{3555F4F2-6162-4A21-BB2D-7A6F2DD6779E}"/>
                </a:ext>
              </a:extLst>
            </p:cNvPr>
            <p:cNvSpPr/>
            <p:nvPr/>
          </p:nvSpPr>
          <p:spPr>
            <a:xfrm>
              <a:off x="5185879" y="4113853"/>
              <a:ext cx="338877" cy="336423"/>
            </a:xfrm>
            <a:prstGeom prst="down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Down Arrow 9">
              <a:extLst>
                <a:ext uri="{FF2B5EF4-FFF2-40B4-BE49-F238E27FC236}">
                  <a16:creationId xmlns:a16="http://schemas.microsoft.com/office/drawing/2014/main" id="{65E8A5E2-09A1-446C-B600-CD278CBF78B0}"/>
                </a:ext>
              </a:extLst>
            </p:cNvPr>
            <p:cNvSpPr/>
            <p:nvPr/>
          </p:nvSpPr>
          <p:spPr>
            <a:xfrm>
              <a:off x="5177964" y="4897889"/>
              <a:ext cx="338877" cy="336423"/>
            </a:xfrm>
            <a:prstGeom prst="down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Down Arrow 9">
              <a:extLst>
                <a:ext uri="{FF2B5EF4-FFF2-40B4-BE49-F238E27FC236}">
                  <a16:creationId xmlns:a16="http://schemas.microsoft.com/office/drawing/2014/main" id="{AA99D9B9-7D17-4D19-A0CD-D554BEED59FA}"/>
                </a:ext>
              </a:extLst>
            </p:cNvPr>
            <p:cNvSpPr/>
            <p:nvPr/>
          </p:nvSpPr>
          <p:spPr>
            <a:xfrm>
              <a:off x="5185879" y="5661967"/>
              <a:ext cx="338877" cy="336423"/>
            </a:xfrm>
            <a:prstGeom prst="down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06BC38F-42F9-40F4-9803-DE6FCBEECFC3}"/>
                </a:ext>
              </a:extLst>
            </p:cNvPr>
            <p:cNvSpPr txBox="1"/>
            <p:nvPr/>
          </p:nvSpPr>
          <p:spPr>
            <a:xfrm>
              <a:off x="95760" y="6435277"/>
              <a:ext cx="4147289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* </a:t>
              </a:r>
              <a:r>
                <a:rPr lang="en-US" sz="1100" i="1" dirty="0"/>
                <a:t>REVISED FROM A WORKSHOP FOR JORDANIAN MANAGERS (2012)</a:t>
              </a:r>
              <a:endParaRPr lang="he-IL" i="1" dirty="0"/>
            </a:p>
          </p:txBody>
        </p:sp>
        <p:sp>
          <p:nvSpPr>
            <p:cNvPr id="68" name="Explosion: 8 Points 67">
              <a:extLst>
                <a:ext uri="{FF2B5EF4-FFF2-40B4-BE49-F238E27FC236}">
                  <a16:creationId xmlns:a16="http://schemas.microsoft.com/office/drawing/2014/main" id="{35F93697-97F9-4F86-ADD1-3B10F351954E}"/>
                </a:ext>
              </a:extLst>
            </p:cNvPr>
            <p:cNvSpPr/>
            <p:nvPr/>
          </p:nvSpPr>
          <p:spPr>
            <a:xfrm>
              <a:off x="6632195" y="5413473"/>
              <a:ext cx="1430268" cy="1292110"/>
            </a:xfrm>
            <a:prstGeom prst="irregularSeal1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1200" dirty="0">
                  <a:solidFill>
                    <a:schemeClr val="tx1"/>
                  </a:solidFill>
                </a:rPr>
                <a:t>יצירת שינוי הרגלים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E52E2FF-DEAF-4B39-91DB-7B8A6EB49587}"/>
              </a:ext>
            </a:extLst>
          </p:cNvPr>
          <p:cNvSpPr txBox="1"/>
          <p:nvPr/>
        </p:nvSpPr>
        <p:spPr>
          <a:xfrm>
            <a:off x="6985172" y="610682"/>
            <a:ext cx="20011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err="1">
                <a:solidFill>
                  <a:srgbClr val="FF0000"/>
                </a:solidFill>
              </a:rPr>
              <a:t>מב"ל</a:t>
            </a:r>
            <a:r>
              <a:rPr lang="he-IL" b="1" dirty="0">
                <a:solidFill>
                  <a:srgbClr val="FF0000"/>
                </a:solidFill>
              </a:rPr>
              <a:t> נספח מס' 2</a:t>
            </a:r>
          </a:p>
        </p:txBody>
      </p:sp>
    </p:spTree>
    <p:extLst>
      <p:ext uri="{BB962C8B-B14F-4D97-AF65-F5344CB8AC3E}">
        <p14:creationId xmlns:p14="http://schemas.microsoft.com/office/powerpoint/2010/main" val="3340557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92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gotesh</dc:creator>
  <cp:lastModifiedBy>Harry Gotesdyner</cp:lastModifiedBy>
  <cp:revision>17</cp:revision>
  <cp:lastPrinted>2019-04-03T11:18:22Z</cp:lastPrinted>
  <dcterms:created xsi:type="dcterms:W3CDTF">2006-08-16T00:00:00Z</dcterms:created>
  <dcterms:modified xsi:type="dcterms:W3CDTF">2020-05-16T20:13:54Z</dcterms:modified>
</cp:coreProperties>
</file>