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1" r:id="rId6"/>
    <p:sldId id="302" r:id="rId7"/>
    <p:sldId id="309" r:id="rId8"/>
    <p:sldId id="297" r:id="rId9"/>
    <p:sldId id="303" r:id="rId10"/>
    <p:sldId id="305" r:id="rId11"/>
    <p:sldId id="311" r:id="rId12"/>
    <p:sldId id="312" r:id="rId13"/>
    <p:sldId id="306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6" d="100"/>
          <a:sy n="166" d="100"/>
        </p:scale>
        <p:origin x="92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ח'/אדר/תש"פ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cs typeface="+mn-cs"/>
              </a:rPr>
              <a:t>ביטחון לאומי:</a:t>
            </a:r>
            <a:br>
              <a:rPr lang="he-IL" b="1" dirty="0" smtClean="0">
                <a:cs typeface="+mn-cs"/>
              </a:rPr>
            </a:br>
            <a:r>
              <a:rPr lang="he-IL" b="1" dirty="0" smtClean="0">
                <a:cs typeface="+mn-cs"/>
              </a:rPr>
              <a:t> יסודות ומושגים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איתי ברון ודורון </a:t>
            </a:r>
            <a:r>
              <a:rPr lang="he-IL" dirty="0" smtClean="0"/>
              <a:t>נבות</a:t>
            </a:r>
          </a:p>
          <a:p>
            <a:r>
              <a:rPr lang="he-IL" sz="3200" dirty="0" smtClean="0"/>
              <a:t>טיוטה להערות </a:t>
            </a:r>
            <a:r>
              <a:rPr lang="he-IL" sz="3200" dirty="0" smtClean="0"/>
              <a:t> 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latin typeface="Aharoni" panose="02010803020104030203" pitchFamily="2" charset="-79"/>
                <a:cs typeface="+mn-cs"/>
              </a:rPr>
              <a:t>אורחים - דוגמה</a:t>
            </a:r>
            <a:endParaRPr lang="he-IL" sz="3200" b="1" dirty="0">
              <a:latin typeface="Aharoni" panose="02010803020104030203" pitchFamily="2" charset="-79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מועצה לביטחון לאומי בהווה או בעבר -</a:t>
            </a:r>
            <a:r>
              <a:rPr lang="he-IL" sz="2400" dirty="0" smtClean="0">
                <a:solidFill>
                  <a:prstClr val="black"/>
                </a:solidFill>
              </a:rPr>
              <a:t> במקביל לשיעור ראשון – בן-שבת, </a:t>
            </a:r>
            <a:r>
              <a:rPr lang="he-IL" sz="2400" dirty="0" err="1" smtClean="0">
                <a:solidFill>
                  <a:prstClr val="black"/>
                </a:solidFill>
              </a:rPr>
              <a:t>עמידרור</a:t>
            </a:r>
            <a:endParaRPr lang="he-IL" sz="2400" dirty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</a:t>
            </a:r>
            <a:r>
              <a:rPr lang="he-IL" sz="2400" dirty="0" smtClean="0">
                <a:solidFill>
                  <a:prstClr val="black"/>
                </a:solidFill>
              </a:rPr>
              <a:t>החוץ בהווה או בעבר –במקביל </a:t>
            </a:r>
            <a:r>
              <a:rPr lang="he-IL" sz="2400" dirty="0">
                <a:solidFill>
                  <a:prstClr val="black"/>
                </a:solidFill>
              </a:rPr>
              <a:t>ל</a:t>
            </a:r>
            <a:r>
              <a:rPr lang="he-IL" sz="2400" dirty="0" smtClean="0">
                <a:solidFill>
                  <a:prstClr val="black"/>
                </a:solidFill>
              </a:rPr>
              <a:t>שיעור </a:t>
            </a:r>
            <a:r>
              <a:rPr lang="he-IL" sz="2400" dirty="0" smtClean="0">
                <a:solidFill>
                  <a:prstClr val="black"/>
                </a:solidFill>
              </a:rPr>
              <a:t>שני – אבי גיל, אפרים הלוי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שר משפטים (אפשרות לשעבר) – במקביל לשיעור רביעי – דניאל פרידמן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מדינאי (אפשרות לשעבר) </a:t>
            </a:r>
            <a:r>
              <a:rPr lang="he-IL" sz="2400" dirty="0" smtClean="0">
                <a:solidFill>
                  <a:prstClr val="black"/>
                </a:solidFill>
              </a:rPr>
              <a:t>– </a:t>
            </a:r>
            <a:r>
              <a:rPr lang="he-IL" sz="2400" dirty="0" smtClean="0">
                <a:solidFill>
                  <a:prstClr val="black"/>
                </a:solidFill>
              </a:rPr>
              <a:t>במקביל לשיעור חמישי – ציפי לבני, יוסי ביילין</a:t>
            </a:r>
            <a:endParaRPr lang="he-IL" sz="2400" dirty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דמות שמייצגת קבוצה בישראל </a:t>
            </a:r>
            <a:r>
              <a:rPr lang="he-IL" sz="2400" dirty="0" smtClean="0">
                <a:solidFill>
                  <a:prstClr val="black"/>
                </a:solidFill>
              </a:rPr>
              <a:t>– במקביל לשיעור שישי - גזבר ע' בני-ברק</a:t>
            </a:r>
            <a:r>
              <a:rPr lang="he-IL" sz="2400" dirty="0">
                <a:solidFill>
                  <a:prstClr val="black"/>
                </a:solidFill>
              </a:rPr>
              <a:t>, </a:t>
            </a:r>
            <a:r>
              <a:rPr lang="he-IL" sz="2400" dirty="0" smtClean="0">
                <a:solidFill>
                  <a:prstClr val="black"/>
                </a:solidFill>
              </a:rPr>
              <a:t>אריק </a:t>
            </a:r>
            <a:r>
              <a:rPr lang="he-IL" sz="2400" dirty="0">
                <a:solidFill>
                  <a:prstClr val="black"/>
                </a:solidFill>
              </a:rPr>
              <a:t>אדלר 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האוצר – </a:t>
            </a:r>
            <a:r>
              <a:rPr lang="he-IL" sz="2400" dirty="0">
                <a:solidFill>
                  <a:prstClr val="black"/>
                </a:solidFill>
              </a:rPr>
              <a:t>במקביל לשיעור </a:t>
            </a:r>
            <a:r>
              <a:rPr lang="he-IL" sz="2400" dirty="0" smtClean="0">
                <a:solidFill>
                  <a:prstClr val="black"/>
                </a:solidFill>
              </a:rPr>
              <a:t>שביעי –</a:t>
            </a:r>
            <a:r>
              <a:rPr lang="he-IL" sz="2400" dirty="0" smtClean="0">
                <a:solidFill>
                  <a:prstClr val="black"/>
                </a:solidFill>
              </a:rPr>
              <a:t> שאול מרידור, אמיר לוי...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רמטכ"ל לשעבר – </a:t>
            </a:r>
            <a:r>
              <a:rPr lang="he-IL" sz="2400" dirty="0">
                <a:solidFill>
                  <a:prstClr val="black"/>
                </a:solidFill>
              </a:rPr>
              <a:t>במקביל לשיעור </a:t>
            </a:r>
            <a:r>
              <a:rPr lang="he-IL" sz="2400" dirty="0" smtClean="0">
                <a:solidFill>
                  <a:prstClr val="black"/>
                </a:solidFill>
              </a:rPr>
              <a:t>שמיני - </a:t>
            </a:r>
            <a:r>
              <a:rPr lang="he-IL" sz="2400" dirty="0" smtClean="0">
                <a:solidFill>
                  <a:prstClr val="black"/>
                </a:solidFill>
              </a:rPr>
              <a:t>אהוד ברק, שאול מופז, גדי </a:t>
            </a:r>
            <a:r>
              <a:rPr lang="he-IL" sz="2400" dirty="0" err="1" smtClean="0">
                <a:solidFill>
                  <a:prstClr val="black"/>
                </a:solidFill>
              </a:rPr>
              <a:t>אייזנקוט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בשיעור אחד עשר נזמין אורחים לשיעור עצמו – עמוס ידלין, יעקב </a:t>
            </a:r>
            <a:r>
              <a:rPr lang="he-IL" sz="2400" dirty="0" err="1" smtClean="0">
                <a:solidFill>
                  <a:prstClr val="black"/>
                </a:solidFill>
              </a:rPr>
              <a:t>עמידרור</a:t>
            </a:r>
            <a:endParaRPr lang="he-IL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2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רשימת קריאה - ראשוני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2000" dirty="0" smtClean="0">
                <a:latin typeface="+mj-lt"/>
              </a:rPr>
              <a:t>Betts, Richard. 2019.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Grandiosity of Grand </a:t>
            </a:r>
            <a:r>
              <a:rPr lang="en-GB" sz="2000" dirty="0" smtClean="0">
                <a:latin typeface="+mj-lt"/>
              </a:rPr>
              <a:t>Strategy.</a:t>
            </a:r>
            <a:r>
              <a:rPr lang="en-US" sz="2000" dirty="0" smtClean="0">
                <a:latin typeface="+mj-lt"/>
              </a:rPr>
              <a:t>”</a:t>
            </a:r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solidFill>
                  <a:prstClr val="black"/>
                </a:solidFill>
                <a:latin typeface="+mj-lt"/>
              </a:rPr>
              <a:t>Drucker, Peter.</a:t>
            </a:r>
            <a:r>
              <a:rPr lang="en-US" sz="20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1998. “The Discipline of Innovation.”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Freedman, Lawrence. 2014. 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Master Strategist is Still a </a:t>
            </a:r>
            <a:r>
              <a:rPr lang="en-GB" sz="2000" dirty="0" smtClean="0">
                <a:latin typeface="+mj-lt"/>
              </a:rPr>
              <a:t>Myth</a:t>
            </a:r>
            <a:r>
              <a:rPr lang="en-US" sz="2000" dirty="0" smtClean="0">
                <a:latin typeface="+mj-lt"/>
              </a:rPr>
              <a:t>.”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smtClean="0">
                <a:latin typeface="+mj-lt"/>
              </a:rPr>
              <a:t>Jervis, Robert. 2016.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Some </a:t>
            </a:r>
            <a:r>
              <a:rPr lang="en-GB" sz="2000" dirty="0">
                <a:latin typeface="+mj-lt"/>
              </a:rPr>
              <a:t>thoughts on deterrence in the cyber era</a:t>
            </a:r>
            <a:r>
              <a:rPr lang="en-GB" sz="2000" dirty="0" smtClean="0">
                <a:latin typeface="+mj-lt"/>
              </a:rPr>
              <a:t>.</a:t>
            </a:r>
            <a:r>
              <a:rPr lang="en-US" sz="2000" dirty="0" smtClean="0">
                <a:latin typeface="+mj-lt"/>
              </a:rPr>
              <a:t>”</a:t>
            </a:r>
            <a:endParaRPr lang="he-IL" sz="2000" dirty="0">
              <a:solidFill>
                <a:srgbClr val="00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Morgenthau,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Hans. 1948. “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The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Political Science of E. H. </a:t>
            </a:r>
            <a:r>
              <a:rPr lang="en-GB" sz="2000" dirty="0" err="1" smtClean="0">
                <a:solidFill>
                  <a:srgbClr val="000000"/>
                </a:solidFill>
                <a:latin typeface="+mj-lt"/>
              </a:rPr>
              <a:t>Carr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kern="0" dirty="0" smtClean="0">
                <a:latin typeface="+mj-lt"/>
              </a:rPr>
              <a:t>Nye</a:t>
            </a:r>
            <a:r>
              <a:rPr lang="en-US" sz="2000" kern="0" dirty="0">
                <a:latin typeface="+mj-lt"/>
              </a:rPr>
              <a:t>, </a:t>
            </a:r>
            <a:r>
              <a:rPr lang="en-US" sz="2000" kern="0" dirty="0" smtClean="0">
                <a:solidFill>
                  <a:prstClr val="black"/>
                </a:solidFill>
                <a:latin typeface="+mj-lt"/>
              </a:rPr>
              <a:t>Joseph. 2004.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Soft </a:t>
            </a:r>
            <a:r>
              <a:rPr lang="en-US" sz="2000" i="1" kern="0" dirty="0">
                <a:solidFill>
                  <a:srgbClr val="111111"/>
                </a:solidFill>
                <a:latin typeface="+mj-lt"/>
              </a:rPr>
              <a:t>Power: The Means to Success in World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Politics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.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 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Chapter 1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.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Posen, Barry and Andrew Rose. 1997. "Competing Visions for U.S. Grand Strategy.”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Strachan, Hew. 2019. “</a:t>
            </a:r>
            <a:r>
              <a:rPr lang="en-GB" sz="2000" dirty="0">
                <a:latin typeface="+mj-lt"/>
              </a:rPr>
              <a:t>Strategy in theory; strategy in </a:t>
            </a:r>
            <a:r>
              <a:rPr lang="en-GB" sz="2000" dirty="0" smtClean="0">
                <a:latin typeface="+mj-lt"/>
              </a:rPr>
              <a:t>practice.</a:t>
            </a:r>
            <a:r>
              <a:rPr lang="en-US" sz="2000" dirty="0" smtClean="0"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err="1">
                <a:latin typeface="+mj-lt"/>
                <a:ea typeface="Times New Roman" panose="02020603050405020304" pitchFamily="18" charset="0"/>
              </a:rPr>
              <a:t>Wolfers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Arnold. 1952.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"National Security as an Ambiguous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Symbol.”</a:t>
            </a:r>
            <a:endParaRPr lang="en-GB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err="1" smtClean="0">
                <a:solidFill>
                  <a:prstClr val="black"/>
                </a:solidFill>
                <a:latin typeface="+mj-lt"/>
              </a:rPr>
              <a:t>Yingaling</a:t>
            </a:r>
            <a:r>
              <a:rPr lang="en-GB" sz="2000" dirty="0" smtClean="0">
                <a:solidFill>
                  <a:prstClr val="black"/>
                </a:solidFill>
                <a:latin typeface="+mj-lt"/>
              </a:rPr>
              <a:t>, Paul. 2010.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“Critical Thinking and its Discontents.”</a:t>
            </a:r>
            <a:endParaRPr lang="en-GB" sz="2000" dirty="0" smtClean="0">
              <a:latin typeface="+mj-lt"/>
            </a:endParaRPr>
          </a:p>
          <a:p>
            <a:pPr algn="r" rtl="1"/>
            <a:r>
              <a:rPr lang="he-IL" sz="2000" dirty="0" smtClean="0">
                <a:latin typeface="+mj-lt"/>
              </a:rPr>
              <a:t>הכהן, גרשון. 2014. </a:t>
            </a:r>
            <a:r>
              <a:rPr lang="he-IL" sz="2000" i="1" dirty="0" smtClean="0">
                <a:latin typeface="+mj-lt"/>
              </a:rPr>
              <a:t>מה לאומי בביטחון הלאומי? </a:t>
            </a:r>
            <a:r>
              <a:rPr lang="he-IL" sz="2000" dirty="0" smtClean="0">
                <a:latin typeface="+mj-lt"/>
              </a:rPr>
              <a:t>בן שמן: האוניברסיטה המשודרת ומשרד הביטחון. </a:t>
            </a:r>
          </a:p>
          <a:p>
            <a:pPr algn="r" rtl="1"/>
            <a:r>
              <a:rPr lang="he-IL" sz="2000" dirty="0" smtClean="0">
                <a:latin typeface="+mj-lt"/>
              </a:rPr>
              <a:t>חפץ, </a:t>
            </a:r>
            <a:r>
              <a:rPr lang="he-IL" sz="2000" dirty="0" err="1" smtClean="0">
                <a:latin typeface="+mj-lt"/>
              </a:rPr>
              <a:t>רונלד</a:t>
            </a:r>
            <a:r>
              <a:rPr lang="he-IL" sz="2000" dirty="0" smtClean="0">
                <a:latin typeface="+mj-lt"/>
              </a:rPr>
              <a:t> </a:t>
            </a:r>
            <a:r>
              <a:rPr lang="he-IL" sz="2000" dirty="0" smtClean="0">
                <a:latin typeface="+mj-lt"/>
              </a:rPr>
              <a:t>ומרטי </a:t>
            </a:r>
            <a:r>
              <a:rPr lang="he-IL" sz="2000" dirty="0" err="1" smtClean="0">
                <a:latin typeface="+mj-lt"/>
              </a:rPr>
              <a:t>לינסקי</a:t>
            </a:r>
            <a:r>
              <a:rPr lang="he-IL" sz="2000" dirty="0" smtClean="0">
                <a:latin typeface="+mj-lt"/>
              </a:rPr>
              <a:t>. 2007. </a:t>
            </a:r>
            <a:r>
              <a:rPr lang="he-IL" sz="2000" i="1" dirty="0" smtClean="0">
                <a:latin typeface="+mj-lt"/>
              </a:rPr>
              <a:t>מנהיגות במבחן</a:t>
            </a:r>
            <a:r>
              <a:rPr lang="he-IL" sz="2000" dirty="0" smtClean="0">
                <a:latin typeface="+mj-lt"/>
              </a:rPr>
              <a:t>. תל אביב: 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מינסברג</a:t>
            </a:r>
            <a:r>
              <a:rPr lang="he-IL" sz="2000" dirty="0" smtClean="0">
                <a:latin typeface="+mj-lt"/>
              </a:rPr>
              <a:t>, </a:t>
            </a:r>
            <a:r>
              <a:rPr lang="he-IL" sz="2000" dirty="0" smtClean="0">
                <a:latin typeface="+mj-lt"/>
              </a:rPr>
              <a:t>הנרי, ברוס </a:t>
            </a:r>
            <a:r>
              <a:rPr lang="he-IL" sz="2000" dirty="0" err="1" smtClean="0">
                <a:latin typeface="+mj-lt"/>
              </a:rPr>
              <a:t>אלסטראנד</a:t>
            </a:r>
            <a:r>
              <a:rPr lang="he-IL" sz="2000" dirty="0" smtClean="0">
                <a:latin typeface="+mj-lt"/>
              </a:rPr>
              <a:t> וג'וזף </a:t>
            </a:r>
            <a:r>
              <a:rPr lang="he-IL" sz="2000" dirty="0" err="1" smtClean="0">
                <a:latin typeface="+mj-lt"/>
              </a:rPr>
              <a:t>לאמפל</a:t>
            </a:r>
            <a:r>
              <a:rPr lang="he-IL" sz="2000" dirty="0" smtClean="0">
                <a:latin typeface="+mj-lt"/>
              </a:rPr>
              <a:t>. 2006. </a:t>
            </a:r>
            <a:r>
              <a:rPr lang="he-IL" sz="2000" i="1" dirty="0" smtClean="0">
                <a:latin typeface="+mj-lt"/>
              </a:rPr>
              <a:t>ספארי אסטרטגיות</a:t>
            </a:r>
            <a:r>
              <a:rPr lang="he-IL" sz="2000" dirty="0" smtClean="0">
                <a:latin typeface="+mj-lt"/>
              </a:rPr>
              <a:t>. תל אביב: פקר הוצאה לאור בע"מ וידיעות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עמידרור</a:t>
            </a:r>
            <a:r>
              <a:rPr lang="he-IL" sz="2000" dirty="0" smtClean="0">
                <a:latin typeface="+mj-lt"/>
              </a:rPr>
              <a:t> יעקב. 2002. </a:t>
            </a:r>
            <a:r>
              <a:rPr lang="he-IL" sz="2000" i="1" dirty="0" smtClean="0">
                <a:latin typeface="+mj-lt"/>
              </a:rPr>
              <a:t>מבוא לביטחון לאומי</a:t>
            </a:r>
            <a:r>
              <a:rPr lang="he-IL" sz="2000" dirty="0" smtClean="0">
                <a:latin typeface="+mj-lt"/>
              </a:rPr>
              <a:t>. תל אביב: האוניברסיטה המשודרת. </a:t>
            </a:r>
          </a:p>
          <a:p>
            <a:pPr algn="r" rtl="1"/>
            <a:r>
              <a:rPr lang="he-IL" sz="2000" dirty="0" smtClean="0">
                <a:latin typeface="+mj-lt"/>
              </a:rPr>
              <a:t>סמית, רופרט</a:t>
            </a:r>
            <a:r>
              <a:rPr lang="he-IL" sz="2000" dirty="0" smtClean="0">
                <a:latin typeface="+mj-lt"/>
              </a:rPr>
              <a:t>. 2013. </a:t>
            </a:r>
            <a:r>
              <a:rPr lang="he-IL" sz="2000" i="1" dirty="0" smtClean="0">
                <a:latin typeface="+mj-lt"/>
              </a:rPr>
              <a:t>התועלת שבכוח</a:t>
            </a:r>
            <a:r>
              <a:rPr lang="he-IL" sz="2000" dirty="0" smtClean="0">
                <a:latin typeface="+mj-lt"/>
              </a:rPr>
              <a:t>. תל אביב: הוצאת מערכות. </a:t>
            </a:r>
          </a:p>
          <a:p>
            <a:pPr algn="r" rtl="1"/>
            <a:r>
              <a:rPr lang="he-IL" sz="2000" dirty="0">
                <a:latin typeface="+mj-lt"/>
                <a:ea typeface="Times New Roman" panose="02020603050405020304" pitchFamily="18" charset="0"/>
              </a:rPr>
              <a:t>שילינג, 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תומאס. 1978. </a:t>
            </a:r>
            <a:r>
              <a:rPr lang="he-IL" sz="2000" dirty="0">
                <a:latin typeface="+mj-lt"/>
                <a:ea typeface="Times New Roman" panose="02020603050405020304" pitchFamily="18" charset="0"/>
              </a:rPr>
              <a:t>"הדיפלומטיה של האלימות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".</a:t>
            </a:r>
            <a:endParaRPr lang="he-I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9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הכרת </a:t>
            </a:r>
            <a:r>
              <a:rPr lang="he-IL" sz="2400" dirty="0"/>
              <a:t>יסודות הביטחון </a:t>
            </a:r>
            <a:r>
              <a:rPr lang="he-IL" sz="2400" dirty="0" smtClean="0"/>
              <a:t>הלאומי ויחסי-הגומלין ביניהם</a:t>
            </a:r>
            <a:endParaRPr lang="he-IL" sz="2400" dirty="0"/>
          </a:p>
          <a:p>
            <a:pPr algn="r" rtl="1"/>
            <a:r>
              <a:rPr lang="he-IL" sz="2400" dirty="0"/>
              <a:t>הכרת </a:t>
            </a:r>
            <a:r>
              <a:rPr lang="he-IL" sz="2400" dirty="0" smtClean="0"/>
              <a:t>מושגי יסוד בביטחון </a:t>
            </a:r>
            <a:r>
              <a:rPr lang="he-IL" sz="2400" dirty="0" smtClean="0"/>
              <a:t>הלאומי</a:t>
            </a:r>
            <a:endParaRPr lang="he-IL" sz="2400" dirty="0" smtClean="0"/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טיפוח חשיבה ביקורתית על ביטחון לאומי</a:t>
            </a:r>
          </a:p>
          <a:p>
            <a:pPr marL="0" indent="0" algn="r" rtl="1">
              <a:buNone/>
            </a:pPr>
            <a:r>
              <a:rPr lang="he-IL" sz="2000" u="sng" dirty="0" smtClean="0"/>
              <a:t>לצרכי </a:t>
            </a:r>
            <a:r>
              <a:rPr lang="he-IL" sz="2000" u="sng" dirty="0" err="1" smtClean="0"/>
              <a:t>המב"ל</a:t>
            </a:r>
            <a:r>
              <a:rPr lang="he-IL" sz="2000" u="sng" dirty="0" smtClean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</a:t>
            </a:r>
            <a:endParaRPr lang="he-IL" sz="2400" dirty="0" smtClean="0">
              <a:solidFill>
                <a:prstClr val="black"/>
              </a:solidFill>
            </a:endParaRP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עיגון סוגיות הנוגעות במיומנויות בכירים בהקשר </a:t>
            </a:r>
            <a:r>
              <a:rPr lang="he-IL" sz="2400" dirty="0" err="1" smtClean="0">
                <a:solidFill>
                  <a:prstClr val="black"/>
                </a:solidFill>
              </a:rPr>
              <a:t>בטל"מ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0821-C4B6-4642-93CA-C623E528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ctr" rtl="1">
              <a:spcBef>
                <a:spcPts val="1000"/>
              </a:spcBef>
            </a:pP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חיוניות הקורס לבכיר</a:t>
            </a:r>
            <a: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277F-955D-4AAC-87BF-E1512FAF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הבנה טובה יותר של </a:t>
            </a:r>
            <a:r>
              <a:rPr lang="he-IL" dirty="0" smtClean="0">
                <a:ea typeface="Calibri" panose="020F0502020204030204" pitchFamily="34" charset="0"/>
              </a:rPr>
              <a:t>מורכבות </a:t>
            </a:r>
            <a:r>
              <a:rPr lang="he-IL" dirty="0" err="1" smtClean="0">
                <a:ea typeface="Calibri" panose="020F0502020204030204" pitchFamily="34" charset="0"/>
              </a:rPr>
              <a:t>הבטל"מ</a:t>
            </a:r>
            <a:r>
              <a:rPr lang="he-IL" dirty="0" smtClean="0">
                <a:ea typeface="Calibri" panose="020F0502020204030204" pitchFamily="34" charset="0"/>
              </a:rPr>
              <a:t> לצורך מילוי התפקידים השונים</a:t>
            </a:r>
          </a:p>
          <a:p>
            <a:pPr lvl="0" algn="r" rtl="1"/>
            <a:r>
              <a:rPr lang="he-IL" dirty="0" smtClean="0">
                <a:ea typeface="Calibri" panose="020F0502020204030204" pitchFamily="34" charset="0"/>
              </a:rPr>
              <a:t>קבלת כלים לחיזוק עבודת </a:t>
            </a:r>
            <a:r>
              <a:rPr lang="he-IL" dirty="0">
                <a:ea typeface="Calibri" panose="020F0502020204030204" pitchFamily="34" charset="0"/>
              </a:rPr>
              <a:t>מטה </a:t>
            </a:r>
            <a:r>
              <a:rPr lang="he-IL" dirty="0" smtClean="0">
                <a:ea typeface="Calibri" panose="020F0502020204030204" pitchFamily="34" charset="0"/>
              </a:rPr>
              <a:t>בתפקיד הבא</a:t>
            </a:r>
            <a:endParaRPr lang="he-IL" dirty="0" smtClean="0"/>
          </a:p>
          <a:p>
            <a:pPr lvl="0" algn="r" rtl="1"/>
            <a:r>
              <a:rPr lang="he-IL" dirty="0" smtClean="0"/>
              <a:t>הכנה לקראת מילוי עתידי של תפקידי מנהיגות לאומית</a:t>
            </a:r>
            <a:endParaRPr lang="he-IL" dirty="0"/>
          </a:p>
          <a:p>
            <a:pPr marL="0" lvl="0" indent="0" algn="r" rtl="1">
              <a:buNone/>
            </a:pPr>
            <a:r>
              <a:rPr lang="he-IL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9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 smtClean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he-IL" dirty="0" smtClean="0">
                <a:ea typeface="Calibri" panose="020F0502020204030204" pitchFamily="34" charset="0"/>
              </a:rPr>
              <a:t>להבין מהו </a:t>
            </a:r>
            <a:r>
              <a:rPr lang="he-IL" dirty="0" err="1" smtClean="0">
                <a:ea typeface="Calibri" panose="020F0502020204030204" pitchFamily="34" charset="0"/>
              </a:rPr>
              <a:t>בטל"מ</a:t>
            </a:r>
            <a:r>
              <a:rPr lang="he-IL" dirty="0" smtClean="0">
                <a:ea typeface="Calibri" panose="020F0502020204030204" pitchFamily="34" charset="0"/>
              </a:rPr>
              <a:t> ולפתח יכולת לחשוב על הנושא בצורה ביקורתית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לשדרג </a:t>
            </a:r>
            <a:r>
              <a:rPr lang="he-IL" dirty="0">
                <a:ea typeface="Calibri" panose="020F0502020204030204" pitchFamily="34" charset="0"/>
              </a:rPr>
              <a:t>את </a:t>
            </a:r>
            <a:r>
              <a:rPr lang="he-IL" dirty="0" smtClean="0">
                <a:ea typeface="Calibri" panose="020F0502020204030204" pitchFamily="34" charset="0"/>
              </a:rPr>
              <a:t>איכות קבלת </a:t>
            </a:r>
            <a:r>
              <a:rPr lang="he-IL" dirty="0">
                <a:ea typeface="Calibri" panose="020F0502020204030204" pitchFamily="34" charset="0"/>
              </a:rPr>
              <a:t>ההחלטות ברמה הלאומית </a:t>
            </a:r>
            <a:r>
              <a:rPr lang="he-IL" dirty="0" smtClean="0">
                <a:ea typeface="Calibri" panose="020F0502020204030204" pitchFamily="34" charset="0"/>
              </a:rPr>
              <a:t>והארגונית </a:t>
            </a:r>
          </a:p>
          <a:p>
            <a:pPr algn="r" rtl="1"/>
            <a:r>
              <a:rPr lang="he-IL" dirty="0" smtClean="0"/>
              <a:t>לפתח </a:t>
            </a:r>
            <a:r>
              <a:rPr lang="he-IL" dirty="0" smtClean="0"/>
              <a:t>את היכולת </a:t>
            </a:r>
            <a:r>
              <a:rPr lang="he-IL" dirty="0" smtClean="0"/>
              <a:t>לגבש את </a:t>
            </a:r>
            <a:r>
              <a:rPr lang="he-IL" dirty="0" smtClean="0"/>
              <a:t>תפיסת </a:t>
            </a:r>
            <a:r>
              <a:rPr lang="he-IL" dirty="0" err="1" smtClean="0"/>
              <a:t>הבטל"מ</a:t>
            </a:r>
            <a:r>
              <a:rPr lang="he-IL" dirty="0" smtClean="0"/>
              <a:t> </a:t>
            </a:r>
            <a:r>
              <a:rPr lang="he-IL" dirty="0" smtClean="0"/>
              <a:t>הדרושה לישראל</a:t>
            </a:r>
          </a:p>
          <a:p>
            <a:pPr algn="r" rtl="1"/>
            <a:r>
              <a:rPr lang="he-IL" dirty="0" smtClean="0"/>
              <a:t>לעמוד על הקשר בין מיומנויות בכירים </a:t>
            </a:r>
            <a:r>
              <a:rPr lang="he-IL" dirty="0" err="1" smtClean="0"/>
              <a:t>לבטל"מ</a:t>
            </a:r>
            <a:r>
              <a:rPr lang="he-IL" dirty="0" smtClean="0"/>
              <a:t> </a:t>
            </a:r>
            <a:endParaRPr lang="he-IL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של הקורס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 smtClean="0"/>
              <a:t>חיזוק היכולות האנליטיות וכושר השיפוט של המשתתף בתחום </a:t>
            </a:r>
            <a:r>
              <a:rPr lang="he-IL" dirty="0" err="1" smtClean="0"/>
              <a:t>הבטל"מ</a:t>
            </a:r>
            <a:r>
              <a:rPr lang="he-IL" dirty="0" smtClean="0"/>
              <a:t> באמצעות הכרת המערכת המושגית, ליבון יסודות </a:t>
            </a:r>
            <a:r>
              <a:rPr lang="he-IL" dirty="0" err="1" smtClean="0"/>
              <a:t>הבטל"מ</a:t>
            </a:r>
            <a:r>
              <a:rPr lang="he-IL" dirty="0" smtClean="0"/>
              <a:t> וניתוח מקרים </a:t>
            </a:r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>
            <a:extLst>
              <a:ext uri="{FF2B5EF4-FFF2-40B4-BE49-F238E27FC236}">
                <a16:creationId xmlns:a16="http://schemas.microsoft.com/office/drawing/2014/main" id="{7F746604-B5A9-461A-B4F9-60BCDBA868FB}"/>
              </a:ext>
            </a:extLst>
          </p:cNvPr>
          <p:cNvSpPr/>
          <p:nvPr/>
        </p:nvSpPr>
        <p:spPr>
          <a:xfrm>
            <a:off x="4505325" y="2001321"/>
            <a:ext cx="2981687" cy="29816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ביטחון</a:t>
            </a:r>
          </a:p>
          <a:p>
            <a:pPr algn="ctr"/>
            <a:r>
              <a:rPr lang="he-IL" b="1" dirty="0">
                <a:solidFill>
                  <a:schemeClr val="tx1"/>
                </a:solidFill>
              </a:rPr>
              <a:t>לאומי</a:t>
            </a:r>
          </a:p>
        </p:txBody>
      </p: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F376AC27-B738-4C32-B562-AC094EFC076B}"/>
              </a:ext>
            </a:extLst>
          </p:cNvPr>
          <p:cNvGrpSpPr/>
          <p:nvPr/>
        </p:nvGrpSpPr>
        <p:grpSpPr>
          <a:xfrm>
            <a:off x="6864450" y="1633456"/>
            <a:ext cx="3559765" cy="2352675"/>
            <a:chOff x="6800851" y="1009650"/>
            <a:chExt cx="3559765" cy="2352675"/>
          </a:xfrm>
        </p:grpSpPr>
        <p:sp>
          <p:nvSpPr>
            <p:cNvPr id="5" name="חץ: ימינה 4">
              <a:extLst>
                <a:ext uri="{FF2B5EF4-FFF2-40B4-BE49-F238E27FC236}">
                  <a16:creationId xmlns:a16="http://schemas.microsoft.com/office/drawing/2014/main" id="{E503FBC2-ACE8-412B-834B-685BFD1E7A78}"/>
                </a:ext>
              </a:extLst>
            </p:cNvPr>
            <p:cNvSpPr/>
            <p:nvPr/>
          </p:nvSpPr>
          <p:spPr>
            <a:xfrm rot="19786161" flipH="1">
              <a:off x="6800851" y="1009650"/>
              <a:ext cx="2219325" cy="235267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1BEC1BE3-C871-4171-B2A5-560856D064F1}"/>
                </a:ext>
              </a:extLst>
            </p:cNvPr>
            <p:cNvSpPr txBox="1"/>
            <p:nvPr/>
          </p:nvSpPr>
          <p:spPr>
            <a:xfrm>
              <a:off x="7564145" y="1396373"/>
              <a:ext cx="279647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b="1" dirty="0" smtClean="0"/>
                <a:t>מושגי יסוד </a:t>
              </a:r>
              <a:r>
                <a:rPr lang="he-IL" b="1" dirty="0" err="1" smtClean="0"/>
                <a:t>בבטל"מ</a:t>
              </a:r>
              <a:r>
                <a:rPr lang="he-IL" b="1" dirty="0" smtClean="0"/>
                <a:t>:  </a:t>
              </a:r>
            </a:p>
            <a:p>
              <a:r>
                <a:rPr lang="he-IL" dirty="0" smtClean="0"/>
                <a:t>תיאוריות יחב"ל ומדע המדינה</a:t>
              </a:r>
              <a:endParaRPr lang="he-IL" dirty="0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892EB20-0483-45FF-9FC7-D65917C0F93E}"/>
              </a:ext>
            </a:extLst>
          </p:cNvPr>
          <p:cNvGrpSpPr/>
          <p:nvPr/>
        </p:nvGrpSpPr>
        <p:grpSpPr>
          <a:xfrm>
            <a:off x="977805" y="2085079"/>
            <a:ext cx="9399550" cy="4069267"/>
            <a:chOff x="951549" y="2104300"/>
            <a:chExt cx="9399550" cy="4069267"/>
          </a:xfrm>
        </p:grpSpPr>
        <p:sp>
          <p:nvSpPr>
            <p:cNvPr id="2" name="חץ: ימינה 1">
              <a:extLst>
                <a:ext uri="{FF2B5EF4-FFF2-40B4-BE49-F238E27FC236}">
                  <a16:creationId xmlns:a16="http://schemas.microsoft.com/office/drawing/2014/main" id="{17F551B3-03FC-4048-831E-62FDB42EA18F}"/>
                </a:ext>
              </a:extLst>
            </p:cNvPr>
            <p:cNvSpPr/>
            <p:nvPr/>
          </p:nvSpPr>
          <p:spPr>
            <a:xfrm rot="1813839">
              <a:off x="3083383" y="2104300"/>
              <a:ext cx="2131810" cy="217464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תיבת טקסט 6">
              <a:extLst>
                <a:ext uri="{FF2B5EF4-FFF2-40B4-BE49-F238E27FC236}">
                  <a16:creationId xmlns:a16="http://schemas.microsoft.com/office/drawing/2014/main" id="{62F47DB7-91E5-4DF5-9729-0F5C67802C5C}"/>
                </a:ext>
              </a:extLst>
            </p:cNvPr>
            <p:cNvSpPr txBox="1"/>
            <p:nvPr/>
          </p:nvSpPr>
          <p:spPr>
            <a:xfrm>
              <a:off x="951549" y="2360204"/>
              <a:ext cx="2927403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1">
              <a:spAutoFit/>
            </a:bodyPr>
            <a:lstStyle/>
            <a:p>
              <a:r>
                <a:rPr lang="he-IL" b="1" dirty="0" smtClean="0"/>
                <a:t>יסודות </a:t>
              </a:r>
              <a:r>
                <a:rPr lang="he-IL" b="1" dirty="0" err="1" smtClean="0"/>
                <a:t>הבטל"מ</a:t>
              </a:r>
              <a:r>
                <a:rPr lang="he-IL" b="1" dirty="0" smtClean="0"/>
                <a:t>:</a:t>
              </a:r>
            </a:p>
            <a:p>
              <a:r>
                <a:rPr lang="he-IL" dirty="0" smtClean="0"/>
                <a:t>מושגי יסוד </a:t>
              </a:r>
            </a:p>
            <a:p>
              <a:r>
                <a:rPr lang="he-IL" dirty="0" smtClean="0"/>
                <a:t>ותיאוריות מתחום מדעי החברה</a:t>
              </a:r>
              <a:endParaRPr lang="he-IL" dirty="0"/>
            </a:p>
          </p:txBody>
        </p:sp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C2AEB490-9793-4A91-A899-6ABB870083C0}"/>
                </a:ext>
              </a:extLst>
            </p:cNvPr>
            <p:cNvGrpSpPr/>
            <p:nvPr/>
          </p:nvGrpSpPr>
          <p:grpSpPr>
            <a:xfrm>
              <a:off x="5686414" y="3820892"/>
              <a:ext cx="4664685" cy="2352675"/>
              <a:chOff x="5686414" y="3820892"/>
              <a:chExt cx="4664685" cy="2352675"/>
            </a:xfrm>
          </p:grpSpPr>
          <p:sp>
            <p:nvSpPr>
              <p:cNvPr id="6" name="חץ: ימינה 5">
                <a:extLst>
                  <a:ext uri="{FF2B5EF4-FFF2-40B4-BE49-F238E27FC236}">
                    <a16:creationId xmlns:a16="http://schemas.microsoft.com/office/drawing/2014/main" id="{36FF6DBA-37FB-4897-9E5C-2A90B7161EE8}"/>
                  </a:ext>
                </a:extLst>
              </p:cNvPr>
              <p:cNvSpPr/>
              <p:nvPr/>
            </p:nvSpPr>
            <p:spPr>
              <a:xfrm rot="1813839" flipH="1" flipV="1">
                <a:off x="5686414" y="3820892"/>
                <a:ext cx="2219325" cy="2352675"/>
              </a:xfrm>
              <a:prstGeom prst="rightArrow">
                <a:avLst>
                  <a:gd name="adj1" fmla="val 84009"/>
                  <a:gd name="adj2" fmla="val 7360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9C3F60AB-9C89-4125-BF54-5838BF4BA3C8}"/>
                  </a:ext>
                </a:extLst>
              </p:cNvPr>
              <p:cNvSpPr txBox="1"/>
              <p:nvPr/>
            </p:nvSpPr>
            <p:spPr>
              <a:xfrm>
                <a:off x="6885055" y="4949493"/>
                <a:ext cx="3466044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r>
                  <a:rPr lang="he-IL" b="1" dirty="0" smtClean="0"/>
                  <a:t>תהליכי קבלת החלטות, עבודת מטה </a:t>
                </a:r>
                <a:r>
                  <a:rPr lang="he-IL" b="1" dirty="0"/>
                  <a:t>ו</a:t>
                </a:r>
                <a:r>
                  <a:rPr lang="he-IL" b="1" dirty="0" smtClean="0"/>
                  <a:t>תכנון:</a:t>
                </a:r>
              </a:p>
              <a:p>
                <a:r>
                  <a:rPr lang="he-IL" dirty="0" smtClean="0"/>
                  <a:t>תיאוריות פסיכולוגיות וסוציולוגיות על דינמיקה קבוצתית והטיה קוגניטיבית</a:t>
                </a:r>
              </a:p>
            </p:txBody>
          </p: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ומרכיבי הקורס</a:t>
            </a:r>
            <a:endParaRPr lang="he-IL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74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90D-A0D0-4C4D-8A3C-B2E971E6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דידקטיקה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AD71-A7E4-4A49-94EE-48A6163B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he-IL" dirty="0"/>
              <a:t>שני מרצים יחד מובילים את הקורס – איש אקדמיה ו – </a:t>
            </a:r>
            <a:r>
              <a:rPr lang="en-GB" dirty="0"/>
              <a:t>practitioner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המרצים </a:t>
            </a:r>
            <a:r>
              <a:rPr lang="he-IL" dirty="0"/>
              <a:t>ישתתפו יחד בכול המפגשים – יחלקו ביניהם הרצאה פרונטלית</a:t>
            </a:r>
            <a:endParaRPr lang="en-GB" dirty="0"/>
          </a:p>
          <a:p>
            <a:pPr lvl="0" algn="r" rtl="1">
              <a:lnSpc>
                <a:spcPct val="150000"/>
              </a:lnSpc>
            </a:pPr>
            <a:r>
              <a:rPr lang="he-IL" dirty="0" smtClean="0">
                <a:solidFill>
                  <a:prstClr val="black"/>
                </a:solidFill>
              </a:rPr>
              <a:t>12 </a:t>
            </a:r>
            <a:r>
              <a:rPr lang="he-IL" dirty="0">
                <a:solidFill>
                  <a:prstClr val="black"/>
                </a:solidFill>
              </a:rPr>
              <a:t>מפגשים (כל מפגש 2 משכים/סה"כ </a:t>
            </a:r>
            <a:r>
              <a:rPr lang="he-IL" dirty="0" smtClean="0">
                <a:solidFill>
                  <a:prstClr val="black"/>
                </a:solidFill>
              </a:rPr>
              <a:t>24 </a:t>
            </a:r>
            <a:r>
              <a:rPr lang="he-IL" dirty="0">
                <a:solidFill>
                  <a:prstClr val="black"/>
                </a:solidFill>
              </a:rPr>
              <a:t>משכים) (פירוט בשקף הבא)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שימוש באורחים: תיאום המוזמנים למליאה (+ ייבחן שילוב של המשתתפים) 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שימוש בניתוחי אירוע וההיבטים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העדכניים של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מרכיבי </a:t>
            </a:r>
            <a:r>
              <a:rPr lang="he-IL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בטל"מ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עבודה </a:t>
            </a:r>
            <a:r>
              <a:rPr lang="he-IL" dirty="0"/>
              <a:t>בקבוצות </a:t>
            </a:r>
            <a:r>
              <a:rPr lang="he-IL" dirty="0" smtClean="0"/>
              <a:t>(במסגרת שלושה מפגשים, ראו בהמשך)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/>
              <a:t>מטלת סיכום: </a:t>
            </a:r>
            <a:r>
              <a:rPr lang="he-IL" dirty="0" smtClean="0"/>
              <a:t>תבחן מטלה כלל עונתית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מערכי-השיעורים </a:t>
            </a:r>
            <a:br>
              <a:rPr lang="he-IL" sz="3200" b="1" dirty="0" smtClean="0">
                <a:cs typeface="+mn-cs"/>
              </a:rPr>
            </a:br>
            <a:r>
              <a:rPr lang="he-IL" sz="1800" b="1" dirty="0" smtClean="0">
                <a:cs typeface="+mn-cs"/>
              </a:rPr>
              <a:t>(</a:t>
            </a:r>
            <a:r>
              <a:rPr lang="he-IL" sz="1800" b="1" dirty="0">
                <a:cs typeface="+mn-cs"/>
              </a:rPr>
              <a:t>כל </a:t>
            </a:r>
            <a:r>
              <a:rPr lang="he-IL" sz="1800" b="1" dirty="0" smtClean="0">
                <a:cs typeface="+mn-cs"/>
              </a:rPr>
              <a:t>מערך-שיעור </a:t>
            </a:r>
            <a:r>
              <a:rPr lang="he-IL" sz="1800" b="1" dirty="0">
                <a:cs typeface="+mn-cs"/>
              </a:rPr>
              <a:t>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r" rtl="1">
              <a:buNone/>
            </a:pPr>
            <a:r>
              <a:rPr lang="he-IL" sz="3100" dirty="0" smtClean="0"/>
              <a:t>1. </a:t>
            </a:r>
            <a:r>
              <a:rPr lang="he-IL" sz="3100" dirty="0" smtClean="0"/>
              <a:t>ביטחון </a:t>
            </a:r>
            <a:r>
              <a:rPr lang="he-IL" sz="3100" dirty="0" smtClean="0"/>
              <a:t>לאומי – מבוא כללי ומושגי יסוד </a:t>
            </a:r>
            <a:r>
              <a:rPr lang="he-IL" sz="3100" dirty="0" smtClean="0"/>
              <a:t>(מדינה, אינטרס </a:t>
            </a:r>
            <a:r>
              <a:rPr lang="he-IL" sz="3100" dirty="0" smtClean="0"/>
              <a:t>לאומי, עוצמה) </a:t>
            </a:r>
          </a:p>
          <a:p>
            <a:pPr mar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2. דיסציפלינות </a:t>
            </a:r>
            <a:r>
              <a:rPr lang="he-IL" sz="3100" dirty="0">
                <a:solidFill>
                  <a:prstClr val="black"/>
                </a:solidFill>
              </a:rPr>
              <a:t>רלבנטיות </a:t>
            </a:r>
            <a:r>
              <a:rPr lang="he-IL" sz="3100" dirty="0" smtClean="0">
                <a:solidFill>
                  <a:prstClr val="black"/>
                </a:solidFill>
              </a:rPr>
              <a:t>ותיאוריות ביחב"ל – המחשה על המערכת הבינ"ל </a:t>
            </a:r>
            <a:endParaRPr lang="he-IL" sz="3100" dirty="0" smtClean="0">
              <a:solidFill>
                <a:prstClr val="black"/>
              </a:solidFill>
            </a:endParaRPr>
          </a:p>
          <a:p>
            <a:pPr mar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3. </a:t>
            </a:r>
            <a:r>
              <a:rPr lang="he-IL" sz="3100" dirty="0" smtClean="0">
                <a:solidFill>
                  <a:prstClr val="black"/>
                </a:solidFill>
              </a:rPr>
              <a:t>עבודה </a:t>
            </a:r>
            <a:r>
              <a:rPr lang="he-IL" sz="3100" dirty="0" smtClean="0">
                <a:solidFill>
                  <a:prstClr val="black"/>
                </a:solidFill>
              </a:rPr>
              <a:t>בקבוצות – ניתוח סוגיה בביטחון לאומי 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יסודות </a:t>
            </a:r>
            <a:r>
              <a:rPr lang="he-IL" b="1" dirty="0" err="1" smtClean="0">
                <a:solidFill>
                  <a:prstClr val="black"/>
                </a:solidFill>
              </a:rPr>
              <a:t>הבטל"מ</a:t>
            </a:r>
            <a:r>
              <a:rPr lang="he-IL" b="1" dirty="0" smtClean="0">
                <a:solidFill>
                  <a:prstClr val="black"/>
                </a:solidFill>
              </a:rPr>
              <a:t> ומושגי יסוד</a:t>
            </a:r>
          </a:p>
          <a:p>
            <a:pPr marL="0" lvl="0" indent="0" algn="r" rtl="1">
              <a:buNone/>
            </a:pPr>
            <a:r>
              <a:rPr lang="he-IL" sz="3100" dirty="0"/>
              <a:t>4</a:t>
            </a:r>
            <a:r>
              <a:rPr lang="he-IL" sz="3100" dirty="0" smtClean="0"/>
              <a:t>. </a:t>
            </a:r>
            <a:r>
              <a:rPr lang="he-IL" sz="3100" dirty="0" smtClean="0">
                <a:solidFill>
                  <a:prstClr val="black"/>
                </a:solidFill>
              </a:rPr>
              <a:t>משטר (חוקה מטריאלית ופורמלית, מוסדות וממשל, לגיטימציה פנימית, הרעיון הדמוקרטי, השיטה הדמוקרטית ועוד)</a:t>
            </a:r>
            <a:endParaRPr lang="he-IL" sz="3100" dirty="0" smtClean="0"/>
          </a:p>
          <a:p>
            <a:pPr marL="0" indent="0" algn="r" rtl="1">
              <a:buNone/>
            </a:pPr>
            <a:r>
              <a:rPr lang="he-IL" sz="3100" dirty="0" smtClean="0"/>
              <a:t>5. </a:t>
            </a:r>
            <a:r>
              <a:rPr lang="he-IL" sz="3100" dirty="0" smtClean="0"/>
              <a:t>מדינאות </a:t>
            </a:r>
            <a:r>
              <a:rPr lang="he-IL" sz="3100" dirty="0" smtClean="0"/>
              <a:t>ו</a:t>
            </a:r>
            <a:r>
              <a:rPr lang="he-IL" sz="3100" dirty="0" smtClean="0"/>
              <a:t>דיפלומטיה (לגיטימציה חיצונית, מעמד מדיני, הסכמים בינלאומיים וכדומה)</a:t>
            </a:r>
          </a:p>
          <a:p>
            <a:pPr marL="0" indent="0" algn="r" rtl="1">
              <a:buNone/>
            </a:pPr>
            <a:r>
              <a:rPr lang="he-IL" sz="3100" dirty="0" smtClean="0"/>
              <a:t>6. </a:t>
            </a:r>
            <a:r>
              <a:rPr lang="he-IL" sz="3100" dirty="0" smtClean="0"/>
              <a:t>חברות בנות-זמננו (חוסן לאומי, שסעים)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7. </a:t>
            </a:r>
            <a:r>
              <a:rPr lang="he-IL" sz="3100" dirty="0" smtClean="0">
                <a:solidFill>
                  <a:prstClr val="black"/>
                </a:solidFill>
              </a:rPr>
              <a:t>כלכלה פוליטית (משאבים נדירים, תכנון, שוק חופשי)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8. </a:t>
            </a:r>
            <a:r>
              <a:rPr lang="he-IL" sz="3100" dirty="0" smtClean="0">
                <a:solidFill>
                  <a:prstClr val="black"/>
                </a:solidFill>
              </a:rPr>
              <a:t>הגנה לאומית (הגנה, הכרעה</a:t>
            </a:r>
            <a:r>
              <a:rPr lang="he-IL" sz="3100" dirty="0">
                <a:solidFill>
                  <a:prstClr val="black"/>
                </a:solidFill>
              </a:rPr>
              <a:t>, התרעה, </a:t>
            </a:r>
            <a:r>
              <a:rPr lang="he-IL" sz="3100" dirty="0" smtClean="0">
                <a:solidFill>
                  <a:prstClr val="black"/>
                </a:solidFill>
              </a:rPr>
              <a:t>הרתעה ומלחמה)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9. </a:t>
            </a:r>
            <a:r>
              <a:rPr lang="he-IL" sz="3100" dirty="0" smtClean="0">
                <a:solidFill>
                  <a:prstClr val="black"/>
                </a:solidFill>
              </a:rPr>
              <a:t>עבודה בקבוצות – דמוקרטיה מתגוננת </a:t>
            </a:r>
          </a:p>
          <a:p>
            <a:pPr marL="0" lvl="0" indent="0" algn="r" rtl="1">
              <a:buNone/>
            </a:pPr>
            <a:r>
              <a:rPr lang="he-IL" sz="3100" b="1" dirty="0" smtClean="0">
                <a:solidFill>
                  <a:prstClr val="black"/>
                </a:solidFill>
              </a:rPr>
              <a:t>סוגיות הלכה למעשה</a:t>
            </a:r>
            <a:r>
              <a:rPr lang="he-IL" sz="3100" dirty="0" smtClean="0">
                <a:solidFill>
                  <a:prstClr val="black"/>
                </a:solidFill>
              </a:rPr>
              <a:t> 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10. </a:t>
            </a:r>
            <a:r>
              <a:rPr lang="he-IL" sz="3100" dirty="0" smtClean="0">
                <a:solidFill>
                  <a:prstClr val="black"/>
                </a:solidFill>
              </a:rPr>
              <a:t>הסלמה לא מתוכננת, טרור, </a:t>
            </a:r>
            <a:r>
              <a:rPr lang="en-GB" sz="3100" dirty="0" smtClean="0">
                <a:solidFill>
                  <a:prstClr val="black"/>
                </a:solidFill>
              </a:rPr>
              <a:t>post-truth</a:t>
            </a:r>
            <a:r>
              <a:rPr lang="he-IL" sz="3100" dirty="0" smtClean="0">
                <a:solidFill>
                  <a:prstClr val="black"/>
                </a:solidFill>
              </a:rPr>
              <a:t> ובעיות נוספות 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11.</a:t>
            </a:r>
            <a:r>
              <a:rPr lang="he-IL" sz="3100" dirty="0" smtClean="0"/>
              <a:t> </a:t>
            </a:r>
            <a:r>
              <a:rPr lang="he-IL" sz="3100" dirty="0" smtClean="0"/>
              <a:t>מומחים מספרים איך הם עושים את זה </a:t>
            </a:r>
            <a:endParaRPr lang="he-IL" sz="3100" dirty="0"/>
          </a:p>
          <a:p>
            <a:pPr marL="0" indent="0" algn="r" rtl="1">
              <a:buNone/>
            </a:pPr>
            <a:r>
              <a:rPr lang="he-IL" sz="3100" dirty="0" smtClean="0"/>
              <a:t>12. </a:t>
            </a:r>
            <a:r>
              <a:rPr lang="he-IL" sz="3100" dirty="0" smtClean="0"/>
              <a:t>ביטחון לאומי בעידן של תמורות ושינויים + עבודה בקבוצות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עבודה בקבוצות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בשיעור השלישי נמחיש גישות תיאורטיות באמצעות ניתוח מקרה בן זמננו, כגון, התמודדות עם נגיף הקורונה, משבר האקלים והגירה (אחד מאלה).</a:t>
            </a:r>
          </a:p>
          <a:p>
            <a:pPr algn="r" rtl="1"/>
            <a:r>
              <a:rPr lang="he-IL" sz="2400" dirty="0" smtClean="0"/>
              <a:t>בשיעור השמיני נבחן את המושג דמוקרטיה מתגוננת כנקודת מפגש של יסודות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. מקרה הבוחן: שימוש בתקנות שעת חירום להתמודד עם בעיה כלכלית</a:t>
            </a:r>
          </a:p>
          <a:p>
            <a:pPr algn="r" rtl="1"/>
            <a:r>
              <a:rPr lang="he-IL" sz="2400" dirty="0" smtClean="0"/>
              <a:t>בשיעור האחרון נדון בקבוצות על ביטחון לאומי כיום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38612643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852</Words>
  <Application>Microsoft Office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</vt:lpstr>
      <vt:lpstr>מטרות הקורס</vt:lpstr>
      <vt:lpstr>חיוניות הקורס לבכיר </vt:lpstr>
      <vt:lpstr>ההישג הנדרש למשתתף בתם הקורס </vt:lpstr>
      <vt:lpstr>הרציונל הפדגוגי של הקורס</vt:lpstr>
      <vt:lpstr>הרציונל הפדגוגי ומרכיבי הקורס</vt:lpstr>
      <vt:lpstr>דידקטיקה</vt:lpstr>
      <vt:lpstr>מערכי-השיעורים  (כל מערך-שיעור שני משכים) </vt:lpstr>
      <vt:lpstr>עבודה בקבוצות</vt:lpstr>
      <vt:lpstr>אורחים - דוגמה</vt:lpstr>
      <vt:lpstr>רשימת קריאה - ראשוני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77</cp:revision>
  <dcterms:created xsi:type="dcterms:W3CDTF">2020-02-19T03:51:37Z</dcterms:created>
  <dcterms:modified xsi:type="dcterms:W3CDTF">2020-03-04T19:47:15Z</dcterms:modified>
</cp:coreProperties>
</file>