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2A"/>
    <a:srgbClr val="010010"/>
    <a:srgbClr val="001F34"/>
    <a:srgbClr val="03325C"/>
    <a:srgbClr val="033267"/>
    <a:srgbClr val="063B71"/>
    <a:srgbClr val="032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29FB49-E99C-4B0A-92E9-F72C8C19E3FC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3D111C-20C7-4000-BAFE-888ED80D3B2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88069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D111C-20C7-4000-BAFE-888ED80D3B2B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499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2714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467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0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87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334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74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489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5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7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09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568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10010"/>
            </a:gs>
            <a:gs pos="100000">
              <a:srgbClr val="001F34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622ED-8552-4B5F-8098-3799C59E82E6}" type="datetimeFigureOut">
              <a:rPr lang="he-IL" smtClean="0"/>
              <a:t>ז'/אדר/תש"פ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C450-F88E-4675-957D-1EB489127ED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728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445F89D4-A6A0-467E-A2E0-A3D418020C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90" t="28680" r="3164" b="-1398"/>
          <a:stretch/>
        </p:blipFill>
        <p:spPr>
          <a:xfrm>
            <a:off x="-609600" y="9007918"/>
            <a:ext cx="12192000" cy="7892025"/>
          </a:xfrm>
          <a:prstGeom prst="rect">
            <a:avLst/>
          </a:prstGeom>
        </p:spPr>
      </p:pic>
      <p:pic>
        <p:nvPicPr>
          <p:cNvPr id="1028" name="Picture 4" descr="תוצאת תמונה עבור אמ&quot;ן">
            <a:extLst>
              <a:ext uri="{FF2B5EF4-FFF2-40B4-BE49-F238E27FC236}">
                <a16:creationId xmlns:a16="http://schemas.microsoft.com/office/drawing/2014/main" xmlns="" id="{5F0DABB8-41C1-4A0D-B95C-E92C6496D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E1825ED-CA50-4370-8DB6-A34029F0B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3" b="25097"/>
          <a:stretch/>
        </p:blipFill>
        <p:spPr bwMode="auto">
          <a:xfrm>
            <a:off x="0" y="-42297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2924484"/>
            <a:ext cx="12192000" cy="1098395"/>
          </a:xfrm>
          <a:solidFill>
            <a:schemeClr val="bg1">
              <a:alpha val="53000"/>
            </a:schemeClr>
          </a:solidFill>
        </p:spPr>
        <p:txBody>
          <a:bodyPr>
            <a:normAutofit fontScale="90000"/>
          </a:bodyPr>
          <a:lstStyle/>
          <a:p>
            <a:r>
              <a:rPr lang="he-IL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הגנה לאומית</a:t>
            </a:r>
            <a:r>
              <a:rPr lang="en-US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/>
            </a:r>
            <a:br>
              <a:rPr lang="en-US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</a:br>
            <a:r>
              <a:rPr lang="he-IL" sz="2700" b="1" dirty="0">
                <a:solidFill>
                  <a:srgbClr val="FFFFFF"/>
                </a:solidFill>
                <a:latin typeface="Guttman Hatzvi" panose="02010401010101010101" pitchFamily="2" charset="-79"/>
                <a:cs typeface="Guttman Hatzvi" panose="02010401010101010101" pitchFamily="2" charset="-79"/>
              </a:rPr>
              <a:t>ביקור באמ"ן- 27/3</a:t>
            </a:r>
            <a:endParaRPr lang="he-IL" b="1" dirty="0">
              <a:solidFill>
                <a:srgbClr val="FFFFFF"/>
              </a:solidFill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9816353" y="176604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9423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D6988572-71DD-4F73-9FB9-31EDACF80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82419" y="-2"/>
            <a:ext cx="13156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BD6CFE55-9EED-40A5-97AA-EDBC61E987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6" t="41730" r="28522" b="44479"/>
          <a:stretch/>
        </p:blipFill>
        <p:spPr bwMode="auto">
          <a:xfrm flipH="1">
            <a:off x="3291840" y="3063240"/>
            <a:ext cx="55473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745480" y="500063"/>
            <a:ext cx="7467600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he-IL" b="1" dirty="0">
                <a:cs typeface="+mn-cs"/>
              </a:rPr>
              <a:t>שאלת המחקר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sz="4000" b="1" dirty="0">
                <a:solidFill>
                  <a:schemeClr val="bg1"/>
                </a:solidFill>
              </a:rPr>
              <a:t>מהי תפישת בנין והפעלת הכוח של אמ"ן להשגת עליונות מודיעינית </a:t>
            </a:r>
            <a:r>
              <a:rPr lang="he-IL" sz="4000" b="1" dirty="0" err="1">
                <a:solidFill>
                  <a:schemeClr val="bg1"/>
                </a:solidFill>
              </a:rPr>
              <a:t>במב"ם</a:t>
            </a:r>
            <a:r>
              <a:rPr lang="he-IL" sz="4000" b="1" dirty="0">
                <a:solidFill>
                  <a:schemeClr val="bg1"/>
                </a:solidFill>
              </a:rPr>
              <a:t> ומלחמה?</a:t>
            </a: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xmlns="" id="{B97E2BA5-7CB5-4260-ABFD-6BC31E749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4987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6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740010" y="1218762"/>
            <a:ext cx="10678160" cy="5389365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endParaRPr lang="he-IL" sz="1400" u="sng" dirty="0">
              <a:solidFill>
                <a:schemeClr val="bg1"/>
              </a:solidFill>
            </a:endParaRP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he-IL" b="1" dirty="0">
                <a:solidFill>
                  <a:schemeClr val="bg1"/>
                </a:solidFill>
              </a:rPr>
              <a:t>היכרות עם אמ"ן: </a:t>
            </a:r>
            <a:r>
              <a:rPr lang="he-IL" dirty="0">
                <a:solidFill>
                  <a:schemeClr val="bg1"/>
                </a:solidFill>
              </a:rPr>
              <a:t>ייעוד אתגרים ותחומי אחריות (מה בין אמ"ן, מוסד, שב"כ ומשרד החוץ).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he-IL" b="1" dirty="0">
                <a:solidFill>
                  <a:schemeClr val="bg1"/>
                </a:solidFill>
              </a:rPr>
              <a:t>חשיפה לאסטרטגיה של אמ"ן</a:t>
            </a:r>
            <a:r>
              <a:rPr lang="he-IL" dirty="0">
                <a:solidFill>
                  <a:schemeClr val="bg1"/>
                </a:solidFill>
              </a:rPr>
              <a:t> ודרכי פעולתו (לרבות חשיפת השינוי הארגוני המתהווה בתחום </a:t>
            </a:r>
            <a:r>
              <a:rPr lang="he-IL" dirty="0" err="1">
                <a:solidFill>
                  <a:schemeClr val="bg1"/>
                </a:solidFill>
              </a:rPr>
              <a:t>הדיגיטאל</a:t>
            </a:r>
            <a:r>
              <a:rPr lang="he-IL" dirty="0">
                <a:solidFill>
                  <a:schemeClr val="bg1"/>
                </a:solidFill>
              </a:rPr>
              <a:t> וההתארגנות הרב תחומית).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he-IL" b="1" dirty="0">
                <a:solidFill>
                  <a:schemeClr val="bg1"/>
                </a:solidFill>
              </a:rPr>
              <a:t>היכרות עם העשייה בתחום הסייבר והטכנולוגיה</a:t>
            </a:r>
            <a:r>
              <a:rPr lang="he-IL" dirty="0">
                <a:solidFill>
                  <a:schemeClr val="bg1"/>
                </a:solidFill>
              </a:rPr>
              <a:t>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he-IL" b="1" dirty="0">
                <a:solidFill>
                  <a:schemeClr val="bg1"/>
                </a:solidFill>
              </a:rPr>
              <a:t>דילמות ומתחים בעשייה</a:t>
            </a:r>
            <a:r>
              <a:rPr lang="he-IL" dirty="0">
                <a:solidFill>
                  <a:schemeClr val="bg1"/>
                </a:solidFill>
              </a:rPr>
              <a:t>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he-IL" b="1" dirty="0">
                <a:solidFill>
                  <a:schemeClr val="bg1"/>
                </a:solidFill>
              </a:rPr>
              <a:t>הבנת הזיקות וההשפעה של אמ"ן </a:t>
            </a:r>
            <a:r>
              <a:rPr lang="he-IL" dirty="0">
                <a:solidFill>
                  <a:schemeClr val="bg1"/>
                </a:solidFill>
              </a:rPr>
              <a:t>על המגזר הפרטי והציבורי במדינת ישראל.</a:t>
            </a:r>
          </a:p>
          <a:p>
            <a:pPr marL="742950" indent="-742950" algn="just">
              <a:lnSpc>
                <a:spcPct val="170000"/>
              </a:lnSpc>
              <a:buAutoNum type="arabicPeriod"/>
            </a:pPr>
            <a:r>
              <a:rPr lang="he-IL" b="1" dirty="0">
                <a:solidFill>
                  <a:schemeClr val="bg1"/>
                </a:solidFill>
              </a:rPr>
              <a:t>הבנת הזיקות וההשפעות על תחומי הביטחון הלאומי </a:t>
            </a:r>
            <a:r>
              <a:rPr lang="he-IL" dirty="0">
                <a:solidFill>
                  <a:schemeClr val="bg1"/>
                </a:solidFill>
              </a:rPr>
              <a:t>האחרים.</a:t>
            </a:r>
          </a:p>
        </p:txBody>
      </p:sp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90D26D16-4818-4482-B294-C23B6B5273C7}"/>
              </a:ext>
            </a:extLst>
          </p:cNvPr>
          <p:cNvSpPr txBox="1">
            <a:spLocks/>
          </p:cNvSpPr>
          <p:nvPr/>
        </p:nvSpPr>
        <p:spPr>
          <a:xfrm>
            <a:off x="5745480" y="500063"/>
            <a:ext cx="7467600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b="1" dirty="0">
                <a:cs typeface="+mn-cs"/>
              </a:rPr>
              <a:t>מטרת הביקור</a:t>
            </a:r>
          </a:p>
        </p:txBody>
      </p:sp>
      <p:pic>
        <p:nvPicPr>
          <p:cNvPr id="6" name="Picture 4" descr="תוצאת תמונה עבור אמ&quot;ן">
            <a:extLst>
              <a:ext uri="{FF2B5EF4-FFF2-40B4-BE49-F238E27FC236}">
                <a16:creationId xmlns:a16="http://schemas.microsoft.com/office/drawing/2014/main" xmlns="" id="{AA0CDF93-EF10-4643-961C-60B866C56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4987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אליפסה 8">
            <a:extLst>
              <a:ext uri="{FF2B5EF4-FFF2-40B4-BE49-F238E27FC236}">
                <a16:creationId xmlns:a16="http://schemas.microsoft.com/office/drawing/2014/main" xmlns="" id="{F7CDB255-946C-4B1B-AF5A-48063B4D9F2A}"/>
              </a:ext>
            </a:extLst>
          </p:cNvPr>
          <p:cNvSpPr/>
          <p:nvPr/>
        </p:nvSpPr>
        <p:spPr>
          <a:xfrm>
            <a:off x="10942802" y="1725614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1</a:t>
            </a: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xmlns="" id="{B1270E8D-F53C-4767-A209-D29819B68E52}"/>
              </a:ext>
            </a:extLst>
          </p:cNvPr>
          <p:cNvSpPr/>
          <p:nvPr/>
        </p:nvSpPr>
        <p:spPr>
          <a:xfrm>
            <a:off x="10942802" y="2856423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2</a:t>
            </a: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xmlns="" id="{07E4CA6A-3EFF-4B91-82B5-3137DF359886}"/>
              </a:ext>
            </a:extLst>
          </p:cNvPr>
          <p:cNvSpPr/>
          <p:nvPr/>
        </p:nvSpPr>
        <p:spPr>
          <a:xfrm>
            <a:off x="10942802" y="3968020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3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xmlns="" id="{B0636039-AC54-48FE-B90F-0C478F11C1B1}"/>
              </a:ext>
            </a:extLst>
          </p:cNvPr>
          <p:cNvSpPr/>
          <p:nvPr/>
        </p:nvSpPr>
        <p:spPr>
          <a:xfrm>
            <a:off x="10942802" y="4594189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4</a:t>
            </a: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xmlns="" id="{FE27D209-D8BC-46F4-B97C-DE895B166144}"/>
              </a:ext>
            </a:extLst>
          </p:cNvPr>
          <p:cNvSpPr/>
          <p:nvPr/>
        </p:nvSpPr>
        <p:spPr>
          <a:xfrm>
            <a:off x="10942802" y="5220358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5</a:t>
            </a: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xmlns="" id="{C27AAEB2-98D2-4FFE-BEF8-4CD04D71BCB5}"/>
              </a:ext>
            </a:extLst>
          </p:cNvPr>
          <p:cNvSpPr/>
          <p:nvPr/>
        </p:nvSpPr>
        <p:spPr>
          <a:xfrm>
            <a:off x="10942802" y="5846528"/>
            <a:ext cx="532436" cy="497712"/>
          </a:xfrm>
          <a:prstGeom prst="ellipse">
            <a:avLst/>
          </a:prstGeom>
          <a:solidFill>
            <a:srgbClr val="009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83294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737819"/>
              </p:ext>
            </p:extLst>
          </p:nvPr>
        </p:nvGraphicFramePr>
        <p:xfrm>
          <a:off x="144780" y="1814587"/>
          <a:ext cx="11902440" cy="49192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1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0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לוח זמנים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נושא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מציג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מיקום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17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08:00-09:00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התכנסות </a:t>
                      </a:r>
                      <a:r>
                        <a:rPr lang="he-IL" sz="1400" dirty="0" err="1">
                          <a:solidFill>
                            <a:schemeClr val="bg1"/>
                          </a:solidFill>
                        </a:rPr>
                        <a:t>בחד"ן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נחשון </a:t>
                      </a: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בקריה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09:00-10:15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אסטרטגיית אמ"ן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he-IL" sz="1400" baseline="0" dirty="0" err="1">
                          <a:solidFill>
                            <a:schemeClr val="bg1"/>
                          </a:solidFill>
                        </a:rPr>
                        <a:t>מב"מ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, תנופה ותפישת הניצחון)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ראש אמ"ן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 err="1">
                          <a:solidFill>
                            <a:schemeClr val="bg1"/>
                          </a:solidFill>
                        </a:rPr>
                        <a:t>חד"ן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נחשון</a:t>
                      </a: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 בקריה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10:15-10:30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הפסקה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10:30-11:15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 err="1">
                          <a:solidFill>
                            <a:schemeClr val="bg1"/>
                          </a:solidFill>
                        </a:rPr>
                        <a:t>מב"מ</a:t>
                      </a:r>
                      <a:r>
                        <a:rPr lang="he-IL" sz="1400" baseline="0" dirty="0" err="1">
                          <a:solidFill>
                            <a:schemeClr val="bg1"/>
                          </a:solidFill>
                        </a:rPr>
                        <a:t>,תודעה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e-IL" sz="1400" baseline="0" dirty="0" err="1">
                          <a:solidFill>
                            <a:schemeClr val="bg1"/>
                          </a:solidFill>
                        </a:rPr>
                        <a:t>וקש"ח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 err="1">
                          <a:solidFill>
                            <a:schemeClr val="bg1"/>
                          </a:solidFill>
                        </a:rPr>
                        <a:t>רח"ט</a:t>
                      </a: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 הפעלה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 err="1">
                          <a:solidFill>
                            <a:schemeClr val="bg1"/>
                          </a:solidFill>
                        </a:rPr>
                        <a:t>חד"ן</a:t>
                      </a: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 נחשון בקריה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11:15-12:00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9900 בעידן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GEOINT</a:t>
                      </a:r>
                      <a:endParaRPr lang="he-IL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מפקד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9900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 err="1">
                          <a:solidFill>
                            <a:schemeClr val="bg1"/>
                          </a:solidFill>
                        </a:rPr>
                        <a:t>חד"ן</a:t>
                      </a: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 נחשון בקריה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12:00-12:30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נסיעה ל-8200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12:30-13:30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ארוחת צהריים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8200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13:30-14:15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8200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– מובילת החדשנות הטכנולוגיה והסייבר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מפקד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8200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8200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14:15-15:00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טרנספורמציה</a:t>
                      </a:r>
                      <a:r>
                        <a:rPr lang="he-IL" sz="1400" baseline="0" dirty="0">
                          <a:solidFill>
                            <a:schemeClr val="bg1"/>
                          </a:solidFill>
                        </a:rPr>
                        <a:t> דיגיטאלית באמ"ן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סגן 8200 </a:t>
                      </a:r>
                      <a:r>
                        <a:rPr lang="he-IL" sz="1400" dirty="0" err="1">
                          <a:solidFill>
                            <a:schemeClr val="bg1"/>
                          </a:solidFill>
                        </a:rPr>
                        <a:t>לדיגיטאל</a:t>
                      </a:r>
                      <a:endParaRPr lang="he-IL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</a:rPr>
                        <a:t>8200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xmlns="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5745480" y="500063"/>
            <a:ext cx="7467600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b="1" dirty="0">
                <a:cs typeface="+mn-cs"/>
              </a:rPr>
              <a:t>לו"ז הביקור</a:t>
            </a: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xmlns="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4987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0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955218"/>
              </p:ext>
            </p:extLst>
          </p:nvPr>
        </p:nvGraphicFramePr>
        <p:xfrm>
          <a:off x="144780" y="1814587"/>
          <a:ext cx="11902440" cy="246055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1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0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לוח זמנים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נושא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מציג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מיקום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1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15:00-15:30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הפסקה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15:30-16:15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הפעלת </a:t>
                      </a:r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יומינט</a:t>
                      </a: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בעידן המידע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מפקד 5410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16:15-17:00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תחנות להמחשת נושא </a:t>
                      </a:r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הסיגינט</a:t>
                      </a: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לוחמ"מ</a:t>
                      </a: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ויזינט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בהובלת רמ"ח </a:t>
                      </a:r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מוד"ש</a:t>
                      </a:r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8200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17:00-17:30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סיכום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xmlns="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5745480" y="500063"/>
            <a:ext cx="7467600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rmAutofit fontScale="825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b="1" dirty="0">
                <a:cs typeface="+mn-cs"/>
              </a:rPr>
              <a:t>לו"ז הביקור</a:t>
            </a: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xmlns="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4987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79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826371"/>
              </p:ext>
            </p:extLst>
          </p:nvPr>
        </p:nvGraphicFramePr>
        <p:xfrm>
          <a:off x="144780" y="1814587"/>
          <a:ext cx="11902440" cy="272217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0210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01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56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לוח זמנים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נושא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מציג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solidFill>
                            <a:schemeClr val="bg1"/>
                          </a:solidFill>
                        </a:rPr>
                        <a:t>מיקום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017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08:00-09:00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התארגנות ונסיעה לבניין פז גזית (סמוך לקריה)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09:00-10:30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הצגת אמ"ן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קמ"נית</a:t>
                      </a: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מש"ב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בניין פז גזית (סמוך לקריה)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11:00-12:30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הצגת מערכה באמ"ן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קמ"נית</a:t>
                      </a: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מש"ב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בניין פז גזית (סמוך לקריה)</a:t>
                      </a:r>
                      <a:endParaRPr 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12:30-13:30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ארוחת צהריים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בניין פז גזית (סמוך לקריה)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13:30-15:00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הצגת מערך 9900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רמ"ד </a:t>
                      </a:r>
                      <a:r>
                        <a:rPr lang="he-IL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קש"ח</a:t>
                      </a: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9900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בניין פז גזית (סמוך לקריה)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כותרת 1">
            <a:extLst>
              <a:ext uri="{FF2B5EF4-FFF2-40B4-BE49-F238E27FC236}">
                <a16:creationId xmlns:a16="http://schemas.microsoft.com/office/drawing/2014/main" xmlns="" id="{9B279AB1-FE6A-4833-A815-A53BD7C5D7FB}"/>
              </a:ext>
            </a:extLst>
          </p:cNvPr>
          <p:cNvSpPr txBox="1">
            <a:spLocks/>
          </p:cNvSpPr>
          <p:nvPr/>
        </p:nvSpPr>
        <p:spPr>
          <a:xfrm>
            <a:off x="1229033" y="500063"/>
            <a:ext cx="11984048" cy="947738"/>
          </a:xfrm>
          <a:prstGeom prst="parallelogram">
            <a:avLst>
              <a:gd name="adj" fmla="val 108928"/>
            </a:avLst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e-IL" sz="4500" b="1" dirty="0">
                <a:cs typeface="+mn-cs"/>
              </a:rPr>
              <a:t>לו"ז ביקור בינלאומיים </a:t>
            </a:r>
            <a:r>
              <a:rPr lang="he-IL" sz="4500" b="1" dirty="0" err="1">
                <a:cs typeface="+mn-cs"/>
              </a:rPr>
              <a:t>במש"ב</a:t>
            </a:r>
            <a:endParaRPr lang="he-IL" sz="4500" b="1" dirty="0">
              <a:cs typeface="+mn-cs"/>
            </a:endParaRPr>
          </a:p>
        </p:txBody>
      </p:sp>
      <p:pic>
        <p:nvPicPr>
          <p:cNvPr id="5" name="Picture 4" descr="תוצאת תמונה עבור אמ&quot;ן">
            <a:extLst>
              <a:ext uri="{FF2B5EF4-FFF2-40B4-BE49-F238E27FC236}">
                <a16:creationId xmlns:a16="http://schemas.microsoft.com/office/drawing/2014/main" xmlns="" id="{2DF035AC-E40D-4BF9-A539-4B0CE62E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49873"/>
            <a:ext cx="1386840" cy="138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6310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uttman Hatzvi">
      <a:majorFont>
        <a:latin typeface="Guttman Hatzvi"/>
        <a:ea typeface=""/>
        <a:cs typeface="Guttman Hatzvi"/>
      </a:majorFont>
      <a:minorFont>
        <a:latin typeface="Guttman Hatzvi"/>
        <a:ea typeface=""/>
        <a:cs typeface="Guttman Hatzv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266</Words>
  <Application>Microsoft Office PowerPoint</Application>
  <PresentationFormat>מסך רחב</PresentationFormat>
  <Paragraphs>91</Paragraphs>
  <Slides>6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0" baseType="lpstr">
      <vt:lpstr>Arial</vt:lpstr>
      <vt:lpstr>Calibri</vt:lpstr>
      <vt:lpstr>Guttman Hatzvi</vt:lpstr>
      <vt:lpstr>ערכת נושא Office</vt:lpstr>
      <vt:lpstr>הגנה לאומית ביקור באמ"ן- 27/3</vt:lpstr>
      <vt:lpstr>שאלת המחקר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הגנה לאומית</dc:title>
  <dc:creator>Ran Azran</dc:creator>
  <cp:lastModifiedBy>user</cp:lastModifiedBy>
  <cp:revision>6</cp:revision>
  <dcterms:created xsi:type="dcterms:W3CDTF">2020-03-02T20:54:35Z</dcterms:created>
  <dcterms:modified xsi:type="dcterms:W3CDTF">2020-03-03T13:38:01Z</dcterms:modified>
</cp:coreProperties>
</file>