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69" r:id="rId4"/>
    <p:sldId id="372" r:id="rId5"/>
    <p:sldId id="373" r:id="rId6"/>
    <p:sldId id="374" r:id="rId7"/>
    <p:sldId id="355" r:id="rId8"/>
    <p:sldId id="375" r:id="rId9"/>
    <p:sldId id="376" r:id="rId10"/>
    <p:sldId id="377" r:id="rId11"/>
    <p:sldId id="359" r:id="rId12"/>
    <p:sldId id="378" r:id="rId13"/>
    <p:sldId id="379" r:id="rId14"/>
    <p:sldId id="360" r:id="rId15"/>
    <p:sldId id="381" r:id="rId16"/>
    <p:sldId id="365" r:id="rId17"/>
    <p:sldId id="362" r:id="rId18"/>
    <p:sldId id="366" r:id="rId19"/>
    <p:sldId id="367" r:id="rId20"/>
    <p:sldId id="363" r:id="rId21"/>
    <p:sldId id="368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32783" custRadScaleInc="-35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30369" y="491208"/>
          <a:ext cx="2794676" cy="2794676"/>
        </a:xfrm>
        <a:prstGeom prst="blockArc">
          <a:avLst>
            <a:gd name="adj1" fmla="val 21321792"/>
            <a:gd name="adj2" fmla="val 6559319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26435" y="342747"/>
          <a:ext cx="2794676" cy="2794676"/>
        </a:xfrm>
        <a:prstGeom prst="blockArc">
          <a:avLst>
            <a:gd name="adj1" fmla="val 15081715"/>
            <a:gd name="adj2" fmla="val 9603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914271" y="1258560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99513" y="1410761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כ"ח/אב/תשע"ט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כ"ח/אב/תשע"ט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6218464" y="5241978"/>
            <a:ext cx="321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106759" y="1965604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sz="2400" b="1" dirty="0" smtClean="0">
                <a:latin typeface="+mj-lt"/>
                <a:cs typeface="Levenim MT" pitchFamily="2" charset="-79"/>
              </a:rPr>
              <a:t>Concluding Integrative </a:t>
            </a:r>
            <a:r>
              <a:rPr lang="en-US" sz="2400" b="1" dirty="0">
                <a:latin typeface="+mj-lt"/>
                <a:cs typeface="Levenim MT" pitchFamily="2" charset="-79"/>
              </a:rPr>
              <a:t>Season:</a:t>
            </a:r>
            <a:endParaRPr lang="he-IL" sz="2400" b="1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dirty="0" smtClean="0">
                <a:latin typeface="+mj-lt"/>
                <a:cs typeface="Levenim MT" pitchFamily="2" charset="-79"/>
              </a:rPr>
              <a:t>Expanded US seminar and study tour </a:t>
            </a:r>
            <a:endParaRPr lang="he-IL" altLang="he-IL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dirty="0" smtClean="0">
                <a:latin typeface="+mj-lt"/>
                <a:cs typeface="Levenim MT" pitchFamily="2" charset="-79"/>
              </a:rPr>
              <a:t>Summarizing </a:t>
            </a:r>
            <a:r>
              <a:rPr lang="en-US" altLang="he-IL" dirty="0">
                <a:latin typeface="+mj-lt"/>
                <a:cs typeface="Levenim MT" pitchFamily="2" charset="-79"/>
              </a:rPr>
              <a:t>the academic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sz="2400" b="1" dirty="0">
                <a:latin typeface="+mj-lt"/>
                <a:cs typeface="Levenim MT" pitchFamily="2" charset="-79"/>
              </a:rPr>
              <a:t>Final project</a:t>
            </a:r>
            <a:r>
              <a:rPr lang="en-US" sz="2400" b="1" dirty="0" smtClean="0">
                <a:latin typeface="+mj-lt"/>
                <a:cs typeface="Levenim MT" pitchFamily="2" charset="-79"/>
              </a:rPr>
              <a:t>: </a:t>
            </a:r>
            <a:r>
              <a:rPr lang="en-US" sz="2400" dirty="0" smtClean="0">
                <a:latin typeface="+mj-lt"/>
                <a:cs typeface="Levenim MT" pitchFamily="2" charset="-79"/>
              </a:rPr>
              <a:t>More information to come</a:t>
            </a:r>
            <a:endParaRPr lang="he-IL" sz="2400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sz="3600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1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uties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05994"/>
            <a:ext cx="10130028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Participation in all classes in the plenum, </a:t>
            </a:r>
            <a:r>
              <a:rPr lang="en-US" sz="2000" dirty="0" smtClean="0">
                <a:latin typeface="+mj-lt"/>
                <a:cs typeface="Levenim MT" panose="02010502060101010101" pitchFamily="2" charset="-79"/>
              </a:rPr>
              <a:t>teams </a:t>
            </a:r>
            <a:r>
              <a:rPr lang="en-US" sz="2000" dirty="0">
                <a:latin typeface="+mj-lt"/>
                <a:cs typeface="Levenim MT" panose="02010502060101010101" pitchFamily="2" charset="-79"/>
              </a:rPr>
              <a:t>and university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Participation in all tours in Israel and abroad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Assignments in courses and tours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+mj-lt"/>
                <a:cs typeface="Levenim MT" panose="02010502060101010101" pitchFamily="2" charset="-79"/>
              </a:rPr>
              <a:t>Submitting </a:t>
            </a:r>
            <a:r>
              <a:rPr lang="en-US" sz="2000" dirty="0" smtClean="0">
                <a:latin typeface="+mj-lt"/>
                <a:cs typeface="Levenim MT" panose="02010502060101010101" pitchFamily="2" charset="-79"/>
              </a:rPr>
              <a:t>a final </a:t>
            </a:r>
            <a:r>
              <a:rPr lang="en-US" sz="2000" dirty="0">
                <a:latin typeface="+mj-lt"/>
                <a:cs typeface="Levenim MT" panose="02010502060101010101" pitchFamily="2" charset="-79"/>
              </a:rPr>
              <a:t>research project</a:t>
            </a:r>
            <a:endParaRPr lang="he-IL" sz="2000" dirty="0">
              <a:latin typeface="+mj-lt"/>
              <a:cs typeface="Levenim MT" panose="02010502060101010101" pitchFamily="2" charset="-79"/>
            </a:endParaRPr>
          </a:p>
          <a:p>
            <a:pPr algn="l" rtl="0"/>
            <a:endParaRPr lang="en-US" dirty="0" smtClean="0">
              <a:latin typeface="+mj-lt"/>
            </a:endParaRPr>
          </a:p>
          <a:p>
            <a:pPr algn="l" rtl="0"/>
            <a:r>
              <a:rPr lang="en-US" dirty="0" smtClean="0">
                <a:latin typeface="+mj-lt"/>
              </a:rPr>
              <a:t>In addition – M.A. in </a:t>
            </a:r>
            <a:r>
              <a:rPr lang="en-US" dirty="0">
                <a:latin typeface="+mj-lt"/>
              </a:rPr>
              <a:t>political science in national security and strategy studies.</a:t>
            </a:r>
          </a:p>
          <a:p>
            <a:pPr algn="l" rtl="0"/>
            <a:r>
              <a:rPr lang="en-US" sz="2000" dirty="0"/>
              <a:t/>
            </a:r>
            <a:br>
              <a:rPr lang="en-US" sz="2000" dirty="0"/>
            </a:b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/>
          </p:nvPr>
        </p:nvGraphicFramePr>
        <p:xfrm>
          <a:off x="2260016" y="2087025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0016" y="2087025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52312"/>
            <a:ext cx="9637776" cy="82229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37 Participants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xmlns="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263551"/>
              </p:ext>
            </p:extLst>
          </p:nvPr>
        </p:nvGraphicFramePr>
        <p:xfrm>
          <a:off x="2755292" y="1552812"/>
          <a:ext cx="3912692" cy="40530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16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Israel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603315"/>
              </p:ext>
            </p:extLst>
          </p:nvPr>
        </p:nvGraphicFramePr>
        <p:xfrm>
          <a:off x="6737471" y="1538818"/>
          <a:ext cx="2908179" cy="40762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67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42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for Team Assignments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895" y="1658551"/>
            <a:ext cx="10260625" cy="5062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Distribute participants from the same organization between teams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000" dirty="0" smtClean="0">
                <a:latin typeface="+mj-lt"/>
                <a:cs typeface="Levenim MT" panose="02010502060101010101" pitchFamily="2" charset="-79"/>
              </a:rPr>
              <a:t>Heterogeneous teams: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Military officers 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Civilians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Various positions (field vs. HQ)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Gender</a:t>
            </a:r>
            <a:r>
              <a:rPr lang="he-IL" altLang="he-IL" sz="24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of </a:t>
            </a: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389471"/>
              </p:ext>
            </p:extLst>
          </p:nvPr>
        </p:nvGraphicFramePr>
        <p:xfrm>
          <a:off x="1532422" y="1678612"/>
          <a:ext cx="9206332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=""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4 -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3 - Yehuda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Yochananof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2 - Amir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1 -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Eran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Kamin</a:t>
                      </a:r>
                      <a:endParaRPr lang="he-IL" sz="16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Toledano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Moshe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Shahar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Batz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Roman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Goffman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Salreno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Aviad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Atia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Amir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Sagi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Amit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Yamin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Zvika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Hasid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Guy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Goldfarb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Bar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Chechek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Michal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Mstey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Gal Shekel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Katz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Simona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Halperin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Ben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Moha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Mizrahi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Keinan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Sima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Spitzer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Lekah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Nitza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Rogozinsky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Nadav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Turgeman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Benjamin De Levy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Amichai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Levin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Udi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Sheila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Harel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Sharabi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Ofir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Livius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Noorit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Kadosh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Heli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Contante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Erez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Haim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Malki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  <a:endParaRPr lang="en-US" altLang="he-IL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288064" y="1964889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English Lessons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smtClean="0"/>
              <a:pPr algn="r" rtl="0">
                <a:spcAft>
                  <a:spcPts val="600"/>
                </a:spcAft>
              </a:pPr>
              <a:t>17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410789" y="2199616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 smtClean="0">
                <a:latin typeface="+mj-lt"/>
              </a:rPr>
              <a:t>Phone lesson</a:t>
            </a:r>
          </a:p>
          <a:p>
            <a:pPr algn="l" rtl="0"/>
            <a:r>
              <a:rPr lang="en-US" dirty="0" smtClean="0">
                <a:latin typeface="+mj-lt"/>
              </a:rPr>
              <a:t>Private lesson - </a:t>
            </a:r>
            <a:r>
              <a:rPr lang="en-US" dirty="0" err="1" smtClean="0">
                <a:latin typeface="+mj-lt"/>
              </a:rPr>
              <a:t>Berlitz</a:t>
            </a:r>
            <a:r>
              <a:rPr lang="en-US" dirty="0" smtClean="0">
                <a:latin typeface="+mj-lt"/>
              </a:rPr>
              <a:t> - in the residential area</a:t>
            </a:r>
          </a:p>
          <a:p>
            <a:pPr algn="l" rtl="0"/>
            <a:r>
              <a:rPr lang="en-US" altLang="he-IL" dirty="0" smtClean="0">
                <a:latin typeface="+mj-lt"/>
                <a:cs typeface="Levenim MT" panose="02010502060101010101" pitchFamily="2" charset="-79"/>
              </a:rPr>
              <a:t>Group lesson - INDC</a:t>
            </a:r>
            <a:endParaRPr lang="he-IL" altLang="he-IL" sz="2400" dirty="0">
              <a:latin typeface="+mj-lt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194859" y="1606986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Chatham House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Rule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Dress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Cell phones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In the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plenum: Speaking through</a:t>
            </a:r>
          </a:p>
          <a:p>
            <a:pPr algn="l" rtl="0">
              <a:lnSpc>
                <a:spcPct val="100000"/>
              </a:lnSpc>
              <a:buNone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	microphones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Respecting each other's time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Openness 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200" dirty="0">
                <a:latin typeface="+mj-lt"/>
                <a:cs typeface="Levenim MT" panose="02010502060101010101" pitchFamily="2" charset="-79"/>
              </a:rPr>
              <a:t>Academic </a:t>
            </a:r>
            <a:r>
              <a:rPr lang="en-US" altLang="he-IL" sz="2200" dirty="0" smtClean="0">
                <a:latin typeface="+mj-lt"/>
                <a:cs typeface="Levenim MT" panose="02010502060101010101" pitchFamily="2" charset="-79"/>
              </a:rPr>
              <a:t>writing ethics</a:t>
            </a:r>
            <a:endParaRPr lang="en-US" altLang="he-IL" sz="2200" dirty="0">
              <a:latin typeface="+mj-lt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200" b="1" dirty="0"/>
          </a:p>
          <a:p>
            <a:pPr>
              <a:lnSpc>
                <a:spcPct val="150000"/>
              </a:lnSpc>
            </a:pPr>
            <a:endParaRPr lang="en-US" altLang="he-IL" sz="22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xmlns="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81" y="1891272"/>
            <a:ext cx="3902219" cy="260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19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648661"/>
              </p:ext>
            </p:extLst>
          </p:nvPr>
        </p:nvGraphicFramePr>
        <p:xfrm>
          <a:off x="1371601" y="1946692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3882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7701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Independent/</a:t>
                      </a:r>
                      <a:endParaRPr lang="en-US" sz="2000" b="1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Study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xmlns="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government, 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469735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Opening Week Schedule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=""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804930"/>
              </p:ext>
            </p:extLst>
          </p:nvPr>
        </p:nvGraphicFramePr>
        <p:xfrm>
          <a:off x="1311580" y="1237380"/>
          <a:ext cx="9763947" cy="43037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302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831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59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366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179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30032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 5.9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 4.9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 3.9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2.9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 Coffee and Reading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”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(08:30-09:00)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Coffee and Reading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(08:30-09:00</a:t>
                      </a:r>
                      <a:r>
                        <a:rPr lang="en-US" sz="1200" baseline="0" dirty="0">
                          <a:latin typeface="+mj-lt"/>
                          <a:cs typeface="David" panose="020E0502060401010101" pitchFamily="34" charset="-79"/>
                        </a:rPr>
                        <a:t>)</a:t>
                      </a:r>
                      <a:endParaRPr lang="en-US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2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08:30-09:00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6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(09:00-10:30)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(09:00-10:30)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Guest Lecture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– Head of National Security Council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Opening Session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with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Major General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Itai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Veruv</a:t>
                      </a:r>
                      <a:endParaRPr lang="en-US" sz="120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(08:30-10:00)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09:00-10:30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53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1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(11:00-12:30)</a:t>
                      </a:r>
                      <a:endParaRPr lang="he-IL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(11:00-12:30)</a:t>
                      </a:r>
                      <a:endParaRPr lang="he-IL" sz="11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(12:30-14:00)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Opening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session with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the Chief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Instructor of the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INDC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(10:30-12:00)</a:t>
                      </a:r>
                      <a:endParaRPr lang="he-IL" sz="11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11:00-12:30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25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Hour</a:t>
                      </a:r>
                    </a:p>
                    <a:p>
                      <a:pPr algn="ctr" rtl="0"/>
                      <a:r>
                        <a:rPr lang="en-US" sz="1200" smtClean="0">
                          <a:latin typeface="+mj-lt"/>
                          <a:cs typeface="David" panose="020E0502060401010101" pitchFamily="34" charset="-79"/>
                        </a:rPr>
                        <a:t>(13:30-15:00)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From Alumni Experience" /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Col. Samuel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Boumendil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(13:30-15:00)</a:t>
                      </a:r>
                      <a:endParaRPr lang="he-IL" sz="9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Guide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to – “Morning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Guest</a:t>
                      </a:r>
                      <a:r>
                        <a:rPr lang="en-US" sz="1200" b="0" baseline="0" dirty="0" smtClean="0">
                          <a:latin typeface="+mj-lt"/>
                          <a:cs typeface="David" panose="020E0502060401010101" pitchFamily="34" charset="-79"/>
                        </a:rPr>
                        <a:t> Lecture – Mr. Ron Prosor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13:30-15:00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2281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Farewell to your “home organizations” (you are now 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56434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level, which are suitable for senior officials’ dealing with national security challenges.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23645"/>
            <a:ext cx="10259283" cy="604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rank of seniors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and not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 a specific job/position</a:t>
            </a:r>
            <a:endParaRPr lang="he-IL" altLang="he-IL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Class composition </a:t>
            </a:r>
            <a:endParaRPr lang="he-IL" altLang="he-IL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of national security (global and Israeli) – width and not depth</a:t>
            </a:r>
            <a:endParaRPr lang="en-US" altLang="he-IL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methods tailored to the senior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level: small teams,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strategic exercises study tours, meetings </a:t>
            </a:r>
            <a:r>
              <a:rPr lang="en-US" altLang="he-IL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with senior </a:t>
            </a:r>
            <a:r>
              <a:rPr lang="en-US" altLang="he-IL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officials, peer study</a:t>
            </a:r>
            <a:endParaRPr lang="en-US" altLang="he-IL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xmlns="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373418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xmlns="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066800" y="1690413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National Security Fundamentals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in the Global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Aspect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Anat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Stern</a:t>
            </a: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Thought: From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Globalization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Doron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Nevot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Thought – Prof. Dima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Adamski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6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tudy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Europe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(10-14</a:t>
            </a:r>
            <a:r>
              <a:rPr lang="en-US" altLang="he-IL" sz="4000" b="1" baseline="300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of November,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2019)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565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1 - Germany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2 - Greece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3 - UK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dirty="0">
                <a:latin typeface="+mj-lt"/>
                <a:cs typeface="Levenim MT" panose="02010502060101010101" pitchFamily="2" charset="-79"/>
              </a:rPr>
              <a:t>Team 4 - Cyprus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400" b="1" dirty="0" smtClean="0">
                <a:latin typeface="+mj-lt"/>
                <a:cs typeface="Levenim MT" panose="02010502060101010101" pitchFamily="2" charset="-79"/>
              </a:rPr>
              <a:t>Entire Class </a:t>
            </a:r>
            <a:r>
              <a:rPr lang="en-US" sz="2400" dirty="0" smtClean="0">
                <a:latin typeface="+mj-lt"/>
                <a:cs typeface="Levenim MT" panose="02010502060101010101" pitchFamily="2" charset="-79"/>
              </a:rPr>
              <a:t>- </a:t>
            </a:r>
            <a:r>
              <a:rPr lang="en-US" sz="2400" dirty="0">
                <a:latin typeface="+mj-lt"/>
                <a:cs typeface="Levenim MT" panose="02010502060101010101" pitchFamily="2" charset="-79"/>
              </a:rPr>
              <a:t>Brussels (NATO, European Union)</a:t>
            </a:r>
            <a:endParaRPr lang="he-IL" sz="2400" dirty="0" smtClean="0">
              <a:latin typeface="+mj-lt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2738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058240" y="1520035"/>
            <a:ext cx="1018764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1800" b="1" dirty="0" smtClean="0">
                <a:latin typeface="+mj-lt"/>
                <a:cs typeface="Levenim MT" pitchFamily="2" charset="-79"/>
              </a:rPr>
              <a:t>The Israeli Season:</a:t>
            </a:r>
            <a:endParaRPr lang="he-IL" sz="1800" dirty="0" smtClean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+mj-lt"/>
                <a:cs typeface="Levenim MT" pitchFamily="2" charset="-79"/>
              </a:rPr>
              <a:t>Founding Fathers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Basic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Topics in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Israeli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– 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Anat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Stern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Strategic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Thinking – Major General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Itai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Veruv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Geography and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Study </a:t>
            </a:r>
            <a:r>
              <a:rPr lang="en-US" altLang="he-IL" sz="1800" dirty="0">
                <a:latin typeface="+mj-lt"/>
                <a:cs typeface="Levenim MT" pitchFamily="2" charset="-79"/>
              </a:rPr>
              <a:t>Tours (North, South,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Judea and Samaria, Jerusalem) – Prof. Yossi Ben-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Artzi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Skills for senior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officials (Dr. Michal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Hershman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) / </a:t>
            </a:r>
            <a:r>
              <a:rPr lang="en-US" altLang="he-IL" sz="1800" dirty="0">
                <a:latin typeface="+mj-lt"/>
                <a:cs typeface="Levenim MT" pitchFamily="2" charset="-79"/>
              </a:rPr>
              <a:t>P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lanning and decision making (Prof.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Shlomo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Mizrahi)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F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oreign policy (Dr. Emanuel Navon) / Israeli society and national security (Dr.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Aviad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Rubin)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Concluding Political-Security Simulation</a:t>
            </a:r>
            <a:endParaRPr lang="he-IL" altLang="he-IL" sz="1800" b="1" dirty="0">
              <a:solidFill>
                <a:srgbClr val="0070C0"/>
              </a:solidFill>
              <a:latin typeface="+mj-lt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7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xmlns="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98810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+mj-lt"/>
                <a:cs typeface="Levenim MT" pitchFamily="2" charset="-79"/>
              </a:rPr>
              <a:t>Specialization </a:t>
            </a:r>
            <a:r>
              <a:rPr lang="en-US" sz="2000" b="1" dirty="0">
                <a:latin typeface="+mj-lt"/>
                <a:cs typeface="Levenim MT" pitchFamily="2" charset="-79"/>
              </a:rPr>
              <a:t>Season:</a:t>
            </a:r>
            <a:endParaRPr lang="he-IL" sz="20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Elective seminar: </a:t>
            </a:r>
            <a:r>
              <a:rPr lang="en-US" altLang="he-IL" sz="2000" dirty="0">
                <a:latin typeface="+mj-lt"/>
                <a:cs typeface="Levenim MT" pitchFamily="2" charset="-79"/>
              </a:rPr>
              <a:t>Economics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/ Public </a:t>
            </a:r>
            <a:r>
              <a:rPr lang="en-US" altLang="he-IL" sz="2000" dirty="0">
                <a:latin typeface="+mj-lt"/>
                <a:cs typeface="Levenim MT" pitchFamily="2" charset="-79"/>
              </a:rPr>
              <a:t>Law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/ Israeli </a:t>
            </a:r>
            <a:r>
              <a:rPr lang="en-US" altLang="he-IL" sz="2000" dirty="0">
                <a:latin typeface="+mj-lt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The Digital World (Prof. Dan </a:t>
            </a:r>
            <a:r>
              <a:rPr lang="en-US" altLang="he-IL" sz="2000" dirty="0" err="1" smtClean="0">
                <a:latin typeface="+mj-lt"/>
                <a:cs typeface="Levenim MT" pitchFamily="2" charset="-79"/>
              </a:rPr>
              <a:t>Raz</a:t>
            </a:r>
            <a:r>
              <a:rPr lang="en-US" altLang="he-IL" sz="2000" dirty="0" smtClean="0">
                <a:latin typeface="+mj-lt"/>
                <a:cs typeface="Levenim MT" pitchFamily="2" charset="-79"/>
              </a:rPr>
              <a:t>) and study tours </a:t>
            </a:r>
            <a:r>
              <a:rPr lang="en-US" altLang="he-IL" sz="2000" dirty="0">
                <a:latin typeface="+mj-lt"/>
                <a:cs typeface="Levenim MT" pitchFamily="2" charset="-79"/>
              </a:rPr>
              <a:t>in the security 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dirty="0" smtClean="0">
                <a:latin typeface="+mj-lt"/>
                <a:cs typeface="Levenim MT" pitchFamily="2" charset="-79"/>
              </a:rPr>
              <a:t>Second Elective Seminar: Communications/ Politics of technologies (space)/ political corruption/ xxx</a:t>
            </a:r>
            <a:endParaRPr lang="en-US" altLang="he-IL" sz="20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000" b="1" dirty="0">
                <a:solidFill>
                  <a:srgbClr val="0070C0"/>
                </a:solidFill>
                <a:latin typeface="+mj-lt"/>
                <a:cs typeface="Levenim MT" pitchFamily="2" charset="-79"/>
              </a:rPr>
              <a:t>East seminar and </a:t>
            </a:r>
            <a:r>
              <a:rPr lang="en-US" altLang="he-IL" sz="20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study tour</a:t>
            </a:r>
            <a:endParaRPr lang="he-IL" sz="2000" dirty="0">
              <a:latin typeface="+mj-lt"/>
              <a:cs typeface="Levenim MT" pitchFamily="2" charset="-79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141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10871</TotalTime>
  <Words>1073</Words>
  <Application>Microsoft Office PowerPoint</Application>
  <PresentationFormat>מסך רחב</PresentationFormat>
  <Paragraphs>259</Paragraphs>
  <Slides>21</Slides>
  <Notes>1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Study Seasons 1/4</vt:lpstr>
      <vt:lpstr>Seminar and Study Tour in Europe (10-14th of November, 2019)</vt:lpstr>
      <vt:lpstr>Study Seasons 2/4</vt:lpstr>
      <vt:lpstr>Study Seasons 3/4</vt:lpstr>
      <vt:lpstr>Study Seasons 4/4</vt:lpstr>
      <vt:lpstr>Study Duties for INDC Graduates</vt:lpstr>
      <vt:lpstr>Participant’s Composition</vt:lpstr>
      <vt:lpstr>47th Class - 37 Participants</vt:lpstr>
      <vt:lpstr>Principles for Team Assignments</vt:lpstr>
      <vt:lpstr>Division of Teams</vt:lpstr>
      <vt:lpstr>Participants’ Roles</vt:lpstr>
      <vt:lpstr>English Lessons</vt:lpstr>
      <vt:lpstr>INDC Code</vt:lpstr>
      <vt:lpstr>(Basic) Weekly Structure in the INDC</vt:lpstr>
      <vt:lpstr>Opening Week Schedule</vt:lpstr>
      <vt:lpstr>Looking forward…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u45210</cp:lastModifiedBy>
  <cp:revision>281</cp:revision>
  <cp:lastPrinted>2017-08-27T15:18:28Z</cp:lastPrinted>
  <dcterms:created xsi:type="dcterms:W3CDTF">2017-08-17T05:53:13Z</dcterms:created>
  <dcterms:modified xsi:type="dcterms:W3CDTF">2019-08-29T05:23:23Z</dcterms:modified>
</cp:coreProperties>
</file>