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70" r:id="rId2"/>
    <p:sldId id="371" r:id="rId3"/>
    <p:sldId id="369" r:id="rId4"/>
    <p:sldId id="372" r:id="rId5"/>
    <p:sldId id="373" r:id="rId6"/>
    <p:sldId id="374" r:id="rId7"/>
    <p:sldId id="355" r:id="rId8"/>
    <p:sldId id="375" r:id="rId9"/>
    <p:sldId id="376" r:id="rId10"/>
    <p:sldId id="377" r:id="rId11"/>
    <p:sldId id="359" r:id="rId12"/>
    <p:sldId id="378" r:id="rId13"/>
    <p:sldId id="379" r:id="rId14"/>
    <p:sldId id="360" r:id="rId15"/>
    <p:sldId id="381" r:id="rId16"/>
    <p:sldId id="365" r:id="rId17"/>
    <p:sldId id="362" r:id="rId18"/>
    <p:sldId id="366" r:id="rId19"/>
    <p:sldId id="367" r:id="rId20"/>
    <p:sldId id="363" r:id="rId21"/>
    <p:sldId id="368" r:id="rId22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312" autoAdjust="0"/>
    <p:restoredTop sz="94660"/>
  </p:normalViewPr>
  <p:slideViewPr>
    <p:cSldViewPr snapToGrid="0">
      <p:cViewPr>
        <p:scale>
          <a:sx n="86" d="100"/>
          <a:sy n="86" d="100"/>
        </p:scale>
        <p:origin x="120" y="5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7F036-C9E5-4C61-A7F2-0306AAFFBEF2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77787D92-44D2-4EE4-BF68-D8DA648B869E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Strategy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57ACA179-F69D-4900-99A2-19A28CF29AC5}" type="par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AA3E66B8-AC8C-45EA-8EB2-B33847B9FFCE}" type="sib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53E16827-8354-486D-AF41-4AF32BB176B8}">
      <dgm:prSet phldrT="[טקסט]" custT="1"/>
      <dgm:spPr/>
      <dgm:t>
        <a:bodyPr/>
        <a:lstStyle/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Society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A53FAD01-44CE-4CF7-9000-E119A43E61A1}" type="par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EE82BF3A-118F-481B-8FE3-01A774D2CF11}" type="sib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917E0A78-84A7-4F67-8350-F95E76365253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Economy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EDAB76A4-87F6-4EF1-AC47-2768E9A35E86}" type="par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F36A6075-99A4-4684-87F7-EF6703082E3C}" type="sib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900D833B-EDC6-41A4-8E61-3EBBE94FBF8A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National Defense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BF54BB5A-476E-4CD5-8DE8-73B1CE5D5F6F}" type="par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A3B6C843-9BFD-444E-B161-B3E202CD89E1}" type="sib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41FB78FC-43E5-45AD-99DE-CC8F6F172F2F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Statesmanship and Diplomacy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3C873E8-85A2-43A6-A25E-E808EE760387}" type="par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0EB7096D-69DA-44A2-B34D-8C3DB9CBD57F}" type="sib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F47BBAC8-0509-483D-9C9C-6A261898BDE0}" type="pres">
      <dgm:prSet presAssocID="{6F67F036-C9E5-4C61-A7F2-0306AAFFBEF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22A7483-5797-4ACA-B244-48A02EA03F83}" type="pres">
      <dgm:prSet presAssocID="{77787D92-44D2-4EE4-BF68-D8DA648B869E}" presName="centerShape" presStyleLbl="node0" presStyleIdx="0" presStyleCnt="1" custScaleX="112551" custScaleY="104825"/>
      <dgm:spPr/>
      <dgm:t>
        <a:bodyPr/>
        <a:lstStyle/>
        <a:p>
          <a:pPr rtl="1"/>
          <a:endParaRPr lang="he-IL"/>
        </a:p>
      </dgm:t>
    </dgm:pt>
    <dgm:pt modelId="{880C6DB3-6422-4BC4-AEE3-21C02E07AA99}" type="pres">
      <dgm:prSet presAssocID="{53E16827-8354-486D-AF41-4AF32BB176B8}" presName="node" presStyleLbl="node1" presStyleIdx="0" presStyleCnt="4" custScaleX="168384" custScaleY="126097" custRadScaleRad="107657" custRadScaleInc="149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C0531F5-C3E4-4C13-8BC9-87D732AAFDB8}" type="pres">
      <dgm:prSet presAssocID="{53E16827-8354-486D-AF41-4AF32BB176B8}" presName="dummy" presStyleCnt="0"/>
      <dgm:spPr/>
    </dgm:pt>
    <dgm:pt modelId="{0137A0B0-71A9-4B0D-8831-4F52B5A01792}" type="pres">
      <dgm:prSet presAssocID="{EE82BF3A-118F-481B-8FE3-01A774D2CF11}" presName="sibTrans" presStyleLbl="sibTrans2D1" presStyleIdx="0" presStyleCnt="4"/>
      <dgm:spPr/>
      <dgm:t>
        <a:bodyPr/>
        <a:lstStyle/>
        <a:p>
          <a:pPr rtl="1"/>
          <a:endParaRPr lang="he-IL"/>
        </a:p>
      </dgm:t>
    </dgm:pt>
    <dgm:pt modelId="{0EA8E124-B86C-407A-BDD3-4753475EA3C5}" type="pres">
      <dgm:prSet presAssocID="{41FB78FC-43E5-45AD-99DE-CC8F6F172F2F}" presName="node" presStyleLbl="node1" presStyleIdx="1" presStyleCnt="4" custScaleX="216216" custScaleY="115370" custRadScaleRad="12651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FBEA499-9A77-4434-BF37-444A514B896A}" type="pres">
      <dgm:prSet presAssocID="{41FB78FC-43E5-45AD-99DE-CC8F6F172F2F}" presName="dummy" presStyleCnt="0"/>
      <dgm:spPr/>
    </dgm:pt>
    <dgm:pt modelId="{2077467D-DA34-44E1-92B5-63523ADF287E}" type="pres">
      <dgm:prSet presAssocID="{0EB7096D-69DA-44A2-B34D-8C3DB9CBD57F}" presName="sibTrans" presStyleLbl="sibTrans2D1" presStyleIdx="1" presStyleCnt="4"/>
      <dgm:spPr/>
      <dgm:t>
        <a:bodyPr/>
        <a:lstStyle/>
        <a:p>
          <a:pPr rtl="1"/>
          <a:endParaRPr lang="he-IL"/>
        </a:p>
      </dgm:t>
    </dgm:pt>
    <dgm:pt modelId="{C49C7E5C-81C3-4209-8F65-985E790DB895}" type="pres">
      <dgm:prSet presAssocID="{917E0A78-84A7-4F67-8350-F95E76365253}" presName="node" presStyleLbl="node1" presStyleIdx="2" presStyleCnt="4" custScaleX="155470" custScaleY="1285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A4937E0-FE5F-4BDB-951F-9055ABADB302}" type="pres">
      <dgm:prSet presAssocID="{917E0A78-84A7-4F67-8350-F95E76365253}" presName="dummy" presStyleCnt="0"/>
      <dgm:spPr/>
    </dgm:pt>
    <dgm:pt modelId="{9D9AF153-83C2-4CA5-B9B2-9F30CB583B73}" type="pres">
      <dgm:prSet presAssocID="{F36A6075-99A4-4684-87F7-EF6703082E3C}" presName="sibTrans" presStyleLbl="sibTrans2D1" presStyleIdx="2" presStyleCnt="4"/>
      <dgm:spPr/>
      <dgm:t>
        <a:bodyPr/>
        <a:lstStyle/>
        <a:p>
          <a:pPr rtl="1"/>
          <a:endParaRPr lang="he-IL"/>
        </a:p>
      </dgm:t>
    </dgm:pt>
    <dgm:pt modelId="{B2D1C69C-826A-42BC-9C8B-10C2CA18559B}" type="pres">
      <dgm:prSet presAssocID="{900D833B-EDC6-41A4-8E61-3EBBE94FBF8A}" presName="node" presStyleLbl="node1" presStyleIdx="3" presStyleCnt="4" custScaleX="213342" custScaleY="98452" custRadScaleRad="13210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BB1509D-711F-48EB-9EE7-F1C3996DE94A}" type="pres">
      <dgm:prSet presAssocID="{900D833B-EDC6-41A4-8E61-3EBBE94FBF8A}" presName="dummy" presStyleCnt="0"/>
      <dgm:spPr/>
    </dgm:pt>
    <dgm:pt modelId="{AA078262-C616-42E9-9FFC-62F2A0F62298}" type="pres">
      <dgm:prSet presAssocID="{A3B6C843-9BFD-444E-B161-B3E202CD89E1}" presName="sibTrans" presStyleLbl="sibTrans2D1" presStyleIdx="3" presStyleCnt="4"/>
      <dgm:spPr/>
      <dgm:t>
        <a:bodyPr/>
        <a:lstStyle/>
        <a:p>
          <a:pPr rtl="1"/>
          <a:endParaRPr lang="he-IL"/>
        </a:p>
      </dgm:t>
    </dgm:pt>
  </dgm:ptLst>
  <dgm:cxnLst>
    <dgm:cxn modelId="{B8D5344F-7F13-461C-A5DA-3368C2113FDB}" type="presOf" srcId="{917E0A78-84A7-4F67-8350-F95E76365253}" destId="{C49C7E5C-81C3-4209-8F65-985E790DB895}" srcOrd="0" destOrd="0" presId="urn:microsoft.com/office/officeart/2005/8/layout/radial6"/>
    <dgm:cxn modelId="{54B75213-B274-4078-8867-925B4420E3EA}" type="presOf" srcId="{6F67F036-C9E5-4C61-A7F2-0306AAFFBEF2}" destId="{F47BBAC8-0509-483D-9C9C-6A261898BDE0}" srcOrd="0" destOrd="0" presId="urn:microsoft.com/office/officeart/2005/8/layout/radial6"/>
    <dgm:cxn modelId="{53184DFC-92BA-45AF-B272-6BA1BB096FC2}" type="presOf" srcId="{77787D92-44D2-4EE4-BF68-D8DA648B869E}" destId="{522A7483-5797-4ACA-B244-48A02EA03F83}" srcOrd="0" destOrd="0" presId="urn:microsoft.com/office/officeart/2005/8/layout/radial6"/>
    <dgm:cxn modelId="{E0ABE8CA-82DE-4C8C-BB7B-EE92EF26B954}" srcId="{77787D92-44D2-4EE4-BF68-D8DA648B869E}" destId="{900D833B-EDC6-41A4-8E61-3EBBE94FBF8A}" srcOrd="3" destOrd="0" parTransId="{BF54BB5A-476E-4CD5-8DE8-73B1CE5D5F6F}" sibTransId="{A3B6C843-9BFD-444E-B161-B3E202CD89E1}"/>
    <dgm:cxn modelId="{4CE1C4C2-7411-4277-8F55-63692087A3C2}" srcId="{77787D92-44D2-4EE4-BF68-D8DA648B869E}" destId="{41FB78FC-43E5-45AD-99DE-CC8F6F172F2F}" srcOrd="1" destOrd="0" parTransId="{73C873E8-85A2-43A6-A25E-E808EE760387}" sibTransId="{0EB7096D-69DA-44A2-B34D-8C3DB9CBD57F}"/>
    <dgm:cxn modelId="{3441919A-6BF6-430C-8994-448FE97A7B3B}" type="presOf" srcId="{53E16827-8354-486D-AF41-4AF32BB176B8}" destId="{880C6DB3-6422-4BC4-AEE3-21C02E07AA99}" srcOrd="0" destOrd="0" presId="urn:microsoft.com/office/officeart/2005/8/layout/radial6"/>
    <dgm:cxn modelId="{DBD0C82F-F70A-4E67-A1CB-62E25BE9E700}" type="presOf" srcId="{0EB7096D-69DA-44A2-B34D-8C3DB9CBD57F}" destId="{2077467D-DA34-44E1-92B5-63523ADF287E}" srcOrd="0" destOrd="0" presId="urn:microsoft.com/office/officeart/2005/8/layout/radial6"/>
    <dgm:cxn modelId="{C9D0FADD-826B-4803-BE5F-3102C126852A}" srcId="{6F67F036-C9E5-4C61-A7F2-0306AAFFBEF2}" destId="{77787D92-44D2-4EE4-BF68-D8DA648B869E}" srcOrd="0" destOrd="0" parTransId="{57ACA179-F69D-4900-99A2-19A28CF29AC5}" sibTransId="{AA3E66B8-AC8C-45EA-8EB2-B33847B9FFCE}"/>
    <dgm:cxn modelId="{E70C0882-EB26-4272-8F36-9165B132AC3C}" srcId="{77787D92-44D2-4EE4-BF68-D8DA648B869E}" destId="{53E16827-8354-486D-AF41-4AF32BB176B8}" srcOrd="0" destOrd="0" parTransId="{A53FAD01-44CE-4CF7-9000-E119A43E61A1}" sibTransId="{EE82BF3A-118F-481B-8FE3-01A774D2CF11}"/>
    <dgm:cxn modelId="{2C8E187C-30EB-4864-8A33-FC91AD1B8B23}" srcId="{77787D92-44D2-4EE4-BF68-D8DA648B869E}" destId="{917E0A78-84A7-4F67-8350-F95E76365253}" srcOrd="2" destOrd="0" parTransId="{EDAB76A4-87F6-4EF1-AC47-2768E9A35E86}" sibTransId="{F36A6075-99A4-4684-87F7-EF6703082E3C}"/>
    <dgm:cxn modelId="{250A25C1-98C0-4C36-B59C-7AB9006F882E}" type="presOf" srcId="{900D833B-EDC6-41A4-8E61-3EBBE94FBF8A}" destId="{B2D1C69C-826A-42BC-9C8B-10C2CA18559B}" srcOrd="0" destOrd="0" presId="urn:microsoft.com/office/officeart/2005/8/layout/radial6"/>
    <dgm:cxn modelId="{90824520-2849-4B06-B38C-1D97E8B3A9D6}" type="presOf" srcId="{41FB78FC-43E5-45AD-99DE-CC8F6F172F2F}" destId="{0EA8E124-B86C-407A-BDD3-4753475EA3C5}" srcOrd="0" destOrd="0" presId="urn:microsoft.com/office/officeart/2005/8/layout/radial6"/>
    <dgm:cxn modelId="{1B8AD1A1-E6D2-45B7-8B08-F1CBBF1D832B}" type="presOf" srcId="{F36A6075-99A4-4684-87F7-EF6703082E3C}" destId="{9D9AF153-83C2-4CA5-B9B2-9F30CB583B73}" srcOrd="0" destOrd="0" presId="urn:microsoft.com/office/officeart/2005/8/layout/radial6"/>
    <dgm:cxn modelId="{23245559-A3B6-4B06-9E84-2AB203191850}" type="presOf" srcId="{A3B6C843-9BFD-444E-B161-B3E202CD89E1}" destId="{AA078262-C616-42E9-9FFC-62F2A0F62298}" srcOrd="0" destOrd="0" presId="urn:microsoft.com/office/officeart/2005/8/layout/radial6"/>
    <dgm:cxn modelId="{3602BD46-B667-4802-A4F2-30B370286BD1}" type="presOf" srcId="{EE82BF3A-118F-481B-8FE3-01A774D2CF11}" destId="{0137A0B0-71A9-4B0D-8831-4F52B5A01792}" srcOrd="0" destOrd="0" presId="urn:microsoft.com/office/officeart/2005/8/layout/radial6"/>
    <dgm:cxn modelId="{0AC81197-A23A-4F2F-9462-72052F374FB5}" type="presParOf" srcId="{F47BBAC8-0509-483D-9C9C-6A261898BDE0}" destId="{522A7483-5797-4ACA-B244-48A02EA03F83}" srcOrd="0" destOrd="0" presId="urn:microsoft.com/office/officeart/2005/8/layout/radial6"/>
    <dgm:cxn modelId="{47E6DA4F-69F0-41C8-98A3-E088ABB18CC1}" type="presParOf" srcId="{F47BBAC8-0509-483D-9C9C-6A261898BDE0}" destId="{880C6DB3-6422-4BC4-AEE3-21C02E07AA99}" srcOrd="1" destOrd="0" presId="urn:microsoft.com/office/officeart/2005/8/layout/radial6"/>
    <dgm:cxn modelId="{F496E848-44B2-4FAB-A48D-F1B78D51FA00}" type="presParOf" srcId="{F47BBAC8-0509-483D-9C9C-6A261898BDE0}" destId="{9C0531F5-C3E4-4C13-8BC9-87D732AAFDB8}" srcOrd="2" destOrd="0" presId="urn:microsoft.com/office/officeart/2005/8/layout/radial6"/>
    <dgm:cxn modelId="{EDA931D2-4F53-4C77-9E47-E7F60A48B0D4}" type="presParOf" srcId="{F47BBAC8-0509-483D-9C9C-6A261898BDE0}" destId="{0137A0B0-71A9-4B0D-8831-4F52B5A01792}" srcOrd="3" destOrd="0" presId="urn:microsoft.com/office/officeart/2005/8/layout/radial6"/>
    <dgm:cxn modelId="{EA9A6F7B-6731-4C39-AE53-B3863E58D5F4}" type="presParOf" srcId="{F47BBAC8-0509-483D-9C9C-6A261898BDE0}" destId="{0EA8E124-B86C-407A-BDD3-4753475EA3C5}" srcOrd="4" destOrd="0" presId="urn:microsoft.com/office/officeart/2005/8/layout/radial6"/>
    <dgm:cxn modelId="{BF0F7F44-7B92-44E3-836C-A42032BA55D0}" type="presParOf" srcId="{F47BBAC8-0509-483D-9C9C-6A261898BDE0}" destId="{9FBEA499-9A77-4434-BF37-444A514B896A}" srcOrd="5" destOrd="0" presId="urn:microsoft.com/office/officeart/2005/8/layout/radial6"/>
    <dgm:cxn modelId="{C9DB4B21-7C6A-439B-B64F-CD94D7F3E2A8}" type="presParOf" srcId="{F47BBAC8-0509-483D-9C9C-6A261898BDE0}" destId="{2077467D-DA34-44E1-92B5-63523ADF287E}" srcOrd="6" destOrd="0" presId="urn:microsoft.com/office/officeart/2005/8/layout/radial6"/>
    <dgm:cxn modelId="{D42DB020-AF1B-4066-949E-A20FA7D040CD}" type="presParOf" srcId="{F47BBAC8-0509-483D-9C9C-6A261898BDE0}" destId="{C49C7E5C-81C3-4209-8F65-985E790DB895}" srcOrd="7" destOrd="0" presId="urn:microsoft.com/office/officeart/2005/8/layout/radial6"/>
    <dgm:cxn modelId="{C8454B18-D713-491D-87E6-300AFA23AC9E}" type="presParOf" srcId="{F47BBAC8-0509-483D-9C9C-6A261898BDE0}" destId="{AA4937E0-FE5F-4BDB-951F-9055ABADB302}" srcOrd="8" destOrd="0" presId="urn:microsoft.com/office/officeart/2005/8/layout/radial6"/>
    <dgm:cxn modelId="{3F629862-F1D1-4CE5-B858-592753D1FC8D}" type="presParOf" srcId="{F47BBAC8-0509-483D-9C9C-6A261898BDE0}" destId="{9D9AF153-83C2-4CA5-B9B2-9F30CB583B73}" srcOrd="9" destOrd="0" presId="urn:microsoft.com/office/officeart/2005/8/layout/radial6"/>
    <dgm:cxn modelId="{2911662B-9759-4180-AFFF-1B9B8ABB252E}" type="presParOf" srcId="{F47BBAC8-0509-483D-9C9C-6A261898BDE0}" destId="{B2D1C69C-826A-42BC-9C8B-10C2CA18559B}" srcOrd="10" destOrd="0" presId="urn:microsoft.com/office/officeart/2005/8/layout/radial6"/>
    <dgm:cxn modelId="{627F367C-9008-40A4-B20E-B8C1F2431596}" type="presParOf" srcId="{F47BBAC8-0509-483D-9C9C-6A261898BDE0}" destId="{5BB1509D-711F-48EB-9EE7-F1C3996DE94A}" srcOrd="11" destOrd="0" presId="urn:microsoft.com/office/officeart/2005/8/layout/radial6"/>
    <dgm:cxn modelId="{C9FE0CAB-74E9-4D3E-B1C9-3F0F6DC93062}" type="presParOf" srcId="{F47BBAC8-0509-483D-9C9C-6A261898BDE0}" destId="{AA078262-C616-42E9-9FFC-62F2A0F6229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78262-C616-42E9-9FFC-62F2A0F62298}">
      <dsp:nvSpPr>
        <dsp:cNvPr id="0" name=""/>
        <dsp:cNvSpPr/>
      </dsp:nvSpPr>
      <dsp:spPr>
        <a:xfrm>
          <a:off x="1238434" y="337387"/>
          <a:ext cx="2794676" cy="2794676"/>
        </a:xfrm>
        <a:prstGeom prst="blockArc">
          <a:avLst>
            <a:gd name="adj1" fmla="val 10606108"/>
            <a:gd name="adj2" fmla="val 17359786"/>
            <a:gd name="adj3" fmla="val 4642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AF153-83C2-4CA5-B9B2-9F30CB583B73}">
      <dsp:nvSpPr>
        <dsp:cNvPr id="0" name=""/>
        <dsp:cNvSpPr/>
      </dsp:nvSpPr>
      <dsp:spPr>
        <a:xfrm>
          <a:off x="1238656" y="487226"/>
          <a:ext cx="2794676" cy="2794676"/>
        </a:xfrm>
        <a:prstGeom prst="blockArc">
          <a:avLst>
            <a:gd name="adj1" fmla="val 4271377"/>
            <a:gd name="adj2" fmla="val 10983695"/>
            <a:gd name="adj3" fmla="val 4642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77467D-DA34-44E1-92B5-63523ADF287E}">
      <dsp:nvSpPr>
        <dsp:cNvPr id="0" name=""/>
        <dsp:cNvSpPr/>
      </dsp:nvSpPr>
      <dsp:spPr>
        <a:xfrm>
          <a:off x="2041597" y="463440"/>
          <a:ext cx="2794676" cy="2794676"/>
        </a:xfrm>
        <a:prstGeom prst="blockArc">
          <a:avLst>
            <a:gd name="adj1" fmla="val 21476276"/>
            <a:gd name="adj2" fmla="val 6325004"/>
            <a:gd name="adj3" fmla="val 4642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7A0B0-71A9-4B0D-8831-4F52B5A01792}">
      <dsp:nvSpPr>
        <dsp:cNvPr id="0" name=""/>
        <dsp:cNvSpPr/>
      </dsp:nvSpPr>
      <dsp:spPr>
        <a:xfrm>
          <a:off x="2041488" y="368354"/>
          <a:ext cx="2794676" cy="2794676"/>
        </a:xfrm>
        <a:prstGeom prst="blockArc">
          <a:avLst>
            <a:gd name="adj1" fmla="val 15305217"/>
            <a:gd name="adj2" fmla="val 115814"/>
            <a:gd name="adj3" fmla="val 464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A7483-5797-4ACA-B244-48A02EA03F83}">
      <dsp:nvSpPr>
        <dsp:cNvPr id="0" name=""/>
        <dsp:cNvSpPr/>
      </dsp:nvSpPr>
      <dsp:spPr>
        <a:xfrm>
          <a:off x="2351876" y="1137164"/>
          <a:ext cx="1448430" cy="13490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Strategy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563994" y="1334721"/>
        <a:ext cx="1024194" cy="953889"/>
      </dsp:txXfrm>
    </dsp:sp>
    <dsp:sp modelId="{880C6DB3-6422-4BC4-AEE3-21C02E07AA99}">
      <dsp:nvSpPr>
        <dsp:cNvPr id="0" name=""/>
        <dsp:cNvSpPr/>
      </dsp:nvSpPr>
      <dsp:spPr>
        <a:xfrm>
          <a:off x="2329130" y="-121205"/>
          <a:ext cx="1516865" cy="113592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Society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551270" y="45148"/>
        <a:ext cx="1072585" cy="803222"/>
      </dsp:txXfrm>
    </dsp:sp>
    <dsp:sp modelId="{0EA8E124-B86C-407A-BDD3-4753475EA3C5}">
      <dsp:nvSpPr>
        <dsp:cNvPr id="0" name=""/>
        <dsp:cNvSpPr/>
      </dsp:nvSpPr>
      <dsp:spPr>
        <a:xfrm>
          <a:off x="3829082" y="1292018"/>
          <a:ext cx="1947754" cy="1039296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Statesmanship and Diplomacy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114324" y="1444219"/>
        <a:ext cx="1377270" cy="734894"/>
      </dsp:txXfrm>
    </dsp:sp>
    <dsp:sp modelId="{C49C7E5C-81C3-4209-8F65-985E790DB895}">
      <dsp:nvSpPr>
        <dsp:cNvPr id="0" name=""/>
        <dsp:cNvSpPr/>
      </dsp:nvSpPr>
      <dsp:spPr>
        <a:xfrm>
          <a:off x="2375826" y="2597651"/>
          <a:ext cx="1400531" cy="1157846"/>
        </a:xfrm>
        <a:prstGeom prst="ellipse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Economy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580929" y="2767214"/>
        <a:ext cx="990325" cy="818720"/>
      </dsp:txXfrm>
    </dsp:sp>
    <dsp:sp modelId="{B2D1C69C-826A-42BC-9C8B-10C2CA18559B}">
      <dsp:nvSpPr>
        <dsp:cNvPr id="0" name=""/>
        <dsp:cNvSpPr/>
      </dsp:nvSpPr>
      <dsp:spPr>
        <a:xfrm>
          <a:off x="312102" y="1368220"/>
          <a:ext cx="1921864" cy="886892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National Defense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593552" y="1498102"/>
        <a:ext cx="1358964" cy="6271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כ"ו/אב/תשע"ט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כ"ו/אב/תשע"ט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88915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27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27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27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27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27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27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27 אוגוסט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27 אוגוסט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27 אוגוסט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27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27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27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Israel National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Defense College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7847" y="6374280"/>
            <a:ext cx="354106" cy="365125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 algn="ctr" rtl="0">
                <a:spcAft>
                  <a:spcPts val="600"/>
                </a:spcAft>
              </a:pPr>
              <a:t>1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xmlns="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0"/>
            <a:r>
              <a:rPr lang="en-US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Welcome!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xmlns="" id="{21383EB3-FAE7-4CB8-BF87-45961BEFBBF3}"/>
              </a:ext>
            </a:extLst>
          </p:cNvPr>
          <p:cNvSpPr txBox="1"/>
          <p:nvPr/>
        </p:nvSpPr>
        <p:spPr>
          <a:xfrm>
            <a:off x="6825355" y="5406792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August 2019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044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4/4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10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xmlns="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1106759" y="1965604"/>
            <a:ext cx="11245881" cy="395476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  <a:buNone/>
            </a:pPr>
            <a:r>
              <a:rPr lang="en-US" sz="2400" b="1" dirty="0" smtClean="0">
                <a:latin typeface="+mj-lt"/>
                <a:cs typeface="Levenim MT" pitchFamily="2" charset="-79"/>
              </a:rPr>
              <a:t>Concluding Integrative </a:t>
            </a:r>
            <a:r>
              <a:rPr lang="en-US" sz="2400" b="1" dirty="0">
                <a:latin typeface="+mj-lt"/>
                <a:cs typeface="Levenim MT" pitchFamily="2" charset="-79"/>
              </a:rPr>
              <a:t>Season:</a:t>
            </a:r>
            <a:endParaRPr lang="he-IL" sz="2400" b="1" dirty="0">
              <a:latin typeface="+mj-lt"/>
              <a:cs typeface="Levenim MT" pitchFamily="2" charset="-79"/>
            </a:endParaRPr>
          </a:p>
          <a:p>
            <a:pPr marL="971550" lvl="1" indent="-514350" algn="l" rtl="0">
              <a:lnSpc>
                <a:spcPct val="150000"/>
              </a:lnSpc>
              <a:buAutoNum type="arabicPeriod"/>
            </a:pPr>
            <a:r>
              <a:rPr lang="en-US" altLang="he-IL" dirty="0" smtClean="0">
                <a:latin typeface="+mj-lt"/>
                <a:cs typeface="Levenim MT" pitchFamily="2" charset="-79"/>
              </a:rPr>
              <a:t>Expanded US seminar and study tour </a:t>
            </a:r>
            <a:endParaRPr lang="he-IL" altLang="he-IL" dirty="0">
              <a:latin typeface="+mj-lt"/>
              <a:cs typeface="Levenim MT" pitchFamily="2" charset="-79"/>
            </a:endParaRPr>
          </a:p>
          <a:p>
            <a:pPr marL="971550" lvl="1" indent="-514350" algn="l" rtl="0">
              <a:lnSpc>
                <a:spcPct val="150000"/>
              </a:lnSpc>
              <a:buAutoNum type="arabicPeriod"/>
            </a:pPr>
            <a:r>
              <a:rPr lang="en-US" altLang="he-IL" dirty="0" smtClean="0">
                <a:latin typeface="+mj-lt"/>
                <a:cs typeface="Levenim MT" pitchFamily="2" charset="-79"/>
              </a:rPr>
              <a:t>Summarizing </a:t>
            </a:r>
            <a:r>
              <a:rPr lang="en-US" altLang="he-IL" dirty="0">
                <a:latin typeface="+mj-lt"/>
                <a:cs typeface="Levenim MT" pitchFamily="2" charset="-79"/>
              </a:rPr>
              <a:t>the academic </a:t>
            </a:r>
            <a:r>
              <a:rPr lang="en-US" altLang="he-IL" dirty="0" smtClean="0">
                <a:latin typeface="+mj-lt"/>
                <a:cs typeface="Levenim MT" pitchFamily="2" charset="-79"/>
              </a:rPr>
              <a:t>year</a:t>
            </a:r>
          </a:p>
          <a:p>
            <a:pPr marL="971550" lvl="1" indent="-514350" algn="l" rtl="0">
              <a:lnSpc>
                <a:spcPct val="150000"/>
              </a:lnSpc>
              <a:buAutoNum type="arabicPeriod"/>
            </a:pPr>
            <a:endParaRPr lang="he-IL" altLang="he-IL" dirty="0">
              <a:latin typeface="+mj-lt"/>
              <a:cs typeface="Levenim MT" pitchFamily="2" charset="-79"/>
            </a:endParaRPr>
          </a:p>
          <a:p>
            <a:pPr algn="l" rtl="0">
              <a:lnSpc>
                <a:spcPct val="150000"/>
              </a:lnSpc>
              <a:buNone/>
            </a:pPr>
            <a:r>
              <a:rPr lang="en-US" sz="2400" b="1" dirty="0">
                <a:latin typeface="+mj-lt"/>
                <a:cs typeface="Levenim MT" pitchFamily="2" charset="-79"/>
              </a:rPr>
              <a:t>Final project</a:t>
            </a:r>
            <a:r>
              <a:rPr lang="en-US" sz="2400" b="1" dirty="0" smtClean="0">
                <a:latin typeface="+mj-lt"/>
                <a:cs typeface="Levenim MT" pitchFamily="2" charset="-79"/>
              </a:rPr>
              <a:t>: </a:t>
            </a:r>
            <a:r>
              <a:rPr lang="en-US" sz="2400" dirty="0" smtClean="0">
                <a:latin typeface="+mj-lt"/>
                <a:cs typeface="Levenim MT" pitchFamily="2" charset="-79"/>
              </a:rPr>
              <a:t>More information to come</a:t>
            </a:r>
            <a:endParaRPr lang="he-IL" sz="2400" dirty="0">
              <a:latin typeface="+mj-lt"/>
              <a:cs typeface="Levenim MT" pitchFamily="2" charset="-79"/>
            </a:endParaRPr>
          </a:p>
          <a:p>
            <a:pPr algn="l" rtl="0">
              <a:lnSpc>
                <a:spcPct val="150000"/>
              </a:lnSpc>
            </a:pPr>
            <a:endParaRPr lang="he-IL" sz="3600" b="1" dirty="0">
              <a:latin typeface="Levenim MT" pitchFamily="2" charset="-79"/>
              <a:cs typeface="Levenim MT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b="1" dirty="0" smtClean="0">
              <a:latin typeface="Levenim MT" pitchFamily="2" charset="-79"/>
              <a:cs typeface="Levenim MT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sz="3600" b="1" dirty="0" smtClean="0">
              <a:latin typeface="Levenim MT" pitchFamily="2" charset="-79"/>
              <a:cs typeface="Levenim MT" pitchFamily="2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3200" dirty="0"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253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2">
              <a:lumMod val="1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960109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D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uties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for INDC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Graduates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=""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74" y="2205994"/>
            <a:ext cx="10130028" cy="4678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latin typeface="+mj-lt"/>
                <a:cs typeface="Levenim MT" panose="02010502060101010101" pitchFamily="2" charset="-79"/>
              </a:rPr>
              <a:t>Participation in all classes in the plenum, staff and university</a:t>
            </a:r>
          </a:p>
          <a:p>
            <a:pPr marL="342900" indent="-342900"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latin typeface="+mj-lt"/>
                <a:cs typeface="Levenim MT" panose="02010502060101010101" pitchFamily="2" charset="-79"/>
              </a:rPr>
              <a:t>Participation in all tours in Israel and abroad</a:t>
            </a:r>
          </a:p>
          <a:p>
            <a:pPr marL="342900" indent="-342900"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latin typeface="+mj-lt"/>
                <a:cs typeface="Levenim MT" panose="02010502060101010101" pitchFamily="2" charset="-79"/>
              </a:rPr>
              <a:t>Assignments in courses and tours</a:t>
            </a:r>
          </a:p>
          <a:p>
            <a:pPr marL="342900" indent="-342900"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latin typeface="+mj-lt"/>
                <a:cs typeface="Levenim MT" panose="02010502060101010101" pitchFamily="2" charset="-79"/>
              </a:rPr>
              <a:t>Submitting a research project</a:t>
            </a:r>
            <a:endParaRPr lang="he-IL" sz="2000" dirty="0">
              <a:latin typeface="+mj-lt"/>
              <a:cs typeface="Levenim MT" panose="02010502060101010101" pitchFamily="2" charset="-79"/>
            </a:endParaRPr>
          </a:p>
          <a:p>
            <a:pPr algn="l" rtl="0"/>
            <a:endParaRPr lang="en-US" dirty="0" smtClean="0">
              <a:latin typeface="+mj-lt"/>
            </a:endParaRPr>
          </a:p>
          <a:p>
            <a:pPr algn="l" rtl="0"/>
            <a:r>
              <a:rPr lang="en-US" dirty="0" smtClean="0">
                <a:latin typeface="+mj-lt"/>
              </a:rPr>
              <a:t>The </a:t>
            </a:r>
            <a:r>
              <a:rPr lang="en-US" dirty="0">
                <a:latin typeface="+mj-lt"/>
              </a:rPr>
              <a:t>studies also make an undergraduate degree in political science in national security and strategy studies.</a:t>
            </a:r>
          </a:p>
          <a:p>
            <a:pPr algn="l" rtl="0"/>
            <a:r>
              <a:rPr lang="en-US" sz="2000" dirty="0"/>
              <a:t/>
            </a:r>
            <a:br>
              <a:rPr lang="en-US" sz="2000" dirty="0"/>
            </a:br>
            <a:r>
              <a:rPr lang="he-IL" altLang="he-IL" sz="36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32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2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14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2">
              <a:lumMod val="7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Participant’s Composition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12</a:t>
            </a:fld>
            <a:endParaRPr lang="he-IL" b="1" dirty="0">
              <a:solidFill>
                <a:schemeClr val="tx1"/>
              </a:solidFill>
            </a:endParaRPr>
          </a:p>
        </p:txBody>
      </p:sp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7512" y="5116486"/>
            <a:ext cx="2381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" name="תרשים 21"/>
          <p:cNvGraphicFramePr>
            <a:graphicFrameLocks/>
          </p:cNvGraphicFramePr>
          <p:nvPr>
            <p:extLst/>
          </p:nvPr>
        </p:nvGraphicFramePr>
        <p:xfrm>
          <a:off x="2260016" y="2087025"/>
          <a:ext cx="7693871" cy="3452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Chart" r:id="rId4" imgW="6248321" imgH="3610092" progId="Excel.Chart.8">
                  <p:embed/>
                </p:oleObj>
              </mc:Choice>
              <mc:Fallback>
                <p:oleObj name="Chart" r:id="rId4" imgW="6248321" imgH="3610092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0016" y="2087025"/>
                        <a:ext cx="7693871" cy="34524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8775117" y="5050883"/>
            <a:ext cx="150004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+mj-lt"/>
              </a:rPr>
              <a:t>Internationals</a:t>
            </a:r>
            <a:endParaRPr lang="he-IL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10743" y="5050883"/>
            <a:ext cx="2243094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latin typeface="+mj-lt"/>
              </a:rPr>
              <a:t>Civil Organizations</a:t>
            </a:r>
            <a:endParaRPr lang="he-IL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68725" y="4997599"/>
            <a:ext cx="1720738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+mj-lt"/>
              </a:rPr>
              <a:t>Security Organizations</a:t>
            </a:r>
            <a:endParaRPr lang="en-US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52142" y="5037682"/>
            <a:ext cx="1095303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+mj-lt"/>
              </a:rPr>
              <a:t>Military</a:t>
            </a:r>
            <a:endParaRPr lang="en-US" dirty="0">
              <a:latin typeface="+mj-lt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09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2">
              <a:lumMod val="7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52312"/>
            <a:ext cx="9637776" cy="822291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47th Class - </a:t>
            </a: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39 Participants</a:t>
            </a:r>
            <a:endParaRPr lang="en-US" altLang="he-IL" sz="40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13</a:t>
            </a:fld>
            <a:endParaRPr lang="he-IL" b="1" dirty="0">
              <a:solidFill>
                <a:schemeClr val="tx1"/>
              </a:solidFill>
            </a:endParaRPr>
          </a:p>
        </p:txBody>
      </p:sp>
      <p:graphicFrame>
        <p:nvGraphicFramePr>
          <p:cNvPr id="11" name="טבלה 10">
            <a:extLst>
              <a:ext uri="{FF2B5EF4-FFF2-40B4-BE49-F238E27FC236}">
                <a16:creationId xmlns:a16="http://schemas.microsoft.com/office/drawing/2014/main" xmlns="" id="{FB0D5F80-6CC0-4BCB-B628-810253B18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918217"/>
              </p:ext>
            </p:extLst>
          </p:nvPr>
        </p:nvGraphicFramePr>
        <p:xfrm>
          <a:off x="2755292" y="1552812"/>
          <a:ext cx="3912692" cy="405305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126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Levenim MT" panose="02010502060101010101" pitchFamily="2" charset="-79"/>
                        </a:rPr>
                        <a:t>Quantity and Organizational Affiliation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17 IDF officers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3 Israeli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Police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3 Prime Minister’s office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 Ministry of Foreign Affairs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Electrical Company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Finance Ministry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Bank of Israel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Israel Lands Administration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556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Israel Atomic Energy Commission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2 Ministry of Defense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006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Ministry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of Diaspora Affairs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graphicFrame>
        <p:nvGraphicFramePr>
          <p:cNvPr id="8" name="טבלה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603315"/>
              </p:ext>
            </p:extLst>
          </p:nvPr>
        </p:nvGraphicFramePr>
        <p:xfrm>
          <a:off x="6737471" y="1538818"/>
          <a:ext cx="2908179" cy="407625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9081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767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Levenim MT" panose="02010502060101010101" pitchFamily="2" charset="-79"/>
                        </a:rPr>
                        <a:t>International Officers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42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2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USA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42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Italy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42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Singapore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42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India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42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Germany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3857">
                <a:tc>
                  <a:txBody>
                    <a:bodyPr/>
                    <a:lstStyle/>
                    <a:p>
                      <a:pPr algn="ctr" rtl="0"/>
                      <a:endParaRPr lang="en-US" sz="160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3857">
                <a:tc>
                  <a:txBody>
                    <a:bodyPr/>
                    <a:lstStyle/>
                    <a:p>
                      <a:pPr algn="ctr" rtl="0"/>
                      <a:endParaRPr lang="he-IL" sz="160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38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338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338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0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627017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Principles of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Division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into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Teams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=""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2895" y="1658551"/>
            <a:ext cx="10260625" cy="5062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sz="2000" dirty="0" smtClean="0">
                <a:latin typeface="+mj-lt"/>
                <a:cs typeface="Levenim MT" panose="02010502060101010101" pitchFamily="2" charset="-79"/>
              </a:rPr>
              <a:t>Distribute participants from the same organization between teams</a:t>
            </a:r>
          </a:p>
          <a:p>
            <a:pPr marL="457200" indent="-457200" algn="l" rtl="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sz="2000" dirty="0" smtClean="0">
                <a:latin typeface="+mj-lt"/>
                <a:cs typeface="Levenim MT" panose="02010502060101010101" pitchFamily="2" charset="-79"/>
              </a:rPr>
              <a:t>Two teams with international participants</a:t>
            </a:r>
          </a:p>
          <a:p>
            <a:pPr marL="457200" indent="-457200" algn="l" rtl="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sz="2000" dirty="0" smtClean="0">
                <a:latin typeface="+mj-lt"/>
                <a:cs typeface="Levenim MT" panose="02010502060101010101" pitchFamily="2" charset="-79"/>
              </a:rPr>
              <a:t>Heterogeneous teams:</a:t>
            </a:r>
          </a:p>
          <a:p>
            <a:pPr marL="1200150" lvl="1" indent="-457200" algn="l" rtl="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dirty="0" smtClean="0">
                <a:latin typeface="+mj-lt"/>
                <a:cs typeface="Levenim MT" panose="02010502060101010101" pitchFamily="2" charset="-79"/>
              </a:rPr>
              <a:t>Military people </a:t>
            </a:r>
          </a:p>
          <a:p>
            <a:pPr marL="1200150" lvl="1" indent="-457200" algn="l" rtl="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dirty="0" smtClean="0">
                <a:latin typeface="+mj-lt"/>
                <a:cs typeface="Levenim MT" panose="02010502060101010101" pitchFamily="2" charset="-79"/>
              </a:rPr>
              <a:t>Civilians</a:t>
            </a:r>
          </a:p>
          <a:p>
            <a:pPr marL="1200150" lvl="1" indent="-457200" algn="l" rtl="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dirty="0" smtClean="0">
                <a:latin typeface="+mj-lt"/>
                <a:cs typeface="Levenim MT" panose="02010502060101010101" pitchFamily="2" charset="-79"/>
              </a:rPr>
              <a:t>Roles / Practice Area</a:t>
            </a:r>
          </a:p>
          <a:p>
            <a:pPr marL="1200150" lvl="1" indent="-457200" algn="l" rtl="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dirty="0" smtClean="0">
                <a:latin typeface="+mj-lt"/>
                <a:cs typeface="Levenim MT" panose="02010502060101010101" pitchFamily="2" charset="-79"/>
              </a:rPr>
              <a:t>Gender</a:t>
            </a:r>
            <a:r>
              <a:rPr lang="he-IL" altLang="he-IL" sz="2400" dirty="0" smtClean="0">
                <a:latin typeface="+mj-lt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0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0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0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10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2">
              <a:lumMod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627017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Division of </a:t>
            </a:r>
            <a:r>
              <a:rPr lang="en-US" altLang="he-IL" sz="4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Teams</a:t>
            </a:r>
            <a:endParaRPr lang="en-US" altLang="he-IL" sz="48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320926"/>
              </p:ext>
            </p:extLst>
          </p:nvPr>
        </p:nvGraphicFramePr>
        <p:xfrm>
          <a:off x="1532422" y="1678612"/>
          <a:ext cx="9206332" cy="4287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301583">
                  <a:extLst>
                    <a:ext uri="{9D8B030D-6E8A-4147-A177-3AD203B41FA5}">
                      <a16:colId xmlns="" xmlns:a16="http://schemas.microsoft.com/office/drawing/2014/main" val="368808446"/>
                    </a:ext>
                  </a:extLst>
                </a:gridCol>
                <a:gridCol w="2301583">
                  <a:extLst>
                    <a:ext uri="{9D8B030D-6E8A-4147-A177-3AD203B41FA5}">
                      <a16:colId xmlns="" xmlns:a16="http://schemas.microsoft.com/office/drawing/2014/main" val="3823533971"/>
                    </a:ext>
                  </a:extLst>
                </a:gridCol>
                <a:gridCol w="2301583">
                  <a:extLst>
                    <a:ext uri="{9D8B030D-6E8A-4147-A177-3AD203B41FA5}">
                      <a16:colId xmlns="" xmlns:a16="http://schemas.microsoft.com/office/drawing/2014/main" val="375492775"/>
                    </a:ext>
                  </a:extLst>
                </a:gridCol>
                <a:gridCol w="2301583">
                  <a:extLst>
                    <a:ext uri="{9D8B030D-6E8A-4147-A177-3AD203B41FA5}">
                      <a16:colId xmlns="" xmlns:a16="http://schemas.microsoft.com/office/drawing/2014/main" val="17219402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Team 4 -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Avi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Almog</a:t>
                      </a:r>
                      <a:endParaRPr lang="he-IL" sz="16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Team 3 - Yehuda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Yochananof</a:t>
                      </a:r>
                      <a:endParaRPr lang="he-IL" sz="16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Team 2 - Amir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Maimon</a:t>
                      </a:r>
                      <a:endParaRPr lang="he-IL" sz="16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Team 1 -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Eran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Kamin</a:t>
                      </a:r>
                      <a:endParaRPr lang="he-IL" sz="1600" b="1" kern="1200" dirty="0" smtClean="0">
                        <a:solidFill>
                          <a:schemeClr val="lt1"/>
                        </a:solidFill>
                        <a:latin typeface="+mj-lt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2846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Shlomo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Toledano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Moshe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Edri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Randal Allan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Michael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Smith 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59340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Shahar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Batz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Roman Goffman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Lars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Maurischat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Davide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Salreno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03618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Aviad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Atia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Amir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Sagi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Nitin Kapoor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Wong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Kiohng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Seng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29109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Amit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Yamin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Guy Goldfarb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Zvika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Hasid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Bar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Chechek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31881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Michal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Mstey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Idan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Katz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Gal Shekel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Simona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Halperin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28007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Shlomi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Ben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Moha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Avi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Keinan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Ido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Mizrahi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Yossi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Mazliah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57505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Sima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Spitzer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Nitza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Rogozinsky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Zvi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Lekah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Nadav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Turgeman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99859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Benjamin De Levy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Udi Sheila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Amichai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Levin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Harel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Sharabi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59637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Ofir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Livius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Heli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Contante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Noorit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Kadosh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Ram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Erez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2870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Haim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Malki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96313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116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0601"/>
            <a:ext cx="9637776" cy="1104899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Participants’ Roles</a:t>
            </a:r>
            <a:endParaRPr lang="en-US" altLang="he-IL" sz="4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16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xmlns="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288064" y="1964889"/>
            <a:ext cx="11569699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>
                <a:latin typeface="+mj-lt"/>
                <a:cs typeface="Levenim MT" panose="02010502060101010101" pitchFamily="2" charset="-79"/>
              </a:rPr>
              <a:t>Class </a:t>
            </a:r>
            <a:r>
              <a:rPr lang="en-US" altLang="he-IL" sz="3200" dirty="0" smtClean="0">
                <a:latin typeface="+mj-lt"/>
                <a:cs typeface="Levenim MT" panose="02010502060101010101" pitchFamily="2" charset="-79"/>
              </a:rPr>
              <a:t>presidency</a:t>
            </a: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 smtClean="0">
                <a:latin typeface="+mj-lt"/>
                <a:cs typeface="Levenim MT" panose="02010502060101010101" pitchFamily="2" charset="-79"/>
              </a:rPr>
              <a:t>Note taker</a:t>
            </a:r>
            <a:endParaRPr lang="en-US" altLang="he-IL" sz="32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 smtClean="0">
                <a:latin typeface="+mj-lt"/>
                <a:cs typeface="Levenim MT" panose="02010502060101010101" pitchFamily="2" charset="-79"/>
              </a:rPr>
              <a:t>Photographer</a:t>
            </a:r>
            <a:endParaRPr lang="en-US" altLang="he-IL" sz="32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>
                <a:latin typeface="+mj-lt"/>
                <a:cs typeface="Levenim MT" panose="02010502060101010101" pitchFamily="2" charset="-79"/>
              </a:rPr>
              <a:t>Treasurer</a:t>
            </a: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60109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English Lessons</a:t>
            </a:r>
            <a:endParaRPr lang="en-US" altLang="he-IL" sz="48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algn="r" rtl="0">
              <a:spcAft>
                <a:spcPts val="600"/>
              </a:spcAft>
            </a:pPr>
            <a:fld id="{6FBBACAA-D2A9-4F7C-85FB-46E287B5B6E0}" type="slidenum">
              <a:rPr lang="he-IL" smtClean="0"/>
              <a:pPr algn="r" rtl="0">
                <a:spcAft>
                  <a:spcPts val="600"/>
                </a:spcAft>
              </a:pPr>
              <a:t>17</a:t>
            </a:fld>
            <a:endParaRPr lang="he-IL"/>
          </a:p>
        </p:txBody>
      </p:sp>
      <p:sp>
        <p:nvSpPr>
          <p:cNvPr id="11" name="Rectangle 3">
            <a:extLst>
              <a:ext uri="{FF2B5EF4-FFF2-40B4-BE49-F238E27FC236}">
                <a16:creationId xmlns=""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410789" y="2199616"/>
            <a:ext cx="9180946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dirty="0" smtClean="0">
                <a:latin typeface="+mj-lt"/>
              </a:rPr>
              <a:t>Phone lesson</a:t>
            </a:r>
          </a:p>
          <a:p>
            <a:pPr algn="l" rtl="0"/>
            <a:r>
              <a:rPr lang="en-US" dirty="0" smtClean="0">
                <a:latin typeface="+mj-lt"/>
              </a:rPr>
              <a:t>Private lesson - </a:t>
            </a:r>
            <a:r>
              <a:rPr lang="en-US" dirty="0" err="1" smtClean="0">
                <a:latin typeface="+mj-lt"/>
              </a:rPr>
              <a:t>Berlitz</a:t>
            </a:r>
            <a:r>
              <a:rPr lang="en-US" dirty="0" smtClean="0">
                <a:latin typeface="+mj-lt"/>
              </a:rPr>
              <a:t> - in the residential area</a:t>
            </a:r>
          </a:p>
          <a:p>
            <a:pPr algn="l" rtl="0"/>
            <a:r>
              <a:rPr lang="en-US" altLang="he-IL" dirty="0" smtClean="0">
                <a:latin typeface="+mj-lt"/>
                <a:cs typeface="Levenim MT" panose="02010502060101010101" pitchFamily="2" charset="-79"/>
              </a:rPr>
              <a:t>Group lesson - INDC</a:t>
            </a:r>
            <a:endParaRPr lang="he-IL" altLang="he-IL" sz="2400" dirty="0">
              <a:latin typeface="+mj-lt"/>
              <a:cs typeface="David" panose="020E0502060401010101" pitchFamily="34" charset="-79"/>
            </a:endParaRPr>
          </a:p>
          <a:p>
            <a:pPr algn="l" rtl="0"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50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836213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sz="6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INDC </a:t>
            </a:r>
            <a:r>
              <a:rPr lang="en-US" altLang="he-IL" sz="6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Code</a:t>
            </a:r>
            <a:endParaRPr lang="en-US" altLang="he-IL" sz="60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18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xmlns="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1194859" y="1606986"/>
            <a:ext cx="9133048" cy="423430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200" dirty="0">
                <a:latin typeface="+mj-lt"/>
                <a:cs typeface="Levenim MT" panose="02010502060101010101" pitchFamily="2" charset="-79"/>
              </a:rPr>
              <a:t>Chatham House </a:t>
            </a:r>
            <a:r>
              <a:rPr lang="en-US" altLang="he-IL" sz="2200" dirty="0" smtClean="0">
                <a:latin typeface="+mj-lt"/>
                <a:cs typeface="Levenim MT" panose="02010502060101010101" pitchFamily="2" charset="-79"/>
              </a:rPr>
              <a:t>Rule</a:t>
            </a:r>
            <a:endParaRPr lang="en-US" altLang="he-IL" sz="22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200" dirty="0">
                <a:latin typeface="+mj-lt"/>
                <a:cs typeface="Levenim MT" panose="02010502060101010101" pitchFamily="2" charset="-79"/>
              </a:rPr>
              <a:t>Dress </a:t>
            </a:r>
            <a:r>
              <a:rPr lang="en-US" altLang="he-IL" sz="2200" dirty="0" smtClean="0">
                <a:latin typeface="+mj-lt"/>
                <a:cs typeface="Levenim MT" panose="02010502060101010101" pitchFamily="2" charset="-79"/>
              </a:rPr>
              <a:t>code and appearance</a:t>
            </a: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200" dirty="0" smtClean="0">
                <a:latin typeface="+mj-lt"/>
                <a:cs typeface="Levenim MT" panose="02010502060101010101" pitchFamily="2" charset="-79"/>
              </a:rPr>
              <a:t>Cell phones</a:t>
            </a:r>
            <a:endParaRPr lang="en-US" altLang="he-IL" sz="22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200" dirty="0">
                <a:latin typeface="+mj-lt"/>
                <a:cs typeface="Levenim MT" panose="02010502060101010101" pitchFamily="2" charset="-79"/>
              </a:rPr>
              <a:t>In the </a:t>
            </a:r>
            <a:r>
              <a:rPr lang="en-US" altLang="he-IL" sz="2200" dirty="0" smtClean="0">
                <a:latin typeface="+mj-lt"/>
                <a:cs typeface="Levenim MT" panose="02010502060101010101" pitchFamily="2" charset="-79"/>
              </a:rPr>
              <a:t>plenum: Speaking through</a:t>
            </a:r>
          </a:p>
          <a:p>
            <a:pPr algn="l" rtl="0">
              <a:lnSpc>
                <a:spcPct val="100000"/>
              </a:lnSpc>
              <a:buNone/>
            </a:pPr>
            <a:r>
              <a:rPr lang="en-US" altLang="he-IL" sz="2200" dirty="0" smtClean="0">
                <a:latin typeface="+mj-lt"/>
                <a:cs typeface="Levenim MT" panose="02010502060101010101" pitchFamily="2" charset="-79"/>
              </a:rPr>
              <a:t>	microphones</a:t>
            </a:r>
            <a:endParaRPr lang="en-US" altLang="he-IL" sz="22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200" dirty="0" smtClean="0">
                <a:latin typeface="+mj-lt"/>
                <a:cs typeface="Levenim MT" panose="02010502060101010101" pitchFamily="2" charset="-79"/>
              </a:rPr>
              <a:t>Respecting each other's time</a:t>
            </a:r>
            <a:endParaRPr lang="en-US" altLang="he-IL" sz="22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200" dirty="0" smtClean="0">
                <a:latin typeface="+mj-lt"/>
                <a:cs typeface="Levenim MT" panose="02010502060101010101" pitchFamily="2" charset="-79"/>
              </a:rPr>
              <a:t>Openness </a:t>
            </a:r>
            <a:endParaRPr lang="en-US" altLang="he-IL" sz="22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200" dirty="0">
                <a:latin typeface="+mj-lt"/>
                <a:cs typeface="Levenim MT" panose="02010502060101010101" pitchFamily="2" charset="-79"/>
              </a:rPr>
              <a:t>Absences</a:t>
            </a: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200" dirty="0">
                <a:latin typeface="+mj-lt"/>
                <a:cs typeface="Levenim MT" panose="02010502060101010101" pitchFamily="2" charset="-79"/>
              </a:rPr>
              <a:t>Academic </a:t>
            </a:r>
            <a:r>
              <a:rPr lang="en-US" altLang="he-IL" sz="2200" dirty="0" smtClean="0">
                <a:latin typeface="+mj-lt"/>
                <a:cs typeface="Levenim MT" panose="02010502060101010101" pitchFamily="2" charset="-79"/>
              </a:rPr>
              <a:t>writing ethics</a:t>
            </a:r>
            <a:endParaRPr lang="en-US" altLang="he-IL" sz="2200" dirty="0">
              <a:latin typeface="+mj-lt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200" b="1" dirty="0"/>
          </a:p>
          <a:p>
            <a:pPr>
              <a:lnSpc>
                <a:spcPct val="150000"/>
              </a:lnSpc>
            </a:pPr>
            <a:endParaRPr lang="en-US" altLang="he-IL" sz="2200" b="1" dirty="0"/>
          </a:p>
        </p:txBody>
      </p:sp>
      <p:pic>
        <p:nvPicPr>
          <p:cNvPr id="15" name="Picture 2" descr="Image result for chatham house rules">
            <a:extLst>
              <a:ext uri="{FF2B5EF4-FFF2-40B4-BE49-F238E27FC236}">
                <a16:creationId xmlns:a16="http://schemas.microsoft.com/office/drawing/2014/main" xmlns="" id="{CE12F60D-9BA3-493A-B8E8-069CF619D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381" y="1891272"/>
            <a:ext cx="3902219" cy="2601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0374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(Basic) Weekly </a:t>
            </a: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Structure in 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19</a:t>
            </a:fld>
            <a:endParaRPr lang="he-IL" b="1" dirty="0">
              <a:solidFill>
                <a:schemeClr val="tx1"/>
              </a:solidFill>
            </a:endParaRPr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xmlns="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660029"/>
              </p:ext>
            </p:extLst>
          </p:nvPr>
        </p:nvGraphicFramePr>
        <p:xfrm>
          <a:off x="1371601" y="1946692"/>
          <a:ext cx="9448798" cy="385535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849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849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849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8496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73882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7701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6293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Thursday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Wednesday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Tuesday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Monday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Sunday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Hour/Day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>
                          <a:latin typeface="+mj-lt"/>
                          <a:cs typeface="David" panose="020E0502060401010101" pitchFamily="34" charset="-79"/>
                        </a:rPr>
                        <a:t>Independent-Study</a:t>
                      </a:r>
                      <a:endParaRPr lang="en-US" sz="2000" b="1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+mj-lt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ct 2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+mj-lt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+mj-lt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David" panose="020E0502060401010101" pitchFamily="34" charset="-79"/>
                        </a:rPr>
                        <a:t>Until 15:00</a:t>
                      </a:r>
                      <a:endParaRPr lang="he-IL" sz="20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4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Team Hour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4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+mj-lt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488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mtClean="0"/>
              <a:t> 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933" y="1047750"/>
            <a:ext cx="9637776" cy="933450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algn="r" rtl="0"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 algn="r" rtl="0">
                <a:spcAft>
                  <a:spcPts val="600"/>
                </a:spcAft>
              </a:pPr>
              <a:t>2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Shape 88">
            <a:extLst>
              <a:ext uri="{FF2B5EF4-FFF2-40B4-BE49-F238E27FC236}">
                <a16:creationId xmlns:a16="http://schemas.microsoft.com/office/drawing/2014/main" xmlns="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945642" y="2054039"/>
            <a:ext cx="10255758" cy="4442012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en-US" altLang="he-IL" dirty="0" smtClean="0">
                <a:latin typeface="+mj-lt"/>
                <a:cs typeface="Levenim MT" pitchFamily="2" charset="-79"/>
              </a:rPr>
              <a:t>  The Israel National Defense College </a:t>
            </a:r>
            <a:r>
              <a:rPr lang="en-US" altLang="he-IL" dirty="0">
                <a:latin typeface="+mj-lt"/>
                <a:cs typeface="Levenim MT" pitchFamily="2" charset="-79"/>
              </a:rPr>
              <a:t>is the highest </a:t>
            </a:r>
            <a:r>
              <a:rPr lang="en-US" altLang="he-IL" dirty="0" smtClean="0">
                <a:latin typeface="+mj-lt"/>
                <a:cs typeface="Levenim MT" pitchFamily="2" charset="-79"/>
              </a:rPr>
              <a:t>institution in </a:t>
            </a:r>
            <a:r>
              <a:rPr lang="en-US" altLang="he-IL" dirty="0">
                <a:latin typeface="+mj-lt"/>
                <a:cs typeface="Levenim MT" pitchFamily="2" charset="-79"/>
              </a:rPr>
              <a:t>the country, </a:t>
            </a:r>
            <a:r>
              <a:rPr lang="en-US" altLang="he-IL" dirty="0">
                <a:latin typeface="+mj-lt"/>
                <a:cs typeface="David" panose="020E0502060401010101" pitchFamily="34" charset="-79"/>
              </a:rPr>
              <a:t>which trains the senior staff of the IDF, the defense establishment and the government </a:t>
            </a:r>
            <a:r>
              <a:rPr lang="en-US" altLang="he-IL" dirty="0" smtClean="0">
                <a:latin typeface="+mj-lt"/>
                <a:cs typeface="David" panose="020E0502060401010101" pitchFamily="34" charset="-79"/>
              </a:rPr>
              <a:t>for </a:t>
            </a:r>
            <a:r>
              <a:rPr lang="en-US" altLang="he-IL" dirty="0">
                <a:latin typeface="+mj-lt"/>
                <a:cs typeface="David" panose="020E0502060401010101" pitchFamily="34" charset="-79"/>
              </a:rPr>
              <a:t>senior command and management </a:t>
            </a:r>
            <a:r>
              <a:rPr lang="en-US" altLang="he-IL" dirty="0" smtClean="0">
                <a:latin typeface="+mj-lt"/>
                <a:cs typeface="David" panose="020E0502060401010101" pitchFamily="34" charset="-79"/>
              </a:rPr>
              <a:t>positions. </a:t>
            </a:r>
            <a:r>
              <a:rPr lang="en-US" altLang="he-IL" b="1" dirty="0" smtClean="0">
                <a:latin typeface="Levenim MT" pitchFamily="2" charset="-79"/>
                <a:cs typeface="Levenim MT" pitchFamily="2" charset="-79"/>
              </a:rPr>
              <a:t>		</a:t>
            </a:r>
            <a:r>
              <a:rPr lang="en-US" altLang="he-IL" sz="2000" b="1" dirty="0" smtClean="0">
                <a:latin typeface="Levenim MT" pitchFamily="2" charset="-79"/>
                <a:cs typeface="Levenim MT" pitchFamily="2" charset="-79"/>
              </a:rPr>
              <a:t>				                			</a:t>
            </a:r>
            <a:r>
              <a:rPr lang="en-US" altLang="he-IL" sz="2000" b="1" dirty="0">
                <a:latin typeface="Levenim MT" pitchFamily="2" charset="-79"/>
                <a:cs typeface="Levenim MT" pitchFamily="2" charset="-79"/>
              </a:rPr>
              <a:t>	</a:t>
            </a:r>
            <a:r>
              <a:rPr lang="en-US" altLang="he-IL" sz="2000" b="1" dirty="0" smtClean="0">
                <a:latin typeface="Levenim MT" pitchFamily="2" charset="-79"/>
                <a:cs typeface="Levenim MT" pitchFamily="2" charset="-79"/>
              </a:rPr>
              <a:t>    </a:t>
            </a:r>
            <a:r>
              <a:rPr lang="en-US" altLang="he-IL" sz="2400" b="1" dirty="0" smtClean="0">
                <a:latin typeface="+mj-lt"/>
                <a:cs typeface="Levenim MT" pitchFamily="2" charset="-79"/>
              </a:rPr>
              <a:t>Israeli </a:t>
            </a:r>
            <a:r>
              <a:rPr lang="en-US" altLang="he-IL" sz="2400" b="1" dirty="0">
                <a:latin typeface="+mj-lt"/>
                <a:cs typeface="Levenim MT" pitchFamily="2" charset="-79"/>
              </a:rPr>
              <a:t>government’s decision, </a:t>
            </a:r>
            <a:r>
              <a:rPr lang="en-US" altLang="he-IL" sz="2400" b="1" dirty="0" smtClean="0">
                <a:latin typeface="+mj-lt"/>
                <a:cs typeface="Levenim MT" pitchFamily="2" charset="-79"/>
              </a:rPr>
              <a:t>23 May, </a:t>
            </a:r>
            <a:r>
              <a:rPr lang="en-US" altLang="he-IL" sz="2400" b="1" dirty="0">
                <a:latin typeface="+mj-lt"/>
                <a:cs typeface="Levenim MT" pitchFamily="2" charset="-79"/>
              </a:rPr>
              <a:t>1976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9914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469735"/>
            <a:ext cx="9637776" cy="936143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Opening Week Schedule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20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=""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364070"/>
              </p:ext>
            </p:extLst>
          </p:nvPr>
        </p:nvGraphicFramePr>
        <p:xfrm>
          <a:off x="1311580" y="1237380"/>
          <a:ext cx="9763947" cy="437991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3027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8314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593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3667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91792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30032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Thursday 5.9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Wednesday 4.9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Tuesday 3.9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Monday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2.9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Hour/Day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“Morning Coffee and Reading”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“Morning</a:t>
                      </a:r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 Coffee and Reading”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Approaches and schools of thought / Dr.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Doron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Nevot</a:t>
                      </a:r>
                      <a:endParaRPr lang="he-IL" sz="1100" b="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r>
                        <a:rPr lang="en-US" sz="1200" b="0" dirty="0" smtClean="0">
                          <a:latin typeface="+mj-lt"/>
                          <a:cs typeface="David" panose="020E0502060401010101" pitchFamily="34" charset="-79"/>
                        </a:rPr>
                        <a:t>(08:30-09:30)</a:t>
                      </a:r>
                      <a:endParaRPr lang="he-IL" sz="1200" b="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08:30-09:00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363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Approaches and schools of thought - / Dr.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Doron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Nevot</a:t>
                      </a:r>
                      <a:endParaRPr lang="he-IL" sz="1100" b="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Approaches and schools of thought / Dr.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Doron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Nevot</a:t>
                      </a:r>
                      <a:endParaRPr lang="he-IL" sz="1100" b="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Guest Lecturer</a:t>
                      </a:r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 – Head of </a:t>
                      </a:r>
                      <a:r>
                        <a:rPr lang="en-US" sz="1200" baseline="0" dirty="0" err="1" smtClean="0">
                          <a:latin typeface="+mj-lt"/>
                          <a:cs typeface="David" panose="020E0502060401010101" pitchFamily="34" charset="-79"/>
                        </a:rPr>
                        <a:t>Hamlal</a:t>
                      </a:r>
                      <a:endParaRPr lang="en-US" sz="1200" baseline="0" dirty="0" smtClean="0">
                        <a:latin typeface="+mj-lt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(10:00-11:30)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Opening Conversation with the Major General of the Colleges</a:t>
                      </a:r>
                      <a:endParaRPr lang="he-IL" sz="1200" baseline="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09:00-10:30</a:t>
                      </a:r>
                      <a:endParaRPr lang="he-IL" sz="1200" baseline="0" dirty="0" smtClean="0">
                        <a:latin typeface="+mj-lt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Approaches and schools of thought - / Dr.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Doron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Nevot</a:t>
                      </a:r>
                      <a:endParaRPr lang="he-IL" sz="1100" b="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endParaRPr lang="he-IL" sz="16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Approaches and schools of thought / Dr.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Doron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Nevot</a:t>
                      </a:r>
                      <a:endParaRPr lang="he-IL" sz="1100" b="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Approaches and 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schools of thought / Dr.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Doron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Nevot</a:t>
                      </a:r>
                      <a:endParaRPr lang="en-US" sz="12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(12:30-14:00)</a:t>
                      </a:r>
                      <a:endParaRPr lang="he-IL" sz="1100" b="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Opening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conversation with </a:t>
                      </a:r>
                      <a:r>
                        <a:rPr lang="en-US" sz="1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with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the Head Instructor of the INDC</a:t>
                      </a:r>
                      <a:endParaRPr lang="he-IL" sz="11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11:00-12:30</a:t>
                      </a:r>
                      <a:endParaRPr lang="he-IL" sz="1200" baseline="0" dirty="0" smtClean="0">
                        <a:latin typeface="+mj-lt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8250"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Team Hour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Creativity and International Management in a Changing Reality / Mr. Ron Prosor</a:t>
                      </a:r>
                      <a:endParaRPr lang="he-IL" sz="1100" b="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Guide</a:t>
                      </a:r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 to – “Morning Coffee and Reading”</a:t>
                      </a:r>
                    </a:p>
                    <a:p>
                      <a:pPr algn="ctr" rtl="0"/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(14:30-15:00)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0" dirty="0" smtClean="0">
                          <a:latin typeface="+mj-lt"/>
                          <a:cs typeface="David" panose="020E0502060401010101" pitchFamily="34" charset="-79"/>
                        </a:rPr>
                        <a:t>Guest</a:t>
                      </a:r>
                      <a:r>
                        <a:rPr lang="en-US" sz="1200" b="0" baseline="0" dirty="0" smtClean="0">
                          <a:latin typeface="+mj-lt"/>
                          <a:cs typeface="David" panose="020E0502060401010101" pitchFamily="34" charset="-79"/>
                        </a:rPr>
                        <a:t> Lecture – Mr. Ron Prosor</a:t>
                      </a:r>
                    </a:p>
                    <a:p>
                      <a:pPr algn="ctr" rtl="0"/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(13:00-14:15)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13:30-15:00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2281">
                <a:tc>
                  <a:txBody>
                    <a:bodyPr/>
                    <a:lstStyle/>
                    <a:p>
                      <a:pPr algn="ctr" rtl="0"/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Team Hour</a:t>
                      </a:r>
                    </a:p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(14:45-16:15)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96813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0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416" y="891846"/>
            <a:ext cx="9637776" cy="1430696"/>
          </a:xfrm>
        </p:spPr>
        <p:txBody>
          <a:bodyPr>
            <a:normAutofit/>
          </a:bodyPr>
          <a:lstStyle/>
          <a:p>
            <a:pPr algn="l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Looking forward…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21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xmlns="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910981" y="2012171"/>
            <a:ext cx="10472784" cy="3443920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Setting personal goals for the year at the INDC</a:t>
            </a: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Planning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of vacations according to the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planned yearly schedule</a:t>
            </a:r>
            <a:endParaRPr lang="en-US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Farewell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to your “home organizations” (you are now 100% an  INDC participant)</a:t>
            </a:r>
            <a:endParaRPr lang="en-US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Preparing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for effective time utilization during the year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756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92538"/>
            <a:ext cx="9637776" cy="1120588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Goals of the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Academic Year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3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8135" y="1564342"/>
            <a:ext cx="9745978" cy="5724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 smtClean="0">
                <a:latin typeface="+mj-lt"/>
                <a:ea typeface="Tahoma" panose="020B0604030504040204" pitchFamily="34" charset="0"/>
                <a:cs typeface="Levenim MT" pitchFamily="2" charset="-79"/>
              </a:rPr>
              <a:t>Study and research of the components of national security. </a:t>
            </a: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 smtClean="0">
                <a:latin typeface="+mj-lt"/>
                <a:ea typeface="Tahoma" panose="020B0604030504040204" pitchFamily="34" charset="0"/>
                <a:cs typeface="Levenim MT" pitchFamily="2" charset="-79"/>
              </a:rPr>
              <a:t>Analysis of the interrelationships between the various components of national security.</a:t>
            </a: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 smtClean="0">
                <a:latin typeface="+mj-lt"/>
                <a:ea typeface="Tahoma" panose="020B0604030504040204" pitchFamily="34" charset="0"/>
                <a:cs typeface="Levenim MT" pitchFamily="2" charset="-79"/>
              </a:rPr>
              <a:t>Developing thinking tools on the strategic level which are suitable for senior officials’ dealing with challenges in the field of national security. </a:t>
            </a:r>
            <a:r>
              <a:rPr lang="he-IL" altLang="he-IL" sz="3600" dirty="0">
                <a:solidFill>
                  <a:srgbClr val="514843"/>
                </a:solidFill>
                <a:latin typeface="+mj-lt"/>
                <a:cs typeface="Levenim MT" pitchFamily="2" charset="-79"/>
              </a:rPr>
              <a:t/>
            </a:r>
            <a:br>
              <a:rPr lang="he-IL" altLang="he-IL" sz="3600" dirty="0">
                <a:solidFill>
                  <a:srgbClr val="514843"/>
                </a:solidFill>
                <a:latin typeface="+mj-lt"/>
                <a:cs typeface="Levenim MT" pitchFamily="2" charset="-79"/>
              </a:rPr>
            </a:br>
            <a:endParaRPr lang="he-IL" altLang="he-IL" sz="3600" dirty="0">
              <a:solidFill>
                <a:srgbClr val="514843"/>
              </a:solidFill>
              <a:latin typeface="+mj-lt"/>
              <a:cs typeface="Levenim MT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266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40080"/>
            <a:ext cx="9637776" cy="143069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What Distinguishes the INDC?</a:t>
            </a:r>
            <a:endParaRPr lang="he-IL" altLang="he-IL" b="1" dirty="0">
              <a:ln w="9525">
                <a:solidFill>
                  <a:schemeClr val="bg1"/>
                </a:solidFill>
                <a:prstDash val="solid"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607" y="1423645"/>
            <a:ext cx="10259283" cy="6047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en-US" dirty="0">
                <a:latin typeface="+mj-lt"/>
                <a:cs typeface="David" panose="020E0502060401010101" pitchFamily="34" charset="-79"/>
              </a:rPr>
              <a:t>The most prestigious and senior course in the State of Israel for the training of senior </a:t>
            </a:r>
            <a:r>
              <a:rPr lang="en-US" altLang="en-US" dirty="0" smtClean="0">
                <a:latin typeface="+mj-lt"/>
                <a:cs typeface="David" panose="020E0502060401010101" pitchFamily="34" charset="-79"/>
              </a:rPr>
              <a:t>officials</a:t>
            </a:r>
            <a:r>
              <a:rPr lang="he-IL" altLang="he-IL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:</a:t>
            </a:r>
            <a:endParaRPr lang="he-IL" altLang="he-IL" dirty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1200150" lvl="1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Training to rank and not to the </a:t>
            </a:r>
            <a:r>
              <a:rPr lang="en-US" altLang="he-IL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position</a:t>
            </a:r>
            <a:endParaRPr lang="he-IL" altLang="he-IL" dirty="0" smtClean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1200150" lvl="1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The attendants </a:t>
            </a:r>
            <a:endParaRPr lang="he-IL" altLang="he-IL" dirty="0" smtClean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Israel's National Defense Studies Course, which enables in depth </a:t>
            </a:r>
            <a:r>
              <a:rPr lang="en-US" altLang="he-IL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understanding </a:t>
            </a:r>
            <a:r>
              <a:rPr lang="en-US" altLang="he-IL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by exposure to content</a:t>
            </a: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Integration of national security components - strategic thinking </a:t>
            </a:r>
            <a:r>
              <a:rPr lang="en-US" altLang="he-IL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tools</a:t>
            </a: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Study methods tailored to the senior staff in small </a:t>
            </a:r>
            <a:r>
              <a:rPr lang="en-US" altLang="he-IL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team </a:t>
            </a:r>
            <a:r>
              <a:rPr lang="en-US" altLang="he-IL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simulations and experience </a:t>
            </a:r>
            <a:r>
              <a:rPr lang="en-US" altLang="he-IL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tours and </a:t>
            </a:r>
            <a:r>
              <a:rPr lang="en-US" altLang="he-IL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meetings with senior study members</a:t>
            </a:r>
          </a:p>
          <a:p>
            <a:pPr algn="l" rtl="0" eaLnBrk="1" hangingPunct="1">
              <a:lnSpc>
                <a:spcPct val="150000"/>
              </a:lnSpc>
            </a:pPr>
            <a:r>
              <a:rPr lang="he-IL" altLang="he-IL" sz="3000" dirty="0" smtClean="0">
                <a:latin typeface="+mj-lt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 smtClean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 smtClean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 smtClean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81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960331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Learning Fields in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5</a:t>
            </a:fld>
            <a:endParaRPr lang="he-IL" b="1" dirty="0">
              <a:solidFill>
                <a:schemeClr val="tx1"/>
              </a:solidFill>
            </a:endParaRPr>
          </a:p>
        </p:txBody>
      </p:sp>
      <p:graphicFrame>
        <p:nvGraphicFramePr>
          <p:cNvPr id="11" name="דיאגרמה 10">
            <a:extLst>
              <a:ext uri="{FF2B5EF4-FFF2-40B4-BE49-F238E27FC236}">
                <a16:creationId xmlns:a16="http://schemas.microsoft.com/office/drawing/2014/main" xmlns="" id="{8515FD80-B52E-4D38-B696-4AA92C53EC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75711223"/>
              </p:ext>
            </p:extLst>
          </p:nvPr>
        </p:nvGraphicFramePr>
        <p:xfrm>
          <a:off x="2648196" y="2069238"/>
          <a:ext cx="6165129" cy="3634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5" name="Picture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465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21657"/>
            <a:ext cx="9637776" cy="1104899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1/4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6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xmlns="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1066800" y="1690413"/>
            <a:ext cx="10287000" cy="40037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buNone/>
            </a:pPr>
            <a:r>
              <a:rPr lang="en-US" sz="2300" b="1" dirty="0">
                <a:latin typeface="Levenim MT" pitchFamily="2" charset="-79"/>
                <a:cs typeface="Levenim MT" pitchFamily="2" charset="-79"/>
              </a:rPr>
              <a:t>The Global Season:</a:t>
            </a:r>
            <a:r>
              <a:rPr lang="he-IL" sz="2300" dirty="0">
                <a:latin typeface="Levenim MT" pitchFamily="2" charset="-79"/>
                <a:cs typeface="Levenim MT" pitchFamily="2" charset="-79"/>
              </a:rPr>
              <a:t> 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National Security Fundamentals </a:t>
            </a:r>
            <a:r>
              <a:rPr lang="en-US" altLang="he-IL" sz="2300" dirty="0">
                <a:latin typeface="Levenim MT" pitchFamily="2" charset="-79"/>
                <a:cs typeface="Levenim MT" pitchFamily="2" charset="-79"/>
              </a:rPr>
              <a:t>in the Global 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Aspect – Dr. </a:t>
            </a:r>
            <a:r>
              <a:rPr lang="en-US" altLang="he-IL" sz="2300" dirty="0" err="1" smtClean="0">
                <a:latin typeface="Levenim MT" pitchFamily="2" charset="-79"/>
                <a:cs typeface="Levenim MT" pitchFamily="2" charset="-79"/>
              </a:rPr>
              <a:t>Anat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 Stern</a:t>
            </a:r>
            <a:endParaRPr lang="en-US" altLang="he-IL" sz="2300" dirty="0">
              <a:latin typeface="Levenim MT" pitchFamily="2" charset="-79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Approaches and Schools of Thought: From</a:t>
            </a:r>
            <a:r>
              <a:rPr lang="en-US" altLang="he-IL" sz="2300" dirty="0">
                <a:latin typeface="Levenim MT" pitchFamily="2" charset="-79"/>
                <a:cs typeface="Levenim MT" pitchFamily="2" charset="-79"/>
              </a:rPr>
              <a:t> 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Polis </a:t>
            </a:r>
            <a:r>
              <a:rPr lang="en-US" altLang="he-IL" sz="2300" dirty="0">
                <a:latin typeface="Levenim MT" pitchFamily="2" charset="-79"/>
                <a:cs typeface="Levenim MT" pitchFamily="2" charset="-79"/>
              </a:rPr>
              <a:t>to 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Globalization – Dr. </a:t>
            </a:r>
            <a:r>
              <a:rPr lang="en-US" altLang="he-IL" sz="2300" dirty="0" err="1" smtClean="0">
                <a:latin typeface="Levenim MT" pitchFamily="2" charset="-79"/>
                <a:cs typeface="Levenim MT" pitchFamily="2" charset="-79"/>
              </a:rPr>
              <a:t>Doron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 </a:t>
            </a:r>
            <a:r>
              <a:rPr lang="en-US" altLang="he-IL" sz="2300" dirty="0" err="1" smtClean="0">
                <a:latin typeface="Levenim MT" pitchFamily="2" charset="-79"/>
                <a:cs typeface="Levenim MT" pitchFamily="2" charset="-79"/>
              </a:rPr>
              <a:t>Nevot</a:t>
            </a:r>
            <a:endParaRPr lang="he-IL" altLang="he-IL" sz="2300" dirty="0">
              <a:latin typeface="Levenim MT" pitchFamily="2" charset="-79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None/>
              <a:defRPr/>
            </a:pP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3.    The Development </a:t>
            </a:r>
            <a:r>
              <a:rPr lang="en-US" altLang="he-IL" sz="2300" dirty="0">
                <a:latin typeface="Levenim MT" pitchFamily="2" charset="-79"/>
                <a:cs typeface="Levenim MT" pitchFamily="2" charset="-79"/>
              </a:rPr>
              <a:t>of 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Strategic Thought – Prof. Dima </a:t>
            </a:r>
            <a:r>
              <a:rPr lang="en-US" altLang="he-IL" sz="2300" dirty="0" err="1" smtClean="0">
                <a:latin typeface="Levenim MT" pitchFamily="2" charset="-79"/>
                <a:cs typeface="Levenim MT" pitchFamily="2" charset="-79"/>
              </a:rPr>
              <a:t>Adamski</a:t>
            </a:r>
            <a:endParaRPr lang="he-IL" altLang="he-IL" sz="2300" dirty="0">
              <a:latin typeface="Levenim MT" pitchFamily="2" charset="-79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None/>
              <a:defRPr/>
            </a:pPr>
            <a:r>
              <a:rPr lang="en-US" altLang="he-IL" sz="2300" b="1" dirty="0" smtClean="0">
                <a:solidFill>
                  <a:srgbClr val="0070C0"/>
                </a:solidFill>
                <a:latin typeface="Levenim MT" pitchFamily="2" charset="-79"/>
                <a:cs typeface="Levenim MT" pitchFamily="2" charset="-79"/>
              </a:rPr>
              <a:t>4.    Europe </a:t>
            </a:r>
            <a:r>
              <a:rPr lang="en-US" altLang="he-IL" sz="2300" b="1" dirty="0">
                <a:solidFill>
                  <a:srgbClr val="0070C0"/>
                </a:solidFill>
                <a:latin typeface="Levenim MT" pitchFamily="2" charset="-79"/>
                <a:cs typeface="Levenim MT" pitchFamily="2" charset="-79"/>
              </a:rPr>
              <a:t>seminar and study tour</a:t>
            </a:r>
            <a:endParaRPr lang="he-IL" altLang="he-IL" sz="2300" b="1" dirty="0">
              <a:solidFill>
                <a:srgbClr val="0070C0"/>
              </a:solidFill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164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932920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Seminar and </a:t>
            </a: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</a:t>
            </a: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tudy </a:t>
            </a: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</a:t>
            </a: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our </a:t>
            </a: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in Europe (November </a:t>
            </a: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10-14</a:t>
            </a: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, </a:t>
            </a: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2019)</a:t>
            </a:r>
            <a:endParaRPr lang="en-US" altLang="he-IL" sz="28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=""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2253585"/>
            <a:ext cx="10130028" cy="5652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l" rtl="0">
              <a:lnSpc>
                <a:spcPct val="150000"/>
              </a:lnSpc>
              <a:spcBef>
                <a:spcPts val="375"/>
              </a:spcBef>
              <a:defRPr/>
            </a:pPr>
            <a:r>
              <a:rPr lang="en-US" sz="2400" dirty="0">
                <a:latin typeface="+mj-lt"/>
                <a:cs typeface="Levenim MT" panose="02010502060101010101" pitchFamily="2" charset="-79"/>
              </a:rPr>
              <a:t>Team 1 - Germany</a:t>
            </a:r>
          </a:p>
          <a:p>
            <a:pPr lvl="1" algn="l" rtl="0">
              <a:lnSpc>
                <a:spcPct val="150000"/>
              </a:lnSpc>
              <a:spcBef>
                <a:spcPts val="375"/>
              </a:spcBef>
              <a:defRPr/>
            </a:pPr>
            <a:r>
              <a:rPr lang="en-US" sz="2400" dirty="0">
                <a:latin typeface="+mj-lt"/>
                <a:cs typeface="Levenim MT" panose="02010502060101010101" pitchFamily="2" charset="-79"/>
              </a:rPr>
              <a:t>Team 2 - Greece</a:t>
            </a:r>
          </a:p>
          <a:p>
            <a:pPr lvl="1" algn="l" rtl="0">
              <a:lnSpc>
                <a:spcPct val="150000"/>
              </a:lnSpc>
              <a:spcBef>
                <a:spcPts val="375"/>
              </a:spcBef>
              <a:defRPr/>
            </a:pPr>
            <a:r>
              <a:rPr lang="en-US" sz="2400" dirty="0">
                <a:latin typeface="+mj-lt"/>
                <a:cs typeface="Levenim MT" panose="02010502060101010101" pitchFamily="2" charset="-79"/>
              </a:rPr>
              <a:t>Team 3 - UK</a:t>
            </a:r>
          </a:p>
          <a:p>
            <a:pPr lvl="1" algn="l" rtl="0">
              <a:lnSpc>
                <a:spcPct val="150000"/>
              </a:lnSpc>
              <a:spcBef>
                <a:spcPts val="375"/>
              </a:spcBef>
              <a:defRPr/>
            </a:pPr>
            <a:r>
              <a:rPr lang="en-US" sz="2400" dirty="0">
                <a:latin typeface="+mj-lt"/>
                <a:cs typeface="Levenim MT" panose="02010502060101010101" pitchFamily="2" charset="-79"/>
              </a:rPr>
              <a:t>Team 4 - Cyprus</a:t>
            </a:r>
          </a:p>
          <a:p>
            <a:pPr lvl="1" algn="l" rtl="0">
              <a:lnSpc>
                <a:spcPct val="150000"/>
              </a:lnSpc>
              <a:spcBef>
                <a:spcPts val="375"/>
              </a:spcBef>
              <a:defRPr/>
            </a:pPr>
            <a:r>
              <a:rPr lang="en-US" sz="2400" b="1" dirty="0">
                <a:latin typeface="+mj-lt"/>
                <a:cs typeface="Levenim MT" panose="02010502060101010101" pitchFamily="2" charset="-79"/>
              </a:rPr>
              <a:t>Class </a:t>
            </a:r>
            <a:r>
              <a:rPr lang="en-US" sz="2400" b="1" dirty="0" smtClean="0">
                <a:latin typeface="+mj-lt"/>
                <a:cs typeface="Levenim MT" panose="02010502060101010101" pitchFamily="2" charset="-79"/>
              </a:rPr>
              <a:t>Rules </a:t>
            </a:r>
            <a:r>
              <a:rPr lang="en-US" sz="2400" dirty="0" smtClean="0">
                <a:latin typeface="+mj-lt"/>
                <a:cs typeface="Levenim MT" panose="02010502060101010101" pitchFamily="2" charset="-79"/>
              </a:rPr>
              <a:t>- </a:t>
            </a:r>
            <a:r>
              <a:rPr lang="en-US" sz="2400" dirty="0">
                <a:latin typeface="+mj-lt"/>
                <a:cs typeface="Levenim MT" panose="02010502060101010101" pitchFamily="2" charset="-79"/>
              </a:rPr>
              <a:t>Brussels (NATO, European Union)</a:t>
            </a:r>
            <a:endParaRPr lang="he-IL" sz="2400" dirty="0" smtClean="0">
              <a:latin typeface="+mj-lt"/>
              <a:cs typeface="Levenim MT" panose="02010502060101010101" pitchFamily="2" charset="-79"/>
            </a:endParaRPr>
          </a:p>
          <a:p>
            <a:pPr algn="just" rtl="0" eaLnBrk="1" hangingPunct="1">
              <a:lnSpc>
                <a:spcPct val="150000"/>
              </a:lnSpc>
            </a:pPr>
            <a:r>
              <a:rPr lang="he-IL" altLang="he-IL" sz="3600" dirty="0" smtClean="0">
                <a:latin typeface="+mj-lt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3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40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93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2/4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8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xmlns="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1058240" y="1776355"/>
            <a:ext cx="10187640" cy="387421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buNone/>
            </a:pPr>
            <a:r>
              <a:rPr lang="en-US" sz="1800" b="1" dirty="0" smtClean="0">
                <a:latin typeface="+mj-lt"/>
                <a:cs typeface="Levenim MT" pitchFamily="2" charset="-79"/>
              </a:rPr>
              <a:t>The Israeli Season:</a:t>
            </a:r>
            <a:endParaRPr lang="he-IL" sz="1800" dirty="0" smtClean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 smtClean="0">
                <a:latin typeface="+mj-lt"/>
                <a:cs typeface="Levenim MT" pitchFamily="2" charset="-79"/>
              </a:rPr>
              <a:t>Founding Fathers</a:t>
            </a:r>
            <a:endParaRPr lang="he-IL" altLang="he-IL" sz="18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+mj-lt"/>
                <a:cs typeface="Levenim MT" pitchFamily="2" charset="-79"/>
              </a:rPr>
              <a:t>Basic 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Topics in </a:t>
            </a:r>
            <a:r>
              <a:rPr lang="en-US" altLang="he-IL" sz="1800" dirty="0">
                <a:latin typeface="+mj-lt"/>
                <a:cs typeface="Levenim MT" pitchFamily="2" charset="-79"/>
              </a:rPr>
              <a:t>Israeli National Security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+mj-lt"/>
                <a:cs typeface="Levenim MT" pitchFamily="2" charset="-79"/>
              </a:rPr>
              <a:t>Strategic Thinking</a:t>
            </a:r>
            <a:endParaRPr lang="he-IL" altLang="he-IL" sz="18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+mj-lt"/>
                <a:cs typeface="Levenim MT" pitchFamily="2" charset="-79"/>
              </a:rPr>
              <a:t>Geography and National Security Tours (North, South, 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Judea and Samaria) – Prof. Yossi Ben-</a:t>
            </a:r>
            <a:r>
              <a:rPr lang="en-US" altLang="he-IL" sz="1800" dirty="0" err="1" smtClean="0">
                <a:latin typeface="+mj-lt"/>
                <a:cs typeface="Levenim MT" pitchFamily="2" charset="-79"/>
              </a:rPr>
              <a:t>Artzi</a:t>
            </a:r>
            <a:endParaRPr lang="en-US" altLang="he-IL" sz="18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+mj-lt"/>
                <a:cs typeface="Levenim MT" pitchFamily="2" charset="-79"/>
              </a:rPr>
              <a:t>Choice: Skills for senior 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officials (Dr. Michal </a:t>
            </a:r>
            <a:r>
              <a:rPr lang="en-US" altLang="he-IL" sz="1800" dirty="0" err="1" smtClean="0">
                <a:latin typeface="+mj-lt"/>
                <a:cs typeface="Levenim MT" pitchFamily="2" charset="-79"/>
              </a:rPr>
              <a:t>Hershman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) / decision </a:t>
            </a:r>
            <a:r>
              <a:rPr lang="en-US" altLang="he-IL" sz="1800" dirty="0">
                <a:latin typeface="+mj-lt"/>
                <a:cs typeface="Levenim MT" pitchFamily="2" charset="-79"/>
              </a:rPr>
              <a:t>making and 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planning (Prof. </a:t>
            </a:r>
            <a:r>
              <a:rPr lang="en-US" altLang="he-IL" sz="1800" dirty="0" err="1" smtClean="0">
                <a:latin typeface="+mj-lt"/>
                <a:cs typeface="Levenim MT" pitchFamily="2" charset="-79"/>
              </a:rPr>
              <a:t>Shlomo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 Mizrahi)</a:t>
            </a:r>
            <a:endParaRPr lang="he-IL" altLang="he-IL" sz="18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+mj-lt"/>
                <a:cs typeface="Levenim MT" pitchFamily="2" charset="-79"/>
              </a:rPr>
              <a:t>Choice: Statesmanship and 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diplomacy / politics </a:t>
            </a:r>
            <a:r>
              <a:rPr lang="en-US" altLang="he-IL" sz="1800" dirty="0">
                <a:latin typeface="+mj-lt"/>
                <a:cs typeface="Levenim MT" pitchFamily="2" charset="-79"/>
              </a:rPr>
              <a:t>and Israeli society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b="1" dirty="0" smtClean="0">
                <a:solidFill>
                  <a:srgbClr val="0070C0"/>
                </a:solidFill>
                <a:latin typeface="+mj-lt"/>
                <a:cs typeface="Levenim MT" pitchFamily="2" charset="-79"/>
              </a:rPr>
              <a:t>Summarizing Political-Security Simulation</a:t>
            </a:r>
            <a:endParaRPr lang="he-IL" altLang="he-IL" sz="1800" b="1" dirty="0">
              <a:solidFill>
                <a:srgbClr val="0070C0"/>
              </a:solidFill>
              <a:latin typeface="+mj-lt"/>
              <a:cs typeface="Levenim MT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Levenim MT" pitchFamily="2" charset="-79"/>
              <a:cs typeface="Levenim MT" pitchFamily="2" charset="-79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he-IL" sz="3200" dirty="0"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375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3/4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9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3" name="מציין מיקום תוכן 2">
            <a:extLst>
              <a:ext uri="{FF2B5EF4-FFF2-40B4-BE49-F238E27FC236}">
                <a16:creationId xmlns:a16="http://schemas.microsoft.com/office/drawing/2014/main" xmlns="" id="{D593C7DA-BB0B-4416-8577-09A3F51E0F9A}"/>
              </a:ext>
            </a:extLst>
          </p:cNvPr>
          <p:cNvSpPr txBox="1">
            <a:spLocks/>
          </p:cNvSpPr>
          <p:nvPr/>
        </p:nvSpPr>
        <p:spPr>
          <a:xfrm>
            <a:off x="990600" y="1988107"/>
            <a:ext cx="10363200" cy="441136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buNone/>
            </a:pPr>
            <a:r>
              <a:rPr lang="en-US" sz="2000" b="1" dirty="0" smtClean="0">
                <a:latin typeface="+mj-lt"/>
                <a:cs typeface="Levenim MT" pitchFamily="2" charset="-79"/>
              </a:rPr>
              <a:t>Specialization </a:t>
            </a:r>
            <a:r>
              <a:rPr lang="en-US" sz="2000" b="1" dirty="0">
                <a:latin typeface="+mj-lt"/>
                <a:cs typeface="Levenim MT" pitchFamily="2" charset="-79"/>
              </a:rPr>
              <a:t>Season:</a:t>
            </a:r>
            <a:endParaRPr lang="he-IL" sz="20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 smtClean="0">
                <a:latin typeface="+mj-lt"/>
                <a:cs typeface="Levenim MT" pitchFamily="2" charset="-79"/>
              </a:rPr>
              <a:t>Electives seminar: </a:t>
            </a:r>
            <a:r>
              <a:rPr lang="en-US" altLang="he-IL" sz="2000" dirty="0">
                <a:latin typeface="+mj-lt"/>
                <a:cs typeface="Levenim MT" pitchFamily="2" charset="-79"/>
              </a:rPr>
              <a:t>Economics</a:t>
            </a:r>
            <a:r>
              <a:rPr lang="en-US" altLang="he-IL" sz="2000" dirty="0" smtClean="0">
                <a:latin typeface="+mj-lt"/>
                <a:cs typeface="Levenim MT" pitchFamily="2" charset="-79"/>
              </a:rPr>
              <a:t>/ Public </a:t>
            </a:r>
            <a:r>
              <a:rPr lang="en-US" altLang="he-IL" sz="2000" dirty="0">
                <a:latin typeface="+mj-lt"/>
                <a:cs typeface="Levenim MT" pitchFamily="2" charset="-79"/>
              </a:rPr>
              <a:t>Law</a:t>
            </a:r>
            <a:r>
              <a:rPr lang="en-US" altLang="he-IL" sz="2000" dirty="0" smtClean="0">
                <a:latin typeface="+mj-lt"/>
                <a:cs typeface="Levenim MT" pitchFamily="2" charset="-79"/>
              </a:rPr>
              <a:t>/ Israeli </a:t>
            </a:r>
            <a:r>
              <a:rPr lang="en-US" altLang="he-IL" sz="2000" dirty="0">
                <a:latin typeface="+mj-lt"/>
                <a:cs typeface="Levenim MT" pitchFamily="2" charset="-79"/>
              </a:rPr>
              <a:t>Society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 smtClean="0">
                <a:latin typeface="+mj-lt"/>
                <a:cs typeface="Levenim MT" pitchFamily="2" charset="-79"/>
              </a:rPr>
              <a:t>‘The Digital World’ (Prof. Dan </a:t>
            </a:r>
            <a:r>
              <a:rPr lang="en-US" altLang="he-IL" sz="2000" dirty="0" err="1" smtClean="0">
                <a:latin typeface="+mj-lt"/>
                <a:cs typeface="Levenim MT" pitchFamily="2" charset="-79"/>
              </a:rPr>
              <a:t>Raz</a:t>
            </a:r>
            <a:r>
              <a:rPr lang="en-US" altLang="he-IL" sz="2000" dirty="0" smtClean="0">
                <a:latin typeface="+mj-lt"/>
                <a:cs typeface="Levenim MT" pitchFamily="2" charset="-79"/>
              </a:rPr>
              <a:t>) </a:t>
            </a:r>
            <a:r>
              <a:rPr lang="en-US" altLang="he-IL" sz="2000" dirty="0">
                <a:latin typeface="+mj-lt"/>
                <a:cs typeface="Levenim MT" pitchFamily="2" charset="-79"/>
              </a:rPr>
              <a:t>and </a:t>
            </a:r>
            <a:r>
              <a:rPr lang="en-US" altLang="he-IL" sz="2000" dirty="0" smtClean="0">
                <a:latin typeface="+mj-lt"/>
                <a:cs typeface="Levenim MT" pitchFamily="2" charset="-79"/>
              </a:rPr>
              <a:t>tours </a:t>
            </a:r>
            <a:r>
              <a:rPr lang="en-US" altLang="he-IL" sz="2000" dirty="0">
                <a:latin typeface="+mj-lt"/>
                <a:cs typeface="Levenim MT" pitchFamily="2" charset="-79"/>
              </a:rPr>
              <a:t>in the security organizations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+mj-lt"/>
                <a:cs typeface="Levenim MT" pitchFamily="2" charset="-79"/>
              </a:rPr>
              <a:t>Secondary </a:t>
            </a:r>
            <a:r>
              <a:rPr lang="en-US" altLang="he-IL" sz="2000" dirty="0" smtClean="0">
                <a:latin typeface="+mj-lt"/>
                <a:cs typeface="Levenim MT" pitchFamily="2" charset="-79"/>
              </a:rPr>
              <a:t>Electives Seminar: Communications/ Cyber/ Intelligence/ Middle </a:t>
            </a:r>
            <a:r>
              <a:rPr lang="en-US" altLang="he-IL" sz="2000" dirty="0">
                <a:latin typeface="+mj-lt"/>
                <a:cs typeface="Levenim MT" pitchFamily="2" charset="-79"/>
              </a:rPr>
              <a:t>East (in the making)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b="1" dirty="0">
                <a:solidFill>
                  <a:srgbClr val="0070C0"/>
                </a:solidFill>
                <a:latin typeface="+mj-lt"/>
                <a:cs typeface="Levenim MT" pitchFamily="2" charset="-79"/>
              </a:rPr>
              <a:t>East seminar and </a:t>
            </a:r>
            <a:r>
              <a:rPr lang="en-US" altLang="he-IL" sz="2000" b="1" dirty="0" smtClean="0">
                <a:solidFill>
                  <a:srgbClr val="0070C0"/>
                </a:solidFill>
                <a:latin typeface="+mj-lt"/>
                <a:cs typeface="Levenim MT" pitchFamily="2" charset="-79"/>
              </a:rPr>
              <a:t>study tour</a:t>
            </a:r>
            <a:endParaRPr lang="he-IL" sz="2000" dirty="0">
              <a:latin typeface="+mj-lt"/>
              <a:cs typeface="Levenim MT" pitchFamily="2" charset="-79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06141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10810</TotalTime>
  <Words>1015</Words>
  <Application>Microsoft Office PowerPoint</Application>
  <PresentationFormat>Widescreen</PresentationFormat>
  <Paragraphs>248</Paragraphs>
  <Slides>21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Wingdings</vt:lpstr>
      <vt:lpstr>Wingdings 2</vt:lpstr>
      <vt:lpstr>ערכת נושא Office</vt:lpstr>
      <vt:lpstr>Chart</vt:lpstr>
      <vt:lpstr>Israel National Defense College</vt:lpstr>
      <vt:lpstr>The INDC</vt:lpstr>
      <vt:lpstr>Goals of the Academic Year</vt:lpstr>
      <vt:lpstr>What Distinguishes the INDC?</vt:lpstr>
      <vt:lpstr>Learning Fields in the INDC</vt:lpstr>
      <vt:lpstr>Study Seasons 1/4</vt:lpstr>
      <vt:lpstr>Seminar and Study Tour in Europe (November 10-14, 2019)</vt:lpstr>
      <vt:lpstr>Study Seasons 2/4</vt:lpstr>
      <vt:lpstr>Study Seasons 3/4</vt:lpstr>
      <vt:lpstr>Study Seasons 4/4</vt:lpstr>
      <vt:lpstr>Study Duties for INDC Graduates</vt:lpstr>
      <vt:lpstr>Participant’s Composition</vt:lpstr>
      <vt:lpstr>47th Class - 39 Participants</vt:lpstr>
      <vt:lpstr>Principles of Division into Teams</vt:lpstr>
      <vt:lpstr>Division of Teams</vt:lpstr>
      <vt:lpstr>Participants’ Roles</vt:lpstr>
      <vt:lpstr>English Lessons</vt:lpstr>
      <vt:lpstr>INDC Code</vt:lpstr>
      <vt:lpstr>(Basic) Weekly Structure in the INDC</vt:lpstr>
      <vt:lpstr>Opening Week Schedule</vt:lpstr>
      <vt:lpstr>Looking forward…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GOI</cp:lastModifiedBy>
  <cp:revision>272</cp:revision>
  <cp:lastPrinted>2017-08-27T15:18:28Z</cp:lastPrinted>
  <dcterms:created xsi:type="dcterms:W3CDTF">2017-08-17T05:53:13Z</dcterms:created>
  <dcterms:modified xsi:type="dcterms:W3CDTF">2019-08-27T08:54:41Z</dcterms:modified>
</cp:coreProperties>
</file>