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28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26" r:id="rId16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י"ט/אב/תשע"ט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י"ט/אב/תשע"ט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20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-462233" y="1857214"/>
            <a:ext cx="11366169" cy="399702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0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אבות 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סוגיות יסוד בביטחון הלאומי הישראלי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בחירה: מיומנויות לבכירים / קבלת החלטות ותכנון </a:t>
            </a:r>
            <a:endParaRPr lang="he-IL" altLang="he-I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בחירה: מדינאות ודיפלומטיה / פוליטיקה וחברה ישראלית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-632812" y="2289766"/>
            <a:ext cx="11334567" cy="42481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ההתמחות: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מורחב: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כלכלה/ משפט ציבורי/ חברה ישראלית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וסיורי תוכן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: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תקשורת/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פוליטיקה של טכנולוגיות/ 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מודיעין/ מזה"ת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מזרח</a:t>
            </a:r>
            <a:endParaRPr 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-325092" y="2097424"/>
            <a:ext cx="11354453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עונה אינטגרטיבית מסכמת: 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ארה"ב מורחב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סיכום שנת הלימודים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גמר: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יורחב בהמשך</a:t>
            </a: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573759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תאריכים חשובים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graphicFrame>
        <p:nvGraphicFramePr>
          <p:cNvPr id="8" name="מציין מיקום תוכן 2">
            <a:extLst>
              <a:ext uri="{FF2B5EF4-FFF2-40B4-BE49-F238E27FC236}">
                <a16:creationId xmlns:a16="http://schemas.microsoft.com/office/drawing/2014/main" id="{6AEC9E78-5C2B-46F0-8349-182A54C071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4987312"/>
              </p:ext>
            </p:extLst>
          </p:nvPr>
        </p:nvGraphicFramePr>
        <p:xfrm>
          <a:off x="1090366" y="1599787"/>
          <a:ext cx="10011268" cy="429011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005634">
                  <a:extLst>
                    <a:ext uri="{9D8B030D-6E8A-4147-A177-3AD203B41FA5}">
                      <a16:colId xmlns:a16="http://schemas.microsoft.com/office/drawing/2014/main" val="2719444282"/>
                    </a:ext>
                  </a:extLst>
                </a:gridCol>
                <a:gridCol w="5005634">
                  <a:extLst>
                    <a:ext uri="{9D8B030D-6E8A-4147-A177-3AD203B41FA5}">
                      <a16:colId xmlns:a16="http://schemas.microsoft.com/office/drawing/2014/main" val="3005035414"/>
                    </a:ext>
                  </a:extLst>
                </a:gridCol>
              </a:tblGrid>
              <a:tr h="495269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חופשות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he-IL" sz="22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סיורים  ותרגילים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391442"/>
                  </a:ext>
                </a:extLst>
              </a:tr>
              <a:tr h="350590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00000"/>
                        </a:lnSpc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יום פתיחת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שנת הלימודים 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–</a:t>
                      </a:r>
                      <a:r>
                        <a:rPr lang="he-IL" sz="1800" b="1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 2.9.19</a:t>
                      </a:r>
                      <a:endParaRPr lang="he-IL" sz="18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endParaRPr lang="he-IL" sz="18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ראש השנה – 29.9-1.10.19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אירופה – 10-14.11.19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509829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כיפור וסוכות – 8.10-22.10.19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צפון – 26-28.11.19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32471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חנוכה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26-29.12.19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דרום – 17-19.12.19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786827"/>
                  </a:ext>
                </a:extLst>
              </a:tr>
              <a:tr h="342547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</a:t>
                      </a:r>
                      <a:r>
                        <a:rPr lang="en-US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– 16-23.2.20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התנסות אסטרטגית ראשונה</a:t>
                      </a:r>
                      <a:r>
                        <a:rPr lang="he-IL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– 15-16.1.20</a:t>
                      </a:r>
                      <a:endParaRPr lang="he-IL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003452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פורים – 10.3.20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יו"ש – 28-30.1.20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206266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פגרת עבודות 2 +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חופש פסח – 5-19.4.20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סימולציה מדינית ביטחונית – 11-13.2.20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390103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יום העצמאות – 28-30.4.20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</a:t>
                      </a:r>
                      <a:r>
                        <a:rPr lang="he-IL" sz="18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מזרח – 3-7.5.20</a:t>
                      </a:r>
                      <a:endParaRPr lang="he-IL" sz="18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30991"/>
                  </a:ext>
                </a:extLst>
              </a:tr>
              <a:tr h="350590"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חופשת שבועות – 28.5.20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r>
                        <a:rPr lang="he-IL" sz="18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סיור ארה"ב – 14-25.6.20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0441447"/>
                  </a:ext>
                </a:extLst>
              </a:tr>
              <a:tr h="503001">
                <a:tc gridSpan="2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טקס סיום </a:t>
                      </a:r>
                      <a:r>
                        <a:rPr lang="he-IL" sz="1800" b="1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מב"ל</a:t>
                      </a:r>
                      <a:r>
                        <a:rPr lang="he-IL" sz="1800" b="1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מחזור מ"ז – 15.7.20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>
                        <a:lnSpc>
                          <a:spcPct val="100000"/>
                        </a:lnSpc>
                      </a:pPr>
                      <a:endParaRPr lang="he-IL" sz="1800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553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726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he-IL" altLang="he-IL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הערכות להמשך...</a:t>
            </a:r>
            <a:endParaRPr lang="en-US" altLang="he-IL" b="1" kern="120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550800" y="2522212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פרידה מארגון האם 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היערכות לניצול זמן יעיל במהלך השנה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913071"/>
            <a:ext cx="9745978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ומחקר של מרכיבי הביטחון הלאומי.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השונים.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בכירים</a:t>
            </a:r>
          </a:p>
          <a:p>
            <a:pPr algn="just">
              <a:lnSpc>
                <a:spcPct val="20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     עם אתגרים בתחום הביטחון הלאומי.</a:t>
            </a: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הלמידה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780916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2371129"/>
              </p:ext>
            </p:extLst>
          </p:nvPr>
        </p:nvGraphicFramePr>
        <p:xfrm>
          <a:off x="2521282" y="2263577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2263577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מ"ז –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ל"ט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858770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17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סינגפור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חברת חשמל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האוצר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מנהל 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הועדה לאנרגיה אטומית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התפוצות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-1082468" y="2397681"/>
            <a:ext cx="1156969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נשיאות כיתה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Rule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הופעה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פלאפונים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פתיחות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-620694" y="2581868"/>
            <a:ext cx="11524630" cy="40037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הגלובלית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מושגי יסוד בביטחון הלאומי בהיבט גלובלי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המדינה: </a:t>
            </a:r>
            <a:r>
              <a:rPr lang="he-IL" altLang="he-IL" sz="24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מהפוליס</a:t>
            </a: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לגלובליזציה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האסטרטגית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4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endParaRPr lang="he-IL" sz="24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10503</TotalTime>
  <Words>490</Words>
  <Application>Microsoft Office PowerPoint</Application>
  <PresentationFormat>מסך רחב</PresentationFormat>
  <Paragraphs>150</Paragraphs>
  <Slides>15</Slides>
  <Notes>0</Notes>
  <HiddenSlides>0</HiddenSlides>
  <MMClips>0</MMClips>
  <ScaleCrop>false</ScaleCrop>
  <HeadingPairs>
    <vt:vector size="8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26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מטרות שנת הלימודים</vt:lpstr>
      <vt:lpstr>תחומי הלמידה במב"ל</vt:lpstr>
      <vt:lpstr>הרכב המשתתפים</vt:lpstr>
      <vt:lpstr>מחזור מ"ז – ל"ט משתתפים</vt:lpstr>
      <vt:lpstr>משתתפים נושאי תפקיד</vt:lpstr>
      <vt:lpstr>קוד מב"ל</vt:lpstr>
      <vt:lpstr>עונות הלימוד (1/4)</vt:lpstr>
      <vt:lpstr>עונות הלימוד (2/4)</vt:lpstr>
      <vt:lpstr>עונות הלימוד (3/4)</vt:lpstr>
      <vt:lpstr>עונות הלימוד (4/4)</vt:lpstr>
      <vt:lpstr>מבנה שבוע (עקרוני) במב"ל</vt:lpstr>
      <vt:lpstr>תאריכים חשובים</vt:lpstr>
      <vt:lpstr>הערכות להמשך...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u23920</cp:lastModifiedBy>
  <cp:revision>200</cp:revision>
  <cp:lastPrinted>2017-08-27T15:18:28Z</cp:lastPrinted>
  <dcterms:created xsi:type="dcterms:W3CDTF">2017-08-17T05:53:13Z</dcterms:created>
  <dcterms:modified xsi:type="dcterms:W3CDTF">2019-08-20T12:46:02Z</dcterms:modified>
</cp:coreProperties>
</file>