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</dgm:pt>
    <dgm:pt modelId="{0EA8E124-B86C-407A-BDD3-4753475EA3C5}" type="pres">
      <dgm:prSet presAssocID="{41FB78FC-43E5-45AD-99DE-CC8F6F172F2F}" presName="node" presStyleLbl="node1" presStyleIdx="1" presStyleCnt="4" custScaleX="145650" custScaleY="103360">
        <dgm:presLayoutVars>
          <dgm:bulletEnabled val="1"/>
        </dgm:presLayoutVars>
      </dgm:prSet>
      <dgm:spPr/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</dgm:pt>
    <dgm:pt modelId="{B2D1C69C-826A-42BC-9C8B-10C2CA18559B}" type="pres">
      <dgm:prSet presAssocID="{900D833B-EDC6-41A4-8E61-3EBBE94FBF8A}" presName="node" presStyleLbl="node1" presStyleIdx="3" presStyleCnt="4" custScaleX="157301" custScaleY="111140">
        <dgm:presLayoutVars>
          <dgm:bulletEnabled val="1"/>
        </dgm:presLayoutVars>
      </dgm:prSet>
      <dgm:spPr/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</dgm:pt>
  </dgm:ptLst>
  <dgm:cxnLst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711465" y="414280"/>
          <a:ext cx="2794676" cy="2794676"/>
        </a:xfrm>
        <a:prstGeom prst="blockArc">
          <a:avLst>
            <a:gd name="adj1" fmla="val 10799879"/>
            <a:gd name="adj2" fmla="val 16228893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711465" y="414328"/>
          <a:ext cx="2794676" cy="2794676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1711465" y="414328"/>
          <a:ext cx="2794676" cy="2794676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1711465" y="414280"/>
          <a:ext cx="2794676" cy="2794676"/>
        </a:xfrm>
        <a:prstGeom prst="blockArc">
          <a:avLst>
            <a:gd name="adj1" fmla="val 16228893"/>
            <a:gd name="adj2" fmla="val 12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588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706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842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982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817677" y="1346113"/>
          <a:ext cx="1312069" cy="931105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009825" y="1482470"/>
        <a:ext cx="927773" cy="658391"/>
      </dsp:txXfrm>
    </dsp:sp>
    <dsp:sp modelId="{C49C7E5C-81C3-4209-8F65-985E790DB895}">
      <dsp:nvSpPr>
        <dsp:cNvPr id="0" name=""/>
        <dsp:cNvSpPr/>
      </dsp:nvSpPr>
      <dsp:spPr>
        <a:xfrm>
          <a:off x="240853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64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1035382" y="1311071"/>
          <a:ext cx="1417026" cy="100119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1242901" y="1457692"/>
        <a:ext cx="1001988" cy="707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-462233" y="1857214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מיומנויות לבכירים / קבלת החלטות ותכנון 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מדינאות ודיפלומטיה / פוליטיקה וחברה 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ראשי: 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משני: תקשורת/ סייבר/ מודיעין/ מזה"ת (בהתהוות)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17515"/>
              </p:ext>
            </p:extLst>
          </p:nvPr>
        </p:nvGraphicFramePr>
        <p:xfrm>
          <a:off x="1817866" y="1838226"/>
          <a:ext cx="8273528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964273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2.9.19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60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הקניית ידע על הביטחון הלאומי הישראלי וממדיו על ידי לימוד ומחקר </a:t>
            </a:r>
          </a:p>
          <a:p>
            <a:pPr algn="just" rtl="1" eaLnBrk="1" hangingPunct="1">
              <a:lnSpc>
                <a:spcPct val="200000"/>
              </a:lnSpc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ממדי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וניתוח של הבנת תהליכים והובלתם ברמה האסטרטגית, </a:t>
            </a:r>
          </a:p>
          <a:p>
            <a:pPr algn="just">
              <a:lnSpc>
                <a:spcPct val="200000"/>
              </a:lnSpc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כך שיאפשרו התמודדות עם אתגרים מורכבים בתחומי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1232093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תרשים" r:id="rId4" imgW="6200775" imgH="3648253" progId="">
                  <p:embed/>
                </p:oleObj>
              </mc:Choice>
              <mc:Fallback>
                <p:oleObj name="תרשים" r:id="rId4" imgW="6200775" imgH="3648253" progId="">
                  <p:embed/>
                  <p:pic>
                    <p:nvPicPr>
                      <p:cNvPr id="8" name="תרשים 21">
                        <a:extLst>
                          <a:ext uri="{FF2B5EF4-FFF2-40B4-BE49-F238E27FC236}">
                            <a16:creationId xmlns:a16="http://schemas.microsoft.com/office/drawing/2014/main" id="{69A3F738-C4F9-4172-9C1B-C932FA0230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79" y="2144463"/>
                        <a:ext cx="6358761" cy="36388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ל"ו 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160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 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הלאומי בהיבט גלובלי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לגלובליזציה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9265</TotalTime>
  <Words>514</Words>
  <Application>Microsoft Office PowerPoint</Application>
  <PresentationFormat>מסך רחב</PresentationFormat>
  <Paragraphs>150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David</vt:lpstr>
      <vt:lpstr>Levenim MT</vt:lpstr>
      <vt:lpstr>Wingdings</vt:lpstr>
      <vt:lpstr>Wingdings 2</vt:lpstr>
      <vt:lpstr>ערכת נושא Office</vt:lpstr>
      <vt:lpstr>תרשים</vt:lpstr>
      <vt:lpstr>המכללה לביטחון לאומי</vt:lpstr>
      <vt:lpstr>המכללה לביטחון לאומי</vt:lpstr>
      <vt:lpstr>מטרות שנת הלימודים</vt:lpstr>
      <vt:lpstr>תחומי הלמידה במב"ל</vt:lpstr>
      <vt:lpstr>הרכב המשתתפים</vt:lpstr>
      <vt:lpstr>מחזור מ"ז – ל"ו משתתפים</vt:lpstr>
      <vt:lpstr>משתתפים נושאי תפקיד</vt:lpstr>
      <vt:lpstr>קוד מב"ל</vt:lpstr>
      <vt:lpstr>עונות הלימוד (1/4)</vt:lpstr>
      <vt:lpstr>עונות הלימוד (2/4)</vt:lpstr>
      <vt:lpstr>עונות הלימוד (3/4)</vt:lpstr>
      <vt:lpstr>עונות הלימוד (4/4)</vt:lpstr>
      <vt:lpstr>מבנה שבוע (עקרוני) במב"ל</vt:lpstr>
      <vt:lpstr>תאריכים חשובים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189</cp:revision>
  <cp:lastPrinted>2017-08-27T15:18:28Z</cp:lastPrinted>
  <dcterms:created xsi:type="dcterms:W3CDTF">2017-08-17T05:53:13Z</dcterms:created>
  <dcterms:modified xsi:type="dcterms:W3CDTF">2019-08-04T05:22:16Z</dcterms:modified>
</cp:coreProperties>
</file>