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26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</dgm:pt>
    <dgm:pt modelId="{0EA8E124-B86C-407A-BDD3-4753475EA3C5}" type="pres">
      <dgm:prSet presAssocID="{41FB78FC-43E5-45AD-99DE-CC8F6F172F2F}" presName="node" presStyleLbl="node1" presStyleIdx="1" presStyleCnt="4" custScaleX="145650" custScaleY="103360">
        <dgm:presLayoutVars>
          <dgm:bulletEnabled val="1"/>
        </dgm:presLayoutVars>
      </dgm:prSet>
      <dgm:spPr/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</dgm:pt>
    <dgm:pt modelId="{B2D1C69C-826A-42BC-9C8B-10C2CA18559B}" type="pres">
      <dgm:prSet presAssocID="{900D833B-EDC6-41A4-8E61-3EBBE94FBF8A}" presName="node" presStyleLbl="node1" presStyleIdx="3" presStyleCnt="4" custScaleX="157301" custScaleY="111140">
        <dgm:presLayoutVars>
          <dgm:bulletEnabled val="1"/>
        </dgm:presLayoutVars>
      </dgm:prSet>
      <dgm:spPr/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</dgm:pt>
  </dgm:ptLst>
  <dgm:cxnLst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711465" y="414280"/>
          <a:ext cx="2794676" cy="2794676"/>
        </a:xfrm>
        <a:prstGeom prst="blockArc">
          <a:avLst>
            <a:gd name="adj1" fmla="val 10799879"/>
            <a:gd name="adj2" fmla="val 16228893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711465" y="414328"/>
          <a:ext cx="2794676" cy="2794676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1711465" y="414328"/>
          <a:ext cx="2794676" cy="2794676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1711465" y="414280"/>
          <a:ext cx="2794676" cy="2794676"/>
        </a:xfrm>
        <a:prstGeom prst="blockArc">
          <a:avLst>
            <a:gd name="adj1" fmla="val 16228893"/>
            <a:gd name="adj2" fmla="val 121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588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706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842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982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3817677" y="1346113"/>
          <a:ext cx="1312069" cy="931105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009825" y="1482470"/>
        <a:ext cx="927773" cy="658391"/>
      </dsp:txXfrm>
    </dsp:sp>
    <dsp:sp modelId="{C49C7E5C-81C3-4209-8F65-985E790DB895}">
      <dsp:nvSpPr>
        <dsp:cNvPr id="0" name=""/>
        <dsp:cNvSpPr/>
      </dsp:nvSpPr>
      <dsp:spPr>
        <a:xfrm>
          <a:off x="240853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64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1035382" y="1311071"/>
          <a:ext cx="1417026" cy="1001190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1242901" y="1457692"/>
        <a:ext cx="1001988" cy="707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-462233" y="1857214"/>
            <a:ext cx="11366169" cy="39970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0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אבות 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סוגיות יסוד בביטחון הלאומי הישראלי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יו"ש)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בחירה: מיומנויות לבכירים / קבלת החלטות ותכנון </a:t>
            </a:r>
            <a:endParaRPr lang="he-IL" altLang="he-I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בחירה: מדינאות ודיפלומטיה / פוליטיקה וחברה ישראלית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-632812" y="2289766"/>
            <a:ext cx="11334567" cy="42481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ההתמחות: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ראשי: כלכלה/ משפט ציבורי/ חברה ישראלית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וסיורי תוכן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משני: תקשורת/ סייבר/ מודיעין/ מזה"ת (בהתהוות)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מזרח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-325092" y="2097424"/>
            <a:ext cx="11354453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עונה אינטגרטיבית מסכמת: 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ארה"ב מורחב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סיכום שנת הלימודים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גמר: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יורחב בהמשך</a:t>
            </a: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417515"/>
              </p:ext>
            </p:extLst>
          </p:nvPr>
        </p:nvGraphicFramePr>
        <p:xfrm>
          <a:off x="1817866" y="1838226"/>
          <a:ext cx="8273528" cy="387874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תאריכים חשובים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4964273"/>
              </p:ext>
            </p:extLst>
          </p:nvPr>
        </p:nvGraphicFramePr>
        <p:xfrm>
          <a:off x="1090366" y="1599787"/>
          <a:ext cx="10011268" cy="42901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:a16="http://schemas.microsoft.com/office/drawing/2014/main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:a16="http://schemas.microsoft.com/office/drawing/2014/main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חופשות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סיורים  ותרגילים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פתיחת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שנת הלימודים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 2.9.19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ראש השנה – 29.9-1.10.19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אירופה – 10-14.11.19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כיפור וסוכות – 8.10-22.10.19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צפון – 26-28.11.19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32471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חנוכה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26-29.12.19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דרום – 17-19.12.19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</a:t>
                      </a:r>
                      <a:r>
                        <a:rPr lang="en-US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– 16-23.2.20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התנסות אסטרטגית ראשונה</a:t>
                      </a:r>
                      <a:r>
                        <a:rPr lang="he-IL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15-16.1.20</a:t>
                      </a:r>
                      <a:endParaRPr lang="he-IL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פורים – 10.3.20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יו"ש – 28-30.1.20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 2 +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חופש פסח – 5-19.4.20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סימולציה מדינית ביטחונית – 11-13.2.20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העצמאות – 28-30.4.20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מזרח – 3-7.5.20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שבועות – 28.5.20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ארה"ב – 14-25.6.20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טקס סיום </a:t>
                      </a:r>
                      <a:r>
                        <a:rPr lang="he-IL" sz="1800" b="1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מב"ל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מחזור מ"ז – 15.7.20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64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he-IL" altLang="he-IL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הערכות להמשך...</a:t>
            </a:r>
            <a:endParaRPr lang="en-US" altLang="he-IL" b="1" kern="120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550800" y="2522212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פרידה מארגון האם 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היערכות לניצול זמן יעיל במהלך השנה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913071"/>
            <a:ext cx="9745978" cy="60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הקניית ידע על הביטחון הלאומי הישראלי וממדיו על ידי לימוד ומחקר </a:t>
            </a:r>
          </a:p>
          <a:p>
            <a:pPr algn="just" rtl="1" eaLnBrk="1" hangingPunct="1">
              <a:lnSpc>
                <a:spcPct val="200000"/>
              </a:lnSpc>
            </a:pPr>
            <a:r>
              <a:rPr lang="he-IL" altLang="he-IL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     של מרכיבי הביטחון הלאומי.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ממדי הביטחון הלאומי השונים.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וניתוח של הבנת תהליכים והובלתם ברמה האסטרטגית, </a:t>
            </a:r>
          </a:p>
          <a:p>
            <a:pPr algn="just">
              <a:lnSpc>
                <a:spcPct val="200000"/>
              </a:lnSpc>
            </a:pPr>
            <a:r>
              <a:rPr lang="he-IL" altLang="he-IL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     כך שיאפשרו התמודדות עם אתגרים מורכבים בתחומי הביטחון הלאומי.</a:t>
            </a: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הלמידה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1232093"/>
              </p:ext>
            </p:extLst>
          </p:nvPr>
        </p:nvGraphicFramePr>
        <p:xfrm>
          <a:off x="2686296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3" name="תרשים 21">
            <a:extLst>
              <a:ext uri="{FF2B5EF4-FFF2-40B4-BE49-F238E27FC236}">
                <a16:creationId xmlns:a16="http://schemas.microsoft.com/office/drawing/2014/main" id="{3E14BB67-BEC2-464C-A86E-4DAF1353FE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420364"/>
              </p:ext>
            </p:extLst>
          </p:nvPr>
        </p:nvGraphicFramePr>
        <p:xfrm>
          <a:off x="2813879" y="2144463"/>
          <a:ext cx="6358761" cy="363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תרשים" r:id="rId4" imgW="6200775" imgH="3648253" progId="">
                  <p:embed/>
                </p:oleObj>
              </mc:Choice>
              <mc:Fallback>
                <p:oleObj name="תרשים" r:id="rId4" imgW="6200775" imgH="3648253" progId="">
                  <p:embed/>
                  <p:pic>
                    <p:nvPicPr>
                      <p:cNvPr id="8" name="תרשים 21">
                        <a:extLst>
                          <a:ext uri="{FF2B5EF4-FFF2-40B4-BE49-F238E27FC236}">
                            <a16:creationId xmlns:a16="http://schemas.microsoft.com/office/drawing/2014/main" id="{69A3F738-C4F9-4172-9C1B-C932FA02307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879" y="2144463"/>
                        <a:ext cx="6358761" cy="36388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מ"ז – ל"ו 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716058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14 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סינגפור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חברת חשמל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האוצר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מנהל 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הועדה לאנרגיה אטומית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התפוצות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-1082468" y="2397681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נשיאות כיתה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013923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Rules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הופעה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פלאפונים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במליאה שיח באמצעות מיקרופונים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פתיחות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היעדרויות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אתיקה של כתיבה אקדמית</a:t>
            </a:r>
            <a:endParaRPr lang="he-IL" altLang="he-IL" sz="24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11" y="2421496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-620694" y="2581868"/>
            <a:ext cx="1152463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הגלובלית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מושגי יסוד בביטחון הלאומי בהיבט גלובלי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המדינה: </a:t>
            </a:r>
            <a:r>
              <a:rPr lang="he-IL" alt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מהפוליס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לגלובליזציה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האסטרטגית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endParaRPr lang="he-IL" sz="24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9265</TotalTime>
  <Words>514</Words>
  <Application>Microsoft Office PowerPoint</Application>
  <PresentationFormat>מסך רחב</PresentationFormat>
  <Paragraphs>150</Paragraphs>
  <Slides>15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David</vt:lpstr>
      <vt:lpstr>Levenim MT</vt:lpstr>
      <vt:lpstr>Wingdings</vt:lpstr>
      <vt:lpstr>Wingdings 2</vt:lpstr>
      <vt:lpstr>ערכת נושא Office</vt:lpstr>
      <vt:lpstr>תרשים</vt:lpstr>
      <vt:lpstr>המכללה לביטחון לאומי</vt:lpstr>
      <vt:lpstr>המכללה לביטחון לאומי</vt:lpstr>
      <vt:lpstr>מטרות שנת הלימודים</vt:lpstr>
      <vt:lpstr>תחומי הלמידה במב"ל</vt:lpstr>
      <vt:lpstr>הרכב המשתתפים</vt:lpstr>
      <vt:lpstr>מחזור מ"ז – ל"ו משתתפים</vt:lpstr>
      <vt:lpstr>משתתפים נושאי תפקיד</vt:lpstr>
      <vt:lpstr>קוד מב"ל</vt:lpstr>
      <vt:lpstr>עונות הלימוד (1/4)</vt:lpstr>
      <vt:lpstr>עונות הלימוד (2/4)</vt:lpstr>
      <vt:lpstr>עונות הלימוד (3/4)</vt:lpstr>
      <vt:lpstr>עונות הלימוד (4/4)</vt:lpstr>
      <vt:lpstr>מבנה שבוע (עקרוני) במב"ל</vt:lpstr>
      <vt:lpstr>תאריכים חשובים</vt:lpstr>
      <vt:lpstr>הערכות להמשך...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ענת חן</cp:lastModifiedBy>
  <cp:revision>189</cp:revision>
  <cp:lastPrinted>2017-08-27T15:18:28Z</cp:lastPrinted>
  <dcterms:created xsi:type="dcterms:W3CDTF">2017-08-17T05:53:13Z</dcterms:created>
  <dcterms:modified xsi:type="dcterms:W3CDTF">2019-08-04T05:22:16Z</dcterms:modified>
</cp:coreProperties>
</file>