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6" r:id="rId1"/>
  </p:sldMasterIdLst>
  <p:notesMasterIdLst>
    <p:notesMasterId r:id="rId27"/>
  </p:notesMasterIdLst>
  <p:handoutMasterIdLst>
    <p:handoutMasterId r:id="rId28"/>
  </p:handoutMasterIdLst>
  <p:sldIdLst>
    <p:sldId id="505" r:id="rId2"/>
    <p:sldId id="506" r:id="rId3"/>
    <p:sldId id="507" r:id="rId4"/>
    <p:sldId id="508" r:id="rId5"/>
    <p:sldId id="509" r:id="rId6"/>
    <p:sldId id="510" r:id="rId7"/>
    <p:sldId id="511" r:id="rId8"/>
    <p:sldId id="512" r:id="rId9"/>
    <p:sldId id="513" r:id="rId10"/>
    <p:sldId id="514" r:id="rId11"/>
    <p:sldId id="515" r:id="rId12"/>
    <p:sldId id="516" r:id="rId13"/>
    <p:sldId id="517" r:id="rId14"/>
    <p:sldId id="518" r:id="rId15"/>
    <p:sldId id="519" r:id="rId16"/>
    <p:sldId id="520" r:id="rId17"/>
    <p:sldId id="521" r:id="rId18"/>
    <p:sldId id="522" r:id="rId19"/>
    <p:sldId id="523" r:id="rId20"/>
    <p:sldId id="524" r:id="rId21"/>
    <p:sldId id="525" r:id="rId22"/>
    <p:sldId id="526" r:id="rId23"/>
    <p:sldId id="527" r:id="rId24"/>
    <p:sldId id="528" r:id="rId25"/>
    <p:sldId id="529" r:id="rId26"/>
  </p:sldIdLst>
  <p:sldSz cx="9144000" cy="6858000" type="screen4x3"/>
  <p:notesSz cx="6669088" cy="97536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2">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0000FF"/>
    <a:srgbClr val="777777"/>
    <a:srgbClr val="F2F2F2"/>
    <a:srgbClr val="3399FF"/>
    <a:srgbClr val="33CC33"/>
    <a:srgbClr val="535BF3"/>
    <a:srgbClr val="FBF171"/>
    <a:srgbClr val="AD6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85" autoAdjust="0"/>
    <p:restoredTop sz="86186" autoAdjust="0"/>
  </p:normalViewPr>
  <p:slideViewPr>
    <p:cSldViewPr>
      <p:cViewPr varScale="1">
        <p:scale>
          <a:sx n="94" d="100"/>
          <a:sy n="94" d="100"/>
        </p:scale>
        <p:origin x="420" y="84"/>
      </p:cViewPr>
      <p:guideLst>
        <p:guide orient="horz" pos="2160"/>
        <p:guide pos="2880"/>
      </p:guideLst>
    </p:cSldViewPr>
  </p:slideViewPr>
  <p:outlineViewPr>
    <p:cViewPr>
      <p:scale>
        <a:sx n="33" d="100"/>
        <a:sy n="33" d="100"/>
      </p:scale>
      <p:origin x="0" y="633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7" d="100"/>
          <a:sy n="47" d="100"/>
        </p:scale>
        <p:origin x="-2856" y="-108"/>
      </p:cViewPr>
      <p:guideLst>
        <p:guide orient="horz" pos="3072"/>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779838" y="0"/>
            <a:ext cx="2889250" cy="48895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889250" cy="488950"/>
          </a:xfrm>
          <a:prstGeom prst="rect">
            <a:avLst/>
          </a:prstGeom>
        </p:spPr>
        <p:txBody>
          <a:bodyPr vert="horz" lIns="91440" tIns="45720" rIns="91440" bIns="45720" rtlCol="1"/>
          <a:lstStyle>
            <a:lvl1pPr algn="l">
              <a:defRPr sz="1200"/>
            </a:lvl1pPr>
          </a:lstStyle>
          <a:p>
            <a:fld id="{85E4D92F-CA18-4056-95E2-FEE6E7E25696}" type="datetimeFigureOut">
              <a:rPr lang="he-IL" smtClean="0"/>
              <a:pPr/>
              <a:t>ל'/חשון/תשע"ט</a:t>
            </a:fld>
            <a:endParaRPr lang="he-IL"/>
          </a:p>
        </p:txBody>
      </p:sp>
      <p:sp>
        <p:nvSpPr>
          <p:cNvPr id="4" name="מציין מיקום של כותרת תחתונה 3"/>
          <p:cNvSpPr>
            <a:spLocks noGrp="1"/>
          </p:cNvSpPr>
          <p:nvPr>
            <p:ph type="ftr" sz="quarter" idx="2"/>
          </p:nvPr>
        </p:nvSpPr>
        <p:spPr>
          <a:xfrm>
            <a:off x="3779838" y="9264650"/>
            <a:ext cx="2889250" cy="488950"/>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9264650"/>
            <a:ext cx="2889250" cy="488950"/>
          </a:xfrm>
          <a:prstGeom prst="rect">
            <a:avLst/>
          </a:prstGeom>
        </p:spPr>
        <p:txBody>
          <a:bodyPr vert="horz" lIns="91440" tIns="45720" rIns="91440" bIns="45720" rtlCol="1" anchor="b"/>
          <a:lstStyle>
            <a:lvl1pPr algn="l">
              <a:defRPr sz="1200"/>
            </a:lvl1pPr>
          </a:lstStyle>
          <a:p>
            <a:fld id="{2C15ABED-169B-4456-B617-D4D8688142D3}" type="slidenum">
              <a:rPr lang="he-IL" smtClean="0"/>
              <a:pPr/>
              <a:t>‹#›</a:t>
            </a:fld>
            <a:endParaRPr lang="he-IL"/>
          </a:p>
        </p:txBody>
      </p:sp>
    </p:spTree>
    <p:extLst>
      <p:ext uri="{BB962C8B-B14F-4D97-AF65-F5344CB8AC3E}">
        <p14:creationId xmlns:p14="http://schemas.microsoft.com/office/powerpoint/2010/main" val="631211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779150" y="0"/>
            <a:ext cx="2889938" cy="48768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44" y="0"/>
            <a:ext cx="2889938" cy="487680"/>
          </a:xfrm>
          <a:prstGeom prst="rect">
            <a:avLst/>
          </a:prstGeom>
        </p:spPr>
        <p:txBody>
          <a:bodyPr vert="horz" lIns="91440" tIns="45720" rIns="91440" bIns="45720" rtlCol="1"/>
          <a:lstStyle>
            <a:lvl1pPr algn="l">
              <a:defRPr sz="1200"/>
            </a:lvl1pPr>
          </a:lstStyle>
          <a:p>
            <a:fld id="{D2B56BB7-DE52-49A2-B972-DCD8C394A074}" type="datetimeFigureOut">
              <a:rPr lang="he-IL" smtClean="0"/>
              <a:pPr/>
              <a:t>ל'/חשון/תשע"ט</a:t>
            </a:fld>
            <a:endParaRPr lang="he-IL"/>
          </a:p>
        </p:txBody>
      </p:sp>
      <p:sp>
        <p:nvSpPr>
          <p:cNvPr id="4" name="מציין מיקום של תמונת שקופית 3"/>
          <p:cNvSpPr>
            <a:spLocks noGrp="1" noRot="1" noChangeAspect="1"/>
          </p:cNvSpPr>
          <p:nvPr>
            <p:ph type="sldImg" idx="2"/>
          </p:nvPr>
        </p:nvSpPr>
        <p:spPr>
          <a:xfrm>
            <a:off x="896938" y="731838"/>
            <a:ext cx="4875212" cy="36576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66909" y="4632960"/>
            <a:ext cx="5335270" cy="4389120"/>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779150" y="9264227"/>
            <a:ext cx="2889938" cy="48768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44" y="9264227"/>
            <a:ext cx="2889938" cy="487680"/>
          </a:xfrm>
          <a:prstGeom prst="rect">
            <a:avLst/>
          </a:prstGeom>
        </p:spPr>
        <p:txBody>
          <a:bodyPr vert="horz" lIns="91440" tIns="45720" rIns="91440" bIns="45720" rtlCol="1" anchor="b"/>
          <a:lstStyle>
            <a:lvl1pPr algn="l">
              <a:defRPr sz="1200"/>
            </a:lvl1pPr>
          </a:lstStyle>
          <a:p>
            <a:fld id="{337362C3-38AC-472D-A4B5-3DE80FFC226B}" type="slidenum">
              <a:rPr lang="he-IL" smtClean="0"/>
              <a:pPr/>
              <a:t>‹#›</a:t>
            </a:fld>
            <a:endParaRPr lang="he-IL"/>
          </a:p>
        </p:txBody>
      </p:sp>
    </p:spTree>
    <p:extLst>
      <p:ext uri="{BB962C8B-B14F-4D97-AF65-F5344CB8AC3E}">
        <p14:creationId xmlns:p14="http://schemas.microsoft.com/office/powerpoint/2010/main" val="4216473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3E33001E-D7C7-489B-8725-B5DAA3B0A747}" type="slidenum">
              <a:rPr lang="he-IL" smtClean="0">
                <a:solidFill>
                  <a:prstClr val="black"/>
                </a:solidFill>
              </a:rPr>
              <a:pPr/>
              <a:t>1</a:t>
            </a:fld>
            <a:endParaRPr lang="he-IL">
              <a:solidFill>
                <a:prstClr val="black"/>
              </a:solidFill>
            </a:endParaRPr>
          </a:p>
        </p:txBody>
      </p:sp>
    </p:spTree>
    <p:extLst>
      <p:ext uri="{BB962C8B-B14F-4D97-AF65-F5344CB8AC3E}">
        <p14:creationId xmlns:p14="http://schemas.microsoft.com/office/powerpoint/2010/main" val="310199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337362C3-38AC-472D-A4B5-3DE80FFC226B}" type="slidenum">
              <a:rPr lang="he-IL" smtClean="0"/>
              <a:pPr/>
              <a:t>4</a:t>
            </a:fld>
            <a:endParaRPr lang="he-IL"/>
          </a:p>
        </p:txBody>
      </p:sp>
    </p:spTree>
    <p:extLst>
      <p:ext uri="{BB962C8B-B14F-4D97-AF65-F5344CB8AC3E}">
        <p14:creationId xmlns:p14="http://schemas.microsoft.com/office/powerpoint/2010/main" val="167252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0" y="6572272"/>
            <a:ext cx="2133600" cy="293687"/>
          </a:xfrm>
          <a:prstGeom prst="rect">
            <a:avLst/>
          </a:prstGeom>
        </p:spPr>
        <p:txBody>
          <a:bodyPr/>
          <a:lstStyle/>
          <a:p>
            <a:fld id="{CB25BBF0-20F9-4044-9DCD-FC80523D2434}" type="slidenum">
              <a:rPr lang="he-IL" smtClean="0"/>
              <a:pPr/>
              <a:t>‹#›</a:t>
            </a:fld>
            <a:endParaRPr lang="he-IL"/>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ריק">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457200" y="1600200"/>
            <a:ext cx="8229600" cy="4525963"/>
          </a:xfrm>
          <a:prstGeom prst="rect">
            <a:avLst/>
          </a:prstGeo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 Id="rId9"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6" descr="H_001.jpg"/>
          <p:cNvPicPr>
            <a:picLocks noChangeAspect="1"/>
          </p:cNvPicPr>
          <p:nvPr userDrawn="1"/>
        </p:nvPicPr>
        <p:blipFill>
          <a:blip r:embed="rId5" cstate="screen"/>
          <a:srcRect/>
          <a:stretch>
            <a:fillRect/>
          </a:stretch>
        </p:blipFill>
        <p:spPr bwMode="auto">
          <a:xfrm>
            <a:off x="0" y="0"/>
            <a:ext cx="9144000" cy="1214438"/>
          </a:xfrm>
          <a:prstGeom prst="rect">
            <a:avLst/>
          </a:prstGeom>
          <a:noFill/>
          <a:ln w="9525">
            <a:noFill/>
            <a:miter lim="800000"/>
            <a:headEnd/>
            <a:tailEnd/>
          </a:ln>
        </p:spPr>
      </p:pic>
      <p:pic>
        <p:nvPicPr>
          <p:cNvPr id="14" name="Picture 11" descr="F_001.jpg"/>
          <p:cNvPicPr>
            <a:picLocks noChangeAspect="1"/>
          </p:cNvPicPr>
          <p:nvPr userDrawn="1"/>
        </p:nvPicPr>
        <p:blipFill>
          <a:blip r:embed="rId6" cstate="screen"/>
          <a:srcRect/>
          <a:stretch>
            <a:fillRect/>
          </a:stretch>
        </p:blipFill>
        <p:spPr bwMode="auto">
          <a:xfrm>
            <a:off x="5752" y="5633864"/>
            <a:ext cx="9144000" cy="1224136"/>
          </a:xfrm>
          <a:prstGeom prst="rect">
            <a:avLst/>
          </a:prstGeom>
          <a:noFill/>
          <a:ln w="9525">
            <a:noFill/>
            <a:miter lim="800000"/>
            <a:headEnd/>
            <a:tailEnd/>
          </a:ln>
        </p:spPr>
      </p:pic>
      <p:sp>
        <p:nvSpPr>
          <p:cNvPr id="17" name="TextBox 16"/>
          <p:cNvSpPr txBox="1"/>
          <p:nvPr userDrawn="1"/>
        </p:nvSpPr>
        <p:spPr>
          <a:xfrm>
            <a:off x="-31" y="-30366"/>
            <a:ext cx="1115647" cy="707886"/>
          </a:xfrm>
          <a:prstGeom prst="rect">
            <a:avLst/>
          </a:prstGeom>
          <a:noFill/>
          <a:ln cmpd="dbl">
            <a:noFill/>
          </a:ln>
          <a:effectLst/>
          <a:scene3d>
            <a:camera prst="orthographicFront">
              <a:rot lat="0" lon="0" rev="0"/>
            </a:camera>
            <a:lightRig rig="contrasting" dir="t">
              <a:rot lat="0" lon="0" rev="7800000"/>
            </a:lightRig>
          </a:scene3d>
          <a:sp3d>
            <a:bevelT w="139700" h="139700"/>
          </a:sp3d>
        </p:spPr>
        <p:txBody>
          <a:bodyPr wrap="square" rtlCol="1">
            <a:spAutoFit/>
          </a:bodyPr>
          <a:lstStyle/>
          <a:p>
            <a:pPr marL="0" indent="0" algn="just">
              <a:tabLst>
                <a:tab pos="534988" algn="l"/>
                <a:tab pos="628650" algn="l"/>
              </a:tabLst>
            </a:pPr>
            <a:r>
              <a:rPr lang="he-IL" sz="2000" b="1" dirty="0" smtClean="0">
                <a:solidFill>
                  <a:srgbClr val="000000"/>
                </a:solidFill>
                <a:latin typeface="Arial"/>
                <a:cs typeface="David" pitchFamily="2" charset="-79"/>
              </a:rPr>
              <a:t>א </a:t>
            </a:r>
            <a:r>
              <a:rPr lang="he-IL" sz="2000" b="1" baseline="0" dirty="0" smtClean="0">
                <a:solidFill>
                  <a:srgbClr val="000000"/>
                </a:solidFill>
                <a:latin typeface="Arial"/>
                <a:cs typeface="David" pitchFamily="2" charset="-79"/>
              </a:rPr>
              <a:t>ג " מ</a:t>
            </a:r>
            <a:r>
              <a:rPr lang="en-US" sz="2000" b="1" baseline="0" dirty="0" smtClean="0">
                <a:solidFill>
                  <a:srgbClr val="000000"/>
                </a:solidFill>
                <a:latin typeface="Arial"/>
                <a:cs typeface="David" pitchFamily="2" charset="-79"/>
              </a:rPr>
              <a:t/>
            </a:r>
            <a:br>
              <a:rPr lang="en-US" sz="2000" b="1" baseline="0" dirty="0" smtClean="0">
                <a:solidFill>
                  <a:srgbClr val="000000"/>
                </a:solidFill>
                <a:latin typeface="Arial"/>
                <a:cs typeface="David" pitchFamily="2" charset="-79"/>
              </a:rPr>
            </a:br>
            <a:r>
              <a:rPr lang="he-IL" sz="2000" b="1" baseline="0" dirty="0" smtClean="0">
                <a:solidFill>
                  <a:srgbClr val="000000"/>
                </a:solidFill>
                <a:latin typeface="Arial"/>
                <a:cs typeface="David" pitchFamily="2" charset="-79"/>
              </a:rPr>
              <a:t>פ ק מ "  ז</a:t>
            </a:r>
            <a:endParaRPr lang="he-IL" sz="2000" b="1" dirty="0">
              <a:solidFill>
                <a:srgbClr val="000000"/>
              </a:solidFill>
              <a:latin typeface="Arial"/>
              <a:cs typeface="David" pitchFamily="2" charset="-79"/>
            </a:endParaRPr>
          </a:p>
        </p:txBody>
      </p:sp>
      <p:pic>
        <p:nvPicPr>
          <p:cNvPr id="2" name="תמונה 1"/>
          <p:cNvPicPr>
            <a:picLocks noChangeAspect="1"/>
          </p:cNvPicPr>
          <p:nvPr userDrawn="1"/>
        </p:nvPicPr>
        <p:blipFill>
          <a:blip r:embed="rId7" cstate="print">
            <a:duotone>
              <a:schemeClr val="accent5">
                <a:shade val="45000"/>
                <a:satMod val="135000"/>
              </a:schemeClr>
              <a:prstClr val="white"/>
            </a:duotone>
          </a:blip>
          <a:stretch>
            <a:fillRect/>
          </a:stretch>
        </p:blipFill>
        <p:spPr>
          <a:xfrm>
            <a:off x="2555776" y="1795382"/>
            <a:ext cx="3639627" cy="3499407"/>
          </a:xfrm>
          <a:prstGeom prst="rect">
            <a:avLst/>
          </a:prstGeom>
          <a:solidFill>
            <a:schemeClr val="tx1">
              <a:lumMod val="95000"/>
              <a:lumOff val="5000"/>
              <a:alpha val="0"/>
            </a:schemeClr>
          </a:solidFill>
          <a:scene3d>
            <a:camera prst="orthographicFront"/>
            <a:lightRig rig="threePt" dir="t"/>
          </a:scene3d>
          <a:sp3d extrusionH="635000" prstMaterial="dkEdge">
            <a:bevelB/>
            <a:extrusionClr>
              <a:schemeClr val="tx1"/>
            </a:extrusionClr>
          </a:sp3d>
        </p:spPr>
      </p:pic>
      <p:sp>
        <p:nvSpPr>
          <p:cNvPr id="6" name="מלבן מעוגל 5"/>
          <p:cNvSpPr/>
          <p:nvPr userDrawn="1"/>
        </p:nvSpPr>
        <p:spPr>
          <a:xfrm>
            <a:off x="7884368" y="6523782"/>
            <a:ext cx="1080120" cy="288032"/>
          </a:xfrm>
          <a:prstGeom prst="roundRect">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smtClean="0">
                <a:solidFill>
                  <a:schemeClr val="tx1"/>
                </a:solidFill>
                <a:latin typeface="David" panose="020E0502060401010101" pitchFamily="34" charset="-79"/>
                <a:cs typeface="David" panose="020E0502060401010101" pitchFamily="34" charset="-79"/>
              </a:rPr>
              <a:t>18.4.2017</a:t>
            </a:r>
            <a:endParaRPr lang="he-IL" sz="1600" b="1" dirty="0"/>
          </a:p>
        </p:txBody>
      </p:sp>
      <p:sp>
        <p:nvSpPr>
          <p:cNvPr id="18" name="מלבן מעוגל 17"/>
          <p:cNvSpPr/>
          <p:nvPr userDrawn="1"/>
        </p:nvSpPr>
        <p:spPr>
          <a:xfrm>
            <a:off x="5868144" y="6515856"/>
            <a:ext cx="864096" cy="288032"/>
          </a:xfrm>
          <a:prstGeom prst="roundRect">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smtClean="0">
                <a:solidFill>
                  <a:schemeClr val="tx1"/>
                </a:solidFill>
                <a:latin typeface="David" panose="020E0502060401010101" pitchFamily="34" charset="-79"/>
                <a:cs typeface="David" panose="020E0502060401010101" pitchFamily="34" charset="-79"/>
              </a:rPr>
              <a:t>בלמ"ס</a:t>
            </a:r>
            <a:endParaRPr lang="he-IL" sz="1600" b="1" dirty="0"/>
          </a:p>
        </p:txBody>
      </p:sp>
      <p:sp>
        <p:nvSpPr>
          <p:cNvPr id="19" name="מלבן מעוגל 18"/>
          <p:cNvSpPr/>
          <p:nvPr userDrawn="1"/>
        </p:nvSpPr>
        <p:spPr>
          <a:xfrm>
            <a:off x="2339752" y="6515856"/>
            <a:ext cx="2736304" cy="285448"/>
          </a:xfrm>
          <a:prstGeom prst="roundRect">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smtClean="0">
                <a:solidFill>
                  <a:schemeClr val="tx1"/>
                </a:solidFill>
                <a:latin typeface="David" panose="020E0502060401010101" pitchFamily="34" charset="-79"/>
                <a:cs typeface="David" panose="020E0502060401010101" pitchFamily="34" charset="-79"/>
              </a:rPr>
              <a:t>האינטרסים הישראלים </a:t>
            </a:r>
            <a:r>
              <a:rPr lang="he-IL" sz="1600" b="1" dirty="0" err="1" smtClean="0">
                <a:solidFill>
                  <a:schemeClr val="tx1"/>
                </a:solidFill>
                <a:latin typeface="David" panose="020E0502060401010101" pitchFamily="34" charset="-79"/>
                <a:cs typeface="David" panose="020E0502060401010101" pitchFamily="34" charset="-79"/>
              </a:rPr>
              <a:t>באיו"ש</a:t>
            </a:r>
            <a:endParaRPr lang="he-IL" sz="1600" b="1" dirty="0"/>
          </a:p>
        </p:txBody>
      </p:sp>
      <p:sp>
        <p:nvSpPr>
          <p:cNvPr id="20" name="מלבן מעוגל 19"/>
          <p:cNvSpPr/>
          <p:nvPr userDrawn="1"/>
        </p:nvSpPr>
        <p:spPr>
          <a:xfrm>
            <a:off x="179512" y="6495376"/>
            <a:ext cx="1512168" cy="288032"/>
          </a:xfrm>
          <a:prstGeom prst="roundRect">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1600" b="1" dirty="0" smtClean="0">
                <a:solidFill>
                  <a:schemeClr val="tx1"/>
                </a:solidFill>
                <a:latin typeface="David" panose="020E0502060401010101" pitchFamily="34" charset="-79"/>
                <a:cs typeface="David" panose="020E0502060401010101" pitchFamily="34" charset="-79"/>
              </a:rPr>
              <a:t>שקופית מס   </a:t>
            </a:r>
            <a:r>
              <a:rPr lang="he-IL" sz="1600" b="1" baseline="0" dirty="0" smtClean="0">
                <a:solidFill>
                  <a:schemeClr val="tx1"/>
                </a:solidFill>
                <a:latin typeface="David" panose="020E0502060401010101" pitchFamily="34" charset="-79"/>
                <a:cs typeface="David" panose="020E0502060401010101" pitchFamily="34" charset="-79"/>
              </a:rPr>
              <a:t> </a:t>
            </a:r>
            <a:fld id="{C3728EAD-1B46-41AB-B41A-8161E713F0A0}" type="slidenum">
              <a:rPr lang="he-IL" sz="1600" b="1" smtClean="0">
                <a:solidFill>
                  <a:schemeClr val="tx1"/>
                </a:solidFill>
                <a:latin typeface="David" panose="020E0502060401010101" pitchFamily="34" charset="-79"/>
                <a:cs typeface="David" panose="020E0502060401010101" pitchFamily="34" charset="-79"/>
              </a:rPr>
              <a:pPr algn="r"/>
              <a:t>‹#›</a:t>
            </a:fld>
            <a:endParaRPr lang="he-IL" sz="1600" b="1" dirty="0"/>
          </a:p>
        </p:txBody>
      </p:sp>
      <p:pic>
        <p:nvPicPr>
          <p:cNvPr id="15" name="תמונה 14"/>
          <p:cNvPicPr>
            <a:picLocks noChangeAspect="1"/>
          </p:cNvPicPr>
          <p:nvPr userDrawn="1"/>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tretch>
            <a:fillRect/>
          </a:stretch>
        </p:blipFill>
        <p:spPr>
          <a:xfrm>
            <a:off x="8316416" y="35210"/>
            <a:ext cx="750412" cy="7215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timing>
    <p:tnLst>
      <p:par>
        <p:cTn id="1" dur="indefinite" restart="never" nodeType="tmRoot"/>
      </p:par>
    </p:tnLst>
  </p:timing>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2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slide" Target="slide2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jpeg"/><Relationship Id="rId3" Type="http://schemas.openxmlformats.org/officeDocument/2006/relationships/slide" Target="slide14.xml"/><Relationship Id="rId7" Type="http://schemas.openxmlformats.org/officeDocument/2006/relationships/image" Target="../media/image8.jpeg"/><Relationship Id="rId12"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image" Target="../media/image10.jpeg"/><Relationship Id="rId5" Type="http://schemas.microsoft.com/office/2007/relationships/hdphoto" Target="../media/hdphoto3.wdp"/><Relationship Id="rId10" Type="http://schemas.openxmlformats.org/officeDocument/2006/relationships/slide" Target="slide18.xml"/><Relationship Id="rId4" Type="http://schemas.openxmlformats.org/officeDocument/2006/relationships/image" Target="../media/image7.pn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20.xml"/><Relationship Id="rId1" Type="http://schemas.openxmlformats.org/officeDocument/2006/relationships/slideLayout" Target="../slideLayouts/slideLayout3.xml"/><Relationship Id="rId4" Type="http://schemas.openxmlformats.org/officeDocument/2006/relationships/slide" Target="slide2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2.xml"/><Relationship Id="rId1" Type="http://schemas.openxmlformats.org/officeDocument/2006/relationships/slideLayout" Target="../slideLayouts/slideLayout3.xml"/><Relationship Id="rId4" Type="http://schemas.openxmlformats.org/officeDocument/2006/relationships/slide" Target="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H:\Lishka\הילה\מצגות עופר\מצגות  2017\עזרים להוסיף למסמך\shtahim_cloim_securityF_and_refrence_line_A3_400K_13_02_17.jp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38442" t="18853" r="8975" b="8566"/>
          <a:stretch/>
        </p:blipFill>
        <p:spPr bwMode="auto">
          <a:xfrm>
            <a:off x="2987823" y="836713"/>
            <a:ext cx="3528393" cy="5616624"/>
          </a:xfrm>
          <a:prstGeom prst="rect">
            <a:avLst/>
          </a:prstGeom>
          <a:ln>
            <a:noFill/>
          </a:ln>
          <a:effectLst>
            <a:softEdge rad="112500"/>
          </a:effectLst>
          <a:extLst>
            <a:ext uri="{53640926-AAD7-44D8-BBD7-CCE9431645EC}">
              <a14:shadowObscured xmlns:a14="http://schemas.microsoft.com/office/drawing/2010/main"/>
            </a:ext>
          </a:extLst>
        </p:spPr>
      </p:pic>
      <p:sp>
        <p:nvSpPr>
          <p:cNvPr id="4" name="TextBox 3"/>
          <p:cNvSpPr txBox="1"/>
          <p:nvPr/>
        </p:nvSpPr>
        <p:spPr>
          <a:xfrm>
            <a:off x="665566" y="3068960"/>
            <a:ext cx="7812868" cy="830997"/>
          </a:xfrm>
          <a:prstGeom prst="rect">
            <a:avLst/>
          </a:prstGeom>
          <a:noFill/>
        </p:spPr>
        <p:txBody>
          <a:bodyPr wrap="square" rtlCol="1">
            <a:spAutoFit/>
          </a:bodyPr>
          <a:lstStyle/>
          <a:p>
            <a:pPr algn="ctr"/>
            <a:r>
              <a:rPr lang="he-IL" sz="4800" b="1" u="sng" dirty="0" smtClean="0">
                <a:ln w="10160">
                  <a:solidFill>
                    <a:srgbClr val="4BACC6"/>
                  </a:solidFill>
                  <a:prstDash val="solid"/>
                </a:ln>
                <a:solidFill>
                  <a:prstClr val="black"/>
                </a:solidFill>
                <a:effectLst>
                  <a:outerShdw blurRad="38100" dist="22860" dir="5400000" algn="tl" rotWithShape="0">
                    <a:srgbClr val="000000">
                      <a:alpha val="30000"/>
                    </a:srgbClr>
                  </a:outerShdw>
                </a:effectLst>
                <a:latin typeface="David" panose="020E0502060401010101" pitchFamily="34" charset="-79"/>
                <a:cs typeface="David" panose="020E0502060401010101" pitchFamily="34" charset="-79"/>
              </a:rPr>
              <a:t>רקע, נתונים ומשמעויות</a:t>
            </a:r>
            <a:endParaRPr lang="en-US" sz="4800" b="1" dirty="0">
              <a:ln w="10160">
                <a:solidFill>
                  <a:srgbClr val="4BACC6"/>
                </a:solidFill>
                <a:prstDash val="solid"/>
              </a:ln>
              <a:solidFill>
                <a:prstClr val="black"/>
              </a:solidFill>
              <a:effectLst>
                <a:outerShdw blurRad="38100" dist="22860" dir="5400000" algn="tl" rotWithShape="0">
                  <a:srgbClr val="000000">
                    <a:alpha val="30000"/>
                  </a:srgbClr>
                </a:outerShdw>
              </a:effectLst>
              <a:latin typeface="David" panose="020E0502060401010101" pitchFamily="34" charset="-79"/>
              <a:cs typeface="David" panose="020E0502060401010101" pitchFamily="34" charset="-79"/>
            </a:endParaRPr>
          </a:p>
        </p:txBody>
      </p:sp>
      <p:sp>
        <p:nvSpPr>
          <p:cNvPr id="6" name="WordArt 2"/>
          <p:cNvSpPr>
            <a:spLocks noChangeArrowheads="1" noChangeShapeType="1" noTextEdit="1"/>
          </p:cNvSpPr>
          <p:nvPr/>
        </p:nvSpPr>
        <p:spPr bwMode="auto">
          <a:xfrm>
            <a:off x="2024911" y="0"/>
            <a:ext cx="5094178" cy="612068"/>
          </a:xfrm>
          <a:prstGeom prst="rect">
            <a:avLst/>
          </a:prstGeom>
          <a:ln>
            <a:noFill/>
          </a:ln>
        </p:spPr>
        <p:txBody>
          <a:bodyPr wrap="none" numCol="1" fromWordArt="1">
            <a:prstTxWarp prst="textTriangle">
              <a:avLst>
                <a:gd name="adj" fmla="val 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r>
              <a:rPr lang="he-IL" sz="4000" b="1" i="1" dirty="0" smtClean="0">
                <a:ln w="11430">
                  <a:solidFill>
                    <a:schemeClr val="tx1"/>
                  </a:solidFill>
                </a:ln>
                <a:solidFill>
                  <a:sysClr val="windowText" lastClr="000000"/>
                </a:solidFill>
                <a:effectLst>
                  <a:outerShdw blurRad="50800" dist="39000" dir="5460000" algn="tl">
                    <a:srgbClr val="000000">
                      <a:alpha val="38000"/>
                    </a:srgbClr>
                  </a:outerShdw>
                </a:effectLst>
                <a:latin typeface="David" pitchFamily="34" charset="-79"/>
                <a:ea typeface="+mj-ea"/>
                <a:cs typeface="David" pitchFamily="34" charset="-79"/>
              </a:rPr>
              <a:t>האינטרס הביטחוני בשטחי </a:t>
            </a:r>
            <a:r>
              <a:rPr lang="en-US" sz="4000" b="1" i="1" dirty="0" smtClean="0">
                <a:ln w="11430">
                  <a:solidFill>
                    <a:schemeClr val="tx1"/>
                  </a:solidFill>
                </a:ln>
                <a:solidFill>
                  <a:sysClr val="windowText" lastClr="000000"/>
                </a:solidFill>
                <a:effectLst>
                  <a:outerShdw blurRad="50800" dist="39000" dir="5460000" algn="tl">
                    <a:srgbClr val="000000">
                      <a:alpha val="38000"/>
                    </a:srgbClr>
                  </a:outerShdw>
                </a:effectLst>
                <a:latin typeface="David" pitchFamily="34" charset="-79"/>
                <a:ea typeface="+mj-ea"/>
                <a:cs typeface="David" pitchFamily="34" charset="-79"/>
              </a:rPr>
              <a:t>C</a:t>
            </a:r>
            <a:endParaRPr lang="he-IL" sz="4000" b="1" i="1" dirty="0">
              <a:ln w="11430">
                <a:solidFill>
                  <a:schemeClr val="tx1"/>
                </a:solidFill>
              </a:ln>
              <a:solidFill>
                <a:sysClr val="windowText" lastClr="000000"/>
              </a:solidFill>
              <a:effectLst>
                <a:outerShdw blurRad="50800" dist="39000" dir="5460000" algn="tl">
                  <a:srgbClr val="000000">
                    <a:alpha val="38000"/>
                  </a:srgbClr>
                </a:outerShdw>
              </a:effectLst>
              <a:latin typeface="David" pitchFamily="34" charset="-79"/>
              <a:ea typeface="+mj-ea"/>
              <a:cs typeface="David" pitchFamily="34" charset="-79"/>
            </a:endParaRPr>
          </a:p>
        </p:txBody>
      </p:sp>
    </p:spTree>
    <p:extLst>
      <p:ext uri="{BB962C8B-B14F-4D97-AF65-F5344CB8AC3E}">
        <p14:creationId xmlns:p14="http://schemas.microsoft.com/office/powerpoint/2010/main" val="3764291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6712"/>
            <a:ext cx="8964488" cy="3000821"/>
          </a:xfrm>
          <a:prstGeom prst="rect">
            <a:avLst/>
          </a:prstGeom>
          <a:noFill/>
        </p:spPr>
        <p:txBody>
          <a:bodyPr wrap="square" rtlCol="1">
            <a:spAutoFit/>
          </a:bodyPr>
          <a:lstStyle/>
          <a:p>
            <a:pPr marL="342900" indent="-342900" algn="just">
              <a:lnSpc>
                <a:spcPct val="150000"/>
              </a:lnSpc>
              <a:buFont typeface="+mj-cs"/>
              <a:buAutoNum type="hebrew2Minus" startAt="2"/>
            </a:pPr>
            <a:r>
              <a:rPr lang="he-IL" b="1" u="sng" dirty="0" smtClean="0">
                <a:solidFill>
                  <a:prstClr val="black"/>
                </a:solidFill>
                <a:latin typeface="David" panose="020E0502060401010101" pitchFamily="34" charset="-79"/>
                <a:cs typeface="David" panose="020E0502060401010101" pitchFamily="34" charset="-79"/>
              </a:rPr>
              <a:t>בשאר </a:t>
            </a:r>
            <a:r>
              <a:rPr lang="he-IL" b="1" u="sng" dirty="0">
                <a:solidFill>
                  <a:prstClr val="black"/>
                </a:solidFill>
                <a:latin typeface="David" panose="020E0502060401010101" pitchFamily="34" charset="-79"/>
                <a:cs typeface="David" panose="020E0502060401010101" pitchFamily="34" charset="-79"/>
              </a:rPr>
              <a:t>מרחבי איו"ש אשר מחוץ לתוואי </a:t>
            </a:r>
            <a:r>
              <a:rPr lang="he-IL" b="1" u="sng" dirty="0" smtClean="0">
                <a:solidFill>
                  <a:prstClr val="black"/>
                </a:solidFill>
                <a:latin typeface="David" panose="020E0502060401010101" pitchFamily="34" charset="-79"/>
                <a:cs typeface="David" panose="020E0502060401010101" pitchFamily="34" charset="-79"/>
              </a:rPr>
              <a:t>הגדר בגושי ההתיישבות</a:t>
            </a:r>
            <a:r>
              <a:rPr lang="he-IL" dirty="0" smtClean="0">
                <a:solidFill>
                  <a:prstClr val="black"/>
                </a:solidFill>
                <a:latin typeface="David" panose="020E0502060401010101" pitchFamily="34" charset="-79"/>
                <a:cs typeface="David" panose="020E0502060401010101" pitchFamily="34" charset="-79"/>
              </a:rPr>
              <a:t>: </a:t>
            </a:r>
            <a:endParaRPr lang="en-US" dirty="0">
              <a:solidFill>
                <a:prstClr val="black"/>
              </a:solidFill>
              <a:latin typeface="David" panose="020E0502060401010101" pitchFamily="34" charset="-79"/>
              <a:cs typeface="David" panose="020E0502060401010101" pitchFamily="34" charset="-79"/>
            </a:endParaRPr>
          </a:p>
          <a:p>
            <a:pPr marL="800100" lvl="1"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שימור מרחב ח' אבו לחם, נילי, נעלה, בית אריה, עופרים, פדואל, עלי זהב </a:t>
            </a:r>
            <a:r>
              <a:rPr lang="he-IL" b="1" dirty="0">
                <a:solidFill>
                  <a:prstClr val="black"/>
                </a:solidFill>
                <a:latin typeface="David" panose="020E0502060401010101" pitchFamily="34" charset="-79"/>
                <a:cs typeface="David" panose="020E0502060401010101" pitchFamily="34" charset="-79"/>
              </a:rPr>
              <a:t>כאינטרס ביטחוני</a:t>
            </a:r>
            <a:r>
              <a:rPr lang="he-IL" dirty="0">
                <a:solidFill>
                  <a:prstClr val="black"/>
                </a:solidFill>
                <a:latin typeface="David" panose="020E0502060401010101" pitchFamily="34" charset="-79"/>
                <a:cs typeface="David" panose="020E0502060401010101" pitchFamily="34" charset="-79"/>
              </a:rPr>
              <a:t> להגנת </a:t>
            </a:r>
            <a:r>
              <a:rPr lang="he-IL" b="1" dirty="0">
                <a:solidFill>
                  <a:prstClr val="black"/>
                </a:solidFill>
                <a:latin typeface="David" panose="020E0502060401010101" pitchFamily="34" charset="-79"/>
                <a:cs typeface="David" panose="020E0502060401010101" pitchFamily="34" charset="-79"/>
              </a:rPr>
              <a:t>שדה התעופה בן גוריון</a:t>
            </a:r>
            <a:r>
              <a:rPr lang="he-IL" dirty="0">
                <a:solidFill>
                  <a:prstClr val="black"/>
                </a:solidFill>
                <a:latin typeface="David" panose="020E0502060401010101" pitchFamily="34" charset="-79"/>
                <a:cs typeface="David" panose="020E0502060401010101" pitchFamily="34" charset="-79"/>
              </a:rPr>
              <a:t>. כולל </a:t>
            </a:r>
            <a:r>
              <a:rPr lang="he-IL" b="1" dirty="0">
                <a:solidFill>
                  <a:prstClr val="black"/>
                </a:solidFill>
                <a:latin typeface="David" panose="020E0502060401010101" pitchFamily="34" charset="-79"/>
                <a:cs typeface="David" panose="020E0502060401010101" pitchFamily="34" charset="-79"/>
              </a:rPr>
              <a:t>איסור </a:t>
            </a:r>
            <a:r>
              <a:rPr lang="he-IL" dirty="0">
                <a:solidFill>
                  <a:prstClr val="black"/>
                </a:solidFill>
                <a:latin typeface="David" panose="020E0502060401010101" pitchFamily="34" charset="-79"/>
                <a:cs typeface="David" panose="020E0502060401010101" pitchFamily="34" charset="-79"/>
              </a:rPr>
              <a:t>לקידום פרויקטים פלס' במרחבים אלו ומערבה. </a:t>
            </a:r>
            <a:endParaRPr lang="en-US" dirty="0">
              <a:solidFill>
                <a:prstClr val="black"/>
              </a:solidFill>
              <a:latin typeface="David" panose="020E0502060401010101" pitchFamily="34" charset="-79"/>
              <a:cs typeface="David" panose="020E0502060401010101" pitchFamily="34" charset="-79"/>
            </a:endParaRPr>
          </a:p>
          <a:p>
            <a:pPr marL="800100" lvl="1" indent="-342900" algn="just">
              <a:lnSpc>
                <a:spcPct val="150000"/>
              </a:lnSpc>
              <a:buFont typeface="+mj-lt"/>
              <a:buAutoNum type="arabicParenR"/>
            </a:pPr>
            <a:r>
              <a:rPr lang="he-IL" b="1" dirty="0">
                <a:solidFill>
                  <a:prstClr val="black"/>
                </a:solidFill>
                <a:latin typeface="David" panose="020E0502060401010101" pitchFamily="34" charset="-79"/>
                <a:cs typeface="David" panose="020E0502060401010101" pitchFamily="34" charset="-79"/>
              </a:rPr>
              <a:t>שמירת האינטרס הביטחוני ומדיניות אכיפה מוגברת לאורך הכבישים המרכזיים באיו"ש: </a:t>
            </a:r>
            <a:endParaRPr lang="en-US" dirty="0">
              <a:solidFill>
                <a:prstClr val="black"/>
              </a:solidFill>
              <a:latin typeface="David" panose="020E0502060401010101" pitchFamily="34" charset="-79"/>
              <a:cs typeface="David" panose="020E0502060401010101" pitchFamily="34" charset="-79"/>
            </a:endParaRPr>
          </a:p>
          <a:p>
            <a:pPr marL="2171700" lvl="4" indent="-342900" algn="just">
              <a:lnSpc>
                <a:spcPct val="150000"/>
              </a:lnSpc>
              <a:buFont typeface="+mj-cs"/>
              <a:buAutoNum type="hebrew2Minus"/>
            </a:pPr>
            <a:endParaRPr lang="en-US" dirty="0">
              <a:solidFill>
                <a:prstClr val="black"/>
              </a:solidFill>
              <a:latin typeface="David" panose="020E0502060401010101" pitchFamily="34" charset="-79"/>
              <a:cs typeface="David" panose="020E0502060401010101" pitchFamily="34" charset="-79"/>
            </a:endParaRPr>
          </a:p>
          <a:p>
            <a:pPr algn="just">
              <a:lnSpc>
                <a:spcPct val="150000"/>
              </a:lnSpc>
            </a:pPr>
            <a:r>
              <a:rPr lang="en-US" dirty="0">
                <a:solidFill>
                  <a:prstClr val="black"/>
                </a:solidFill>
                <a:latin typeface="David" panose="020E0502060401010101" pitchFamily="34" charset="-79"/>
                <a:cs typeface="David" panose="020E0502060401010101" pitchFamily="34" charset="-79"/>
              </a:rPr>
              <a:t/>
            </a:r>
            <a:br>
              <a:rPr lang="en-US" dirty="0">
                <a:solidFill>
                  <a:prstClr val="black"/>
                </a:solidFill>
                <a:latin typeface="David" panose="020E0502060401010101" pitchFamily="34" charset="-79"/>
                <a:cs typeface="David" panose="020E0502060401010101" pitchFamily="34" charset="-79"/>
              </a:rPr>
            </a:br>
            <a:endParaRPr lang="he-IL" dirty="0">
              <a:solidFill>
                <a:prstClr val="black"/>
              </a:solidFill>
              <a:latin typeface="David" panose="020E0502060401010101" pitchFamily="34" charset="-79"/>
              <a:cs typeface="David" panose="020E0502060401010101" pitchFamily="34" charset="-79"/>
            </a:endParaRPr>
          </a:p>
        </p:txBody>
      </p:sp>
      <p:graphicFrame>
        <p:nvGraphicFramePr>
          <p:cNvPr id="2" name="טבלה 1"/>
          <p:cNvGraphicFramePr>
            <a:graphicFrameLocks noGrp="1"/>
          </p:cNvGraphicFramePr>
          <p:nvPr>
            <p:extLst>
              <p:ext uri="{D42A27DB-BD31-4B8C-83A1-F6EECF244321}">
                <p14:modId xmlns:p14="http://schemas.microsoft.com/office/powerpoint/2010/main" val="49042358"/>
              </p:ext>
            </p:extLst>
          </p:nvPr>
        </p:nvGraphicFramePr>
        <p:xfrm>
          <a:off x="467544" y="2924944"/>
          <a:ext cx="7848872" cy="3108960"/>
        </p:xfrm>
        <a:graphic>
          <a:graphicData uri="http://schemas.openxmlformats.org/drawingml/2006/table">
            <a:tbl>
              <a:tblPr rtl="1" firstRow="1" bandRow="1">
                <a:tableStyleId>{2D5ABB26-0587-4C30-8999-92F81FD0307C}</a:tableStyleId>
              </a:tblPr>
              <a:tblGrid>
                <a:gridCol w="4153888"/>
                <a:gridCol w="3694984"/>
              </a:tblGrid>
              <a:tr h="360040">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437- אדם- מישור אדומים.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436- גבעת זאב- נבי סמואל.</a:t>
                      </a:r>
                      <a:endParaRPr lang="en-US" sz="1800" dirty="0" smtClean="0">
                        <a:solidFill>
                          <a:schemeClr val="tx1"/>
                        </a:solidFill>
                        <a:latin typeface="David" panose="020E0502060401010101" pitchFamily="34" charset="-79"/>
                        <a:cs typeface="David" panose="020E0502060401010101" pitchFamily="34" charset="-79"/>
                      </a:endParaRPr>
                    </a:p>
                  </a:txBody>
                  <a:tcPr/>
                </a:tc>
              </a:tr>
              <a:tr h="360040">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375- צור הדסה- עוקף חוסן.</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90- הבקעה. </a:t>
                      </a:r>
                      <a:endParaRPr lang="en-US" sz="1800" dirty="0" smtClean="0">
                        <a:solidFill>
                          <a:schemeClr val="tx1"/>
                        </a:solidFill>
                        <a:latin typeface="David" panose="020E0502060401010101" pitchFamily="34" charset="-79"/>
                        <a:cs typeface="David" panose="020E0502060401010101" pitchFamily="34" charset="-79"/>
                      </a:endParaRPr>
                    </a:p>
                  </a:txBody>
                  <a:tcPr/>
                </a:tc>
              </a:tr>
              <a:tr h="360040">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1- א-זעים- הבקעה.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55- אליהו – קדומים. </a:t>
                      </a:r>
                      <a:endParaRPr lang="en-US" sz="1800" dirty="0" smtClean="0">
                        <a:solidFill>
                          <a:schemeClr val="tx1"/>
                        </a:solidFill>
                        <a:latin typeface="David" panose="020E0502060401010101" pitchFamily="34" charset="-79"/>
                        <a:cs typeface="David" panose="020E0502060401010101" pitchFamily="34" charset="-79"/>
                      </a:endParaRPr>
                    </a:p>
                  </a:txBody>
                  <a:tcPr/>
                </a:tc>
              </a:tr>
              <a:tr h="360040">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465- חוצה בנימין- צ' המשטרה הבריטית- </a:t>
                      </a:r>
                      <a:r>
                        <a:rPr lang="he-IL" sz="1800" dirty="0" err="1" smtClean="0">
                          <a:latin typeface="David" panose="020E0502060401010101" pitchFamily="34" charset="-79"/>
                          <a:cs typeface="David" panose="020E0502060401010101" pitchFamily="34" charset="-79"/>
                        </a:rPr>
                        <a:t>רנטיס</a:t>
                      </a:r>
                      <a:r>
                        <a:rPr lang="he-IL" sz="1800" dirty="0" smtClean="0">
                          <a:latin typeface="David" panose="020E0502060401010101" pitchFamily="34" charset="-79"/>
                          <a:cs typeface="David" panose="020E0502060401010101" pitchFamily="34" charset="-79"/>
                        </a:rPr>
                        <a:t>.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60- ג'נין חברון. </a:t>
                      </a:r>
                      <a:endParaRPr lang="en-US" sz="1800" dirty="0" smtClean="0">
                        <a:solidFill>
                          <a:schemeClr val="tx1"/>
                        </a:solidFill>
                        <a:latin typeface="David" panose="020E0502060401010101" pitchFamily="34" charset="-79"/>
                        <a:cs typeface="David" panose="020E0502060401010101" pitchFamily="34" charset="-79"/>
                      </a:endParaRPr>
                    </a:p>
                  </a:txBody>
                  <a:tcPr/>
                </a:tc>
              </a:tr>
              <a:tr h="360040">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317- מעבר מיתר- כרמל.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443- מודיעין ירושלים. </a:t>
                      </a:r>
                      <a:endParaRPr lang="en-US" sz="1800" dirty="0" smtClean="0">
                        <a:solidFill>
                          <a:schemeClr val="tx1"/>
                        </a:solidFill>
                        <a:latin typeface="David" panose="020E0502060401010101" pitchFamily="34" charset="-79"/>
                        <a:cs typeface="David" panose="020E0502060401010101" pitchFamily="34" charset="-79"/>
                      </a:endParaRPr>
                    </a:p>
                  </a:txBody>
                  <a:tcPr/>
                </a:tc>
              </a:tr>
              <a:tr h="360040">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557- עינב- מעבר תאנים.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5- </a:t>
                      </a:r>
                      <a:r>
                        <a:rPr lang="he-IL" sz="1800" dirty="0" err="1" smtClean="0">
                          <a:latin typeface="David" panose="020E0502060401010101" pitchFamily="34" charset="-79"/>
                          <a:cs typeface="David" panose="020E0502060401010101" pitchFamily="34" charset="-79"/>
                        </a:rPr>
                        <a:t>חוצ"ש</a:t>
                      </a:r>
                      <a:r>
                        <a:rPr lang="he-IL" sz="1800" dirty="0" smtClean="0">
                          <a:latin typeface="David" panose="020E0502060401010101" pitchFamily="34" charset="-79"/>
                          <a:cs typeface="David" panose="020E0502060401010101" pitchFamily="34" charset="-79"/>
                        </a:rPr>
                        <a:t>. </a:t>
                      </a:r>
                      <a:endParaRPr lang="en-US" sz="1800" dirty="0" smtClean="0">
                        <a:solidFill>
                          <a:schemeClr val="tx1"/>
                        </a:solidFill>
                        <a:latin typeface="David" panose="020E0502060401010101" pitchFamily="34" charset="-79"/>
                        <a:cs typeface="David" panose="020E0502060401010101" pitchFamily="34" charset="-79"/>
                      </a:endParaRPr>
                    </a:p>
                  </a:txBody>
                  <a:tcPr/>
                </a:tc>
              </a:tr>
              <a:tr h="360040">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458- כביש אלון (כפר אדומים מעלה אפרים).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1"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398- עוקף זעתרה- מעבר מזמוריה- תקוע. </a:t>
                      </a:r>
                      <a:endParaRPr lang="en-US" sz="1800" dirty="0" smtClean="0">
                        <a:solidFill>
                          <a:schemeClr val="tx1"/>
                        </a:solidFill>
                        <a:latin typeface="David" panose="020E0502060401010101" pitchFamily="34" charset="-79"/>
                        <a:cs typeface="David" panose="020E0502060401010101" pitchFamily="34" charset="-79"/>
                      </a:endParaRPr>
                    </a:p>
                  </a:txBody>
                  <a:tcPr/>
                </a:tc>
              </a:tr>
            </a:tbl>
          </a:graphicData>
        </a:graphic>
      </p:graphicFrame>
    </p:spTree>
    <p:extLst>
      <p:ext uri="{BB962C8B-B14F-4D97-AF65-F5344CB8AC3E}">
        <p14:creationId xmlns:p14="http://schemas.microsoft.com/office/powerpoint/2010/main" val="896478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908720"/>
            <a:ext cx="8712968" cy="5493812"/>
          </a:xfrm>
          <a:prstGeom prst="rect">
            <a:avLst/>
          </a:prstGeom>
          <a:noFill/>
        </p:spPr>
        <p:txBody>
          <a:bodyPr wrap="square" rtlCol="1">
            <a:spAutoFit/>
          </a:bodyPr>
          <a:lstStyle/>
          <a:p>
            <a:pPr marL="342900" indent="-342900" algn="just">
              <a:lnSpc>
                <a:spcPct val="150000"/>
              </a:lnSpc>
              <a:buFont typeface="+mj-lt"/>
              <a:buAutoNum type="arabicParenR" startAt="3"/>
            </a:pPr>
            <a:r>
              <a:rPr lang="he-IL" dirty="0">
                <a:solidFill>
                  <a:prstClr val="black"/>
                </a:solidFill>
                <a:latin typeface="David" panose="020E0502060401010101" pitchFamily="34" charset="-79"/>
                <a:cs typeface="David" panose="020E0502060401010101" pitchFamily="34" charset="-79"/>
              </a:rPr>
              <a:t>לאורך הכבישים ראוי להימנע מקידום פרויקטים אזרחיים, בדגש על הכבישים העוקפים ע"מ לא להגיע למצב בו בראייה ארוכת טווח אלו יהיו כבישים בתוך מרחב פלס' מיושב (מודל נבי אליאס), שנבנו שלא כחוק והופכים </a:t>
            </a:r>
            <a:r>
              <a:rPr lang="he-IL" b="1" dirty="0">
                <a:solidFill>
                  <a:prstClr val="black"/>
                </a:solidFill>
                <a:latin typeface="David" panose="020E0502060401010101" pitchFamily="34" charset="-79"/>
                <a:cs typeface="David" panose="020E0502060401010101" pitchFamily="34" charset="-79"/>
              </a:rPr>
              <a:t>לבעיה ביטחונית תחבורתית.</a:t>
            </a:r>
            <a:r>
              <a:rPr lang="he-IL" dirty="0">
                <a:solidFill>
                  <a:prstClr val="black"/>
                </a:solidFill>
                <a:latin typeface="David" panose="020E0502060401010101" pitchFamily="34" charset="-79"/>
                <a:cs typeface="David" panose="020E0502060401010101" pitchFamily="34" charset="-79"/>
              </a:rPr>
              <a:t> </a:t>
            </a:r>
            <a:endParaRPr lang="he-IL" dirty="0" smtClean="0">
              <a:solidFill>
                <a:prstClr val="black"/>
              </a:solidFill>
              <a:latin typeface="David" panose="020E0502060401010101" pitchFamily="34" charset="-79"/>
              <a:cs typeface="David" panose="020E0502060401010101" pitchFamily="34" charset="-79"/>
            </a:endParaRPr>
          </a:p>
          <a:p>
            <a:pPr marL="342900" indent="-342900" algn="just">
              <a:lnSpc>
                <a:spcPct val="150000"/>
              </a:lnSpc>
              <a:buFont typeface="+mj-lt"/>
              <a:buAutoNum type="arabicParenR" startAt="3"/>
            </a:pPr>
            <a:r>
              <a:rPr lang="he-IL" dirty="0" smtClean="0">
                <a:solidFill>
                  <a:prstClr val="black"/>
                </a:solidFill>
                <a:latin typeface="David" panose="020E0502060401010101" pitchFamily="34" charset="-79"/>
                <a:cs typeface="David" panose="020E0502060401010101" pitchFamily="34" charset="-79"/>
              </a:rPr>
              <a:t>בתוואי </a:t>
            </a:r>
            <a:r>
              <a:rPr lang="he-IL" dirty="0">
                <a:solidFill>
                  <a:prstClr val="black"/>
                </a:solidFill>
                <a:latin typeface="David" panose="020E0502060401010101" pitchFamily="34" charset="-79"/>
                <a:cs typeface="David" panose="020E0502060401010101" pitchFamily="34" charset="-79"/>
              </a:rPr>
              <a:t>כבישים עוקפים עתידיים יש לשמר יכולת סלילה או הרחבה של אותם כבישים - עוקף אל ערוב, עוקף חווארה, 437, הרחבת כביש 55, הטבעת המזרחי וכדומה.</a:t>
            </a:r>
            <a:endParaRPr lang="en-US" dirty="0">
              <a:solidFill>
                <a:prstClr val="black"/>
              </a:solidFill>
              <a:latin typeface="David" panose="020E0502060401010101" pitchFamily="34" charset="-79"/>
              <a:cs typeface="David" panose="020E0502060401010101" pitchFamily="34" charset="-79"/>
            </a:endParaRPr>
          </a:p>
          <a:p>
            <a:pPr marL="342900" indent="-342900" algn="just">
              <a:lnSpc>
                <a:spcPct val="150000"/>
              </a:lnSpc>
              <a:buFont typeface="+mj-lt"/>
              <a:buAutoNum type="arabicParenR" startAt="5"/>
            </a:pPr>
            <a:r>
              <a:rPr lang="he-IL" b="1" dirty="0">
                <a:solidFill>
                  <a:prstClr val="black"/>
                </a:solidFill>
                <a:latin typeface="David" panose="020E0502060401010101" pitchFamily="34" charset="-79"/>
                <a:cs typeface="David" panose="020E0502060401010101" pitchFamily="34" charset="-79"/>
              </a:rPr>
              <a:t>שימור שטחים המשרתים את הגנת היישובים הישראליים אשר מחוץ לגושי ההתיישבות. זאת לצד הקמת/השלמת מרכיבי הביטחון בכל יישוב ויישוב והגנת דרכי הגישה ליישוב</a:t>
            </a:r>
            <a:r>
              <a:rPr lang="he-IL" dirty="0">
                <a:solidFill>
                  <a:prstClr val="black"/>
                </a:solidFill>
                <a:latin typeface="David" panose="020E0502060401010101" pitchFamily="34" charset="-79"/>
                <a:cs typeface="David" panose="020E0502060401010101" pitchFamily="34" charset="-79"/>
              </a:rPr>
              <a:t> .</a:t>
            </a:r>
            <a:endParaRPr lang="en-US" dirty="0">
              <a:solidFill>
                <a:prstClr val="black"/>
              </a:solidFill>
              <a:latin typeface="David" panose="020E0502060401010101" pitchFamily="34" charset="-79"/>
              <a:cs typeface="David" panose="020E0502060401010101" pitchFamily="34" charset="-79"/>
            </a:endParaRPr>
          </a:p>
          <a:p>
            <a:pPr marL="342900" indent="-342900" algn="just">
              <a:lnSpc>
                <a:spcPct val="150000"/>
              </a:lnSpc>
              <a:buFont typeface="+mj-lt"/>
              <a:buAutoNum type="arabicParenR" startAt="6"/>
            </a:pPr>
            <a:r>
              <a:rPr lang="he-IL" b="1" u="sng" dirty="0">
                <a:solidFill>
                  <a:prstClr val="black"/>
                </a:solidFill>
                <a:latin typeface="David" panose="020E0502060401010101" pitchFamily="34" charset="-79"/>
                <a:cs typeface="David" panose="020E0502060401010101" pitchFamily="34" charset="-79"/>
              </a:rPr>
              <a:t>אתרים אסטרטגיים</a:t>
            </a:r>
            <a:r>
              <a:rPr lang="he-IL" dirty="0">
                <a:solidFill>
                  <a:prstClr val="black"/>
                </a:solidFill>
                <a:latin typeface="David" panose="020E0502060401010101" pitchFamily="34" charset="-79"/>
                <a:cs typeface="David" panose="020E0502060401010101" pitchFamily="34" charset="-79"/>
              </a:rPr>
              <a:t>: </a:t>
            </a:r>
            <a:endParaRPr lang="en-US" dirty="0">
              <a:solidFill>
                <a:prstClr val="black"/>
              </a:solidFill>
              <a:latin typeface="David" panose="020E0502060401010101" pitchFamily="34" charset="-79"/>
              <a:cs typeface="David" panose="020E0502060401010101" pitchFamily="34" charset="-79"/>
            </a:endParaRPr>
          </a:p>
          <a:p>
            <a:pPr algn="just">
              <a:lnSpc>
                <a:spcPct val="150000"/>
              </a:lnSpc>
            </a:pPr>
            <a:r>
              <a:rPr lang="he-IL" dirty="0" smtClean="0">
                <a:solidFill>
                  <a:prstClr val="black"/>
                </a:solidFill>
                <a:latin typeface="David" panose="020E0502060401010101" pitchFamily="34" charset="-79"/>
                <a:cs typeface="David" panose="020E0502060401010101" pitchFamily="34" charset="-79"/>
              </a:rPr>
              <a:t>        (א)  יש </a:t>
            </a:r>
            <a:r>
              <a:rPr lang="he-IL" dirty="0">
                <a:solidFill>
                  <a:prstClr val="black"/>
                </a:solidFill>
                <a:latin typeface="David" panose="020E0502060401010101" pitchFamily="34" charset="-79"/>
                <a:cs typeface="David" panose="020E0502060401010101" pitchFamily="34" charset="-79"/>
              </a:rPr>
              <a:t>לשמר את חופש התנועה והאפקטיביות הביטחונית של דרכי הגישה והמרחב בהם ממוקמים אתרים </a:t>
            </a:r>
            <a:endParaRPr lang="he-IL" dirty="0" smtClean="0">
              <a:solidFill>
                <a:prstClr val="black"/>
              </a:solidFill>
              <a:latin typeface="David" panose="020E0502060401010101" pitchFamily="34" charset="-79"/>
              <a:cs typeface="David" panose="020E0502060401010101" pitchFamily="34" charset="-79"/>
            </a:endParaRPr>
          </a:p>
          <a:p>
            <a:pPr algn="just">
              <a:lnSpc>
                <a:spcPct val="150000"/>
              </a:lnSpc>
            </a:pPr>
            <a:r>
              <a:rPr lang="he-IL" dirty="0" smtClean="0">
                <a:solidFill>
                  <a:prstClr val="black"/>
                </a:solidFill>
                <a:latin typeface="David" panose="020E0502060401010101" pitchFamily="34" charset="-79"/>
                <a:cs typeface="David" panose="020E0502060401010101" pitchFamily="34" charset="-79"/>
              </a:rPr>
              <a:t>               אסטרטגיים חשובים כגון: הר </a:t>
            </a:r>
            <a:r>
              <a:rPr lang="he-IL" dirty="0">
                <a:solidFill>
                  <a:prstClr val="black"/>
                </a:solidFill>
                <a:latin typeface="David" panose="020E0502060401010101" pitchFamily="34" charset="-79"/>
                <a:cs typeface="David" panose="020E0502060401010101" pitchFamily="34" charset="-79"/>
              </a:rPr>
              <a:t>עיבל, בעל חצור, דיה, מצודות יהודה. </a:t>
            </a:r>
            <a:endParaRPr lang="en-US" dirty="0">
              <a:solidFill>
                <a:prstClr val="black"/>
              </a:solidFill>
              <a:latin typeface="David" panose="020E0502060401010101" pitchFamily="34" charset="-79"/>
              <a:cs typeface="David" panose="020E0502060401010101" pitchFamily="34" charset="-79"/>
            </a:endParaRPr>
          </a:p>
          <a:p>
            <a:pPr algn="just">
              <a:lnSpc>
                <a:spcPct val="150000"/>
              </a:lnSpc>
            </a:pPr>
            <a:r>
              <a:rPr lang="he-IL" dirty="0" smtClean="0">
                <a:solidFill>
                  <a:prstClr val="black"/>
                </a:solidFill>
                <a:latin typeface="David" panose="020E0502060401010101" pitchFamily="34" charset="-79"/>
                <a:cs typeface="David" panose="020E0502060401010101" pitchFamily="34" charset="-79"/>
              </a:rPr>
              <a:t>        (ב) יש </a:t>
            </a:r>
            <a:r>
              <a:rPr lang="he-IL" dirty="0">
                <a:solidFill>
                  <a:prstClr val="black"/>
                </a:solidFill>
                <a:latin typeface="David" panose="020E0502060401010101" pitchFamily="34" charset="-79"/>
                <a:cs typeface="David" panose="020E0502060401010101" pitchFamily="34" charset="-79"/>
              </a:rPr>
              <a:t>להימנע מקידום תכניות לאורך הצירים המובילים לאתרים אלו ולשימור של חייץ ביטחוני </a:t>
            </a:r>
            <a:r>
              <a:rPr lang="he-IL" dirty="0" smtClean="0">
                <a:solidFill>
                  <a:prstClr val="black"/>
                </a:solidFill>
                <a:latin typeface="David" panose="020E0502060401010101" pitchFamily="34" charset="-79"/>
                <a:cs typeface="David" panose="020E0502060401010101" pitchFamily="34" charset="-79"/>
              </a:rPr>
              <a:t>אפקטיבי מאתרים </a:t>
            </a:r>
            <a:r>
              <a:rPr lang="he-IL" dirty="0">
                <a:solidFill>
                  <a:prstClr val="black"/>
                </a:solidFill>
                <a:latin typeface="David" panose="020E0502060401010101" pitchFamily="34" charset="-79"/>
                <a:cs typeface="David" panose="020E0502060401010101" pitchFamily="34" charset="-79"/>
              </a:rPr>
              <a:t>אלו. </a:t>
            </a:r>
          </a:p>
        </p:txBody>
      </p:sp>
    </p:spTree>
    <p:extLst>
      <p:ext uri="{BB962C8B-B14F-4D97-AF65-F5344CB8AC3E}">
        <p14:creationId xmlns:p14="http://schemas.microsoft.com/office/powerpoint/2010/main" val="4110739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052736"/>
            <a:ext cx="8712968" cy="1754326"/>
          </a:xfrm>
          <a:prstGeom prst="rect">
            <a:avLst/>
          </a:prstGeom>
          <a:noFill/>
        </p:spPr>
        <p:txBody>
          <a:bodyPr wrap="square" rtlCol="1">
            <a:spAutoFit/>
          </a:bodyPr>
          <a:lstStyle/>
          <a:p>
            <a:pPr marL="800100" lvl="1" indent="-342900">
              <a:lnSpc>
                <a:spcPct val="150000"/>
              </a:lnSpc>
              <a:buFont typeface="+mj-cs"/>
              <a:buAutoNum type="hebrew2Minus"/>
            </a:pPr>
            <a:r>
              <a:rPr lang="he-IL" dirty="0" smtClean="0">
                <a:solidFill>
                  <a:prstClr val="black"/>
                </a:solidFill>
                <a:latin typeface="David" panose="020E0502060401010101" pitchFamily="34" charset="-79"/>
                <a:cs typeface="David" panose="020E0502060401010101" pitchFamily="34" charset="-79"/>
              </a:rPr>
              <a:t>שימור </a:t>
            </a:r>
            <a:r>
              <a:rPr lang="he-IL" dirty="0">
                <a:solidFill>
                  <a:prstClr val="black"/>
                </a:solidFill>
                <a:latin typeface="David" panose="020E0502060401010101" pitchFamily="34" charset="-79"/>
                <a:cs typeface="David" panose="020E0502060401010101" pitchFamily="34" charset="-79"/>
              </a:rPr>
              <a:t>האינטרס הביטחוני בשטחי </a:t>
            </a:r>
            <a:r>
              <a:rPr lang="en-US" dirty="0">
                <a:solidFill>
                  <a:prstClr val="black"/>
                </a:solidFill>
                <a:latin typeface="David" panose="020E0502060401010101" pitchFamily="34" charset="-79"/>
                <a:cs typeface="David" panose="020E0502060401010101" pitchFamily="34" charset="-79"/>
              </a:rPr>
              <a:t>C </a:t>
            </a:r>
            <a:r>
              <a:rPr lang="he-IL" dirty="0" smtClean="0">
                <a:solidFill>
                  <a:prstClr val="black"/>
                </a:solidFill>
                <a:latin typeface="David" panose="020E0502060401010101" pitchFamily="34" charset="-79"/>
                <a:cs typeface="David" panose="020E0502060401010101" pitchFamily="34" charset="-79"/>
              </a:rPr>
              <a:t> בכלל </a:t>
            </a:r>
            <a:r>
              <a:rPr lang="he-IL" dirty="0">
                <a:solidFill>
                  <a:prstClr val="black"/>
                </a:solidFill>
                <a:latin typeface="David" panose="020E0502060401010101" pitchFamily="34" charset="-79"/>
                <a:cs typeface="David" panose="020E0502060401010101" pitchFamily="34" charset="-79"/>
              </a:rPr>
              <a:t>ובשטחים המתוכננים להיכלל בתוך הגדר הביטחונית, מחייב </a:t>
            </a:r>
            <a:r>
              <a:rPr lang="he-IL" b="1" dirty="0">
                <a:solidFill>
                  <a:prstClr val="black"/>
                </a:solidFill>
                <a:latin typeface="David" panose="020E0502060401010101" pitchFamily="34" charset="-79"/>
                <a:cs typeface="David" panose="020E0502060401010101" pitchFamily="34" charset="-79"/>
              </a:rPr>
              <a:t>הגדרת סדרי עדיפויות ברורים לגורמי האכיפה והפיקוח</a:t>
            </a:r>
            <a:r>
              <a:rPr lang="he-IL" dirty="0">
                <a:solidFill>
                  <a:prstClr val="black"/>
                </a:solidFill>
                <a:latin typeface="David" panose="020E0502060401010101" pitchFamily="34" charset="-79"/>
                <a:cs typeface="David" panose="020E0502060401010101" pitchFamily="34" charset="-79"/>
              </a:rPr>
              <a:t>. </a:t>
            </a:r>
            <a:endParaRPr lang="en-US" dirty="0">
              <a:solidFill>
                <a:prstClr val="black"/>
              </a:solidFill>
              <a:latin typeface="David" panose="020E0502060401010101" pitchFamily="34" charset="-79"/>
              <a:cs typeface="David" panose="020E0502060401010101" pitchFamily="34" charset="-79"/>
            </a:endParaRPr>
          </a:p>
          <a:p>
            <a:pPr marL="800100" lvl="1" indent="-342900">
              <a:lnSpc>
                <a:spcPct val="150000"/>
              </a:lnSpc>
              <a:buFont typeface="+mj-cs"/>
              <a:buAutoNum type="hebrew2Minus"/>
            </a:pPr>
            <a:r>
              <a:rPr lang="he-IL" b="1" u="sng" dirty="0">
                <a:solidFill>
                  <a:prstClr val="black"/>
                </a:solidFill>
                <a:latin typeface="David" panose="020E0502060401010101" pitchFamily="34" charset="-79"/>
                <a:cs typeface="David" panose="020E0502060401010101" pitchFamily="34" charset="-79"/>
              </a:rPr>
              <a:t>מדיניות התכנון האזרחי, האכיפה והפיקוח נגד בנייה בלתי חוקית, ראויה להתנהל לפי סדר עדיפות תוך מתן דגש והתמקדות בנקודות כדלקמן: </a:t>
            </a:r>
            <a:endParaRPr lang="he-IL" dirty="0">
              <a:solidFill>
                <a:prstClr val="black"/>
              </a:solidFill>
              <a:latin typeface="David" panose="020E0502060401010101" pitchFamily="34" charset="-79"/>
              <a:cs typeface="David" panose="020E0502060401010101" pitchFamily="34" charset="-79"/>
            </a:endParaRPr>
          </a:p>
        </p:txBody>
      </p:sp>
      <p:graphicFrame>
        <p:nvGraphicFramePr>
          <p:cNvPr id="2" name="טבלה 1"/>
          <p:cNvGraphicFramePr>
            <a:graphicFrameLocks noGrp="1"/>
          </p:cNvGraphicFramePr>
          <p:nvPr>
            <p:extLst>
              <p:ext uri="{D42A27DB-BD31-4B8C-83A1-F6EECF244321}">
                <p14:modId xmlns:p14="http://schemas.microsoft.com/office/powerpoint/2010/main" val="2022543561"/>
              </p:ext>
            </p:extLst>
          </p:nvPr>
        </p:nvGraphicFramePr>
        <p:xfrm>
          <a:off x="580979" y="2924944"/>
          <a:ext cx="7608168" cy="1752600"/>
        </p:xfrm>
        <a:graphic>
          <a:graphicData uri="http://schemas.openxmlformats.org/drawingml/2006/table">
            <a:tbl>
              <a:tblPr rtl="1" firstRow="1" bandRow="1">
                <a:tableStyleId>{2D5ABB26-0587-4C30-8999-92F81FD0307C}</a:tableStyleId>
              </a:tblPr>
              <a:tblGrid>
                <a:gridCol w="3804084"/>
                <a:gridCol w="3804084"/>
              </a:tblGrid>
              <a:tr h="370840">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תוואי גדר הביטחון וגושי ההתיישבות.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מרחבי השליטה על נתב"ג. </a:t>
                      </a:r>
                      <a:endParaRPr lang="en-US" sz="1800" dirty="0" smtClean="0">
                        <a:solidFill>
                          <a:schemeClr val="tx1"/>
                        </a:solidFill>
                        <a:latin typeface="David" panose="020E0502060401010101" pitchFamily="34" charset="-79"/>
                        <a:cs typeface="David" panose="020E0502060401010101" pitchFamily="34" charset="-79"/>
                      </a:endParaRPr>
                    </a:p>
                  </a:txBody>
                  <a:tcPr/>
                </a:tc>
              </a:tr>
              <a:tr h="370840">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מרחבי הכבישים המרכזיים.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מרחב מעלה אדומים (ומרחב </a:t>
                      </a:r>
                      <a:r>
                        <a:rPr lang="en-US" sz="1800" dirty="0" smtClean="0">
                          <a:latin typeface="David" panose="020E0502060401010101" pitchFamily="34" charset="-79"/>
                          <a:cs typeface="David" panose="020E0502060401010101" pitchFamily="34" charset="-79"/>
                        </a:rPr>
                        <a:t>E1</a:t>
                      </a:r>
                      <a:r>
                        <a:rPr lang="he-IL" sz="1800" dirty="0" smtClean="0">
                          <a:latin typeface="David" panose="020E0502060401010101" pitchFamily="34" charset="-79"/>
                          <a:cs typeface="David" panose="020E0502060401010101" pitchFamily="34" charset="-79"/>
                        </a:rPr>
                        <a:t> ). </a:t>
                      </a:r>
                      <a:endParaRPr lang="en-US" sz="1800" dirty="0" smtClean="0">
                        <a:solidFill>
                          <a:schemeClr val="tx1"/>
                        </a:solidFill>
                        <a:latin typeface="David" panose="020E0502060401010101" pitchFamily="34" charset="-79"/>
                        <a:cs typeface="David" panose="020E0502060401010101" pitchFamily="34" charset="-79"/>
                      </a:endParaRPr>
                    </a:p>
                  </a:txBody>
                  <a:tcPr/>
                </a:tc>
              </a:tr>
              <a:tr h="370840">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מרחב הבקעה.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המעברים לאורך הגדר הביטחונית. </a:t>
                      </a:r>
                      <a:endParaRPr lang="en-US" sz="1800" dirty="0" smtClean="0">
                        <a:solidFill>
                          <a:schemeClr val="tx1"/>
                        </a:solidFill>
                        <a:latin typeface="David" panose="020E0502060401010101" pitchFamily="34" charset="-79"/>
                        <a:cs typeface="David" panose="020E0502060401010101" pitchFamily="34" charset="-79"/>
                      </a:endParaRPr>
                    </a:p>
                  </a:txBody>
                  <a:tcPr/>
                </a:tc>
              </a:tr>
              <a:tr h="370840">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שטחי המפתח בכלל שטחי איו"ש. </a:t>
                      </a:r>
                      <a:endParaRPr lang="en-US" sz="1800" dirty="0" smtClean="0">
                        <a:solidFill>
                          <a:schemeClr val="tx1"/>
                        </a:solidFill>
                        <a:latin typeface="David" panose="020E0502060401010101" pitchFamily="34" charset="-79"/>
                        <a:cs typeface="David" panose="020E0502060401010101" pitchFamily="34" charset="-79"/>
                      </a:endParaRPr>
                    </a:p>
                  </a:txBody>
                  <a:tcPr/>
                </a:tc>
                <a:tc>
                  <a:txBody>
                    <a:bodyPr/>
                    <a:lstStyle/>
                    <a:p>
                      <a:pPr marL="285750" marR="0" lvl="2"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800" dirty="0" smtClean="0">
                          <a:latin typeface="David" panose="020E0502060401010101" pitchFamily="34" charset="-79"/>
                          <a:cs typeface="David" panose="020E0502060401010101" pitchFamily="34" charset="-79"/>
                        </a:rPr>
                        <a:t>האתרים האסטרטגיים ודרכי הגישה אליהם. </a:t>
                      </a:r>
                      <a:endParaRPr lang="en-US" sz="1800" dirty="0" smtClean="0">
                        <a:solidFill>
                          <a:schemeClr val="tx1"/>
                        </a:solidFill>
                        <a:latin typeface="David" panose="020E0502060401010101" pitchFamily="34" charset="-79"/>
                        <a:cs typeface="David" panose="020E0502060401010101" pitchFamily="34" charset="-79"/>
                      </a:endParaRPr>
                    </a:p>
                  </a:txBody>
                  <a:tcPr/>
                </a:tc>
              </a:tr>
            </a:tbl>
          </a:graphicData>
        </a:graphic>
      </p:graphicFrame>
      <p:sp>
        <p:nvSpPr>
          <p:cNvPr id="6" name="WordArt 2"/>
          <p:cNvSpPr>
            <a:spLocks noChangeArrowheads="1" noChangeShapeType="1" noTextEdit="1"/>
          </p:cNvSpPr>
          <p:nvPr/>
        </p:nvSpPr>
        <p:spPr bwMode="auto">
          <a:xfrm>
            <a:off x="3760419" y="53114"/>
            <a:ext cx="1623163" cy="505841"/>
          </a:xfrm>
          <a:prstGeom prst="rect">
            <a:avLst/>
          </a:prstGeom>
          <a:ln>
            <a:noFill/>
          </a:ln>
        </p:spPr>
        <p:txBody>
          <a:bodyPr wrap="none" numCol="1" fromWordArt="1">
            <a:prstTxWarp prst="textTriangle">
              <a:avLst>
                <a:gd name="adj" fmla="val 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r>
              <a:rPr lang="he-IL" sz="4000" b="1" i="1" dirty="0" smtClean="0">
                <a:ln w="11430">
                  <a:solidFill>
                    <a:schemeClr val="tx1"/>
                  </a:solidFill>
                </a:ln>
                <a:solidFill>
                  <a:sysClr val="windowText" lastClr="000000"/>
                </a:solidFill>
                <a:effectLst>
                  <a:outerShdw blurRad="50800" dist="39000" dir="5460000" algn="tl">
                    <a:srgbClr val="000000">
                      <a:alpha val="38000"/>
                    </a:srgbClr>
                  </a:outerShdw>
                </a:effectLst>
                <a:latin typeface="David" pitchFamily="34" charset="-79"/>
                <a:ea typeface="+mj-ea"/>
                <a:cs typeface="David" pitchFamily="34" charset="-79"/>
              </a:rPr>
              <a:t>סיכום</a:t>
            </a:r>
            <a:endParaRPr lang="he-IL" sz="4000" b="1" i="1" dirty="0">
              <a:ln w="11430">
                <a:solidFill>
                  <a:schemeClr val="tx1"/>
                </a:solidFill>
              </a:ln>
              <a:solidFill>
                <a:sysClr val="windowText" lastClr="000000"/>
              </a:solidFill>
              <a:effectLst>
                <a:outerShdw blurRad="50800" dist="39000" dir="5460000" algn="tl">
                  <a:srgbClr val="000000">
                    <a:alpha val="38000"/>
                  </a:srgbClr>
                </a:outerShdw>
              </a:effectLst>
              <a:latin typeface="David" pitchFamily="34" charset="-79"/>
              <a:ea typeface="+mj-ea"/>
              <a:cs typeface="David" pitchFamily="34" charset="-79"/>
            </a:endParaRPr>
          </a:p>
        </p:txBody>
      </p:sp>
    </p:spTree>
    <p:extLst>
      <p:ext uri="{BB962C8B-B14F-4D97-AF65-F5344CB8AC3E}">
        <p14:creationId xmlns:p14="http://schemas.microsoft.com/office/powerpoint/2010/main" val="2853087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827584" y="954429"/>
            <a:ext cx="8100392" cy="3831818"/>
          </a:xfrm>
          <a:prstGeom prst="rect">
            <a:avLst/>
          </a:prstGeom>
        </p:spPr>
        <p:txBody>
          <a:bodyPr wrap="square">
            <a:spAutoFit/>
          </a:bodyPr>
          <a:lstStyle/>
          <a:p>
            <a:pPr>
              <a:lnSpc>
                <a:spcPct val="150000"/>
              </a:lnSpc>
              <a:buSzPts val="1100"/>
            </a:pPr>
            <a:r>
              <a:rPr lang="he-IL" u="sng" dirty="0" smtClean="0">
                <a:solidFill>
                  <a:prstClr val="black"/>
                </a:solidFill>
                <a:ea typeface="Calibri" panose="020F0502020204030204" pitchFamily="34" charset="0"/>
                <a:cs typeface="David" panose="020E0502060401010101" pitchFamily="34" charset="-79"/>
              </a:rPr>
              <a:t>קיימים </a:t>
            </a:r>
            <a:r>
              <a:rPr lang="he-IL" u="sng" dirty="0">
                <a:solidFill>
                  <a:prstClr val="black"/>
                </a:solidFill>
                <a:ea typeface="Calibri" panose="020F0502020204030204" pitchFamily="34" charset="0"/>
                <a:cs typeface="David" panose="020E0502060401010101" pitchFamily="34" charset="-79"/>
              </a:rPr>
              <a:t>שטחי </a:t>
            </a:r>
            <a:r>
              <a:rPr lang="en-US" u="sng" dirty="0">
                <a:solidFill>
                  <a:prstClr val="black"/>
                </a:solidFill>
                <a:ea typeface="Calibri" panose="020F0502020204030204" pitchFamily="34" charset="0"/>
                <a:cs typeface="David" panose="020E0502060401010101" pitchFamily="34" charset="-79"/>
              </a:rPr>
              <a:t>C </a:t>
            </a:r>
            <a:r>
              <a:rPr lang="he-IL" u="sng" dirty="0">
                <a:solidFill>
                  <a:prstClr val="black"/>
                </a:solidFill>
                <a:ea typeface="Calibri" panose="020F0502020204030204" pitchFamily="34" charset="0"/>
                <a:cs typeface="David" panose="020E0502060401010101" pitchFamily="34" charset="-79"/>
              </a:rPr>
              <a:t> בהם העדיפות לאכיפה ופיקוח</a:t>
            </a:r>
            <a:r>
              <a:rPr lang="he-IL" b="1" u="sng" dirty="0">
                <a:solidFill>
                  <a:prstClr val="black"/>
                </a:solidFill>
                <a:ea typeface="Calibri" panose="020F0502020204030204" pitchFamily="34" charset="0"/>
                <a:cs typeface="David" panose="020E0502060401010101" pitchFamily="34" charset="-79"/>
              </a:rPr>
              <a:t> </a:t>
            </a:r>
            <a:r>
              <a:rPr lang="he-IL" b="1" u="sng" dirty="0" smtClean="0">
                <a:solidFill>
                  <a:prstClr val="black"/>
                </a:solidFill>
                <a:ea typeface="Calibri" panose="020F0502020204030204" pitchFamily="34" charset="0"/>
                <a:cs typeface="David" panose="020E0502060401010101" pitchFamily="34" charset="-79"/>
              </a:rPr>
              <a:t>הינם בסדר עדיפות נמוך</a:t>
            </a:r>
            <a:r>
              <a:rPr lang="he-IL" u="sng" dirty="0" smtClean="0">
                <a:solidFill>
                  <a:prstClr val="black"/>
                </a:solidFill>
                <a:ea typeface="Calibri" panose="020F0502020204030204" pitchFamily="34" charset="0"/>
                <a:cs typeface="David" panose="020E0502060401010101" pitchFamily="34" charset="-79"/>
              </a:rPr>
              <a:t> </a:t>
            </a:r>
            <a:r>
              <a:rPr lang="he-IL" u="sng" dirty="0">
                <a:solidFill>
                  <a:prstClr val="black"/>
                </a:solidFill>
                <a:ea typeface="Calibri" panose="020F0502020204030204" pitchFamily="34" charset="0"/>
                <a:cs typeface="David" panose="020E0502060401010101" pitchFamily="34" charset="-79"/>
              </a:rPr>
              <a:t>יותר כגון: </a:t>
            </a:r>
            <a:endParaRPr lang="en-US" u="sng" dirty="0">
              <a:solidFill>
                <a:prstClr val="black"/>
              </a:solidFill>
              <a:ea typeface="Calibri" panose="020F0502020204030204" pitchFamily="34" charset="0"/>
              <a:cs typeface="David" panose="020E0502060401010101" pitchFamily="34" charset="-79"/>
            </a:endParaRPr>
          </a:p>
          <a:p>
            <a:pPr marL="342900" indent="-342900">
              <a:lnSpc>
                <a:spcPct val="150000"/>
              </a:lnSpc>
              <a:buFont typeface="Symbol" panose="05050102010706020507" pitchFamily="18" charset="2"/>
              <a:buChar char=""/>
            </a:pPr>
            <a:r>
              <a:rPr lang="he-IL" dirty="0">
                <a:solidFill>
                  <a:prstClr val="black"/>
                </a:solidFill>
                <a:latin typeface="Tahoma" panose="020B0604030504040204" pitchFamily="34" charset="0"/>
                <a:ea typeface="Calibri" panose="020F0502020204030204" pitchFamily="34" charset="0"/>
                <a:cs typeface="David" panose="020E0502060401010101" pitchFamily="34" charset="-79"/>
              </a:rPr>
              <a:t>שבי שומרון צפונה. </a:t>
            </a:r>
            <a:endParaRPr lang="en-US" dirty="0">
              <a:solidFill>
                <a:prstClr val="black"/>
              </a:solidFill>
              <a:ea typeface="Calibri" panose="020F0502020204030204" pitchFamily="34" charset="0"/>
              <a:cs typeface="Arial" panose="020B0604020202020204" pitchFamily="34" charset="0"/>
            </a:endParaRPr>
          </a:p>
          <a:p>
            <a:pPr marL="342900" indent="-342900">
              <a:lnSpc>
                <a:spcPct val="150000"/>
              </a:lnSpc>
              <a:buFont typeface="Symbol" panose="05050102010706020507" pitchFamily="18" charset="2"/>
              <a:buChar char=""/>
            </a:pPr>
            <a:r>
              <a:rPr lang="he-IL" dirty="0">
                <a:solidFill>
                  <a:prstClr val="black"/>
                </a:solidFill>
                <a:ea typeface="Calibri" panose="020F0502020204030204" pitchFamily="34" charset="0"/>
                <a:cs typeface="David" panose="020E0502060401010101" pitchFamily="34" charset="-79"/>
              </a:rPr>
              <a:t>גנים כדים. </a:t>
            </a:r>
            <a:endParaRPr lang="en-US" dirty="0">
              <a:solidFill>
                <a:prstClr val="black"/>
              </a:solidFill>
              <a:ea typeface="Calibri" panose="020F0502020204030204" pitchFamily="34" charset="0"/>
              <a:cs typeface="Arial" panose="020B0604020202020204" pitchFamily="34" charset="0"/>
            </a:endParaRPr>
          </a:p>
          <a:p>
            <a:pPr marL="342900" indent="-342900">
              <a:lnSpc>
                <a:spcPct val="150000"/>
              </a:lnSpc>
              <a:buFont typeface="Symbol" panose="05050102010706020507" pitchFamily="18" charset="2"/>
              <a:buChar char=""/>
            </a:pPr>
            <a:r>
              <a:rPr lang="he-IL" dirty="0">
                <a:solidFill>
                  <a:prstClr val="black"/>
                </a:solidFill>
                <a:ea typeface="Calibri" panose="020F0502020204030204" pitchFamily="34" charset="0"/>
                <a:cs typeface="David" panose="020E0502060401010101" pitchFamily="34" charset="-79"/>
              </a:rPr>
              <a:t>אבני חפץ צפונה. </a:t>
            </a:r>
            <a:endParaRPr lang="en-US" dirty="0">
              <a:solidFill>
                <a:prstClr val="black"/>
              </a:solidFill>
              <a:ea typeface="Calibri" panose="020F0502020204030204" pitchFamily="34" charset="0"/>
              <a:cs typeface="Arial" panose="020B0604020202020204" pitchFamily="34" charset="0"/>
            </a:endParaRPr>
          </a:p>
          <a:p>
            <a:pPr marL="342900" indent="-342900">
              <a:lnSpc>
                <a:spcPct val="150000"/>
              </a:lnSpc>
              <a:buFont typeface="Symbol" panose="05050102010706020507" pitchFamily="18" charset="2"/>
              <a:buChar char=""/>
            </a:pPr>
            <a:r>
              <a:rPr lang="he-IL" dirty="0">
                <a:solidFill>
                  <a:prstClr val="black"/>
                </a:solidFill>
                <a:ea typeface="Calibri" panose="020F0502020204030204" pitchFamily="34" charset="0"/>
                <a:cs typeface="David" panose="020E0502060401010101" pitchFamily="34" charset="-79"/>
              </a:rPr>
              <a:t>עץ אפרים וברקן צפונה. </a:t>
            </a:r>
            <a:endParaRPr lang="en-US" dirty="0">
              <a:solidFill>
                <a:prstClr val="black"/>
              </a:solidFill>
              <a:ea typeface="Calibri" panose="020F0502020204030204" pitchFamily="34" charset="0"/>
              <a:cs typeface="Arial" panose="020B0604020202020204" pitchFamily="34" charset="0"/>
            </a:endParaRPr>
          </a:p>
          <a:p>
            <a:pPr marL="342900" indent="-342900">
              <a:lnSpc>
                <a:spcPct val="150000"/>
              </a:lnSpc>
              <a:buFont typeface="Symbol" panose="05050102010706020507" pitchFamily="18" charset="2"/>
              <a:buChar char=""/>
            </a:pPr>
            <a:r>
              <a:rPr lang="he-IL" dirty="0">
                <a:solidFill>
                  <a:prstClr val="black"/>
                </a:solidFill>
                <a:ea typeface="Calibri" panose="020F0502020204030204" pitchFamily="34" charset="0"/>
                <a:cs typeface="David" panose="020E0502060401010101" pitchFamily="34" charset="-79"/>
              </a:rPr>
              <a:t>רמאללה מערב- דולב. </a:t>
            </a:r>
            <a:endParaRPr lang="en-US" dirty="0">
              <a:solidFill>
                <a:prstClr val="black"/>
              </a:solidFill>
              <a:ea typeface="Calibri" panose="020F0502020204030204" pitchFamily="34" charset="0"/>
              <a:cs typeface="Arial" panose="020B0604020202020204" pitchFamily="34" charset="0"/>
            </a:endParaRPr>
          </a:p>
          <a:p>
            <a:pPr marL="342900" indent="-342900">
              <a:lnSpc>
                <a:spcPct val="150000"/>
              </a:lnSpc>
              <a:buFont typeface="Symbol" panose="05050102010706020507" pitchFamily="18" charset="2"/>
              <a:buChar char=""/>
            </a:pPr>
            <a:r>
              <a:rPr lang="he-IL" dirty="0">
                <a:solidFill>
                  <a:prstClr val="black"/>
                </a:solidFill>
                <a:ea typeface="Calibri" panose="020F0502020204030204" pitchFamily="34" charset="0"/>
                <a:cs typeface="David" panose="020E0502060401010101" pitchFamily="34" charset="-79"/>
              </a:rPr>
              <a:t>פני חבר דרומה- חבר. </a:t>
            </a:r>
            <a:endParaRPr lang="en-US" dirty="0">
              <a:solidFill>
                <a:prstClr val="black"/>
              </a:solidFill>
              <a:ea typeface="Calibri" panose="020F0502020204030204" pitchFamily="34" charset="0"/>
              <a:cs typeface="Arial" panose="020B0604020202020204" pitchFamily="34" charset="0"/>
            </a:endParaRPr>
          </a:p>
          <a:p>
            <a:pPr marL="342900" indent="-342900">
              <a:lnSpc>
                <a:spcPct val="150000"/>
              </a:lnSpc>
              <a:spcAft>
                <a:spcPts val="800"/>
              </a:spcAft>
              <a:buFont typeface="Symbol" panose="05050102010706020507" pitchFamily="18" charset="2"/>
              <a:buChar char=""/>
            </a:pPr>
            <a:r>
              <a:rPr lang="he-IL" dirty="0">
                <a:solidFill>
                  <a:prstClr val="black"/>
                </a:solidFill>
                <a:latin typeface="Tahoma" panose="020B0604030504040204" pitchFamily="34" charset="0"/>
                <a:ea typeface="Calibri" panose="020F0502020204030204" pitchFamily="34" charset="0"/>
                <a:cs typeface="David" panose="020E0502060401010101" pitchFamily="34" charset="-79"/>
              </a:rPr>
              <a:t>שטחי </a:t>
            </a:r>
            <a:r>
              <a:rPr lang="en-US" dirty="0">
                <a:solidFill>
                  <a:prstClr val="black"/>
                </a:solidFill>
                <a:latin typeface="Tahoma" panose="020B0604030504040204" pitchFamily="34" charset="0"/>
                <a:ea typeface="Calibri" panose="020F0502020204030204" pitchFamily="34" charset="0"/>
                <a:cs typeface="David" panose="020E0502060401010101" pitchFamily="34" charset="-79"/>
              </a:rPr>
              <a:t>c </a:t>
            </a:r>
            <a:r>
              <a:rPr lang="he-IL" dirty="0">
                <a:solidFill>
                  <a:prstClr val="black"/>
                </a:solidFill>
                <a:latin typeface="Tahoma" panose="020B0604030504040204" pitchFamily="34" charset="0"/>
                <a:ea typeface="Calibri" panose="020F0502020204030204" pitchFamily="34" charset="0"/>
                <a:cs typeface="David" panose="020E0502060401010101" pitchFamily="34" charset="-79"/>
              </a:rPr>
              <a:t>  הכלואים בתוך גדר הביטחון בסמיכות לערים פלס' וללא מגבלות ביטחוניות (טו"כ , קלקיליה וחבלה)</a:t>
            </a:r>
            <a:endParaRPr lang="en-US" dirty="0">
              <a:solidFill>
                <a:prstClr val="black"/>
              </a:solidFill>
              <a:ea typeface="Calibri" panose="020F0502020204030204" pitchFamily="34" charset="0"/>
              <a:cs typeface="Arial" panose="020B0604020202020204" pitchFamily="34" charset="0"/>
            </a:endParaRPr>
          </a:p>
        </p:txBody>
      </p:sp>
      <p:pic>
        <p:nvPicPr>
          <p:cNvPr id="9" name="תמונה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4947647"/>
            <a:ext cx="936104" cy="779129"/>
          </a:xfrm>
          <a:prstGeom prst="rect">
            <a:avLst/>
          </a:prstGeom>
          <a:scene3d>
            <a:camera prst="orthographicFront"/>
            <a:lightRig rig="threePt" dir="t"/>
          </a:scene3d>
          <a:sp3d>
            <a:bevelT/>
          </a:sp3d>
        </p:spPr>
      </p:pic>
      <p:sp>
        <p:nvSpPr>
          <p:cNvPr id="10" name="TextBox 9">
            <a:hlinkClick r:id="rId2" action="ppaction://hlinksldjump"/>
          </p:cNvPr>
          <p:cNvSpPr txBox="1"/>
          <p:nvPr/>
        </p:nvSpPr>
        <p:spPr>
          <a:xfrm>
            <a:off x="6588224" y="5152545"/>
            <a:ext cx="648072" cy="369332"/>
          </a:xfrm>
          <a:prstGeom prst="rect">
            <a:avLst/>
          </a:prstGeom>
          <a:noFill/>
        </p:spPr>
        <p:txBody>
          <a:bodyPr wrap="square" rtlCol="1">
            <a:spAutoFit/>
          </a:bodyPr>
          <a:lstStyle/>
          <a:p>
            <a:r>
              <a:rPr lang="he-IL" b="1" dirty="0" smtClean="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טו"כ</a:t>
            </a:r>
            <a:endParaRPr lang="he-IL" b="1" dirty="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pic>
        <p:nvPicPr>
          <p:cNvPr id="11" name="תמונה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947646"/>
            <a:ext cx="936104" cy="779130"/>
          </a:xfrm>
          <a:prstGeom prst="rect">
            <a:avLst/>
          </a:prstGeom>
          <a:scene3d>
            <a:camera prst="orthographicFront"/>
            <a:lightRig rig="threePt" dir="t"/>
          </a:scene3d>
          <a:sp3d>
            <a:bevelT/>
          </a:sp3d>
        </p:spPr>
      </p:pic>
      <p:sp>
        <p:nvSpPr>
          <p:cNvPr id="12" name="TextBox 11">
            <a:hlinkClick r:id="rId4" action="ppaction://hlinksldjump"/>
          </p:cNvPr>
          <p:cNvSpPr txBox="1"/>
          <p:nvPr/>
        </p:nvSpPr>
        <p:spPr>
          <a:xfrm>
            <a:off x="2411760" y="5152545"/>
            <a:ext cx="936104" cy="369332"/>
          </a:xfrm>
          <a:prstGeom prst="rect">
            <a:avLst/>
          </a:prstGeom>
          <a:noFill/>
        </p:spPr>
        <p:txBody>
          <a:bodyPr wrap="square" rtlCol="1">
            <a:spAutoFit/>
          </a:bodyPr>
          <a:lstStyle/>
          <a:p>
            <a:r>
              <a:rPr lang="he-IL" b="1" dirty="0" smtClean="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קלקליה</a:t>
            </a:r>
            <a:endParaRPr lang="he-IL" b="1" dirty="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8" name="WordArt 2"/>
          <p:cNvSpPr>
            <a:spLocks noChangeArrowheads="1" noChangeShapeType="1" noTextEdit="1"/>
          </p:cNvSpPr>
          <p:nvPr/>
        </p:nvSpPr>
        <p:spPr bwMode="auto">
          <a:xfrm>
            <a:off x="3760419" y="53114"/>
            <a:ext cx="1623163" cy="505841"/>
          </a:xfrm>
          <a:prstGeom prst="rect">
            <a:avLst/>
          </a:prstGeom>
          <a:ln>
            <a:noFill/>
          </a:ln>
        </p:spPr>
        <p:txBody>
          <a:bodyPr wrap="none" numCol="1" fromWordArt="1">
            <a:prstTxWarp prst="textTriangle">
              <a:avLst>
                <a:gd name="adj" fmla="val 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r>
              <a:rPr lang="he-IL" sz="4000" b="1" i="1" dirty="0" smtClean="0">
                <a:ln w="11430">
                  <a:solidFill>
                    <a:schemeClr val="tx1"/>
                  </a:solidFill>
                </a:ln>
                <a:solidFill>
                  <a:sysClr val="windowText" lastClr="000000"/>
                </a:solidFill>
                <a:effectLst>
                  <a:outerShdw blurRad="50800" dist="39000" dir="5460000" algn="tl">
                    <a:srgbClr val="000000">
                      <a:alpha val="38000"/>
                    </a:srgbClr>
                  </a:outerShdw>
                </a:effectLst>
                <a:latin typeface="David" pitchFamily="34" charset="-79"/>
                <a:ea typeface="+mj-ea"/>
                <a:cs typeface="David" pitchFamily="34" charset="-79"/>
              </a:rPr>
              <a:t>סיכום</a:t>
            </a:r>
            <a:endParaRPr lang="he-IL" sz="4000" b="1" i="1" dirty="0">
              <a:ln w="11430">
                <a:solidFill>
                  <a:schemeClr val="tx1"/>
                </a:solidFill>
              </a:ln>
              <a:solidFill>
                <a:sysClr val="windowText" lastClr="000000"/>
              </a:solidFill>
              <a:effectLst>
                <a:outerShdw blurRad="50800" dist="39000" dir="5460000" algn="tl">
                  <a:srgbClr val="000000">
                    <a:alpha val="38000"/>
                  </a:srgbClr>
                </a:outerShdw>
              </a:effectLst>
              <a:latin typeface="David" pitchFamily="34" charset="-79"/>
              <a:ea typeface="+mj-ea"/>
              <a:cs typeface="David" pitchFamily="34" charset="-79"/>
            </a:endParaRPr>
          </a:p>
        </p:txBody>
      </p:sp>
    </p:spTree>
    <p:extLst>
      <p:ext uri="{BB962C8B-B14F-4D97-AF65-F5344CB8AC3E}">
        <p14:creationId xmlns:p14="http://schemas.microsoft.com/office/powerpoint/2010/main" val="1132526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תמונה 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35746"/>
            <a:ext cx="4464496" cy="6307531"/>
          </a:xfrm>
          <a:prstGeom prst="rect">
            <a:avLst/>
          </a:prstGeom>
        </p:spPr>
      </p:pic>
    </p:spTree>
    <p:extLst>
      <p:ext uri="{BB962C8B-B14F-4D97-AF65-F5344CB8AC3E}">
        <p14:creationId xmlns:p14="http://schemas.microsoft.com/office/powerpoint/2010/main" val="364059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אובייקט 1">
            <a:hlinkClick r:id="rId3" action="ppaction://hlinksldjump"/>
          </p:cNvPr>
          <p:cNvGraphicFramePr>
            <a:graphicFrameLocks noChangeAspect="1"/>
          </p:cNvGraphicFramePr>
          <p:nvPr>
            <p:extLst/>
          </p:nvPr>
        </p:nvGraphicFramePr>
        <p:xfrm>
          <a:off x="65080" y="908720"/>
          <a:ext cx="9089010" cy="5472608"/>
        </p:xfrm>
        <a:graphic>
          <a:graphicData uri="http://schemas.openxmlformats.org/presentationml/2006/ole">
            <mc:AlternateContent xmlns:mc="http://schemas.openxmlformats.org/markup-compatibility/2006">
              <mc:Choice xmlns:v="urn:schemas-microsoft-com:vml" Requires="v">
                <p:oleObj spid="_x0000_s3080" name="Acrobat Document" r:id="rId4" imgW="7315200" imgH="4114800" progId="AcroExch.Document.7">
                  <p:embed/>
                </p:oleObj>
              </mc:Choice>
              <mc:Fallback>
                <p:oleObj name="Acrobat Document" r:id="rId4" imgW="7315200" imgH="4114800" progId="AcroExch.Document.7">
                  <p:embed/>
                  <p:pic>
                    <p:nvPicPr>
                      <p:cNvPr id="0" name=""/>
                      <p:cNvPicPr/>
                      <p:nvPr/>
                    </p:nvPicPr>
                    <p:blipFill>
                      <a:blip r:embed="rId5"/>
                      <a:stretch>
                        <a:fillRect/>
                      </a:stretch>
                    </p:blipFill>
                    <p:spPr>
                      <a:xfrm>
                        <a:off x="65080" y="908720"/>
                        <a:ext cx="9089010" cy="5472608"/>
                      </a:xfrm>
                      <a:prstGeom prst="rect">
                        <a:avLst/>
                      </a:prstGeom>
                    </p:spPr>
                  </p:pic>
                </p:oleObj>
              </mc:Fallback>
            </mc:AlternateContent>
          </a:graphicData>
        </a:graphic>
      </p:graphicFrame>
    </p:spTree>
    <p:extLst>
      <p:ext uri="{BB962C8B-B14F-4D97-AF65-F5344CB8AC3E}">
        <p14:creationId xmlns:p14="http://schemas.microsoft.com/office/powerpoint/2010/main" val="343605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תמונה 4">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4005" t="65750" r="65507" b="18716"/>
          <a:stretch/>
        </p:blipFill>
        <p:spPr>
          <a:xfrm>
            <a:off x="1043608" y="980728"/>
            <a:ext cx="7200800" cy="5184576"/>
          </a:xfrm>
          <a:prstGeom prst="rect">
            <a:avLst/>
          </a:prstGeom>
        </p:spPr>
      </p:pic>
    </p:spTree>
    <p:extLst>
      <p:ext uri="{BB962C8B-B14F-4D97-AF65-F5344CB8AC3E}">
        <p14:creationId xmlns:p14="http://schemas.microsoft.com/office/powerpoint/2010/main" val="125491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4005" t="48703" r="65623" b="34250"/>
          <a:stretch/>
        </p:blipFill>
        <p:spPr>
          <a:xfrm>
            <a:off x="1475656" y="1052736"/>
            <a:ext cx="6264696" cy="4968552"/>
          </a:xfrm>
          <a:prstGeom prst="rect">
            <a:avLst/>
          </a:prstGeom>
        </p:spPr>
      </p:pic>
    </p:spTree>
    <p:extLst>
      <p:ext uri="{BB962C8B-B14F-4D97-AF65-F5344CB8AC3E}">
        <p14:creationId xmlns:p14="http://schemas.microsoft.com/office/powerpoint/2010/main" val="546885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885" t="35732" r="65804" b="51267"/>
          <a:stretch/>
        </p:blipFill>
        <p:spPr>
          <a:xfrm>
            <a:off x="1043608" y="1124744"/>
            <a:ext cx="7128792" cy="4320480"/>
          </a:xfrm>
          <a:prstGeom prst="rect">
            <a:avLst/>
          </a:prstGeom>
        </p:spPr>
      </p:pic>
    </p:spTree>
    <p:extLst>
      <p:ext uri="{BB962C8B-B14F-4D97-AF65-F5344CB8AC3E}">
        <p14:creationId xmlns:p14="http://schemas.microsoft.com/office/powerpoint/2010/main" val="2173846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949" t="20819" r="65869" b="64360"/>
          <a:stretch/>
        </p:blipFill>
        <p:spPr>
          <a:xfrm>
            <a:off x="899592" y="1052736"/>
            <a:ext cx="7056784" cy="4896544"/>
          </a:xfrm>
          <a:prstGeom prst="rect">
            <a:avLst/>
          </a:prstGeom>
        </p:spPr>
      </p:pic>
    </p:spTree>
    <p:extLst>
      <p:ext uri="{BB962C8B-B14F-4D97-AF65-F5344CB8AC3E}">
        <p14:creationId xmlns:p14="http://schemas.microsoft.com/office/powerpoint/2010/main" val="85836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107504" y="908720"/>
            <a:ext cx="8928991" cy="5493812"/>
          </a:xfrm>
          <a:prstGeom prst="rect">
            <a:avLst/>
          </a:prstGeom>
        </p:spPr>
        <p:txBody>
          <a:bodyPr wrap="square">
            <a:spAutoFit/>
          </a:bodyPr>
          <a:lstStyle/>
          <a:p>
            <a:pPr algn="just">
              <a:lnSpc>
                <a:spcPct val="150000"/>
              </a:lnSpc>
            </a:pPr>
            <a:r>
              <a:rPr lang="he-IL" b="1" dirty="0" smtClean="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sz="20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כללי</a:t>
            </a:r>
            <a:r>
              <a:rPr lang="he-IL" sz="2000" b="1" dirty="0" smtClean="0">
                <a:solidFill>
                  <a:prstClr val="black"/>
                </a:solidFill>
              </a:rPr>
              <a:t> </a:t>
            </a:r>
            <a:endParaRPr lang="he-IL" b="1"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342900" indent="-342900" algn="just">
              <a:lnSpc>
                <a:spcPct val="150000"/>
              </a:lnSpc>
              <a:buFont typeface="+mj-lt"/>
              <a:buAutoNum type="arabicPeriod"/>
            </a:pP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אזור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יהודה ושומרון (להלן: "האזור" או "איו"ש"), הינו שטח הנתון במצב משפטי המכונה "תפיסה לוחמתית", מעת הכניסה ותפיסת השליטה האפקטיבית בשטח של צה"ל, מיום 07.06.1967 (מועד פרסומו של מנשר מס' 1 ו-2 על ידי האלוף חיים הרצוג ז"ל). </a:t>
            </a:r>
            <a:endParaRPr lang="en-US"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342900" indent="-342900" algn="just">
              <a:lnSpc>
                <a:spcPct val="150000"/>
              </a:lnSpc>
              <a:buFont typeface="+mj-lt"/>
              <a:buAutoNum type="arabicPeriod"/>
            </a:pP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היקף השטח הכולל של איו"ש עומד על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כ-5,724,842 דונם</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במסגרת הסכמי הביניים, חולק השטח ל-3 קטגוריות מרכזיות, שמובחנות בהעברת סמכויות חלקית של מדינת ישראל לידי הרשות הפלסטינית</a:t>
            </a:r>
            <a:r>
              <a:rPr lang="he-IL" dirty="0" smtClean="0">
                <a:solidFill>
                  <a:prstClr val="black"/>
                </a:solidFill>
              </a:rPr>
              <a:t>.</a:t>
            </a:r>
          </a:p>
          <a:p>
            <a:pPr lvl="1" algn="just">
              <a:lnSpc>
                <a:spcPct val="150000"/>
              </a:lnSpc>
            </a:pPr>
            <a:endParaRPr lang="he-IL"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cs"/>
              <a:buAutoNum type="hebrew2Minus"/>
            </a:pPr>
            <a:r>
              <a:rPr lang="he-IL"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שטחי </a:t>
            </a:r>
            <a:r>
              <a:rPr lang="en-US"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 A</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- 1,000,203 דונם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המהווים </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17.47</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מכלל השטח.  בהם הועברו מרבית הסמכויות בתחום האזרחי ובתחום ביטחון-הפנים. </a:t>
            </a:r>
            <a:endParaRPr lang="en-US"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cs"/>
              <a:buAutoNum type="hebrew2Minus"/>
            </a:pPr>
            <a:r>
              <a:rPr lang="he-IL"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שטחי </a:t>
            </a:r>
            <a:r>
              <a:rPr lang="en-US" b="1" u="sng" dirty="0">
                <a:solidFill>
                  <a:prstClr val="black"/>
                </a:solidFill>
                <a:latin typeface="David" panose="020E0502060401010101" pitchFamily="34" charset="-79"/>
                <a:ea typeface="Calibri" panose="020F0502020204030204" pitchFamily="34" charset="0"/>
                <a:cs typeface="David" panose="020E0502060401010101" pitchFamily="34" charset="-79"/>
              </a:rPr>
              <a:t>B</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- 1,206,183 דונם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המהווים </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21.07%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מכלל השטח (כולל שמורות טבע הסכמית בגודל 166000 דונם +שטחי 2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H</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 בהם הועברו מרבית הסמכויות בתחום האזרחי.</a:t>
            </a:r>
            <a:endParaRPr lang="en-US"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cs"/>
              <a:buAutoNum type="hebrew2Minus"/>
            </a:pP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שטחי </a:t>
            </a:r>
            <a:r>
              <a:rPr lang="en-US" b="1" u="sng" dirty="0">
                <a:solidFill>
                  <a:prstClr val="black"/>
                </a:solidFill>
                <a:latin typeface="David" panose="020E0502060401010101" pitchFamily="34" charset="-79"/>
                <a:ea typeface="Calibri" panose="020F0502020204030204" pitchFamily="34" charset="0"/>
                <a:cs typeface="David" panose="020E0502060401010101" pitchFamily="34" charset="-79"/>
              </a:rPr>
              <a:t>C</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- 3,518,456 דונם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המהווים </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61.46%</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מכלל השטח (כולל שטח ים המלח 186,622 דונם), בהם לא הועברו כעקרון סמכויות ולמעט בתחומים מינוריים ביותר</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a:t>
            </a:r>
            <a:endParaRPr lang="he-IL" dirty="0">
              <a:solidFill>
                <a:prstClr val="black"/>
              </a:solidFill>
              <a:latin typeface="David" panose="020E0502060401010101" pitchFamily="34" charset="-79"/>
              <a:ea typeface="Calibri" panose="020F0502020204030204" pitchFamily="34" charset="0"/>
              <a:cs typeface="David" panose="020E0502060401010101" pitchFamily="34" charset="-79"/>
            </a:endParaRPr>
          </a:p>
        </p:txBody>
      </p:sp>
    </p:spTree>
    <p:extLst>
      <p:ext uri="{BB962C8B-B14F-4D97-AF65-F5344CB8AC3E}">
        <p14:creationId xmlns:p14="http://schemas.microsoft.com/office/powerpoint/2010/main" val="366219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descr="Z:\Lishka\הילה\מצגות עופר\מצגות  2017\עזרים להוסיף למסמך\Area_between_Jerusalem_fence_and_tihom_Ayosh_A3_15_02_17.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836712"/>
            <a:ext cx="8002255" cy="5616624"/>
          </a:xfrm>
          <a:prstGeom prst="rect">
            <a:avLst/>
          </a:prstGeom>
          <a:noFill/>
          <a:ln>
            <a:noFill/>
          </a:ln>
        </p:spPr>
      </p:pic>
      <p:sp>
        <p:nvSpPr>
          <p:cNvPr id="5" name="מלבן 4"/>
          <p:cNvSpPr/>
          <p:nvPr/>
        </p:nvSpPr>
        <p:spPr>
          <a:xfrm>
            <a:off x="3051932" y="248971"/>
            <a:ext cx="2689462" cy="553357"/>
          </a:xfrm>
          <a:prstGeom prst="rect">
            <a:avLst/>
          </a:prstGeom>
        </p:spPr>
        <p:txBody>
          <a:bodyPr wrap="square">
            <a:spAutoFit/>
          </a:bodyPr>
          <a:lstStyle/>
          <a:p>
            <a:pPr algn="ctr" rtl="0">
              <a:lnSpc>
                <a:spcPct val="107000"/>
              </a:lnSpc>
              <a:spcAft>
                <a:spcPts val="800"/>
              </a:spcAft>
              <a:tabLst>
                <a:tab pos="3324225" algn="l"/>
              </a:tabLst>
            </a:pPr>
            <a:r>
              <a:rPr lang="he-IL" sz="2800" b="1" dirty="0" smtClean="0">
                <a:solidFill>
                  <a:prstClr val="white"/>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David" panose="020E0502060401010101" pitchFamily="34" charset="-79"/>
              </a:rPr>
              <a:t>עוטף ירושלים</a:t>
            </a:r>
            <a:endParaRPr lang="en-US" sz="1200" dirty="0">
              <a:solidFill>
                <a:prstClr val="white"/>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349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980728"/>
            <a:ext cx="7522893" cy="5323660"/>
          </a:xfrm>
          <a:prstGeom prst="rect">
            <a:avLst/>
          </a:prstGeom>
        </p:spPr>
      </p:pic>
      <p:sp>
        <p:nvSpPr>
          <p:cNvPr id="5" name="מלבן 4"/>
          <p:cNvSpPr/>
          <p:nvPr/>
        </p:nvSpPr>
        <p:spPr>
          <a:xfrm>
            <a:off x="3424319" y="260648"/>
            <a:ext cx="2185406" cy="553357"/>
          </a:xfrm>
          <a:prstGeom prst="rect">
            <a:avLst/>
          </a:prstGeom>
        </p:spPr>
        <p:txBody>
          <a:bodyPr wrap="square">
            <a:spAutoFit/>
          </a:bodyPr>
          <a:lstStyle/>
          <a:p>
            <a:pPr algn="ctr" rtl="0">
              <a:lnSpc>
                <a:spcPct val="107000"/>
              </a:lnSpc>
              <a:spcAft>
                <a:spcPts val="800"/>
              </a:spcAft>
              <a:tabLst>
                <a:tab pos="3324225" algn="l"/>
              </a:tabLst>
            </a:pPr>
            <a:r>
              <a:rPr lang="he-IL" sz="2800" b="1" dirty="0" smtClean="0">
                <a:solidFill>
                  <a:prstClr val="white"/>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David" panose="020E0502060401010101" pitchFamily="34" charset="-79"/>
              </a:rPr>
              <a:t>מעלה אדומים</a:t>
            </a:r>
            <a:endParaRPr lang="en-US" sz="1200" dirty="0">
              <a:solidFill>
                <a:prstClr val="white"/>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3874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descr="Z:\Lishka\הילה\מצגות עופר\מצגות  2017\עזרים להוסיף למסמך\בית אכסא.bmp">
            <a:hlinkClick r:id="rId2" action="ppaction://hlinksldjump"/>
          </p:cNvPr>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124744"/>
            <a:ext cx="6255092" cy="5104035"/>
          </a:xfrm>
          <a:prstGeom prst="rect">
            <a:avLst/>
          </a:prstGeom>
          <a:noFill/>
          <a:ln>
            <a:noFill/>
          </a:ln>
        </p:spPr>
      </p:pic>
      <p:sp>
        <p:nvSpPr>
          <p:cNvPr id="5" name="מלבן 4"/>
          <p:cNvSpPr/>
          <p:nvPr/>
        </p:nvSpPr>
        <p:spPr>
          <a:xfrm>
            <a:off x="3491880" y="260648"/>
            <a:ext cx="1681350" cy="543675"/>
          </a:xfrm>
          <a:prstGeom prst="rect">
            <a:avLst/>
          </a:prstGeom>
        </p:spPr>
        <p:txBody>
          <a:bodyPr wrap="square">
            <a:spAutoFit/>
          </a:bodyPr>
          <a:lstStyle/>
          <a:p>
            <a:pPr algn="ctr" rtl="0">
              <a:lnSpc>
                <a:spcPct val="107000"/>
              </a:lnSpc>
              <a:spcAft>
                <a:spcPts val="800"/>
              </a:spcAft>
              <a:tabLst>
                <a:tab pos="3324225" algn="l"/>
              </a:tabLst>
            </a:pPr>
            <a:r>
              <a:rPr lang="he-IL" sz="2800" b="1" dirty="0">
                <a:solidFill>
                  <a:prstClr val="white"/>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David" panose="020E0502060401010101" pitchFamily="34" charset="-79"/>
              </a:rPr>
              <a:t>בית </a:t>
            </a:r>
            <a:r>
              <a:rPr lang="he-IL" sz="2800" b="1" dirty="0" err="1">
                <a:solidFill>
                  <a:prstClr val="white"/>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David" panose="020E0502060401010101" pitchFamily="34" charset="-79"/>
              </a:rPr>
              <a:t>איכסא</a:t>
            </a:r>
            <a:endParaRPr lang="en-US" sz="1200" dirty="0">
              <a:solidFill>
                <a:prstClr val="white"/>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47197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descr="Z:\Lishka\הילה\מצגות עופר\מצגות  2017\עזרים להוסיף למסמך\ברטעה.bmp">
            <a:hlinkClick r:id="rId2" action="ppaction://hlinksldjump"/>
          </p:cNvPr>
          <p:cNvPicPr/>
          <p:nvPr/>
        </p:nvPicPr>
        <p:blipFill>
          <a:blip r:embed="rId3">
            <a:extLst>
              <a:ext uri="{28A0092B-C50C-407E-A947-70E740481C1C}">
                <a14:useLocalDpi xmlns:a14="http://schemas.microsoft.com/office/drawing/2010/main" val="0"/>
              </a:ext>
            </a:extLst>
          </a:blip>
          <a:srcRect/>
          <a:stretch>
            <a:fillRect/>
          </a:stretch>
        </p:blipFill>
        <p:spPr bwMode="auto">
          <a:xfrm>
            <a:off x="1403648" y="980728"/>
            <a:ext cx="6111076" cy="5176043"/>
          </a:xfrm>
          <a:prstGeom prst="rect">
            <a:avLst/>
          </a:prstGeom>
          <a:noFill/>
          <a:ln>
            <a:noFill/>
          </a:ln>
        </p:spPr>
      </p:pic>
      <p:sp>
        <p:nvSpPr>
          <p:cNvPr id="5" name="מלבן 4"/>
          <p:cNvSpPr/>
          <p:nvPr/>
        </p:nvSpPr>
        <p:spPr>
          <a:xfrm>
            <a:off x="3491880" y="260648"/>
            <a:ext cx="1681350" cy="543675"/>
          </a:xfrm>
          <a:prstGeom prst="rect">
            <a:avLst/>
          </a:prstGeom>
        </p:spPr>
        <p:txBody>
          <a:bodyPr wrap="square">
            <a:spAutoFit/>
          </a:bodyPr>
          <a:lstStyle/>
          <a:p>
            <a:pPr algn="ctr" rtl="0">
              <a:lnSpc>
                <a:spcPct val="107000"/>
              </a:lnSpc>
              <a:spcAft>
                <a:spcPts val="800"/>
              </a:spcAft>
              <a:tabLst>
                <a:tab pos="3324225" algn="l"/>
              </a:tabLst>
            </a:pPr>
            <a:r>
              <a:rPr lang="he-IL" sz="28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David" panose="020E0502060401010101" pitchFamily="34" charset="-79"/>
              </a:rPr>
              <a:t>ברטעה</a:t>
            </a:r>
            <a:endParaRPr lang="en-US" sz="1200" dirty="0">
              <a:solidFill>
                <a:prstClr val="white"/>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08318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908720"/>
            <a:ext cx="6575197" cy="5472608"/>
          </a:xfrm>
          <a:prstGeom prst="rect">
            <a:avLst/>
          </a:prstGeom>
        </p:spPr>
      </p:pic>
      <p:sp>
        <p:nvSpPr>
          <p:cNvPr id="5" name="מלבן 4"/>
          <p:cNvSpPr/>
          <p:nvPr/>
        </p:nvSpPr>
        <p:spPr>
          <a:xfrm>
            <a:off x="3491880" y="260648"/>
            <a:ext cx="1681350" cy="543675"/>
          </a:xfrm>
          <a:prstGeom prst="rect">
            <a:avLst/>
          </a:prstGeom>
        </p:spPr>
        <p:txBody>
          <a:bodyPr wrap="square">
            <a:spAutoFit/>
          </a:bodyPr>
          <a:lstStyle/>
          <a:p>
            <a:pPr algn="ctr" rtl="0">
              <a:lnSpc>
                <a:spcPct val="107000"/>
              </a:lnSpc>
              <a:spcAft>
                <a:spcPts val="800"/>
              </a:spcAft>
              <a:tabLst>
                <a:tab pos="3324225" algn="l"/>
              </a:tabLst>
            </a:pPr>
            <a:r>
              <a:rPr lang="he-IL" sz="2800" b="1" dirty="0" smtClean="0">
                <a:solidFill>
                  <a:prstClr val="white"/>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David" panose="020E0502060401010101" pitchFamily="34" charset="-79"/>
              </a:rPr>
              <a:t>קלקליה</a:t>
            </a:r>
            <a:endParaRPr lang="en-US" sz="1200" dirty="0">
              <a:solidFill>
                <a:prstClr val="white"/>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792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מלבן 3"/>
          <p:cNvSpPr/>
          <p:nvPr/>
        </p:nvSpPr>
        <p:spPr>
          <a:xfrm>
            <a:off x="3491880" y="260648"/>
            <a:ext cx="1681350" cy="553357"/>
          </a:xfrm>
          <a:prstGeom prst="rect">
            <a:avLst/>
          </a:prstGeom>
        </p:spPr>
        <p:txBody>
          <a:bodyPr wrap="square">
            <a:spAutoFit/>
          </a:bodyPr>
          <a:lstStyle/>
          <a:p>
            <a:pPr algn="ctr" rtl="0">
              <a:lnSpc>
                <a:spcPct val="107000"/>
              </a:lnSpc>
              <a:spcAft>
                <a:spcPts val="800"/>
              </a:spcAft>
              <a:tabLst>
                <a:tab pos="3324225" algn="l"/>
              </a:tabLst>
            </a:pPr>
            <a:r>
              <a:rPr lang="he-IL" sz="2800" b="1" dirty="0" smtClean="0">
                <a:solidFill>
                  <a:prstClr val="white"/>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David" panose="020E0502060401010101" pitchFamily="34" charset="-79"/>
              </a:rPr>
              <a:t>טו"כ</a:t>
            </a:r>
            <a:endParaRPr lang="en-US" sz="1200" dirty="0">
              <a:solidFill>
                <a:prstClr val="white"/>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p:txBody>
      </p:sp>
      <p:pic>
        <p:nvPicPr>
          <p:cNvPr id="5" name="תמונה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832983"/>
            <a:ext cx="6715328" cy="5589240"/>
          </a:xfrm>
          <a:prstGeom prst="rect">
            <a:avLst/>
          </a:prstGeom>
        </p:spPr>
      </p:pic>
    </p:spTree>
    <p:extLst>
      <p:ext uri="{BB962C8B-B14F-4D97-AF65-F5344CB8AC3E}">
        <p14:creationId xmlns:p14="http://schemas.microsoft.com/office/powerpoint/2010/main" val="2129673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287016" y="711539"/>
            <a:ext cx="8856984" cy="5909310"/>
          </a:xfrm>
          <a:prstGeom prst="rect">
            <a:avLst/>
          </a:prstGeom>
        </p:spPr>
        <p:txBody>
          <a:bodyPr wrap="square">
            <a:spAutoFit/>
          </a:bodyPr>
          <a:lstStyle/>
          <a:p>
            <a:pPr marL="342900" indent="-342900" algn="just">
              <a:lnSpc>
                <a:spcPct val="150000"/>
              </a:lnSpc>
              <a:buFont typeface="+mj-lt"/>
              <a:buAutoNum type="arabicPeriod" startAt="3"/>
            </a:pP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ניתוח שטחי איו"ש ביחס לגדר </a:t>
            </a:r>
            <a:r>
              <a:rPr lang="he-IL"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הביטחון</a:t>
            </a:r>
            <a:endParaRPr lang="he-IL" b="1" u="sng" dirty="0">
              <a:solidFill>
                <a:prstClr val="black"/>
              </a:solidFill>
              <a:latin typeface="David" panose="020E0502060401010101" pitchFamily="34" charset="-79"/>
              <a:cs typeface="David" panose="020E0502060401010101" pitchFamily="34" charset="-79"/>
            </a:endParaRPr>
          </a:p>
          <a:p>
            <a:pPr marL="800100" lvl="1" indent="-342900" algn="just">
              <a:lnSpc>
                <a:spcPct val="150000"/>
              </a:lnSpc>
              <a:buFont typeface="+mj-cs"/>
              <a:buAutoNum type="hebrew2Minus"/>
            </a:pP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בתחילת שנות ה-2000 ניתנו מספר החלטות של ממשלת ישראל, שקבעו כי יוקם מכשול ביטחוני, באורך של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כ- 764 ק"מ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ברובו במערב איו"ש וכן בעומק השטח באופן שיכלול את גושי ההתיישבות המרכזיים, ובמסגרתם היישובים: שקד, קדומים, קרני שומרון, אלפי מנשה, אריאל, אורנית, אלקנה, שערי תקווה, עמנואל, פדואל, עלי זהב, בית אריה, עופרים, גבעת זאב, מודיעין עילית, מעלה אדומים, קידר, כפר אדומים, אלון, עלמון ,יישובי  גוש עציון וביתר עלית. </a:t>
            </a:r>
            <a:endPar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cs"/>
              <a:buAutoNum type="hebrew2Minus" startAt="2"/>
            </a:pP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חלקו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המזרחי של תוואי זה, הכולל את גושי ההתיישבות, הינו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בחלקו הגדול תוואי רעיוני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שלגביו לא הושלמה עבודת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המטה ובחלקו המכריע </a:t>
            </a:r>
            <a:r>
              <a:rPr lang="he-IL"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טרם נבחן ואושר משפטית בבג"ץ.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אך אף שטרם נבחן ונבנה, תוואי זה מהווה בסיס חשוב לשימור הצרכים הביטחוניים והאינטרס הביטחוני בשטחי </a:t>
            </a:r>
            <a:r>
              <a:rPr lang="en-US" dirty="0" smtClean="0">
                <a:solidFill>
                  <a:prstClr val="black"/>
                </a:solidFill>
                <a:latin typeface="David" panose="020E0502060401010101" pitchFamily="34" charset="-79"/>
                <a:ea typeface="Calibri" panose="020F0502020204030204" pitchFamily="34" charset="0"/>
                <a:cs typeface="David" panose="020E0502060401010101" pitchFamily="34" charset="-79"/>
              </a:rPr>
              <a:t>C</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 בהתאם להחלטת הממשלה. </a:t>
            </a:r>
            <a:endParaRPr lang="en-US" dirty="0" smtClean="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cs"/>
              <a:buAutoNum type="hebrew2Minus" startAt="2"/>
            </a:pP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ראוי לציין, כי היקף התוואי האמור </a:t>
            </a:r>
            <a:r>
              <a:rPr lang="he-IL"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של 764 ק"מ,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אינו כולל את שטחי הכבישים החליפיים (כבישי "מרקם חיים") שקיים הכרח לסלילתם, עבור האוכלוסייה הישראלית בגושי ההתיישבות וכן עבור האוכלוסייה הפלסטינית, נוכח חסימת הדרכים והגבלות התנועה שצפויה ליצור גדר הביטחון במקטעי התוואי שטרם נבנו, ככל שתבנה.</a:t>
            </a:r>
            <a:endParaRPr lang="he-IL" dirty="0">
              <a:solidFill>
                <a:prstClr val="black"/>
              </a:solidFill>
              <a:latin typeface="David" panose="020E0502060401010101" pitchFamily="34" charset="-79"/>
              <a:ea typeface="Calibri" panose="020F0502020204030204" pitchFamily="34" charset="0"/>
              <a:cs typeface="David" panose="020E0502060401010101" pitchFamily="34" charset="-79"/>
            </a:endParaRPr>
          </a:p>
        </p:txBody>
      </p:sp>
      <p:graphicFrame>
        <p:nvGraphicFramePr>
          <p:cNvPr id="4" name="אובייקט 3">
            <a:hlinkClick r:id="rId3" action="ppaction://hlinksldjump"/>
          </p:cNvPr>
          <p:cNvGraphicFramePr>
            <a:graphicFrameLocks noChangeAspect="1"/>
          </p:cNvGraphicFramePr>
          <p:nvPr>
            <p:extLst/>
          </p:nvPr>
        </p:nvGraphicFramePr>
        <p:xfrm>
          <a:off x="323528" y="5733256"/>
          <a:ext cx="1050536" cy="632541"/>
        </p:xfrm>
        <a:graphic>
          <a:graphicData uri="http://schemas.openxmlformats.org/presentationml/2006/ole">
            <mc:AlternateContent xmlns:mc="http://schemas.openxmlformats.org/markup-compatibility/2006">
              <mc:Choice xmlns:v="urn:schemas-microsoft-com:vml" Requires="v">
                <p:oleObj spid="_x0000_s2056" name="Acrobat Document" r:id="rId4" imgW="7315200" imgH="4114800" progId="AcroExch.Document.7">
                  <p:embed/>
                </p:oleObj>
              </mc:Choice>
              <mc:Fallback>
                <p:oleObj name="Acrobat Document" r:id="rId4" imgW="7315200" imgH="4114800" progId="AcroExch.Document.7">
                  <p:embed/>
                  <p:pic>
                    <p:nvPicPr>
                      <p:cNvPr id="0" name=""/>
                      <p:cNvPicPr/>
                      <p:nvPr/>
                    </p:nvPicPr>
                    <p:blipFill>
                      <a:blip r:embed="rId5"/>
                      <a:stretch>
                        <a:fillRect/>
                      </a:stretch>
                    </p:blipFill>
                    <p:spPr>
                      <a:xfrm>
                        <a:off x="323528" y="5733256"/>
                        <a:ext cx="1050536" cy="632541"/>
                      </a:xfrm>
                      <a:prstGeom prst="rect">
                        <a:avLst/>
                      </a:prstGeom>
                    </p:spPr>
                  </p:pic>
                </p:oleObj>
              </mc:Fallback>
            </mc:AlternateContent>
          </a:graphicData>
        </a:graphic>
      </p:graphicFrame>
    </p:spTree>
    <p:extLst>
      <p:ext uri="{BB962C8B-B14F-4D97-AF65-F5344CB8AC3E}">
        <p14:creationId xmlns:p14="http://schemas.microsoft.com/office/powerpoint/2010/main" val="242611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descr="H:\Lishka\הילה\מצגות עופר\מצגות  2017\עזרים להוסיף למסמך\shtahim_cloim_securityF_and_refrence_line_A3_400K_13_02_17.jpg">
            <a:hlinkClick r:id="rId3" action="ppaction://hlinksldjump"/>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0914" t="2960" r="8975" b="8565"/>
          <a:stretch/>
        </p:blipFill>
        <p:spPr bwMode="auto">
          <a:xfrm>
            <a:off x="539552" y="5733639"/>
            <a:ext cx="576065" cy="56885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53640926-AAD7-44D8-BBD7-CCE9431645EC}">
              <a14:shadowObscured xmlns:a14="http://schemas.microsoft.com/office/drawing/2010/main"/>
            </a:ext>
          </a:extLst>
        </p:spPr>
      </p:pic>
      <p:pic>
        <p:nvPicPr>
          <p:cNvPr id="15" name="תמונה 14">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4005" t="65750" r="65507" b="18716"/>
          <a:stretch/>
        </p:blipFill>
        <p:spPr>
          <a:xfrm>
            <a:off x="3117139" y="4797152"/>
            <a:ext cx="406935" cy="292993"/>
          </a:xfrm>
          <a:prstGeom prst="rect">
            <a:avLst/>
          </a:prstGeom>
        </p:spPr>
      </p:pic>
      <p:pic>
        <p:nvPicPr>
          <p:cNvPr id="16" name="תמונה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4005" t="48703" r="65623" b="34250"/>
          <a:stretch/>
        </p:blipFill>
        <p:spPr>
          <a:xfrm>
            <a:off x="3126332" y="5153616"/>
            <a:ext cx="388549" cy="308160"/>
          </a:xfrm>
          <a:prstGeom prst="rect">
            <a:avLst/>
          </a:prstGeom>
        </p:spPr>
      </p:pic>
      <p:pic>
        <p:nvPicPr>
          <p:cNvPr id="17" name="תמונה 16">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3885" t="35732" r="65804" b="51267"/>
          <a:stretch/>
        </p:blipFill>
        <p:spPr>
          <a:xfrm>
            <a:off x="3106820" y="5525247"/>
            <a:ext cx="427572" cy="295546"/>
          </a:xfrm>
          <a:prstGeom prst="rect">
            <a:avLst/>
          </a:prstGeom>
        </p:spPr>
      </p:pic>
      <p:pic>
        <p:nvPicPr>
          <p:cNvPr id="18" name="תמונה 17">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3949" t="20819" r="65869" b="64360"/>
          <a:stretch/>
        </p:blipFill>
        <p:spPr>
          <a:xfrm>
            <a:off x="3111306" y="5884264"/>
            <a:ext cx="418600" cy="290458"/>
          </a:xfrm>
          <a:prstGeom prst="rect">
            <a:avLst/>
          </a:prstGeom>
        </p:spPr>
      </p:pic>
      <p:sp>
        <p:nvSpPr>
          <p:cNvPr id="10" name="מלבן 9"/>
          <p:cNvSpPr/>
          <p:nvPr/>
        </p:nvSpPr>
        <p:spPr>
          <a:xfrm>
            <a:off x="0" y="764704"/>
            <a:ext cx="9180512" cy="5509200"/>
          </a:xfrm>
          <a:prstGeom prst="rect">
            <a:avLst/>
          </a:prstGeom>
        </p:spPr>
        <p:txBody>
          <a:bodyPr wrap="square">
            <a:spAutoFit/>
          </a:bodyPr>
          <a:lstStyle/>
          <a:p>
            <a:pPr marL="342900" indent="-342900" algn="just">
              <a:lnSpc>
                <a:spcPct val="150000"/>
              </a:lnSpc>
              <a:buFont typeface="+mj-cs"/>
              <a:buAutoNum type="hebrew2Minus" startAt="4"/>
            </a:pPr>
            <a:r>
              <a:rPr lang="he-IL" sz="16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משמעויות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מימוש תוואי גדר הביטחון כולל גושי התיישבות </a:t>
            </a:r>
            <a:r>
              <a:rPr lang="he-IL" sz="16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בשטח</a:t>
            </a:r>
            <a:endParaRPr lang="en-US" sz="1600" dirty="0">
              <a:solidFill>
                <a:prstClr val="black"/>
              </a:solidFill>
            </a:endParaRPr>
          </a:p>
          <a:p>
            <a:pPr marL="800100" lvl="1" indent="-342900" algn="just">
              <a:lnSpc>
                <a:spcPct val="150000"/>
              </a:lnSpc>
              <a:buFont typeface="+mj-lt"/>
              <a:buAutoNum type="arabicParenR"/>
            </a:pP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381,820 דונם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צפויים להיוותר בצידה הישראלי של הגדר. שטחים אלו מהווים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6.69%</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מכלל שטחי יהודה </a:t>
            </a:r>
            <a:r>
              <a:rPr lang="he-IL" sz="1600" dirty="0" smtClean="0">
                <a:solidFill>
                  <a:prstClr val="black"/>
                </a:solidFill>
                <a:latin typeface="David" panose="020E0502060401010101" pitchFamily="34" charset="-79"/>
                <a:ea typeface="Calibri" panose="020F0502020204030204" pitchFamily="34" charset="0"/>
                <a:cs typeface="David" panose="020E0502060401010101" pitchFamily="34" charset="-79"/>
              </a:rPr>
              <a:t>ושומרון. כ-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10%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מכלל שטחי </a:t>
            </a:r>
            <a:r>
              <a:rPr lang="en-US"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C</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ביהודה ושומרון. </a:t>
            </a:r>
          </a:p>
          <a:p>
            <a:pPr marL="800100" lvl="1" indent="-342900" algn="just">
              <a:lnSpc>
                <a:spcPct val="150000"/>
              </a:lnSpc>
              <a:buFont typeface="+mj-lt"/>
              <a:buAutoNum type="arabicParenR"/>
            </a:pP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הקמת הגדר במקטעי התוואי האמורים, צפויים אף ל"כלוא" (להגביל תנועה) שטחים בהיקף של כ-</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176 דונם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בתחום שטחי </a:t>
            </a:r>
            <a:r>
              <a:rPr lang="en-US"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A</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(צור בחר, אל מונטאר) ו-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5,623 דונם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בתחום שטחי </a:t>
            </a:r>
            <a:r>
              <a:rPr lang="en-US"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B</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(כפרי הפלס' בגוש עציון, ברטעה, א-זעים). </a:t>
            </a:r>
          </a:p>
          <a:p>
            <a:pPr marL="342900" indent="-342900" algn="just">
              <a:lnSpc>
                <a:spcPct val="150000"/>
              </a:lnSpc>
              <a:buFont typeface="+mj-cs"/>
              <a:buAutoNum type="hebrew2Minus" startAt="4"/>
            </a:pPr>
            <a:r>
              <a:rPr lang="he-IL" sz="16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 ביחס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לתוואי המערבי בלבד (ללא גושי ההתיישבות), שאורכו כ-525 ק"מ המשמעויות </a:t>
            </a:r>
            <a:r>
              <a:rPr lang="he-IL" sz="16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הינם</a:t>
            </a:r>
            <a:endPar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lt"/>
              <a:buAutoNum type="arabicParenR"/>
            </a:pP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136,510 דונם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משטחי יהודה ושומרון עתידים להיוותר ממערב לתוואי. שטחים אלו מהווים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2.3%</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מכלל שטחי יהודה ושומרון. כ-</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3.8%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מכלל שטחי </a:t>
            </a:r>
            <a:r>
              <a:rPr lang="en-US"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C</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en-US" sz="1600"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ביהודה ושומרון. </a:t>
            </a:r>
            <a:endParaRPr lang="en-US" sz="1600"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lt"/>
              <a:buAutoNum type="arabicParenR"/>
            </a:pP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כ-</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1,166 דונם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מתוך שטחים אלו, הינם בתחום שטחי </a:t>
            </a:r>
            <a:r>
              <a:rPr lang="en-US" sz="1600"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en-US"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A+B</a:t>
            </a:r>
            <a:r>
              <a:rPr lang="en-US" sz="1600"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והם מהווים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0.85%</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מכלל שטחי התפר המערבי (ברטעה, צור בחר, אל מונטאר, בית איכסא). </a:t>
            </a:r>
            <a:endParaRPr lang="he-IL" sz="16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342900" indent="-342900">
              <a:buFont typeface="+mj-cs"/>
              <a:buAutoNum type="hebrew2Minus" startAt="6"/>
            </a:pPr>
            <a:r>
              <a:rPr lang="he-IL" sz="16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נתונים </a:t>
            </a:r>
            <a:r>
              <a:rPr lang="he-IL" sz="1600" b="1" u="sng" dirty="0">
                <a:solidFill>
                  <a:prstClr val="black"/>
                </a:solidFill>
                <a:latin typeface="David" panose="020E0502060401010101" pitchFamily="34" charset="-79"/>
                <a:ea typeface="Calibri" panose="020F0502020204030204" pitchFamily="34" charset="0"/>
                <a:cs typeface="David" panose="020E0502060401010101" pitchFamily="34" charset="-79"/>
              </a:rPr>
              <a:t>נוספים (לפי מרחבים</a:t>
            </a:r>
            <a:r>
              <a:rPr lang="he-IL" sz="16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a:t>
            </a:r>
            <a:endParaRPr lang="en-US" sz="1600" b="1" u="sng"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nSpc>
                <a:spcPct val="150000"/>
              </a:lnSpc>
              <a:buFont typeface="+mj-lt"/>
              <a:buAutoNum type="arabicParenR"/>
            </a:pPr>
            <a:r>
              <a:rPr lang="he-IL" sz="1600" b="1" dirty="0">
                <a:solidFill>
                  <a:prstClr val="black"/>
                </a:solidFill>
                <a:latin typeface="David" panose="020E0502060401010101" pitchFamily="34" charset="-79"/>
                <a:ea typeface="Calibri" panose="020F0502020204030204" pitchFamily="34" charset="0"/>
                <a:cs typeface="David" panose="020E0502060401010101" pitchFamily="34" charset="-79"/>
              </a:rPr>
              <a:t>גוש עציון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- 67,070 דונם המהווים כ- 1.19% משטחי איו"ש. </a:t>
            </a:r>
            <a:endParaRPr lang="en-US" sz="1600"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nSpc>
                <a:spcPct val="150000"/>
              </a:lnSpc>
              <a:buFont typeface="+mj-lt"/>
              <a:buAutoNum type="arabicParenR"/>
            </a:pPr>
            <a:r>
              <a:rPr lang="he-IL" sz="1600" b="1" dirty="0">
                <a:solidFill>
                  <a:prstClr val="black"/>
                </a:solidFill>
                <a:latin typeface="David" panose="020E0502060401010101" pitchFamily="34" charset="-79"/>
                <a:ea typeface="Calibri" panose="020F0502020204030204" pitchFamily="34" charset="0"/>
                <a:cs typeface="David" panose="020E0502060401010101" pitchFamily="34" charset="-79"/>
              </a:rPr>
              <a:t>מעלה אדומים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- 53,469 דונם המהווים כ- 0.93% משטחי איו"ש.</a:t>
            </a:r>
            <a:endParaRPr lang="en-US" sz="1600"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nSpc>
                <a:spcPct val="150000"/>
              </a:lnSpc>
              <a:buFont typeface="+mj-lt"/>
              <a:buAutoNum type="arabicParenR"/>
            </a:pPr>
            <a:r>
              <a:rPr lang="he-IL" sz="1600" b="1" dirty="0">
                <a:solidFill>
                  <a:prstClr val="black"/>
                </a:solidFill>
                <a:latin typeface="David" panose="020E0502060401010101" pitchFamily="34" charset="-79"/>
                <a:ea typeface="Calibri" panose="020F0502020204030204" pitchFamily="34" charset="0"/>
                <a:cs typeface="David" panose="020E0502060401010101" pitchFamily="34" charset="-79"/>
              </a:rPr>
              <a:t>אצבע אריאל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- 64,759 דונם המהווים כ- 1.13% משטחי איו"ש. </a:t>
            </a:r>
            <a:endParaRPr lang="en-US" sz="1600" dirty="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nSpc>
                <a:spcPct val="150000"/>
              </a:lnSpc>
              <a:buFont typeface="+mj-lt"/>
              <a:buAutoNum type="arabicParenR"/>
            </a:pPr>
            <a:r>
              <a:rPr lang="he-IL" sz="1600" b="1" dirty="0">
                <a:solidFill>
                  <a:prstClr val="black"/>
                </a:solidFill>
                <a:latin typeface="David" panose="020E0502060401010101" pitchFamily="34" charset="-79"/>
                <a:ea typeface="Calibri" panose="020F0502020204030204" pitchFamily="34" charset="0"/>
                <a:cs typeface="David" panose="020E0502060401010101" pitchFamily="34" charset="-79"/>
              </a:rPr>
              <a:t>אצבע קדומים </a:t>
            </a:r>
            <a:r>
              <a:rPr lang="he-IL" sz="1600" dirty="0">
                <a:solidFill>
                  <a:prstClr val="black"/>
                </a:solidFill>
                <a:latin typeface="David" panose="020E0502060401010101" pitchFamily="34" charset="-79"/>
                <a:ea typeface="Calibri" panose="020F0502020204030204" pitchFamily="34" charset="0"/>
                <a:cs typeface="David" panose="020E0502060401010101" pitchFamily="34" charset="-79"/>
              </a:rPr>
              <a:t>- 51,134 דונם המהווים כ- 0.89% משטחי איו"ש. </a:t>
            </a:r>
            <a:endParaRPr lang="en-US" sz="1600" dirty="0">
              <a:solidFill>
                <a:prstClr val="black"/>
              </a:solidFill>
            </a:endParaRPr>
          </a:p>
        </p:txBody>
      </p:sp>
    </p:spTree>
    <p:extLst>
      <p:ext uri="{BB962C8B-B14F-4D97-AF65-F5344CB8AC3E}">
        <p14:creationId xmlns:p14="http://schemas.microsoft.com/office/powerpoint/2010/main" val="886016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descr="Z:\Lishka\הילה\מצגות עופר\מצגות  2017\עזרים להוסיף למסמך\Area_between_Jerusalem_fence_and_tihom_Ayosh_A3_15_02_17.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5301207"/>
            <a:ext cx="1152128" cy="828092"/>
          </a:xfrm>
          <a:prstGeom prst="rect">
            <a:avLst/>
          </a:prstGeom>
          <a:noFill/>
          <a:ln>
            <a:noFill/>
          </a:ln>
          <a:scene3d>
            <a:camera prst="orthographicFront"/>
            <a:lightRig rig="threePt" dir="t"/>
          </a:scene3d>
          <a:sp3d>
            <a:bevelT/>
          </a:sp3d>
        </p:spPr>
      </p:pic>
      <p:sp>
        <p:nvSpPr>
          <p:cNvPr id="3" name="TextBox 2">
            <a:hlinkClick r:id="rId2" action="ppaction://hlinksldjump"/>
          </p:cNvPr>
          <p:cNvSpPr txBox="1"/>
          <p:nvPr/>
        </p:nvSpPr>
        <p:spPr>
          <a:xfrm>
            <a:off x="5508104" y="5425104"/>
            <a:ext cx="1080120" cy="646331"/>
          </a:xfrm>
          <a:prstGeom prst="rect">
            <a:avLst/>
          </a:prstGeom>
          <a:noFill/>
        </p:spPr>
        <p:txBody>
          <a:bodyPr wrap="square" rtlCol="1">
            <a:spAutoFit/>
          </a:bodyPr>
          <a:lstStyle/>
          <a:p>
            <a:pPr algn="ctr"/>
            <a:r>
              <a:rPr lang="he-IL" b="1" dirty="0" smtClean="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עוטף ירושלים</a:t>
            </a:r>
            <a:endParaRPr lang="he-IL" b="1" dirty="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pic>
        <p:nvPicPr>
          <p:cNvPr id="12" name="תמונה 11" descr="Z:\Lishka\הילה\מצגות עופר\מצגות  2017\עזרים להוסיף למסמך\Area_between_Jerusalem_fence_and_tihom_Ayosh_A3_15_02_17.jpg">
            <a:hlinkClick r:id="rId4"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427" y="5301207"/>
            <a:ext cx="1152128" cy="828092"/>
          </a:xfrm>
          <a:prstGeom prst="rect">
            <a:avLst/>
          </a:prstGeom>
          <a:noFill/>
          <a:ln>
            <a:noFill/>
          </a:ln>
          <a:scene3d>
            <a:camera prst="orthographicFront"/>
            <a:lightRig rig="threePt" dir="t"/>
          </a:scene3d>
          <a:sp3d>
            <a:bevelT/>
          </a:sp3d>
        </p:spPr>
      </p:pic>
      <p:sp>
        <p:nvSpPr>
          <p:cNvPr id="13" name="TextBox 12">
            <a:hlinkClick r:id="rId4" action="ppaction://hlinksldjump"/>
          </p:cNvPr>
          <p:cNvSpPr txBox="1"/>
          <p:nvPr/>
        </p:nvSpPr>
        <p:spPr>
          <a:xfrm>
            <a:off x="2129427" y="5392087"/>
            <a:ext cx="1080120" cy="646331"/>
          </a:xfrm>
          <a:prstGeom prst="rect">
            <a:avLst/>
          </a:prstGeom>
          <a:noFill/>
        </p:spPr>
        <p:txBody>
          <a:bodyPr wrap="square" rtlCol="1">
            <a:spAutoFit/>
          </a:bodyPr>
          <a:lstStyle/>
          <a:p>
            <a:pPr algn="ctr"/>
            <a:r>
              <a:rPr lang="he-IL" b="1" dirty="0" smtClean="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מעלה אדומים</a:t>
            </a:r>
            <a:endParaRPr lang="he-IL" b="1" dirty="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2" name="מלבן 1"/>
          <p:cNvSpPr/>
          <p:nvPr/>
        </p:nvSpPr>
        <p:spPr>
          <a:xfrm>
            <a:off x="107504" y="1090661"/>
            <a:ext cx="8856984" cy="3831818"/>
          </a:xfrm>
          <a:prstGeom prst="rect">
            <a:avLst/>
          </a:prstGeom>
        </p:spPr>
        <p:txBody>
          <a:bodyPr wrap="square">
            <a:spAutoFit/>
          </a:bodyPr>
          <a:lstStyle/>
          <a:p>
            <a:pPr marL="342900" indent="-342900">
              <a:lnSpc>
                <a:spcPct val="150000"/>
              </a:lnSpc>
              <a:buFont typeface="+mj-lt"/>
              <a:buAutoNum type="arabicParenR" startAt="5"/>
            </a:pP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במרחב עוטף ירושלים :</a:t>
            </a:r>
          </a:p>
          <a:p>
            <a:pPr marL="800100" lvl="1" indent="-342900">
              <a:lnSpc>
                <a:spcPct val="150000"/>
              </a:lnSpc>
              <a:buFont typeface="+mj-cs"/>
              <a:buAutoNum type="hebrew2Minus"/>
            </a:pP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5,003.97</a:t>
            </a:r>
            <a:r>
              <a:rPr lang="he-IL" u="sng"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דונם מתוך השטח המוניציפאלי ירושלים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"הושארו" מחוץ לתוואי גדר הביטחון במרחב עוטף י-ם</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בהתאם לחלוקה, כדלקמן:</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(1) 1,817.93 דונם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בכפר עקב.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(2) 1,021.49 דונם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במ"פ</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b="1" dirty="0" err="1">
                <a:solidFill>
                  <a:prstClr val="black"/>
                </a:solidFill>
                <a:latin typeface="David" panose="020E0502060401010101" pitchFamily="34" charset="-79"/>
                <a:ea typeface="Calibri" panose="020F0502020204030204" pitchFamily="34" charset="0"/>
                <a:cs typeface="David" panose="020E0502060401010101" pitchFamily="34" charset="-79"/>
              </a:rPr>
              <a:t>שועפט</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 וראס </a:t>
            </a:r>
            <a:r>
              <a:rPr lang="he-IL" b="1" dirty="0" err="1">
                <a:solidFill>
                  <a:prstClr val="black"/>
                </a:solidFill>
                <a:latin typeface="David" panose="020E0502060401010101" pitchFamily="34" charset="-79"/>
                <a:ea typeface="Calibri" panose="020F0502020204030204" pitchFamily="34" charset="0"/>
                <a:cs typeface="David" panose="020E0502060401010101" pitchFamily="34" charset="-79"/>
              </a:rPr>
              <a:t>חמיס</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(3) 716.43 דונם בכפר </a:t>
            </a:r>
            <a:r>
              <a:rPr lang="he-IL" b="1" dirty="0" err="1">
                <a:solidFill>
                  <a:prstClr val="black"/>
                </a:solidFill>
                <a:latin typeface="David" panose="020E0502060401010101" pitchFamily="34" charset="-79"/>
                <a:ea typeface="Calibri" panose="020F0502020204030204" pitchFamily="34" charset="0"/>
                <a:cs typeface="David" panose="020E0502060401010101" pitchFamily="34" charset="-79"/>
              </a:rPr>
              <a:t>וואלג'ה</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(4) כל היתר - ביר </a:t>
            </a:r>
            <a:r>
              <a:rPr lang="he-IL" dirty="0" err="1">
                <a:solidFill>
                  <a:prstClr val="black"/>
                </a:solidFill>
                <a:latin typeface="David" panose="020E0502060401010101" pitchFamily="34" charset="-79"/>
                <a:ea typeface="Calibri" panose="020F0502020204030204" pitchFamily="34" charset="0"/>
                <a:cs typeface="David" panose="020E0502060401010101" pitchFamily="34" charset="-79"/>
              </a:rPr>
              <a:t>נבאללה</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dirty="0" err="1">
                <a:solidFill>
                  <a:prstClr val="black"/>
                </a:solidFill>
                <a:latin typeface="David" panose="020E0502060401010101" pitchFamily="34" charset="-79"/>
                <a:ea typeface="Calibri" panose="020F0502020204030204" pitchFamily="34" charset="0"/>
                <a:cs typeface="David" panose="020E0502060401010101" pitchFamily="34" charset="-79"/>
              </a:rPr>
              <a:t>חיזמה</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dirty="0" err="1">
                <a:solidFill>
                  <a:prstClr val="black"/>
                </a:solidFill>
                <a:latin typeface="David" panose="020E0502060401010101" pitchFamily="34" charset="-79"/>
                <a:ea typeface="Calibri" panose="020F0502020204030204" pitchFamily="34" charset="0"/>
                <a:cs typeface="David" panose="020E0502060401010101" pitchFamily="34" charset="-79"/>
              </a:rPr>
              <a:t>סווחרה,שייח</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סעיד, </a:t>
            </a:r>
            <a:r>
              <a:rPr lang="he-IL" dirty="0" err="1">
                <a:solidFill>
                  <a:prstClr val="black"/>
                </a:solidFill>
                <a:latin typeface="David" panose="020E0502060401010101" pitchFamily="34" charset="-79"/>
                <a:ea typeface="Calibri" panose="020F0502020204030204" pitchFamily="34" charset="0"/>
                <a:cs typeface="David" panose="020E0502060401010101" pitchFamily="34" charset="-79"/>
              </a:rPr>
              <a:t>בירעונה</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a:t>
            </a:r>
          </a:p>
          <a:p>
            <a:pPr marL="800100" lvl="1" indent="-342900">
              <a:lnSpc>
                <a:spcPct val="150000"/>
              </a:lnSpc>
              <a:buFont typeface="+mj-cs"/>
              <a:buAutoNum type="hebrew2Minus"/>
            </a:pP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35,218 דונם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מתוך סך השטח </a:t>
            </a:r>
            <a:r>
              <a:rPr lang="he-IL" dirty="0" err="1">
                <a:solidFill>
                  <a:prstClr val="black"/>
                </a:solidFill>
                <a:latin typeface="David" panose="020E0502060401010101" pitchFamily="34" charset="-79"/>
                <a:ea typeface="Calibri" panose="020F0502020204030204" pitchFamily="34" charset="0"/>
                <a:cs typeface="David" panose="020E0502060401010101" pitchFamily="34" charset="-79"/>
              </a:rPr>
              <a:t>באיו"ש</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b="1" dirty="0">
                <a:solidFill>
                  <a:prstClr val="black"/>
                </a:solidFill>
                <a:latin typeface="David" panose="020E0502060401010101" pitchFamily="34" charset="-79"/>
                <a:ea typeface="Calibri" panose="020F0502020204030204" pitchFamily="34" charset="0"/>
                <a:cs typeface="David" panose="020E0502060401010101" pitchFamily="34" charset="-79"/>
              </a:rPr>
              <a:t>נכללים</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במרחב העוטף, על אף שאינם נמנים על שטחה המוניציפאלי של העיר ירושלים (גבעת זאב 28,986 דונם, צפונית לנווה יעקוב, בית חנינה הפלס'). </a:t>
            </a:r>
            <a:endParaRPr lang="he-IL" dirty="0">
              <a:solidFill>
                <a:prstClr val="black"/>
              </a:solidFill>
            </a:endParaRPr>
          </a:p>
        </p:txBody>
      </p:sp>
    </p:spTree>
    <p:extLst>
      <p:ext uri="{BB962C8B-B14F-4D97-AF65-F5344CB8AC3E}">
        <p14:creationId xmlns:p14="http://schemas.microsoft.com/office/powerpoint/2010/main" val="1646758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07504" y="980728"/>
            <a:ext cx="8856984" cy="3416320"/>
          </a:xfrm>
          <a:prstGeom prst="rect">
            <a:avLst/>
          </a:prstGeom>
        </p:spPr>
        <p:txBody>
          <a:bodyPr wrap="square">
            <a:spAutoFit/>
          </a:bodyPr>
          <a:lstStyle/>
          <a:p>
            <a:pPr marL="342900" indent="-342900" algn="just">
              <a:lnSpc>
                <a:spcPct val="150000"/>
              </a:lnSpc>
              <a:buFont typeface="+mj-lt"/>
              <a:buAutoNum type="arabicParenR" startAt="6"/>
            </a:pPr>
            <a:r>
              <a:rPr lang="he-IL"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תיקוני </a:t>
            </a:r>
            <a:r>
              <a:rPr lang="he-IL" b="1" u="sng" dirty="0">
                <a:solidFill>
                  <a:prstClr val="black"/>
                </a:solidFill>
                <a:latin typeface="David" panose="020E0502060401010101" pitchFamily="34" charset="-79"/>
                <a:ea typeface="Calibri" panose="020F0502020204030204" pitchFamily="34" charset="0"/>
                <a:cs typeface="David" panose="020E0502060401010101" pitchFamily="34" charset="-79"/>
              </a:rPr>
              <a:t>תוואי/מימוש תוואי אפשריים : </a:t>
            </a:r>
            <a:endParaRPr lang="he-IL" b="1" u="sng" dirty="0" smtClean="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cs"/>
              <a:buAutoNum type="hebrew2Minus"/>
            </a:pP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תיקון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תוואי הגדר במרחב ברטעה, באופן ש"יוציא" את חלקה הפלסטיני של ברטעה, מתוך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תוואי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גדר הביטחון, הווה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אומר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יותירה בצד הפלסטיני (חרף מורכבות ורגישות עניין זה),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משמעותו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הוצאת כ-9,513 דונם ממרחב התפר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8,592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דונם בשטחי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C</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ועוד 921 דונם שטחי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B</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באופן ששטח זה יוותר בצידה הפלסטיני של הגדר. </a:t>
            </a:r>
            <a:endPar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endParaRPr>
          </a:p>
          <a:p>
            <a:pPr marL="800100" lvl="1" indent="-342900" algn="just">
              <a:lnSpc>
                <a:spcPct val="150000"/>
              </a:lnSpc>
              <a:buFont typeface="+mj-cs"/>
              <a:buAutoNum type="hebrew2Minus"/>
            </a:pP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מימוש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החלטת הממשלה בתוואי בית איכסא (הסמוכה ליישוב רמות), משמעותו "הוצאת" כ-2,844 דונם ממרחב התפר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(598 דונם שטחי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B</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+ 2,246 שטחי </a:t>
            </a:r>
            <a:r>
              <a:rPr lang="en-US" dirty="0">
                <a:solidFill>
                  <a:prstClr val="black"/>
                </a:solidFill>
                <a:latin typeface="David" panose="020E0502060401010101" pitchFamily="34" charset="-79"/>
                <a:ea typeface="Calibri" panose="020F0502020204030204" pitchFamily="34" charset="0"/>
                <a:cs typeface="David" panose="020E0502060401010101" pitchFamily="34" charset="-79"/>
              </a:rPr>
              <a:t>C</a:t>
            </a:r>
            <a:r>
              <a:rPr lang="he-IL" dirty="0">
                <a:solidFill>
                  <a:prstClr val="black"/>
                </a:solidFill>
                <a:latin typeface="David" panose="020E0502060401010101" pitchFamily="34" charset="-79"/>
                <a:ea typeface="Calibri" panose="020F0502020204030204" pitchFamily="34" charset="0"/>
                <a:cs typeface="David" panose="020E0502060401010101" pitchFamily="34" charset="-79"/>
              </a:rPr>
              <a:t>), באופן שהשטח יוותר בצידה הפלסטיני של הגדר </a:t>
            </a: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כאמור.</a:t>
            </a:r>
            <a:endParaRPr lang="he-IL" dirty="0">
              <a:solidFill>
                <a:prstClr val="black"/>
              </a:solidFill>
              <a:latin typeface="David" panose="020E0502060401010101" pitchFamily="34" charset="-79"/>
              <a:ea typeface="Calibri" panose="020F0502020204030204" pitchFamily="34" charset="0"/>
              <a:cs typeface="David" panose="020E0502060401010101" pitchFamily="34" charset="-79"/>
            </a:endParaRPr>
          </a:p>
        </p:txBody>
      </p:sp>
      <p:pic>
        <p:nvPicPr>
          <p:cNvPr id="6" name="תמונה 5" descr="Z:\Lishka\הילה\מצגות עופר\מצגות  2017\עזרים להוסיף למסמך\בית אכסא.bmp">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971050"/>
            <a:ext cx="1224136" cy="999579"/>
          </a:xfrm>
          <a:prstGeom prst="rect">
            <a:avLst/>
          </a:prstGeom>
          <a:noFill/>
          <a:ln>
            <a:noFill/>
          </a:ln>
          <a:scene3d>
            <a:camera prst="orthographicFront"/>
            <a:lightRig rig="threePt" dir="t"/>
          </a:scene3d>
          <a:sp3d>
            <a:bevelT/>
          </a:sp3d>
        </p:spPr>
      </p:pic>
      <p:sp>
        <p:nvSpPr>
          <p:cNvPr id="2" name="TextBox 1">
            <a:hlinkClick r:id="rId2" action="ppaction://hlinksldjump"/>
          </p:cNvPr>
          <p:cNvSpPr txBox="1"/>
          <p:nvPr/>
        </p:nvSpPr>
        <p:spPr>
          <a:xfrm>
            <a:off x="5796136" y="5286173"/>
            <a:ext cx="1152128" cy="369332"/>
          </a:xfrm>
          <a:prstGeom prst="rect">
            <a:avLst/>
          </a:prstGeom>
          <a:noFill/>
        </p:spPr>
        <p:txBody>
          <a:bodyPr wrap="square" rtlCol="1">
            <a:spAutoFit/>
          </a:bodyPr>
          <a:lstStyle/>
          <a:p>
            <a:r>
              <a:rPr lang="he-IL" b="1" dirty="0" smtClean="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בית </a:t>
            </a:r>
            <a:r>
              <a:rPr lang="he-IL" b="1" dirty="0" err="1" smtClean="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איכסא</a:t>
            </a:r>
            <a:endParaRPr lang="he-IL" b="1" dirty="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pic>
        <p:nvPicPr>
          <p:cNvPr id="7" name="תמונה 6" descr="Z:\Lishka\הילה\מצגות עופר\מצגות  2017\עזרים להוסיף למסמך\בית אכסא.bmp">
            <a:hlinkClick r:id="rId4"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4975117"/>
            <a:ext cx="1224136" cy="999579"/>
          </a:xfrm>
          <a:prstGeom prst="rect">
            <a:avLst/>
          </a:prstGeom>
          <a:noFill/>
          <a:ln>
            <a:noFill/>
          </a:ln>
          <a:scene3d>
            <a:camera prst="orthographicFront"/>
            <a:lightRig rig="threePt" dir="t"/>
          </a:scene3d>
          <a:sp3d>
            <a:bevelT/>
          </a:sp3d>
        </p:spPr>
      </p:pic>
      <p:sp>
        <p:nvSpPr>
          <p:cNvPr id="8" name="TextBox 7">
            <a:hlinkClick r:id="rId4" action="ppaction://hlinksldjump"/>
          </p:cNvPr>
          <p:cNvSpPr txBox="1"/>
          <p:nvPr/>
        </p:nvSpPr>
        <p:spPr>
          <a:xfrm>
            <a:off x="2447764" y="5286173"/>
            <a:ext cx="864096" cy="369332"/>
          </a:xfrm>
          <a:prstGeom prst="rect">
            <a:avLst/>
          </a:prstGeom>
          <a:noFill/>
        </p:spPr>
        <p:txBody>
          <a:bodyPr wrap="square" rtlCol="1">
            <a:spAutoFit/>
          </a:bodyPr>
          <a:lstStyle/>
          <a:p>
            <a:r>
              <a:rPr lang="he-IL" b="1" dirty="0" err="1" smtClean="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ברטעה</a:t>
            </a:r>
            <a:endParaRPr lang="he-IL" b="1" dirty="0">
              <a:solidFill>
                <a:prstClr val="white"/>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06217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7504" y="764704"/>
            <a:ext cx="8928992" cy="5328592"/>
          </a:xfrm>
        </p:spPr>
        <p:txBody>
          <a:bodyPr/>
          <a:lstStyle/>
          <a:p>
            <a:pPr lvl="0" algn="r">
              <a:lnSpc>
                <a:spcPct val="150000"/>
              </a:lnSpc>
              <a:spcBef>
                <a:spcPts val="0"/>
              </a:spcBef>
            </a:pPr>
            <a:r>
              <a:rPr lang="he-IL" sz="1800" b="1" u="sng" dirty="0" smtClean="0">
                <a:latin typeface="David" panose="020E0502060401010101" pitchFamily="34" charset="-79"/>
                <a:ea typeface="Calibri" panose="020F0502020204030204" pitchFamily="34" charset="0"/>
                <a:cs typeface="David" panose="020E0502060401010101" pitchFamily="34" charset="-79"/>
              </a:rPr>
              <a:t>עקרונות ומשמעויות, בשימור האינטרסים הביטחוניים בשטחי איו"ש בתחום הגדר הביטחונית, בהתאם להחלטת הממשלה</a:t>
            </a:r>
            <a:r>
              <a:rPr lang="en-US" sz="1800" dirty="0" smtClean="0">
                <a:latin typeface="David" panose="020E0502060401010101" pitchFamily="34" charset="-79"/>
                <a:ea typeface="Calibri" panose="020F0502020204030204" pitchFamily="34" charset="0"/>
                <a:cs typeface="David" panose="020E0502060401010101" pitchFamily="34" charset="-79"/>
              </a:rPr>
              <a:t/>
            </a:r>
            <a:br>
              <a:rPr lang="en-US" sz="1800" dirty="0" smtClean="0">
                <a:latin typeface="David" panose="020E0502060401010101" pitchFamily="34" charset="-79"/>
                <a:ea typeface="Calibri" panose="020F0502020204030204" pitchFamily="34" charset="0"/>
                <a:cs typeface="David" panose="020E0502060401010101" pitchFamily="34" charset="-79"/>
              </a:rPr>
            </a:br>
            <a:r>
              <a:rPr lang="he-IL" sz="1800" b="1" u="sng" dirty="0" smtClean="0">
                <a:latin typeface="David" panose="020E0502060401010101" pitchFamily="34" charset="-79"/>
                <a:ea typeface="Calibri" panose="020F0502020204030204" pitchFamily="34" charset="0"/>
                <a:cs typeface="David" panose="020E0502060401010101" pitchFamily="34" charset="-79"/>
              </a:rPr>
              <a:t>כללי אופרטיבי</a:t>
            </a:r>
            <a:br>
              <a:rPr lang="he-IL" sz="1800" b="1" u="sng" dirty="0" smtClean="0">
                <a:latin typeface="David" panose="020E0502060401010101" pitchFamily="34" charset="-79"/>
                <a:ea typeface="Calibri" panose="020F0502020204030204" pitchFamily="34" charset="0"/>
                <a:cs typeface="David" panose="020E0502060401010101" pitchFamily="34" charset="-79"/>
              </a:rPr>
            </a:b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א - שימור חופש ההחלטה והפעולה לדרג מדיני, לממש את רעיון ומימוש השלמת </a:t>
            </a:r>
            <a:r>
              <a:rPr lang="he-IL" sz="1400"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גדר הביטחון, כולל גושי ההתיישבות.</a:t>
            </a:r>
            <a: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ב - שימור יכולת מימוש תכנון </a:t>
            </a:r>
            <a:r>
              <a:rPr lang="he-IL" sz="1400"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דרכי הגישה והכבישים </a:t>
            </a: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הנדרשים, כפועל יוצא מתכנון תוואי גדר הביטחון והשלכותיו על שתי האוכלוסיות. </a:t>
            </a:r>
            <a: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ג - שימור יכולת </a:t>
            </a:r>
            <a:r>
              <a:rPr lang="he-IL" sz="1400"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הרחבת ישובים</a:t>
            </a: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 בהתאם לשיקולי דרג מדיני, בתוך גושי ההתיישבות. </a:t>
            </a:r>
            <a: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ד - תכנון אזרחי-כלכלי "המתעל" </a:t>
            </a:r>
            <a:r>
              <a:rPr lang="he-IL" sz="1400"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תכניות פלסטיניות </a:t>
            </a: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אל </a:t>
            </a:r>
            <a:r>
              <a:rPr lang="he-IL" sz="1400"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מחוץ לתוואי גדר הביטחון</a:t>
            </a: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 כמו גם תכנון אזרחי-כלכלי, אל תוך שטח  תוואי גדר הביטחון המתוכנן.</a:t>
            </a:r>
            <a: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ה - קידום תכנון ובנייה של </a:t>
            </a:r>
            <a:r>
              <a:rPr lang="he-IL" sz="1400" b="1" dirty="0" smtClean="0">
                <a:solidFill>
                  <a:prstClr val="black"/>
                </a:solidFill>
                <a:latin typeface="David" panose="020E0502060401010101" pitchFamily="34" charset="-79"/>
                <a:ea typeface="Calibri" panose="020F0502020204030204" pitchFamily="34" charset="0"/>
                <a:cs typeface="David" panose="020E0502060401010101" pitchFamily="34" charset="-79"/>
              </a:rPr>
              <a:t>תשתיות אזרחיות, אזורי תעסוקה, ומחנות צבאיים </a:t>
            </a:r>
            <a: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t>בראייה ארוכת טווח לתחום מרחבים אלו.</a:t>
            </a:r>
            <a:br>
              <a:rPr lang="he-IL" sz="1400" dirty="0" smtClean="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8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ביטחוני</a:t>
            </a:r>
            <a: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א - מימוש </a:t>
            </a:r>
            <a:r>
              <a:rPr lang="he-IL" sz="1400" b="1" dirty="0">
                <a:solidFill>
                  <a:prstClr val="black"/>
                </a:solidFill>
                <a:latin typeface="David" panose="020E0502060401010101" pitchFamily="34" charset="-79"/>
                <a:ea typeface="Calibri" panose="020F0502020204030204" pitchFamily="34" charset="0"/>
                <a:cs typeface="David" panose="020E0502060401010101" pitchFamily="34" charset="-79"/>
              </a:rPr>
              <a:t>מדיניות פיקוח ואכיפה </a:t>
            </a: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נגד בניה בלתי חוקית. זאת, בכלל שטחי </a:t>
            </a:r>
            <a: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t>C </a:t>
            </a: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 ובתוואי גדר הביטחון הקיימת והמתוכננת בפרט. </a:t>
            </a:r>
            <a: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ב - שימור </a:t>
            </a:r>
            <a:r>
              <a:rPr lang="he-IL" sz="1400" b="1" dirty="0">
                <a:solidFill>
                  <a:prstClr val="black"/>
                </a:solidFill>
                <a:latin typeface="David" panose="020E0502060401010101" pitchFamily="34" charset="-79"/>
                <a:ea typeface="Calibri" panose="020F0502020204030204" pitchFamily="34" charset="0"/>
                <a:cs typeface="David" panose="020E0502060401010101" pitchFamily="34" charset="-79"/>
              </a:rPr>
              <a:t>האפקטיביות הביטחונית המיטבית</a:t>
            </a: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 של תוואי גדר הביטחון באמצעות צווי איסור הבניה (לאורך הגדר שנבנתה). </a:t>
            </a:r>
            <a: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ג - שימור אפקטיביות ביטחונית של תוואי גדר הביטחון גם במקומות בהם טרם נבנתה (גושי ההתיישבות) ושימור ככל שניתן על </a:t>
            </a:r>
            <a:r>
              <a:rPr lang="he-IL" sz="1400" b="1" dirty="0">
                <a:solidFill>
                  <a:prstClr val="black"/>
                </a:solidFill>
                <a:latin typeface="David" panose="020E0502060401010101" pitchFamily="34" charset="-79"/>
                <a:ea typeface="Calibri" panose="020F0502020204030204" pitchFamily="34" charset="0"/>
                <a:cs typeface="David" panose="020E0502060401010101" pitchFamily="34" charset="-79"/>
              </a:rPr>
              <a:t>מרחב      </a:t>
            </a:r>
            <a:br>
              <a:rPr lang="he-IL" sz="1400" b="1"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b="1" dirty="0">
                <a:solidFill>
                  <a:prstClr val="black"/>
                </a:solidFill>
                <a:latin typeface="David" panose="020E0502060401010101" pitchFamily="34" charset="-79"/>
                <a:ea typeface="Calibri" panose="020F0502020204030204" pitchFamily="34" charset="0"/>
                <a:cs typeface="David" panose="020E0502060401010101" pitchFamily="34" charset="-79"/>
              </a:rPr>
              <a:t>     אבטחה קדמי</a:t>
            </a: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 ביחס לתוואי המתוכנן (500-1,000 מטר). </a:t>
            </a:r>
            <a:b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400" dirty="0">
                <a:solidFill>
                  <a:prstClr val="black"/>
                </a:solidFill>
                <a:latin typeface="David" panose="020E0502060401010101" pitchFamily="34" charset="-79"/>
                <a:cs typeface="David" panose="020E0502060401010101" pitchFamily="34" charset="-79"/>
              </a:rPr>
              <a:t>ד</a:t>
            </a:r>
            <a:r>
              <a:rPr lang="en-US" sz="1400" dirty="0">
                <a:solidFill>
                  <a:prstClr val="black"/>
                </a:solidFill>
                <a:latin typeface="David" panose="020E0502060401010101" pitchFamily="34" charset="-79"/>
                <a:cs typeface="David" panose="020E0502060401010101" pitchFamily="34" charset="-79"/>
              </a:rPr>
              <a:t>  - </a:t>
            </a: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שימור יכולת הרחבת/סלילת  דרכי גישה והתרחבות בשטחים </a:t>
            </a:r>
            <a:r>
              <a:rPr lang="he-IL" sz="1400" dirty="0" err="1">
                <a:solidFill>
                  <a:prstClr val="black"/>
                </a:solidFill>
                <a:latin typeface="David" panose="020E0502060401010101" pitchFamily="34" charset="-79"/>
                <a:ea typeface="Calibri" panose="020F0502020204030204" pitchFamily="34" charset="0"/>
                <a:cs typeface="David" panose="020E0502060401010101" pitchFamily="34" charset="-79"/>
              </a:rPr>
              <a:t>סמוכי</a:t>
            </a:r>
            <a:r>
              <a:rPr lang="he-IL" sz="1400" dirty="0">
                <a:solidFill>
                  <a:prstClr val="black"/>
                </a:solidFill>
                <a:latin typeface="David" panose="020E0502060401010101" pitchFamily="34" charset="-79"/>
                <a:ea typeface="Calibri" panose="020F0502020204030204" pitchFamily="34" charset="0"/>
                <a:cs typeface="David" panose="020E0502060401010101" pitchFamily="34" charset="-79"/>
              </a:rPr>
              <a:t> מעברי גדר הביטחון תוך מתן העדפה מוחלטת למעברי הסחורות. </a:t>
            </a:r>
            <a: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t/>
            </a:r>
            <a:br>
              <a:rPr lang="en-US" sz="1400" dirty="0">
                <a:solidFill>
                  <a:prstClr val="black"/>
                </a:solidFill>
                <a:latin typeface="David" panose="020E0502060401010101" pitchFamily="34" charset="-79"/>
                <a:ea typeface="Calibri" panose="020F0502020204030204" pitchFamily="34" charset="0"/>
                <a:cs typeface="David" panose="020E0502060401010101" pitchFamily="34" charset="-79"/>
              </a:rPr>
            </a:br>
            <a:r>
              <a:rPr lang="en-US" sz="1400" dirty="0">
                <a:solidFill>
                  <a:prstClr val="black"/>
                </a:solidFill>
              </a:rPr>
              <a:t/>
            </a:r>
            <a:br>
              <a:rPr lang="en-US" sz="1400" dirty="0">
                <a:solidFill>
                  <a:prstClr val="black"/>
                </a:solidFill>
              </a:rPr>
            </a:br>
            <a:r>
              <a:rPr lang="he-IL" sz="1400" dirty="0">
                <a:solidFill>
                  <a:prstClr val="black"/>
                </a:solidFill>
                <a:cs typeface="Arial" panose="020B0604020202020204" pitchFamily="34" charset="0"/>
              </a:rPr>
              <a:t/>
            </a:r>
            <a:br>
              <a:rPr lang="he-IL" sz="1400" dirty="0">
                <a:solidFill>
                  <a:prstClr val="black"/>
                </a:solidFill>
                <a:cs typeface="Arial" panose="020B0604020202020204" pitchFamily="34" charset="0"/>
              </a:rPr>
            </a:br>
            <a:r>
              <a:rPr lang="he-IL" sz="18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t/>
            </a:r>
            <a:br>
              <a:rPr lang="he-IL" sz="1800" b="1" u="sng" dirty="0" smtClean="0">
                <a:solidFill>
                  <a:prstClr val="black"/>
                </a:solidFill>
                <a:latin typeface="David" panose="020E0502060401010101" pitchFamily="34" charset="-79"/>
                <a:ea typeface="Calibri" panose="020F0502020204030204" pitchFamily="34" charset="0"/>
                <a:cs typeface="David" panose="020E0502060401010101" pitchFamily="34" charset="-79"/>
              </a:rPr>
            </a:br>
            <a:r>
              <a:rPr lang="he-IL" sz="1800" dirty="0" smtClean="0">
                <a:solidFill>
                  <a:prstClr val="black"/>
                </a:solidFill>
              </a:rPr>
              <a:t/>
            </a:r>
            <a:br>
              <a:rPr lang="he-IL" sz="1800" dirty="0" smtClean="0">
                <a:solidFill>
                  <a:prstClr val="black"/>
                </a:solidFill>
              </a:rPr>
            </a:br>
            <a:endParaRPr lang="he-IL" sz="1800" dirty="0"/>
          </a:p>
        </p:txBody>
      </p:sp>
    </p:spTree>
    <p:extLst>
      <p:ext uri="{BB962C8B-B14F-4D97-AF65-F5344CB8AC3E}">
        <p14:creationId xmlns:p14="http://schemas.microsoft.com/office/powerpoint/2010/main" val="2461485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052736"/>
            <a:ext cx="8712968" cy="3831818"/>
          </a:xfrm>
          <a:prstGeom prst="rect">
            <a:avLst/>
          </a:prstGeom>
          <a:noFill/>
        </p:spPr>
        <p:txBody>
          <a:bodyPr wrap="square" rtlCol="1">
            <a:spAutoFit/>
          </a:bodyPr>
          <a:lstStyle/>
          <a:p>
            <a:pPr marL="342900" indent="-342900" algn="just">
              <a:lnSpc>
                <a:spcPct val="150000"/>
              </a:lnSpc>
              <a:buFont typeface="+mj-lt"/>
              <a:buAutoNum type="arabicPeriod" startAt="5"/>
            </a:pPr>
            <a:r>
              <a:rPr lang="he-IL" dirty="0" smtClean="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b="1" u="sng" dirty="0" smtClean="0">
                <a:solidFill>
                  <a:prstClr val="black"/>
                </a:solidFill>
                <a:latin typeface="David" panose="020E0502060401010101" pitchFamily="34" charset="-79"/>
                <a:cs typeface="David" panose="020E0502060401010101" pitchFamily="34" charset="-79"/>
              </a:rPr>
              <a:t>יישובים </a:t>
            </a:r>
            <a:r>
              <a:rPr lang="he-IL" b="1" u="sng" dirty="0">
                <a:solidFill>
                  <a:prstClr val="black"/>
                </a:solidFill>
                <a:latin typeface="David" panose="020E0502060401010101" pitchFamily="34" charset="-79"/>
                <a:cs typeface="David" panose="020E0502060401010101" pitchFamily="34" charset="-79"/>
              </a:rPr>
              <a:t>ותושבים בתוואי גדר </a:t>
            </a:r>
            <a:r>
              <a:rPr lang="he-IL" b="1" u="sng" dirty="0" smtClean="0">
                <a:solidFill>
                  <a:prstClr val="black"/>
                </a:solidFill>
                <a:latin typeface="David" panose="020E0502060401010101" pitchFamily="34" charset="-79"/>
                <a:cs typeface="David" panose="020E0502060401010101" pitchFamily="34" charset="-79"/>
              </a:rPr>
              <a:t>הביטחון</a:t>
            </a:r>
            <a:endParaRPr lang="en-US" dirty="0">
              <a:solidFill>
                <a:prstClr val="black"/>
              </a:solidFill>
              <a:latin typeface="David" panose="020E0502060401010101" pitchFamily="34" charset="-79"/>
              <a:cs typeface="David" panose="020E0502060401010101" pitchFamily="34" charset="-79"/>
            </a:endParaRPr>
          </a:p>
          <a:p>
            <a:pPr marL="800100" lvl="1" indent="-342900" algn="just">
              <a:lnSpc>
                <a:spcPct val="150000"/>
              </a:lnSpc>
              <a:buFont typeface="+mj-cs"/>
              <a:buAutoNum type="hebrew2Minus"/>
            </a:pPr>
            <a:r>
              <a:rPr lang="he-IL" dirty="0">
                <a:solidFill>
                  <a:prstClr val="black"/>
                </a:solidFill>
                <a:latin typeface="David" panose="020E0502060401010101" pitchFamily="34" charset="-79"/>
                <a:cs typeface="David" panose="020E0502060401010101" pitchFamily="34" charset="-79"/>
              </a:rPr>
              <a:t>במסגרת מימוש מלוא תוואי גדר הביטחון, לרבות גושי ההתיישבות יכללו כ-</a:t>
            </a:r>
            <a:r>
              <a:rPr lang="he-IL" b="1" u="sng" dirty="0">
                <a:solidFill>
                  <a:prstClr val="black"/>
                </a:solidFill>
                <a:latin typeface="David" panose="020E0502060401010101" pitchFamily="34" charset="-79"/>
                <a:cs typeface="David" panose="020E0502060401010101" pitchFamily="34" charset="-79"/>
              </a:rPr>
              <a:t>51 יישובים</a:t>
            </a:r>
            <a:r>
              <a:rPr lang="he-IL" dirty="0">
                <a:solidFill>
                  <a:prstClr val="black"/>
                </a:solidFill>
                <a:latin typeface="David" panose="020E0502060401010101" pitchFamily="34" charset="-79"/>
                <a:cs typeface="David" panose="020E0502060401010101" pitchFamily="34" charset="-79"/>
              </a:rPr>
              <a:t> שבהם מתגוררים כ-</a:t>
            </a:r>
            <a:r>
              <a:rPr lang="he-IL" b="1" u="sng" dirty="0">
                <a:solidFill>
                  <a:prstClr val="black"/>
                </a:solidFill>
                <a:latin typeface="David" panose="020E0502060401010101" pitchFamily="34" charset="-79"/>
                <a:cs typeface="David" panose="020E0502060401010101" pitchFamily="34" charset="-79"/>
              </a:rPr>
              <a:t>310,187</a:t>
            </a:r>
            <a:r>
              <a:rPr lang="he-IL" dirty="0">
                <a:solidFill>
                  <a:prstClr val="black"/>
                </a:solidFill>
                <a:latin typeface="David" panose="020E0502060401010101" pitchFamily="34" charset="-79"/>
                <a:cs typeface="David" panose="020E0502060401010101" pitchFamily="34" charset="-79"/>
              </a:rPr>
              <a:t> תושבים ישראלים (לא כולל תושבים פלסטינים בשטחי </a:t>
            </a:r>
            <a:r>
              <a:rPr lang="en-US" dirty="0">
                <a:solidFill>
                  <a:prstClr val="black"/>
                </a:solidFill>
                <a:latin typeface="David" panose="020E0502060401010101" pitchFamily="34" charset="-79"/>
                <a:cs typeface="David" panose="020E0502060401010101" pitchFamily="34" charset="-79"/>
              </a:rPr>
              <a:t>A</a:t>
            </a:r>
            <a:r>
              <a:rPr lang="he-IL" dirty="0">
                <a:solidFill>
                  <a:prstClr val="black"/>
                </a:solidFill>
                <a:latin typeface="David" panose="020E0502060401010101" pitchFamily="34" charset="-79"/>
                <a:cs typeface="David" panose="020E0502060401010101" pitchFamily="34" charset="-79"/>
              </a:rPr>
              <a:t>, </a:t>
            </a:r>
            <a:r>
              <a:rPr lang="en-US" dirty="0">
                <a:solidFill>
                  <a:prstClr val="black"/>
                </a:solidFill>
                <a:latin typeface="David" panose="020E0502060401010101" pitchFamily="34" charset="-79"/>
                <a:cs typeface="David" panose="020E0502060401010101" pitchFamily="34" charset="-79"/>
              </a:rPr>
              <a:t>B</a:t>
            </a:r>
            <a:r>
              <a:rPr lang="he-IL" dirty="0">
                <a:solidFill>
                  <a:prstClr val="black"/>
                </a:solidFill>
                <a:latin typeface="David" panose="020E0502060401010101" pitchFamily="34" charset="-79"/>
                <a:cs typeface="David" panose="020E0502060401010101" pitchFamily="34" charset="-79"/>
              </a:rPr>
              <a:t> ו-</a:t>
            </a:r>
            <a:r>
              <a:rPr lang="en-US" dirty="0">
                <a:solidFill>
                  <a:prstClr val="black"/>
                </a:solidFill>
                <a:latin typeface="David" panose="020E0502060401010101" pitchFamily="34" charset="-79"/>
                <a:cs typeface="David" panose="020E0502060401010101" pitchFamily="34" charset="-79"/>
              </a:rPr>
              <a:t>C</a:t>
            </a:r>
            <a:r>
              <a:rPr lang="he-IL" dirty="0">
                <a:solidFill>
                  <a:prstClr val="black"/>
                </a:solidFill>
                <a:latin typeface="David" panose="020E0502060401010101" pitchFamily="34" charset="-79"/>
                <a:cs typeface="David" panose="020E0502060401010101" pitchFamily="34" charset="-79"/>
              </a:rPr>
              <a:t>, שעתידים להיוותר בתוך תוואי גדר הביטחון המתוכננת ואשר עיקרם מרוכז בכפרים: ברטעה, חוסן, בתיר, נחלין, ג'בע, נבי סמואל, אל חליילה, צור בחר, אל מונטאר). </a:t>
            </a:r>
            <a:endParaRPr lang="en-US" dirty="0">
              <a:solidFill>
                <a:prstClr val="black"/>
              </a:solidFill>
              <a:latin typeface="David" panose="020E0502060401010101" pitchFamily="34" charset="-79"/>
              <a:cs typeface="David" panose="020E0502060401010101" pitchFamily="34" charset="-79"/>
            </a:endParaRPr>
          </a:p>
          <a:p>
            <a:pPr marL="800100" lvl="1" indent="-342900" algn="just">
              <a:lnSpc>
                <a:spcPct val="150000"/>
              </a:lnSpc>
              <a:buFont typeface="+mj-cs"/>
              <a:buAutoNum type="hebrew2Minus"/>
            </a:pPr>
            <a:r>
              <a:rPr lang="he-IL" b="1" dirty="0">
                <a:solidFill>
                  <a:prstClr val="black"/>
                </a:solidFill>
                <a:latin typeface="David" panose="020E0502060401010101" pitchFamily="34" charset="-79"/>
                <a:cs typeface="David" panose="020E0502060401010101" pitchFamily="34" charset="-79"/>
              </a:rPr>
              <a:t>ריכוזי האזרחים הישראליים הינם בערים</a:t>
            </a:r>
            <a:r>
              <a:rPr lang="he-IL" dirty="0">
                <a:solidFill>
                  <a:prstClr val="black"/>
                </a:solidFill>
                <a:latin typeface="David" panose="020E0502060401010101" pitchFamily="34" charset="-79"/>
                <a:cs typeface="David" panose="020E0502060401010101" pitchFamily="34" charset="-79"/>
              </a:rPr>
              <a:t>: ביתר עילית, מודיעין עילית, אריאל, מעלה אדומים וגוש עציון. </a:t>
            </a:r>
            <a:endParaRPr lang="en-US" dirty="0">
              <a:solidFill>
                <a:prstClr val="black"/>
              </a:solidFill>
              <a:latin typeface="David" panose="020E0502060401010101" pitchFamily="34" charset="-79"/>
              <a:cs typeface="David" panose="020E0502060401010101" pitchFamily="34" charset="-79"/>
            </a:endParaRPr>
          </a:p>
          <a:p>
            <a:pPr marL="800100" lvl="1" indent="-342900" algn="just">
              <a:lnSpc>
                <a:spcPct val="150000"/>
              </a:lnSpc>
              <a:buFont typeface="+mj-cs"/>
              <a:buAutoNum type="hebrew2Minus"/>
            </a:pPr>
            <a:r>
              <a:rPr lang="he-IL" dirty="0">
                <a:solidFill>
                  <a:prstClr val="black"/>
                </a:solidFill>
                <a:latin typeface="David" panose="020E0502060401010101" pitchFamily="34" charset="-79"/>
                <a:cs typeface="David" panose="020E0502060401010101" pitchFamily="34" charset="-79"/>
              </a:rPr>
              <a:t>מחוץ לתוואי הגדר יוותרו כ-</a:t>
            </a:r>
            <a:r>
              <a:rPr lang="he-IL" b="1" dirty="0">
                <a:solidFill>
                  <a:prstClr val="black"/>
                </a:solidFill>
                <a:latin typeface="David" panose="020E0502060401010101" pitchFamily="34" charset="-79"/>
                <a:cs typeface="David" panose="020E0502060401010101" pitchFamily="34" charset="-79"/>
              </a:rPr>
              <a:t>75 יישובים</a:t>
            </a:r>
            <a:r>
              <a:rPr lang="he-IL" dirty="0">
                <a:solidFill>
                  <a:prstClr val="black"/>
                </a:solidFill>
                <a:latin typeface="David" panose="020E0502060401010101" pitchFamily="34" charset="-79"/>
                <a:cs typeface="David" panose="020E0502060401010101" pitchFamily="34" charset="-79"/>
              </a:rPr>
              <a:t> בשטחי יהודה ושומרון וכ- </a:t>
            </a:r>
            <a:r>
              <a:rPr lang="he-IL" b="1" u="sng" dirty="0">
                <a:solidFill>
                  <a:prstClr val="black"/>
                </a:solidFill>
                <a:latin typeface="David" panose="020E0502060401010101" pitchFamily="34" charset="-79"/>
                <a:cs typeface="David" panose="020E0502060401010101" pitchFamily="34" charset="-79"/>
              </a:rPr>
              <a:t>110,012</a:t>
            </a:r>
            <a:r>
              <a:rPr lang="he-IL" dirty="0">
                <a:solidFill>
                  <a:prstClr val="black"/>
                </a:solidFill>
                <a:latin typeface="David" panose="020E0502060401010101" pitchFamily="34" charset="-79"/>
                <a:cs typeface="David" panose="020E0502060401010101" pitchFamily="34" charset="-79"/>
              </a:rPr>
              <a:t> תושבים ישראלים המהווים </a:t>
            </a:r>
            <a:r>
              <a:rPr lang="he-IL" b="1" u="sng" dirty="0">
                <a:solidFill>
                  <a:prstClr val="black"/>
                </a:solidFill>
                <a:latin typeface="David" panose="020E0502060401010101" pitchFamily="34" charset="-79"/>
                <a:cs typeface="David" panose="020E0502060401010101" pitchFamily="34" charset="-79"/>
              </a:rPr>
              <a:t>כ-26% מכלל תושבי יהודה ושומרון</a:t>
            </a:r>
            <a:r>
              <a:rPr lang="he-IL" dirty="0">
                <a:solidFill>
                  <a:prstClr val="black"/>
                </a:solidFill>
                <a:latin typeface="David" panose="020E0502060401010101" pitchFamily="34" charset="-79"/>
                <a:cs typeface="David" panose="020E0502060401010101" pitchFamily="34" charset="-79"/>
              </a:rPr>
              <a:t>. </a:t>
            </a:r>
          </a:p>
        </p:txBody>
      </p:sp>
    </p:spTree>
    <p:extLst>
      <p:ext uri="{BB962C8B-B14F-4D97-AF65-F5344CB8AC3E}">
        <p14:creationId xmlns:p14="http://schemas.microsoft.com/office/powerpoint/2010/main" val="3629535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09849" y="620688"/>
            <a:ext cx="9036496" cy="5909310"/>
          </a:xfrm>
          <a:prstGeom prst="rect">
            <a:avLst/>
          </a:prstGeom>
        </p:spPr>
        <p:txBody>
          <a:bodyPr wrap="square">
            <a:spAutoFit/>
          </a:bodyPr>
          <a:lstStyle/>
          <a:p>
            <a:pPr marL="342900" indent="-342900" algn="just">
              <a:lnSpc>
                <a:spcPct val="150000"/>
              </a:lnSpc>
              <a:buFont typeface="+mj-lt"/>
              <a:buAutoNum type="arabicPeriod" startAt="6"/>
            </a:pPr>
            <a:r>
              <a:rPr lang="he-IL" b="1" u="sng" dirty="0">
                <a:solidFill>
                  <a:prstClr val="black"/>
                </a:solidFill>
                <a:latin typeface="David" panose="020E0502060401010101" pitchFamily="34" charset="-79"/>
                <a:cs typeface="David" panose="020E0502060401010101" pitchFamily="34" charset="-79"/>
              </a:rPr>
              <a:t>האינטרס הביטחוני בשטחי </a:t>
            </a:r>
            <a:r>
              <a:rPr lang="en-US" b="1" u="sng" dirty="0">
                <a:solidFill>
                  <a:prstClr val="black"/>
                </a:solidFill>
                <a:latin typeface="David" panose="020E0502060401010101" pitchFamily="34" charset="-79"/>
                <a:cs typeface="David" panose="020E0502060401010101" pitchFamily="34" charset="-79"/>
              </a:rPr>
              <a:t>C</a:t>
            </a:r>
            <a:r>
              <a:rPr lang="he-IL" b="1" u="sng" dirty="0">
                <a:solidFill>
                  <a:prstClr val="black"/>
                </a:solidFill>
                <a:latin typeface="David" panose="020E0502060401010101" pitchFamily="34" charset="-79"/>
                <a:cs typeface="David" panose="020E0502060401010101" pitchFamily="34" charset="-79"/>
              </a:rPr>
              <a:t> בבקעה ומחוץ לתוואי גדר הביטחון וגושי </a:t>
            </a:r>
            <a:r>
              <a:rPr lang="he-IL" b="1" u="sng" dirty="0" smtClean="0">
                <a:solidFill>
                  <a:prstClr val="black"/>
                </a:solidFill>
                <a:latin typeface="David" panose="020E0502060401010101" pitchFamily="34" charset="-79"/>
                <a:cs typeface="David" panose="020E0502060401010101" pitchFamily="34" charset="-79"/>
              </a:rPr>
              <a:t>ההתיישבות</a:t>
            </a:r>
            <a:r>
              <a:rPr lang="he-IL" dirty="0" smtClean="0">
                <a:solidFill>
                  <a:prstClr val="black"/>
                </a:solidFill>
                <a:latin typeface="David" panose="020E0502060401010101" pitchFamily="34" charset="-79"/>
                <a:cs typeface="David" panose="020E0502060401010101" pitchFamily="34" charset="-79"/>
              </a:rPr>
              <a:t> </a:t>
            </a:r>
            <a:endParaRPr lang="en-US" dirty="0">
              <a:solidFill>
                <a:prstClr val="black"/>
              </a:solidFill>
              <a:latin typeface="David" panose="020E0502060401010101" pitchFamily="34" charset="-79"/>
              <a:cs typeface="David" panose="020E0502060401010101" pitchFamily="34" charset="-79"/>
            </a:endParaRPr>
          </a:p>
          <a:p>
            <a:pPr marL="800100" lvl="1" indent="-342900" algn="just">
              <a:lnSpc>
                <a:spcPct val="150000"/>
              </a:lnSpc>
              <a:buFont typeface="+mj-cs"/>
              <a:buAutoNum type="hebrew2Minus"/>
            </a:pPr>
            <a:r>
              <a:rPr lang="he-IL" b="1" u="sng" dirty="0">
                <a:solidFill>
                  <a:prstClr val="black"/>
                </a:solidFill>
                <a:latin typeface="David" panose="020E0502060401010101" pitchFamily="34" charset="-79"/>
                <a:cs typeface="David" panose="020E0502060401010101" pitchFamily="34" charset="-79"/>
              </a:rPr>
              <a:t>מרחב </a:t>
            </a:r>
            <a:r>
              <a:rPr lang="he-IL" b="1" u="sng" dirty="0" smtClean="0">
                <a:solidFill>
                  <a:prstClr val="black"/>
                </a:solidFill>
                <a:latin typeface="David" panose="020E0502060401010101" pitchFamily="34" charset="-79"/>
                <a:cs typeface="David" panose="020E0502060401010101" pitchFamily="34" charset="-79"/>
              </a:rPr>
              <a:t>הבקעה</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שימור </a:t>
            </a:r>
            <a:r>
              <a:rPr lang="he-IL" b="1" dirty="0">
                <a:solidFill>
                  <a:prstClr val="black"/>
                </a:solidFill>
                <a:latin typeface="David" panose="020E0502060401010101" pitchFamily="34" charset="-79"/>
                <a:cs typeface="David" panose="020E0502060401010101" pitchFamily="34" charset="-79"/>
              </a:rPr>
              <a:t>מדיניות "הבידול"</a:t>
            </a:r>
            <a:r>
              <a:rPr lang="he-IL" dirty="0">
                <a:solidFill>
                  <a:prstClr val="black"/>
                </a:solidFill>
                <a:latin typeface="David" panose="020E0502060401010101" pitchFamily="34" charset="-79"/>
                <a:cs typeface="David" panose="020E0502060401010101" pitchFamily="34" charset="-79"/>
              </a:rPr>
              <a:t> של שטחי יהודה ושומרון משטחי הבקעה. </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שימור </a:t>
            </a:r>
            <a:r>
              <a:rPr lang="he-IL" b="1" dirty="0">
                <a:solidFill>
                  <a:prstClr val="black"/>
                </a:solidFill>
                <a:latin typeface="David" panose="020E0502060401010101" pitchFamily="34" charset="-79"/>
                <a:cs typeface="David" panose="020E0502060401010101" pitchFamily="34" charset="-79"/>
              </a:rPr>
              <a:t>מדיניות "החיץ"</a:t>
            </a:r>
            <a:r>
              <a:rPr lang="he-IL" dirty="0">
                <a:solidFill>
                  <a:prstClr val="black"/>
                </a:solidFill>
                <a:latin typeface="David" panose="020E0502060401010101" pitchFamily="34" charset="-79"/>
                <a:cs typeface="David" panose="020E0502060401010101" pitchFamily="34" charset="-79"/>
              </a:rPr>
              <a:t> בין קו הגבול הבינלאומי עם ירדן לבין גדר הביטחון. </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שימור יכולת חופש האימונים</a:t>
            </a:r>
            <a:r>
              <a:rPr lang="he-IL" b="1" dirty="0">
                <a:solidFill>
                  <a:prstClr val="black"/>
                </a:solidFill>
                <a:latin typeface="David" panose="020E0502060401010101" pitchFamily="34" charset="-79"/>
                <a:cs typeface="David" panose="020E0502060401010101" pitchFamily="34" charset="-79"/>
              </a:rPr>
              <a:t> בשטחי האש </a:t>
            </a:r>
            <a:r>
              <a:rPr lang="he-IL" dirty="0">
                <a:solidFill>
                  <a:prstClr val="black"/>
                </a:solidFill>
                <a:latin typeface="David" panose="020E0502060401010101" pitchFamily="34" charset="-79"/>
                <a:cs typeface="David" panose="020E0502060401010101" pitchFamily="34" charset="-79"/>
              </a:rPr>
              <a:t>בבקעה (900, 901, 904א, 906, 929, 912א, 912, 914, 915א, 915, 916, 916א, 917, 918) ומזרחה להם עד קו הגבול. </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שימור </a:t>
            </a:r>
            <a:r>
              <a:rPr lang="he-IL" b="1" dirty="0">
                <a:solidFill>
                  <a:prstClr val="black"/>
                </a:solidFill>
                <a:latin typeface="David" panose="020E0502060401010101" pitchFamily="34" charset="-79"/>
                <a:cs typeface="David" panose="020E0502060401010101" pitchFamily="34" charset="-79"/>
              </a:rPr>
              <a:t>שטחי המפתח</a:t>
            </a:r>
            <a:r>
              <a:rPr lang="he-IL" dirty="0">
                <a:solidFill>
                  <a:prstClr val="black"/>
                </a:solidFill>
                <a:latin typeface="David" panose="020E0502060401010101" pitchFamily="34" charset="-79"/>
                <a:cs typeface="David" panose="020E0502060401010101" pitchFamily="34" charset="-79"/>
              </a:rPr>
              <a:t> במרחבים: מעלה אדומים ומצפה יריחו, כוכב השחר ורימונים, מעלה אפרים וגיתית. </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b="1" dirty="0">
                <a:solidFill>
                  <a:prstClr val="black"/>
                </a:solidFill>
                <a:latin typeface="David" panose="020E0502060401010101" pitchFamily="34" charset="-79"/>
                <a:cs typeface="David" panose="020E0502060401010101" pitchFamily="34" charset="-79"/>
              </a:rPr>
              <a:t>כביש 90, ציר "אלון"</a:t>
            </a:r>
            <a:r>
              <a:rPr lang="he-IL" dirty="0">
                <a:solidFill>
                  <a:prstClr val="black"/>
                </a:solidFill>
                <a:latin typeface="David" panose="020E0502060401010101" pitchFamily="34" charset="-79"/>
                <a:cs typeface="David" panose="020E0502060401010101" pitchFamily="34" charset="-79"/>
              </a:rPr>
              <a:t> – מעלה מכמש, רימונים, כוכב השחר, מעלה אפרים, מכורה, חמרה, בקעות, רועי שדמות מחולה. </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הרחבת ההתיישבות הישראלית בבקעה וחיזוקה. </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מדיניות </a:t>
            </a:r>
            <a:r>
              <a:rPr lang="he-IL" b="1" dirty="0">
                <a:solidFill>
                  <a:prstClr val="black"/>
                </a:solidFill>
                <a:latin typeface="David" panose="020E0502060401010101" pitchFamily="34" charset="-79"/>
                <a:cs typeface="David" panose="020E0502060401010101" pitchFamily="34" charset="-79"/>
              </a:rPr>
              <a:t>תכנון אזרחי מושכלת</a:t>
            </a:r>
            <a:r>
              <a:rPr lang="he-IL" dirty="0">
                <a:solidFill>
                  <a:prstClr val="black"/>
                </a:solidFill>
                <a:latin typeface="David" panose="020E0502060401010101" pitchFamily="34" charset="-79"/>
                <a:cs typeface="David" panose="020E0502060401010101" pitchFamily="34" charset="-79"/>
              </a:rPr>
              <a:t> עבור הפלסטינים המתגוררים במרחב על מנת לא לייצר עובדות חדשות המעצבות את המרחב הפלס' בניגוד לאינטרס של מדינת ישראל. </a:t>
            </a:r>
            <a:endParaRPr lang="en-US" dirty="0">
              <a:solidFill>
                <a:prstClr val="black"/>
              </a:solidFill>
              <a:latin typeface="David" panose="020E0502060401010101" pitchFamily="34" charset="-79"/>
              <a:cs typeface="David" panose="020E0502060401010101" pitchFamily="34" charset="-79"/>
            </a:endParaRPr>
          </a:p>
          <a:p>
            <a:pPr marL="1257300" lvl="2" indent="-342900" algn="just">
              <a:lnSpc>
                <a:spcPct val="150000"/>
              </a:lnSpc>
              <a:buFont typeface="+mj-lt"/>
              <a:buAutoNum type="arabicParenR"/>
            </a:pPr>
            <a:r>
              <a:rPr lang="he-IL" dirty="0">
                <a:solidFill>
                  <a:prstClr val="black"/>
                </a:solidFill>
                <a:latin typeface="David" panose="020E0502060401010101" pitchFamily="34" charset="-79"/>
                <a:cs typeface="David" panose="020E0502060401010101" pitchFamily="34" charset="-79"/>
              </a:rPr>
              <a:t>תכנון מושכל של דרכי הגישה הפלס' אל </a:t>
            </a:r>
            <a:r>
              <a:rPr lang="he-IL" b="1" dirty="0">
                <a:solidFill>
                  <a:prstClr val="black"/>
                </a:solidFill>
                <a:latin typeface="David" panose="020E0502060401010101" pitchFamily="34" charset="-79"/>
                <a:cs typeface="David" panose="020E0502060401010101" pitchFamily="34" charset="-79"/>
              </a:rPr>
              <a:t>מעברי הגבול עם ירדן</a:t>
            </a:r>
            <a:r>
              <a:rPr lang="he-IL" dirty="0">
                <a:solidFill>
                  <a:prstClr val="black"/>
                </a:solidFill>
                <a:latin typeface="David" panose="020E0502060401010101" pitchFamily="34" charset="-79"/>
                <a:cs typeface="David" panose="020E0502060401010101" pitchFamily="34" charset="-79"/>
              </a:rPr>
              <a:t>. </a:t>
            </a:r>
            <a:endParaRPr lang="en-US" dirty="0">
              <a:solidFill>
                <a:prstClr val="black"/>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519399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יצוב מותאם אישית">
  <a:themeElements>
    <a:clrScheme name="כחול חם">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25002</TotalTime>
  <Words>1466</Words>
  <Application>Microsoft Office PowerPoint</Application>
  <PresentationFormat>‫הצגה על המסך (4:3)</PresentationFormat>
  <Paragraphs>105</Paragraphs>
  <Slides>25</Slides>
  <Notes>2</Notes>
  <HiddenSlides>12</HiddenSlides>
  <MMClips>0</MMClips>
  <ScaleCrop>false</ScaleCrop>
  <HeadingPairs>
    <vt:vector size="8" baseType="variant">
      <vt:variant>
        <vt:lpstr>גופנים בשימוש</vt:lpstr>
      </vt:variant>
      <vt:variant>
        <vt:i4>6</vt:i4>
      </vt:variant>
      <vt:variant>
        <vt:lpstr>ערכת נושא</vt:lpstr>
      </vt:variant>
      <vt:variant>
        <vt:i4>1</vt:i4>
      </vt:variant>
      <vt:variant>
        <vt:lpstr>שרתי OLE מוטבעים</vt:lpstr>
      </vt:variant>
      <vt:variant>
        <vt:i4>1</vt:i4>
      </vt:variant>
      <vt:variant>
        <vt:lpstr>כותרות שקופיות</vt:lpstr>
      </vt:variant>
      <vt:variant>
        <vt:i4>25</vt:i4>
      </vt:variant>
    </vt:vector>
  </HeadingPairs>
  <TitlesOfParts>
    <vt:vector size="33" baseType="lpstr">
      <vt:lpstr>Arial</vt:lpstr>
      <vt:lpstr>Calibri</vt:lpstr>
      <vt:lpstr>David</vt:lpstr>
      <vt:lpstr>Symbol</vt:lpstr>
      <vt:lpstr>Tahoma</vt:lpstr>
      <vt:lpstr>Times New Roman</vt:lpstr>
      <vt:lpstr>עיצוב מותאם אישית</vt:lpstr>
      <vt:lpstr>Acrobat Document</vt:lpstr>
      <vt:lpstr>מצגת של PowerPoint</vt:lpstr>
      <vt:lpstr>מצגת של PowerPoint</vt:lpstr>
      <vt:lpstr>מצגת של PowerPoint</vt:lpstr>
      <vt:lpstr>מצגת של PowerPoint</vt:lpstr>
      <vt:lpstr>מצגת של PowerPoint</vt:lpstr>
      <vt:lpstr>מצגת של PowerPoint</vt:lpstr>
      <vt:lpstr>עקרונות ומשמעויות, בשימור האינטרסים הביטחוניים בשטחי איו"ש בתחום הגדר הביטחונית, בהתאם להחלטת הממשלה כללי אופרטיבי א - שימור חופש ההחלטה והפעולה לדרג מדיני, לממש את רעיון ומימוש השלמת גדר הביטחון, כולל גושי ההתיישבות. ב - שימור יכולת מימוש תכנון דרכי הגישה והכבישים הנדרשים, כפועל יוצא מתכנון תוואי גדר הביטחון והשלכותיו על שתי האוכלוסיות.  ג - שימור יכולת הרחבת ישובים, בהתאם לשיקולי דרג מדיני, בתוך גושי ההתיישבות.  ד - תכנון אזרחי-כלכלי "המתעל" תכניות פלסטיניות אל מחוץ לתוואי גדר הביטחון, כמו גם תכנון אזרחי-כלכלי, אל תוך שטח  תוואי גדר הביטחון המתוכנן. ה - קידום תכנון ובנייה של תשתיות אזרחיות, אזורי תעסוקה, ומחנות צבאיים בראייה ארוכת טווח לתחום מרחבים אלו. ביטחוני א - מימוש מדיניות פיקוח ואכיפה נגד בניה בלתי חוקית. זאת, בכלל שטחי C  ובתוואי גדר הביטחון הקיימת והמתוכננת בפרט.  ב - שימור האפקטיביות הביטחונית המיטבית, של תוואי גדר הביטחון באמצעות צווי איסור הבניה (לאורך הגדר שנבנתה).  ג - שימור אפקטיביות ביטחונית של תוואי גדר הביטחון גם במקומות בהם טרם נבנתה (גושי ההתיישבות) ושימור ככל שניתן על מרחב            אבטחה קדמי ביחס לתוואי המתוכנן (500-1,000 מטר).  ד  - שימור יכולת הרחבת/סלילת  דרכי גישה והתרחבות בשטחים סמוכי מעברי גדר הביטחון תוך מתן העדפה מוחלטת למעברי הסחורות.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IDF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s5850791</dc:creator>
  <cp:lastModifiedBy>s5199369</cp:lastModifiedBy>
  <cp:revision>860</cp:revision>
  <dcterms:created xsi:type="dcterms:W3CDTF">2013-07-05T12:04:35Z</dcterms:created>
  <dcterms:modified xsi:type="dcterms:W3CDTF">2018-11-08T06:30:23Z</dcterms:modified>
</cp:coreProperties>
</file>