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handoutMasterIdLst>
    <p:handoutMasterId r:id="rId18"/>
  </p:handoutMasterIdLst>
  <p:sldIdLst>
    <p:sldId id="256" r:id="rId2"/>
    <p:sldId id="304" r:id="rId3"/>
    <p:sldId id="279" r:id="rId4"/>
    <p:sldId id="281" r:id="rId5"/>
    <p:sldId id="282" r:id="rId6"/>
    <p:sldId id="283" r:id="rId7"/>
    <p:sldId id="290" r:id="rId8"/>
    <p:sldId id="284" r:id="rId9"/>
    <p:sldId id="289" r:id="rId10"/>
    <p:sldId id="285" r:id="rId11"/>
    <p:sldId id="286" r:id="rId12"/>
    <p:sldId id="273" r:id="rId13"/>
    <p:sldId id="288" r:id="rId14"/>
    <p:sldId id="296" r:id="rId15"/>
    <p:sldId id="297" r:id="rId16"/>
    <p:sldId id="298" r:id="rId17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37" d="100"/>
          <a:sy n="37" d="100"/>
        </p:scale>
        <p:origin x="-1164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79B1EB-1DA2-42E4-BC88-68D8BF3633F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0454328C-4C33-48CF-96B0-AB61D9F63868}">
      <dgm:prSet phldrT="[טקסט]"/>
      <dgm:spPr/>
      <dgm:t>
        <a:bodyPr/>
        <a:lstStyle/>
        <a:p>
          <a:pPr rtl="1"/>
          <a:r>
            <a:rPr lang="he-IL" dirty="0" smtClean="0"/>
            <a:t>הזירה האזורית</a:t>
          </a:r>
          <a:endParaRPr lang="he-IL" dirty="0"/>
        </a:p>
      </dgm:t>
    </dgm:pt>
    <dgm:pt modelId="{7B4E5BB0-4A42-4A64-9B0F-A94830C42F84}" type="parTrans" cxnId="{A48A044B-8D56-4DC1-9550-DB895E99C0F0}">
      <dgm:prSet/>
      <dgm:spPr/>
      <dgm:t>
        <a:bodyPr/>
        <a:lstStyle/>
        <a:p>
          <a:pPr rtl="1"/>
          <a:endParaRPr lang="he-IL"/>
        </a:p>
      </dgm:t>
    </dgm:pt>
    <dgm:pt modelId="{AE954401-F8BC-4197-B919-27405B99164B}" type="sibTrans" cxnId="{A48A044B-8D56-4DC1-9550-DB895E99C0F0}">
      <dgm:prSet/>
      <dgm:spPr/>
      <dgm:t>
        <a:bodyPr/>
        <a:lstStyle/>
        <a:p>
          <a:pPr rtl="1"/>
          <a:endParaRPr lang="he-IL"/>
        </a:p>
      </dgm:t>
    </dgm:pt>
    <dgm:pt modelId="{BA26E9B7-737F-45BE-9813-4F530956AE0C}">
      <dgm:prSet phldrT="[טקסט]"/>
      <dgm:spPr/>
      <dgm:t>
        <a:bodyPr/>
        <a:lstStyle/>
        <a:p>
          <a:pPr rtl="1"/>
          <a:r>
            <a:rPr lang="he-IL" dirty="0" smtClean="0"/>
            <a:t>הזירה הגלובלית</a:t>
          </a:r>
          <a:endParaRPr lang="he-IL" dirty="0"/>
        </a:p>
      </dgm:t>
    </dgm:pt>
    <dgm:pt modelId="{92CA2250-B03F-4874-98D4-401D5D2C1C3E}" type="parTrans" cxnId="{F34DAADF-C999-4AF7-8232-1514C5C8DF7E}">
      <dgm:prSet/>
      <dgm:spPr/>
      <dgm:t>
        <a:bodyPr/>
        <a:lstStyle/>
        <a:p>
          <a:pPr rtl="1"/>
          <a:endParaRPr lang="he-IL"/>
        </a:p>
      </dgm:t>
    </dgm:pt>
    <dgm:pt modelId="{95C48670-70BF-4236-8C19-BB62AD4E19B3}" type="sibTrans" cxnId="{F34DAADF-C999-4AF7-8232-1514C5C8DF7E}">
      <dgm:prSet/>
      <dgm:spPr/>
      <dgm:t>
        <a:bodyPr/>
        <a:lstStyle/>
        <a:p>
          <a:pPr rtl="1"/>
          <a:endParaRPr lang="he-IL"/>
        </a:p>
      </dgm:t>
    </dgm:pt>
    <dgm:pt modelId="{901F81E2-530C-413A-9F8A-AF3974DDF0A4}">
      <dgm:prSet phldrT="[טקסט]"/>
      <dgm:spPr/>
      <dgm:t>
        <a:bodyPr/>
        <a:lstStyle/>
        <a:p>
          <a:pPr rtl="1"/>
          <a:r>
            <a:rPr lang="he-IL" dirty="0" smtClean="0"/>
            <a:t>מבוא</a:t>
          </a:r>
          <a:endParaRPr lang="he-IL" dirty="0"/>
        </a:p>
      </dgm:t>
    </dgm:pt>
    <dgm:pt modelId="{62C27E5F-34C8-4E54-BBD3-C54E43C4EE5B}" type="parTrans" cxnId="{B80CCF37-87A2-4119-975E-F3B5F816C4FC}">
      <dgm:prSet/>
      <dgm:spPr/>
      <dgm:t>
        <a:bodyPr/>
        <a:lstStyle/>
        <a:p>
          <a:pPr rtl="1"/>
          <a:endParaRPr lang="he-IL"/>
        </a:p>
      </dgm:t>
    </dgm:pt>
    <dgm:pt modelId="{AEB52988-B432-4253-8FB1-44CC1D1F5623}" type="sibTrans" cxnId="{B80CCF37-87A2-4119-975E-F3B5F816C4FC}">
      <dgm:prSet/>
      <dgm:spPr/>
      <dgm:t>
        <a:bodyPr/>
        <a:lstStyle/>
        <a:p>
          <a:pPr rtl="1"/>
          <a:endParaRPr lang="he-IL"/>
        </a:p>
      </dgm:t>
    </dgm:pt>
    <dgm:pt modelId="{145F4B28-0A8C-4C40-A95F-A40EA3F99FAC}">
      <dgm:prSet phldrT="[טקסט]"/>
      <dgm:spPr/>
      <dgm:t>
        <a:bodyPr/>
        <a:lstStyle/>
        <a:p>
          <a:pPr rtl="1"/>
          <a:r>
            <a:rPr lang="he-IL" dirty="0" smtClean="0"/>
            <a:t>התנסות בחשיבה מדינית-מערכתית הסימולציה המדינית-ביטחונית</a:t>
          </a:r>
          <a:endParaRPr lang="he-IL" dirty="0"/>
        </a:p>
      </dgm:t>
    </dgm:pt>
    <dgm:pt modelId="{E46B4858-3BA9-4D50-99E8-AC7C4B8FF4D4}" type="parTrans" cxnId="{E61C77AF-8F67-40A0-B184-14210D12831C}">
      <dgm:prSet/>
      <dgm:spPr/>
      <dgm:t>
        <a:bodyPr/>
        <a:lstStyle/>
        <a:p>
          <a:pPr rtl="1"/>
          <a:endParaRPr lang="he-IL"/>
        </a:p>
      </dgm:t>
    </dgm:pt>
    <dgm:pt modelId="{E80DB51D-6DAC-45FF-8C90-05D3DE399E96}" type="sibTrans" cxnId="{E61C77AF-8F67-40A0-B184-14210D12831C}">
      <dgm:prSet/>
      <dgm:spPr/>
      <dgm:t>
        <a:bodyPr/>
        <a:lstStyle/>
        <a:p>
          <a:pPr rtl="1"/>
          <a:endParaRPr lang="he-IL"/>
        </a:p>
      </dgm:t>
    </dgm:pt>
    <dgm:pt modelId="{4B1C8087-68BF-47AA-A293-679F77CE09EF}">
      <dgm:prSet/>
      <dgm:spPr/>
      <dgm:t>
        <a:bodyPr/>
        <a:lstStyle/>
        <a:p>
          <a:pPr rtl="1"/>
          <a:r>
            <a:rPr lang="he-IL" dirty="0" smtClean="0"/>
            <a:t>עיצוב מדיניות וקבלת החלטות</a:t>
          </a:r>
          <a:endParaRPr lang="he-IL" dirty="0"/>
        </a:p>
      </dgm:t>
    </dgm:pt>
    <dgm:pt modelId="{00E33D6E-692E-457A-9EA0-9BED461C95AD}" type="parTrans" cxnId="{0FB26F99-5C77-4B2C-A23C-490BF32DD2B8}">
      <dgm:prSet/>
      <dgm:spPr/>
      <dgm:t>
        <a:bodyPr/>
        <a:lstStyle/>
        <a:p>
          <a:pPr rtl="1"/>
          <a:endParaRPr lang="he-IL"/>
        </a:p>
      </dgm:t>
    </dgm:pt>
    <dgm:pt modelId="{E4BBB8F6-974E-423F-B998-F5535A00B6E3}" type="sibTrans" cxnId="{0FB26F99-5C77-4B2C-A23C-490BF32DD2B8}">
      <dgm:prSet/>
      <dgm:spPr/>
      <dgm:t>
        <a:bodyPr/>
        <a:lstStyle/>
        <a:p>
          <a:pPr rtl="1"/>
          <a:endParaRPr lang="he-IL"/>
        </a:p>
      </dgm:t>
    </dgm:pt>
    <dgm:pt modelId="{4672DC12-8334-4536-82C7-03B43AC06ACA}">
      <dgm:prSet/>
      <dgm:spPr/>
      <dgm:t>
        <a:bodyPr/>
        <a:lstStyle/>
        <a:p>
          <a:pPr rtl="1"/>
          <a:r>
            <a:rPr lang="he-IL" dirty="0" smtClean="0"/>
            <a:t>כלי הדיפלומטיה</a:t>
          </a:r>
          <a:endParaRPr lang="he-IL" dirty="0"/>
        </a:p>
      </dgm:t>
    </dgm:pt>
    <dgm:pt modelId="{68A2E9AB-1793-4147-B602-502E83462C36}" type="parTrans" cxnId="{7EA94CB4-3713-4DAB-85A0-0DBC241B5EBA}">
      <dgm:prSet/>
      <dgm:spPr/>
    </dgm:pt>
    <dgm:pt modelId="{96C1EB0D-A022-4D3A-B0F4-8888A2365400}" type="sibTrans" cxnId="{7EA94CB4-3713-4DAB-85A0-0DBC241B5EBA}">
      <dgm:prSet/>
      <dgm:spPr/>
    </dgm:pt>
    <dgm:pt modelId="{14B1DE2E-1D68-491F-9A62-97B8A0CD6B8D}" type="pres">
      <dgm:prSet presAssocID="{5479B1EB-1DA2-42E4-BC88-68D8BF3633F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573FF951-E949-4BD5-8090-B0F5AEC6AC0B}" type="pres">
      <dgm:prSet presAssocID="{0454328C-4C33-48CF-96B0-AB61D9F63868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F250CC5A-6670-4A66-890C-5FE628870574}" type="pres">
      <dgm:prSet presAssocID="{AE954401-F8BC-4197-B919-27405B99164B}" presName="sibTrans" presStyleCnt="0"/>
      <dgm:spPr/>
    </dgm:pt>
    <dgm:pt modelId="{988426A3-435A-4519-8E94-54A4F1375664}" type="pres">
      <dgm:prSet presAssocID="{BA26E9B7-737F-45BE-9813-4F530956AE0C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EAACD85-4AC3-4B73-B0D6-EE820AC2D042}" type="pres">
      <dgm:prSet presAssocID="{95C48670-70BF-4236-8C19-BB62AD4E19B3}" presName="sibTrans" presStyleCnt="0"/>
      <dgm:spPr/>
    </dgm:pt>
    <dgm:pt modelId="{5000F3A7-447B-441D-9894-7C369D614F9F}" type="pres">
      <dgm:prSet presAssocID="{901F81E2-530C-413A-9F8A-AF3974DDF0A4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4262F3A8-D8EE-45BA-A326-D46267537925}" type="pres">
      <dgm:prSet presAssocID="{AEB52988-B432-4253-8FB1-44CC1D1F5623}" presName="sibTrans" presStyleCnt="0"/>
      <dgm:spPr/>
    </dgm:pt>
    <dgm:pt modelId="{0F055129-6155-41C6-8FD8-53DF8648AEE1}" type="pres">
      <dgm:prSet presAssocID="{145F4B28-0A8C-4C40-A95F-A40EA3F99FAC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21638850-B095-4904-9489-EAC52A341598}" type="pres">
      <dgm:prSet presAssocID="{E80DB51D-6DAC-45FF-8C90-05D3DE399E96}" presName="sibTrans" presStyleCnt="0"/>
      <dgm:spPr/>
    </dgm:pt>
    <dgm:pt modelId="{521A1700-FD59-439D-9440-4B4FE76C0A29}" type="pres">
      <dgm:prSet presAssocID="{4672DC12-8334-4536-82C7-03B43AC06ACA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E23AF2C5-1340-410F-8ED3-D21CFB02FE41}" type="pres">
      <dgm:prSet presAssocID="{96C1EB0D-A022-4D3A-B0F4-8888A2365400}" presName="sibTrans" presStyleCnt="0"/>
      <dgm:spPr/>
    </dgm:pt>
    <dgm:pt modelId="{EB2DB6C6-BD66-49F7-A533-06C75778119F}" type="pres">
      <dgm:prSet presAssocID="{4B1C8087-68BF-47AA-A293-679F77CE09EF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FF89FEB9-A20A-4DC1-B0FE-17690238CEE3}" type="presOf" srcId="{4672DC12-8334-4536-82C7-03B43AC06ACA}" destId="{521A1700-FD59-439D-9440-4B4FE76C0A29}" srcOrd="0" destOrd="0" presId="urn:microsoft.com/office/officeart/2005/8/layout/default"/>
    <dgm:cxn modelId="{7EA94CB4-3713-4DAB-85A0-0DBC241B5EBA}" srcId="{5479B1EB-1DA2-42E4-BC88-68D8BF3633F2}" destId="{4672DC12-8334-4536-82C7-03B43AC06ACA}" srcOrd="4" destOrd="0" parTransId="{68A2E9AB-1793-4147-B602-502E83462C36}" sibTransId="{96C1EB0D-A022-4D3A-B0F4-8888A2365400}"/>
    <dgm:cxn modelId="{E61C77AF-8F67-40A0-B184-14210D12831C}" srcId="{5479B1EB-1DA2-42E4-BC88-68D8BF3633F2}" destId="{145F4B28-0A8C-4C40-A95F-A40EA3F99FAC}" srcOrd="3" destOrd="0" parTransId="{E46B4858-3BA9-4D50-99E8-AC7C4B8FF4D4}" sibTransId="{E80DB51D-6DAC-45FF-8C90-05D3DE399E96}"/>
    <dgm:cxn modelId="{81295229-3F11-407E-B318-298F52119E0D}" type="presOf" srcId="{0454328C-4C33-48CF-96B0-AB61D9F63868}" destId="{573FF951-E949-4BD5-8090-B0F5AEC6AC0B}" srcOrd="0" destOrd="0" presId="urn:microsoft.com/office/officeart/2005/8/layout/default"/>
    <dgm:cxn modelId="{A48A044B-8D56-4DC1-9550-DB895E99C0F0}" srcId="{5479B1EB-1DA2-42E4-BC88-68D8BF3633F2}" destId="{0454328C-4C33-48CF-96B0-AB61D9F63868}" srcOrd="0" destOrd="0" parTransId="{7B4E5BB0-4A42-4A64-9B0F-A94830C42F84}" sibTransId="{AE954401-F8BC-4197-B919-27405B99164B}"/>
    <dgm:cxn modelId="{37C9A633-C035-4BD1-AF54-0FAA2FADEB62}" type="presOf" srcId="{5479B1EB-1DA2-42E4-BC88-68D8BF3633F2}" destId="{14B1DE2E-1D68-491F-9A62-97B8A0CD6B8D}" srcOrd="0" destOrd="0" presId="urn:microsoft.com/office/officeart/2005/8/layout/default"/>
    <dgm:cxn modelId="{F34DAADF-C999-4AF7-8232-1514C5C8DF7E}" srcId="{5479B1EB-1DA2-42E4-BC88-68D8BF3633F2}" destId="{BA26E9B7-737F-45BE-9813-4F530956AE0C}" srcOrd="1" destOrd="0" parTransId="{92CA2250-B03F-4874-98D4-401D5D2C1C3E}" sibTransId="{95C48670-70BF-4236-8C19-BB62AD4E19B3}"/>
    <dgm:cxn modelId="{46BC17A8-7794-4698-80D7-5FF24014606E}" type="presOf" srcId="{145F4B28-0A8C-4C40-A95F-A40EA3F99FAC}" destId="{0F055129-6155-41C6-8FD8-53DF8648AEE1}" srcOrd="0" destOrd="0" presId="urn:microsoft.com/office/officeart/2005/8/layout/default"/>
    <dgm:cxn modelId="{B5CB4105-A660-4BF4-BFE8-05B663AB98E5}" type="presOf" srcId="{4B1C8087-68BF-47AA-A293-679F77CE09EF}" destId="{EB2DB6C6-BD66-49F7-A533-06C75778119F}" srcOrd="0" destOrd="0" presId="urn:microsoft.com/office/officeart/2005/8/layout/default"/>
    <dgm:cxn modelId="{D727C96E-0374-47B9-BDE2-9BE87A4318BC}" type="presOf" srcId="{901F81E2-530C-413A-9F8A-AF3974DDF0A4}" destId="{5000F3A7-447B-441D-9894-7C369D614F9F}" srcOrd="0" destOrd="0" presId="urn:microsoft.com/office/officeart/2005/8/layout/default"/>
    <dgm:cxn modelId="{C9E3B25D-EEC9-48E1-8738-343E90D96B48}" type="presOf" srcId="{BA26E9B7-737F-45BE-9813-4F530956AE0C}" destId="{988426A3-435A-4519-8E94-54A4F1375664}" srcOrd="0" destOrd="0" presId="urn:microsoft.com/office/officeart/2005/8/layout/default"/>
    <dgm:cxn modelId="{0FB26F99-5C77-4B2C-A23C-490BF32DD2B8}" srcId="{5479B1EB-1DA2-42E4-BC88-68D8BF3633F2}" destId="{4B1C8087-68BF-47AA-A293-679F77CE09EF}" srcOrd="5" destOrd="0" parTransId="{00E33D6E-692E-457A-9EA0-9BED461C95AD}" sibTransId="{E4BBB8F6-974E-423F-B998-F5535A00B6E3}"/>
    <dgm:cxn modelId="{B80CCF37-87A2-4119-975E-F3B5F816C4FC}" srcId="{5479B1EB-1DA2-42E4-BC88-68D8BF3633F2}" destId="{901F81E2-530C-413A-9F8A-AF3974DDF0A4}" srcOrd="2" destOrd="0" parTransId="{62C27E5F-34C8-4E54-BBD3-C54E43C4EE5B}" sibTransId="{AEB52988-B432-4253-8FB1-44CC1D1F5623}"/>
    <dgm:cxn modelId="{98C93A65-554C-42EC-AC8A-325EF8E68DDC}" type="presParOf" srcId="{14B1DE2E-1D68-491F-9A62-97B8A0CD6B8D}" destId="{573FF951-E949-4BD5-8090-B0F5AEC6AC0B}" srcOrd="0" destOrd="0" presId="urn:microsoft.com/office/officeart/2005/8/layout/default"/>
    <dgm:cxn modelId="{F5A259AB-C3B5-4022-AF48-8EF3A8312CC6}" type="presParOf" srcId="{14B1DE2E-1D68-491F-9A62-97B8A0CD6B8D}" destId="{F250CC5A-6670-4A66-890C-5FE628870574}" srcOrd="1" destOrd="0" presId="urn:microsoft.com/office/officeart/2005/8/layout/default"/>
    <dgm:cxn modelId="{296E40CB-5A81-4B8D-B256-AB8BE21F6ED1}" type="presParOf" srcId="{14B1DE2E-1D68-491F-9A62-97B8A0CD6B8D}" destId="{988426A3-435A-4519-8E94-54A4F1375664}" srcOrd="2" destOrd="0" presId="urn:microsoft.com/office/officeart/2005/8/layout/default"/>
    <dgm:cxn modelId="{F0633904-4941-4648-9740-D8F425A481C2}" type="presParOf" srcId="{14B1DE2E-1D68-491F-9A62-97B8A0CD6B8D}" destId="{5EAACD85-4AC3-4B73-B0D6-EE820AC2D042}" srcOrd="3" destOrd="0" presId="urn:microsoft.com/office/officeart/2005/8/layout/default"/>
    <dgm:cxn modelId="{9AD3E785-06C1-46C2-AA0E-EA1A33C9F070}" type="presParOf" srcId="{14B1DE2E-1D68-491F-9A62-97B8A0CD6B8D}" destId="{5000F3A7-447B-441D-9894-7C369D614F9F}" srcOrd="4" destOrd="0" presId="urn:microsoft.com/office/officeart/2005/8/layout/default"/>
    <dgm:cxn modelId="{0CDD5A5B-8037-4161-9955-2DA7B9D3A9EC}" type="presParOf" srcId="{14B1DE2E-1D68-491F-9A62-97B8A0CD6B8D}" destId="{4262F3A8-D8EE-45BA-A326-D46267537925}" srcOrd="5" destOrd="0" presId="urn:microsoft.com/office/officeart/2005/8/layout/default"/>
    <dgm:cxn modelId="{4E35583E-8BEB-4A7D-A995-62C7E5B1F4D5}" type="presParOf" srcId="{14B1DE2E-1D68-491F-9A62-97B8A0CD6B8D}" destId="{0F055129-6155-41C6-8FD8-53DF8648AEE1}" srcOrd="6" destOrd="0" presId="urn:microsoft.com/office/officeart/2005/8/layout/default"/>
    <dgm:cxn modelId="{C17ADF54-4C3A-4013-88B7-A88367289A7E}" type="presParOf" srcId="{14B1DE2E-1D68-491F-9A62-97B8A0CD6B8D}" destId="{21638850-B095-4904-9489-EAC52A341598}" srcOrd="7" destOrd="0" presId="urn:microsoft.com/office/officeart/2005/8/layout/default"/>
    <dgm:cxn modelId="{B2DEB833-8326-45CA-80EC-893387D5E396}" type="presParOf" srcId="{14B1DE2E-1D68-491F-9A62-97B8A0CD6B8D}" destId="{521A1700-FD59-439D-9440-4B4FE76C0A29}" srcOrd="8" destOrd="0" presId="urn:microsoft.com/office/officeart/2005/8/layout/default"/>
    <dgm:cxn modelId="{AE8653CD-C02C-4C9D-B622-F53A582BAC96}" type="presParOf" srcId="{14B1DE2E-1D68-491F-9A62-97B8A0CD6B8D}" destId="{E23AF2C5-1340-410F-8ED3-D21CFB02FE41}" srcOrd="9" destOrd="0" presId="urn:microsoft.com/office/officeart/2005/8/layout/default"/>
    <dgm:cxn modelId="{C1597BA2-449C-4C60-9C8B-53C7201E753C}" type="presParOf" srcId="{14B1DE2E-1D68-491F-9A62-97B8A0CD6B8D}" destId="{EB2DB6C6-BD66-49F7-A533-06C75778119F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73FF951-E949-4BD5-8090-B0F5AEC6AC0B}">
      <dsp:nvSpPr>
        <dsp:cNvPr id="0" name=""/>
        <dsp:cNvSpPr/>
      </dsp:nvSpPr>
      <dsp:spPr>
        <a:xfrm>
          <a:off x="0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500" kern="1200" dirty="0" smtClean="0"/>
            <a:t>הזירה האזורית</a:t>
          </a:r>
          <a:endParaRPr lang="he-IL" sz="2500" kern="1200" dirty="0"/>
        </a:p>
      </dsp:txBody>
      <dsp:txXfrm>
        <a:off x="0" y="591343"/>
        <a:ext cx="2571749" cy="1543050"/>
      </dsp:txXfrm>
    </dsp:sp>
    <dsp:sp modelId="{988426A3-435A-4519-8E94-54A4F1375664}">
      <dsp:nvSpPr>
        <dsp:cNvPr id="0" name=""/>
        <dsp:cNvSpPr/>
      </dsp:nvSpPr>
      <dsp:spPr>
        <a:xfrm>
          <a:off x="2828925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500" kern="1200" dirty="0" smtClean="0"/>
            <a:t>הזירה הגלובלית</a:t>
          </a:r>
          <a:endParaRPr lang="he-IL" sz="2500" kern="1200" dirty="0"/>
        </a:p>
      </dsp:txBody>
      <dsp:txXfrm>
        <a:off x="2828925" y="591343"/>
        <a:ext cx="2571749" cy="1543050"/>
      </dsp:txXfrm>
    </dsp:sp>
    <dsp:sp modelId="{5000F3A7-447B-441D-9894-7C369D614F9F}">
      <dsp:nvSpPr>
        <dsp:cNvPr id="0" name=""/>
        <dsp:cNvSpPr/>
      </dsp:nvSpPr>
      <dsp:spPr>
        <a:xfrm>
          <a:off x="5657849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500" kern="1200" dirty="0" smtClean="0"/>
            <a:t>מבוא</a:t>
          </a:r>
          <a:endParaRPr lang="he-IL" sz="2500" kern="1200" dirty="0"/>
        </a:p>
      </dsp:txBody>
      <dsp:txXfrm>
        <a:off x="5657849" y="591343"/>
        <a:ext cx="2571749" cy="1543050"/>
      </dsp:txXfrm>
    </dsp:sp>
    <dsp:sp modelId="{0F055129-6155-41C6-8FD8-53DF8648AEE1}">
      <dsp:nvSpPr>
        <dsp:cNvPr id="0" name=""/>
        <dsp:cNvSpPr/>
      </dsp:nvSpPr>
      <dsp:spPr>
        <a:xfrm>
          <a:off x="0" y="2391568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500" kern="1200" dirty="0" smtClean="0"/>
            <a:t>התנסות בחשיבה מדינית-מערכתית הסימולציה המדינית-ביטחונית</a:t>
          </a:r>
          <a:endParaRPr lang="he-IL" sz="2500" kern="1200" dirty="0"/>
        </a:p>
      </dsp:txBody>
      <dsp:txXfrm>
        <a:off x="0" y="2391568"/>
        <a:ext cx="2571749" cy="1543050"/>
      </dsp:txXfrm>
    </dsp:sp>
    <dsp:sp modelId="{521A1700-FD59-439D-9440-4B4FE76C0A29}">
      <dsp:nvSpPr>
        <dsp:cNvPr id="0" name=""/>
        <dsp:cNvSpPr/>
      </dsp:nvSpPr>
      <dsp:spPr>
        <a:xfrm>
          <a:off x="2828925" y="2391568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500" kern="1200" dirty="0" smtClean="0"/>
            <a:t>כלי הדיפלומטיה</a:t>
          </a:r>
          <a:endParaRPr lang="he-IL" sz="2500" kern="1200" dirty="0"/>
        </a:p>
      </dsp:txBody>
      <dsp:txXfrm>
        <a:off x="2828925" y="2391568"/>
        <a:ext cx="2571749" cy="1543050"/>
      </dsp:txXfrm>
    </dsp:sp>
    <dsp:sp modelId="{EB2DB6C6-BD66-49F7-A533-06C75778119F}">
      <dsp:nvSpPr>
        <dsp:cNvPr id="0" name=""/>
        <dsp:cNvSpPr/>
      </dsp:nvSpPr>
      <dsp:spPr>
        <a:xfrm>
          <a:off x="5657849" y="2391568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500" kern="1200" dirty="0" smtClean="0"/>
            <a:t>עיצוב מדיניות וקבלת החלטות</a:t>
          </a:r>
          <a:endParaRPr lang="he-IL" sz="2500" kern="1200" dirty="0"/>
        </a:p>
      </dsp:txBody>
      <dsp:txXfrm>
        <a:off x="5657849" y="2391568"/>
        <a:ext cx="2571749" cy="15430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F6B7112-0E51-4223-8D56-33C8BC2EF607}" type="datetimeFigureOut">
              <a:rPr lang="he-IL" smtClean="0"/>
              <a:pPr/>
              <a:t>י'/תמוז/תשע"ו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B0B8FB6-4605-407B-9F19-FA7745DCD1F4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שולש ישר-זווית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כותרת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7" name="כותרת משנה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grpSp>
        <p:nvGrpSpPr>
          <p:cNvPr id="2" name="קבוצה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צורה חופשית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צורה חופשית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צורה חופשית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מחבר ישר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מציין מיקום של תאריך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B90F7C2-6811-4F4F-A9ED-20794B27940F}" type="datetimeFigureOut">
              <a:rPr lang="he-IL" smtClean="0"/>
              <a:pPr/>
              <a:t>י'/תמוז/תשע"ו</a:t>
            </a:fld>
            <a:endParaRPr lang="he-IL"/>
          </a:p>
        </p:txBody>
      </p:sp>
      <p:sp>
        <p:nvSpPr>
          <p:cNvPr id="19" name="מציין מיקום של כותרת תחתונה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e-IL"/>
          </a:p>
        </p:txBody>
      </p:sp>
      <p:sp>
        <p:nvSpPr>
          <p:cNvPr id="27" name="מציין מיקום של מספר שקופית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90F7C2-6811-4F4F-A9ED-20794B27940F}" type="datetimeFigureOut">
              <a:rPr lang="he-IL" smtClean="0"/>
              <a:pPr/>
              <a:t>י'/תמוז/תשע"ו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90F7C2-6811-4F4F-A9ED-20794B27940F}" type="datetimeFigureOut">
              <a:rPr lang="he-IL" smtClean="0"/>
              <a:pPr/>
              <a:t>י'/תמוז/תשע"ו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90F7C2-6811-4F4F-A9ED-20794B27940F}" type="datetimeFigureOut">
              <a:rPr lang="he-IL" smtClean="0"/>
              <a:pPr/>
              <a:t>י'/תמוז/תשע"ו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7" name="כותרת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90F7C2-6811-4F4F-A9ED-20794B27940F}" type="datetimeFigureOut">
              <a:rPr lang="he-IL" smtClean="0"/>
              <a:pPr/>
              <a:t>י'/תמוז/תשע"ו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7" name="סוגר זוויתי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סוגר זוויתי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90F7C2-6811-4F4F-A9ED-20794B27940F}" type="datetimeFigureOut">
              <a:rPr lang="he-IL" smtClean="0"/>
              <a:pPr/>
              <a:t>י'/תמוז/תשע"ו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8" name="כותרת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השוואה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90F7C2-6811-4F4F-A9ED-20794B27940F}" type="datetimeFigureOut">
              <a:rPr lang="he-IL" smtClean="0"/>
              <a:pPr/>
              <a:t>י'/תמוז/תשע"ו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90F7C2-6811-4F4F-A9ED-20794B27940F}" type="datetimeFigureOut">
              <a:rPr lang="he-IL" smtClean="0"/>
              <a:pPr/>
              <a:t>י'/תמוז/תשע"ו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6" name="כותרת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90F7C2-6811-4F4F-A9ED-20794B27940F}" type="datetimeFigureOut">
              <a:rPr lang="he-IL" smtClean="0"/>
              <a:pPr/>
              <a:t>י'/תמוז/תשע"ו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B90F7C2-6811-4F4F-A9ED-20794B27940F}" type="datetimeFigureOut">
              <a:rPr lang="he-IL" smtClean="0"/>
              <a:pPr/>
              <a:t>י'/תמוז/תשע"ו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B90F7C2-6811-4F4F-A9ED-20794B27940F}" type="datetimeFigureOut">
              <a:rPr lang="he-IL" smtClean="0"/>
              <a:pPr/>
              <a:t>י'/תמוז/תשע"ו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8" name="צורה חופשית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צורה חופשית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משולש ישר-זווית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מחבר ישר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סוגר זוויתי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סוגר זוויתי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צורה חופשית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צורה חופשית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משולש ישר-זווית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מחבר ישר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מציין מיקום של כותרת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0" name="מציין מיקום טקסט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0" name="מציין מיקום של תאריך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B90F7C2-6811-4F4F-A9ED-20794B27940F}" type="datetimeFigureOut">
              <a:rPr lang="he-IL" smtClean="0"/>
              <a:pPr/>
              <a:t>י'/תמוז/תשע"ו</a:t>
            </a:fld>
            <a:endParaRPr lang="he-IL"/>
          </a:p>
        </p:txBody>
      </p:sp>
      <p:sp>
        <p:nvSpPr>
          <p:cNvPr id="22" name="מציין מיקום של כותרת תחתונה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e-IL"/>
          </a:p>
        </p:txBody>
      </p:sp>
      <p:sp>
        <p:nvSpPr>
          <p:cNvPr id="18" name="מציין מיקום של מספר שקופית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5300" dirty="0" smtClean="0"/>
              <a:t>הציר </a:t>
            </a:r>
            <a:r>
              <a:rPr lang="he-IL" sz="5300" dirty="0" smtClean="0"/>
              <a:t>המדיני – מחזור מ"ג </a:t>
            </a:r>
            <a:r>
              <a:rPr lang="he-IL" dirty="0" smtClean="0"/>
              <a:t/>
            </a:r>
            <a:br>
              <a:rPr lang="he-IL" dirty="0" smtClean="0"/>
            </a:br>
            <a:endParaRPr lang="he-IL" sz="3200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algn="ctr"/>
            <a:r>
              <a:rPr lang="he-IL" sz="3200" b="1" dirty="0" smtClean="0"/>
              <a:t>הכנת סגל מחזור מ"ד</a:t>
            </a:r>
          </a:p>
          <a:p>
            <a:pPr algn="ctr"/>
            <a:r>
              <a:rPr lang="he-IL" sz="3200" b="1" dirty="0" smtClean="0"/>
              <a:t>17.7.16</a:t>
            </a:r>
          </a:p>
          <a:p>
            <a:pPr algn="ctr"/>
            <a:r>
              <a:rPr lang="he-IL" dirty="0" smtClean="0"/>
              <a:t> 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395536" y="1556792"/>
          <a:ext cx="8316416" cy="481790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763226"/>
                <a:gridCol w="2776595"/>
                <a:gridCol w="2776595"/>
              </a:tblGrid>
              <a:tr h="399531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פרק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תכנים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שיטות</a:t>
                      </a:r>
                      <a:endParaRPr lang="he-IL" dirty="0"/>
                    </a:p>
                  </a:txBody>
                  <a:tcPr/>
                </a:tc>
              </a:tr>
              <a:tr h="441837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 smtClean="0">
                          <a:latin typeface="Calibri"/>
                          <a:ea typeface="Calibri"/>
                          <a:cs typeface="+mn-cs"/>
                        </a:rPr>
                        <a:t>תהליכי קבלת החלטות, דרג מדיני –צבאי/מקצועי, הממשק המדיני- בטחוני</a:t>
                      </a:r>
                      <a:endParaRPr lang="en-US" sz="1800" dirty="0" smtClean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מבנים </a:t>
                      </a:r>
                      <a:r>
                        <a:rPr lang="he-IL" sz="18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פורמאליים ולא פורמאליים לקבלת החלטות, </a:t>
                      </a:r>
                      <a:r>
                        <a:rPr lang="he-IL" sz="18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 תפקיד </a:t>
                      </a:r>
                      <a:r>
                        <a:rPr lang="he-IL" sz="1800" dirty="0" err="1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המל"ל</a:t>
                      </a:r>
                      <a:r>
                        <a:rPr lang="he-IL" sz="18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,  גופי</a:t>
                      </a:r>
                      <a:r>
                        <a:rPr lang="he-IL" sz="1800" baseline="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 המודיעין ומשרד החוץ, </a:t>
                      </a:r>
                      <a:r>
                        <a:rPr lang="he-IL" sz="18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ועדת חוץ וביטחון, תכנון מדיני-בטחוני</a:t>
                      </a:r>
                      <a:r>
                        <a:rPr lang="he-IL" sz="18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, התנהלות בשגרה ובחרום, דיפלומטיה מונעת, דיפלומטיה בזמן עימות, </a:t>
                      </a:r>
                      <a:r>
                        <a:rPr lang="he-IL" sz="18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+mn-cs"/>
                        </a:rPr>
                        <a:t>מנגנוני סיום, דיפלומטיה להסדרה</a:t>
                      </a:r>
                      <a:endParaRPr lang="en-US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הרצאות בכירים, </a:t>
                      </a:r>
                      <a:r>
                        <a:rPr lang="he-IL" sz="1800" dirty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יום עיון ייעודי כולל פאנל, ביקור </a:t>
                      </a:r>
                      <a:r>
                        <a:rPr lang="he-IL" sz="1800" dirty="0" smtClean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בארגוני המודיעין </a:t>
                      </a:r>
                      <a:r>
                        <a:rPr lang="he-IL" sz="1800" dirty="0" err="1" smtClean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במשה"ח</a:t>
                      </a:r>
                      <a:r>
                        <a:rPr lang="he-IL" sz="1800" dirty="0" smtClean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he-IL" sz="1800" dirty="0" err="1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ובמל"ל</a:t>
                      </a:r>
                      <a:r>
                        <a:rPr lang="he-IL" sz="1800" dirty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, ניתוח מקרי </a:t>
                      </a:r>
                      <a:r>
                        <a:rPr lang="he-IL" sz="1800" dirty="0" smtClean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בוחן</a:t>
                      </a:r>
                      <a:r>
                        <a:rPr lang="he-IL" sz="1800" dirty="0" smtClean="0">
                          <a:latin typeface="Calibri"/>
                          <a:ea typeface="Calibri"/>
                          <a:cs typeface="Arial"/>
                        </a:rPr>
                        <a:t>, </a:t>
                      </a: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גורמי תכנון צבאיים (איילנד, </a:t>
                      </a:r>
                      <a:r>
                        <a:rPr lang="he-IL" sz="1800" dirty="0" err="1">
                          <a:latin typeface="Calibri"/>
                          <a:ea typeface="Calibri"/>
                          <a:cs typeface="Arial"/>
                        </a:rPr>
                        <a:t>חמו</a:t>
                      </a: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)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b="1" dirty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הסימולציה </a:t>
                      </a:r>
                      <a:r>
                        <a:rPr lang="he-IL" sz="1800" b="1" dirty="0" smtClean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המדינית -</a:t>
                      </a:r>
                      <a:r>
                        <a:rPr lang="he-IL" sz="1800" b="1" dirty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ביטחונית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e-IL" dirty="0" smtClean="0"/>
              <a:t>עיצוב מדיניות וקבלת החלטות (בשיתוף הציר הביטחוני)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78739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פרק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תכנים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שיטות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אתגרי הדיפלומטיה  הישראלית המודרנית ותפקיד משרד החוץ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מבנה משרד החוץ, מאפייני הדיפלומטיה המודרנית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אתגרים </a:t>
                      </a:r>
                      <a:r>
                        <a:rPr lang="he-IL" sz="1800" dirty="0" smtClean="0">
                          <a:latin typeface="Calibri"/>
                          <a:ea typeface="Calibri"/>
                          <a:cs typeface="Arial"/>
                        </a:rPr>
                        <a:t>עכשוויים </a:t>
                      </a: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כגון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 smtClean="0">
                          <a:latin typeface="Calibri"/>
                          <a:ea typeface="Calibri"/>
                          <a:cs typeface="Arial"/>
                        </a:rPr>
                        <a:t>היחסים עם אירופה</a:t>
                      </a: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, ארה"ב, </a:t>
                      </a:r>
                      <a:r>
                        <a:rPr lang="he-IL" sz="1800" dirty="0" smtClean="0">
                          <a:latin typeface="Calibri"/>
                          <a:ea typeface="Calibri"/>
                          <a:cs typeface="Arial"/>
                        </a:rPr>
                        <a:t>מדיה חברתית </a:t>
                      </a: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ומיתוג, מדינות אגן הים התיכון, הערכות לחרום, מ</a:t>
                      </a:r>
                      <a:r>
                        <a:rPr lang="he-IL" sz="18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ש"ב</a:t>
                      </a: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, מחקר מדיני,  תפקוד שגרירות ושגרירים בחו"ל, סוגיות בק"ן, 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דיפלומטית </a:t>
                      </a:r>
                      <a:r>
                        <a:rPr lang="he-IL" sz="1800" dirty="0" smtClean="0">
                          <a:latin typeface="Calibri"/>
                          <a:ea typeface="Calibri"/>
                          <a:cs typeface="Arial"/>
                        </a:rPr>
                        <a:t>פיתוח, העולם היהודי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הרצאות מכינות  טרם הביקור </a:t>
                      </a:r>
                      <a:r>
                        <a:rPr lang="he-IL" sz="1800" dirty="0" err="1">
                          <a:latin typeface="Calibri"/>
                          <a:ea typeface="Calibri"/>
                          <a:cs typeface="Arial"/>
                        </a:rPr>
                        <a:t>במשה"ח</a:t>
                      </a: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 (חיים וקסמן, חניך </a:t>
                      </a:r>
                      <a:r>
                        <a:rPr lang="he-IL" sz="1800" dirty="0" err="1">
                          <a:latin typeface="Calibri"/>
                          <a:ea typeface="Calibri"/>
                          <a:cs typeface="Arial"/>
                        </a:rPr>
                        <a:t>משה"ח</a:t>
                      </a: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, בכירי </a:t>
                      </a:r>
                      <a:r>
                        <a:rPr lang="he-IL" sz="1800" dirty="0" err="1">
                          <a:latin typeface="Calibri"/>
                          <a:ea typeface="Calibri"/>
                          <a:cs typeface="Arial"/>
                        </a:rPr>
                        <a:t>משה"ח</a:t>
                      </a:r>
                      <a:r>
                        <a:rPr lang="he-IL" sz="1800" dirty="0" smtClean="0">
                          <a:latin typeface="Calibri"/>
                          <a:ea typeface="Calibri"/>
                          <a:cs typeface="Arial"/>
                        </a:rPr>
                        <a:t>) +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במהלך הביקור </a:t>
                      </a:r>
                      <a:r>
                        <a:rPr lang="he-IL" sz="1800" dirty="0" err="1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במשה"ח</a:t>
                      </a:r>
                      <a:r>
                        <a:rPr lang="he-IL" sz="1800" dirty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 -התנסות בקבוצות </a:t>
                      </a:r>
                      <a:r>
                        <a:rPr lang="he-IL" sz="1800" dirty="0" smtClean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קטנות, 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מפגשים עם שגרירים ודיפלומטים ישראלים במהלך הביקורים בחו"ל,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מפגשים עם דיפלומטים זרים המוצבים בארץ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כלי מדינאות ודיפלומטיה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סדנת מו"מ, סדנת רטוריקה, הכנת ניירות מדיניים 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סדנאות, </a:t>
                      </a:r>
                      <a:r>
                        <a:rPr lang="he-IL" sz="1800" dirty="0" smtClean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מפגש </a:t>
                      </a:r>
                      <a:r>
                        <a:rPr lang="he-IL" sz="1800" dirty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עם אבי גיל,</a:t>
                      </a:r>
                      <a:r>
                        <a:rPr lang="he-IL" sz="1800" b="1" dirty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he-IL" sz="1800" b="1" dirty="0" err="1" smtClean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תירגול</a:t>
                      </a:r>
                      <a:r>
                        <a:rPr lang="he-IL" sz="1800" b="1" dirty="0" smtClean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he-IL" sz="1800" b="1" dirty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במהלך הסימולציה המדינית-ביטחונית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כלי מדינאות ודיפלומטיה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e-IL" dirty="0" smtClean="0"/>
              <a:t>התנסות למידה מרכזית, שתעסוק במערכה מדינית-ביטחונית בהתאם לתרחיש שייבחר (מחזור מ"ב עסק במערכה מדינית-צבאית בעזה), רצוי בזירה הפלסטינית</a:t>
            </a:r>
          </a:p>
          <a:p>
            <a:r>
              <a:rPr lang="he-IL" dirty="0" smtClean="0"/>
              <a:t>תנוהל בהתאם למתודולוגית החשיבה המערכתית והאמנות האופרטיבית</a:t>
            </a:r>
          </a:p>
          <a:p>
            <a:r>
              <a:rPr lang="he-IL" dirty="0" smtClean="0"/>
              <a:t>תכלול כמה מערכות (השנה כללה שלוש מערכות עיקריות: דיפלומטיה מונעת, עימות, הסדרה). </a:t>
            </a:r>
          </a:p>
          <a:p>
            <a:r>
              <a:rPr lang="he-IL" dirty="0" smtClean="0"/>
              <a:t>חניכים יחולקו לקבוצות וישחקו תפקידים</a:t>
            </a:r>
          </a:p>
          <a:p>
            <a:r>
              <a:rPr lang="he-IL" dirty="0" smtClean="0"/>
              <a:t>עבודת ההכנה תכלול ניתוח השחקן והמערכת, ברור אינטרסים ומתחים, עיצוב אסטרטגיה, בניית מערכה וכד'</a:t>
            </a:r>
          </a:p>
          <a:p>
            <a:r>
              <a:rPr lang="he-IL" dirty="0" smtClean="0"/>
              <a:t>במהלך המשחק – יישום  אסטרטגיה ניטור ושינוי בהתאם לתרחישים והזרמות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הסימולציה המדינית-ביטחונית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he-IL" b="1" dirty="0" smtClean="0">
                <a:cs typeface="+mn-cs"/>
              </a:rPr>
              <a:t>תמהיל שיטות הלימוד</a:t>
            </a:r>
            <a:endParaRPr lang="he-IL" b="1" dirty="0">
              <a:cs typeface="+mn-cs"/>
            </a:endParaRP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e-IL" dirty="0" smtClean="0"/>
              <a:t>הרצאות - אקדמאים, מדריכים</a:t>
            </a:r>
          </a:p>
          <a:p>
            <a:r>
              <a:rPr lang="he-IL" dirty="0" smtClean="0"/>
              <a:t>סיורי </a:t>
            </a:r>
            <a:r>
              <a:rPr lang="he-IL" dirty="0" err="1" smtClean="0"/>
              <a:t>בטל"מ</a:t>
            </a:r>
            <a:r>
              <a:rPr lang="he-IL" dirty="0" smtClean="0"/>
              <a:t> בארץ ובחו"ל, סיורים בארגוני </a:t>
            </a:r>
            <a:r>
              <a:rPr lang="he-IL" dirty="0" err="1" smtClean="0"/>
              <a:t>הבטל"מ</a:t>
            </a:r>
            <a:endParaRPr lang="he-IL" dirty="0" smtClean="0"/>
          </a:p>
          <a:p>
            <a:r>
              <a:rPr lang="he-IL" dirty="0" smtClean="0"/>
              <a:t>מפגשים עם ממלאי תפקידים (מקבלי החלטות, שגרירים ישראלים וזרים וכד')</a:t>
            </a:r>
          </a:p>
          <a:p>
            <a:r>
              <a:rPr lang="he-IL" dirty="0" smtClean="0"/>
              <a:t>ימי עיון: תקשורת, משפט בינ"ל</a:t>
            </a:r>
          </a:p>
          <a:p>
            <a:r>
              <a:rPr lang="he-IL" dirty="0" smtClean="0"/>
              <a:t>סדנאות: מו"מ, רטוריקה</a:t>
            </a:r>
          </a:p>
          <a:p>
            <a:r>
              <a:rPr lang="he-IL" dirty="0" smtClean="0"/>
              <a:t>הסימולציה המדינית-ביטחונית</a:t>
            </a:r>
          </a:p>
          <a:p>
            <a:r>
              <a:rPr lang="he-IL" dirty="0" smtClean="0">
                <a:solidFill>
                  <a:srgbClr val="FF0000"/>
                </a:solidFill>
              </a:rPr>
              <a:t>עבודה בקבוצות קטנות  (כגון במהלך ביקור במשרד החוץ)</a:t>
            </a:r>
          </a:p>
          <a:p>
            <a:r>
              <a:rPr lang="he-IL" dirty="0" smtClean="0">
                <a:solidFill>
                  <a:srgbClr val="FF0000"/>
                </a:solidFill>
              </a:rPr>
              <a:t>התנסות נוספת בחשיבה מערכתית (אתגר הדה-לגיטימציה</a:t>
            </a:r>
            <a:r>
              <a:rPr lang="he-IL" dirty="0" smtClean="0">
                <a:solidFill>
                  <a:srgbClr val="FF0000"/>
                </a:solidFill>
              </a:rPr>
              <a:t>)</a:t>
            </a:r>
          </a:p>
          <a:p>
            <a:r>
              <a:rPr lang="he-IL" dirty="0" smtClean="0"/>
              <a:t>חניך מלמד - </a:t>
            </a:r>
            <a:r>
              <a:rPr lang="he-IL" dirty="0" err="1" smtClean="0"/>
              <a:t>יוש</a:t>
            </a:r>
            <a:endParaRPr lang="he-IL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CF1A35-C8B4-407B-A1AE-CA63577C0E4D}" type="slidenum">
              <a:rPr lang="he-IL" smtClean="0"/>
              <a:pPr>
                <a:defRPr/>
              </a:pPr>
              <a:t>13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2800" dirty="0" smtClean="0"/>
              <a:t>ציר </a:t>
            </a:r>
            <a:r>
              <a:rPr lang="he-IL" sz="2800" dirty="0" smtClean="0"/>
              <a:t>דומיננטי שקיבל תהודה </a:t>
            </a:r>
            <a:r>
              <a:rPr lang="he-IL" sz="2800" dirty="0" smtClean="0"/>
              <a:t>רבה:</a:t>
            </a:r>
          </a:p>
          <a:p>
            <a:pPr lvl="2"/>
            <a:r>
              <a:rPr lang="he-IL" sz="2200" dirty="0" smtClean="0"/>
              <a:t>הרחבת היריעה  </a:t>
            </a:r>
          </a:p>
          <a:p>
            <a:pPr lvl="2"/>
            <a:r>
              <a:rPr lang="he-IL" sz="2200" dirty="0" smtClean="0"/>
              <a:t>פיתוח חשיבה מורכבת ורב-</a:t>
            </a:r>
            <a:r>
              <a:rPr lang="he-IL" sz="2200" dirty="0" err="1" smtClean="0"/>
              <a:t>מימדית</a:t>
            </a:r>
            <a:endParaRPr lang="he-IL" sz="2200" dirty="0" smtClean="0"/>
          </a:p>
          <a:p>
            <a:r>
              <a:rPr lang="he-IL" dirty="0" smtClean="0"/>
              <a:t>יריעה רחבה שכללה:</a:t>
            </a:r>
            <a:endParaRPr lang="he-IL" dirty="0" smtClean="0"/>
          </a:p>
          <a:p>
            <a:pPr lvl="1"/>
            <a:r>
              <a:rPr lang="he-IL" dirty="0" smtClean="0"/>
              <a:t>סיורים בחו"ל - לנאט"ו</a:t>
            </a:r>
            <a:r>
              <a:rPr lang="he-IL" dirty="0" smtClean="0"/>
              <a:t>, ארה"ב, </a:t>
            </a:r>
            <a:r>
              <a:rPr lang="he-IL" dirty="0" smtClean="0"/>
              <a:t>רוסיה (תוחקרו בנפרד)</a:t>
            </a:r>
          </a:p>
          <a:p>
            <a:pPr lvl="1"/>
            <a:r>
              <a:rPr lang="he-IL" dirty="0" smtClean="0"/>
              <a:t>ימי ההכנה לסיורים היוו תרומה משמעותית לציר</a:t>
            </a:r>
            <a:endParaRPr lang="he-IL" dirty="0" smtClean="0"/>
          </a:p>
          <a:p>
            <a:pPr lvl="1"/>
            <a:r>
              <a:rPr lang="he-IL" dirty="0" smtClean="0"/>
              <a:t>מרכיבים מדיניים בסיורי </a:t>
            </a:r>
            <a:r>
              <a:rPr lang="he-IL" dirty="0" err="1" smtClean="0"/>
              <a:t>בטל"מ</a:t>
            </a:r>
            <a:endParaRPr lang="he-IL" dirty="0" smtClean="0"/>
          </a:p>
          <a:p>
            <a:pPr lvl="1"/>
            <a:r>
              <a:rPr lang="he-IL" dirty="0" smtClean="0"/>
              <a:t>הסימולציה </a:t>
            </a:r>
            <a:r>
              <a:rPr lang="he-IL" dirty="0" smtClean="0"/>
              <a:t>המדינית משמעותית ביותר (תוחקרה בנפרד)</a:t>
            </a:r>
            <a:endParaRPr lang="he-IL" dirty="0" smtClean="0"/>
          </a:p>
          <a:p>
            <a:r>
              <a:rPr lang="he-IL" dirty="0" smtClean="0"/>
              <a:t>תמהיל שיטות למידה מגוון בדגש על הסימולציה</a:t>
            </a:r>
            <a:endParaRPr lang="he-IL" b="1" dirty="0" smtClean="0"/>
          </a:p>
          <a:p>
            <a:pPr lvl="1"/>
            <a:endParaRPr lang="he-IL" dirty="0" smtClean="0"/>
          </a:p>
          <a:p>
            <a:endParaRPr lang="he-IL" dirty="0" smtClean="0"/>
          </a:p>
          <a:p>
            <a:pPr lvl="1"/>
            <a:endParaRPr lang="he-IL" dirty="0" smtClean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ציר מדיני מ"ג - </a:t>
            </a:r>
            <a:r>
              <a:rPr lang="he-IL" dirty="0" smtClean="0"/>
              <a:t>הערכה כללית</a:t>
            </a:r>
            <a:endParaRPr lang="he-I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e-IL" sz="3000" dirty="0" smtClean="0"/>
              <a:t>מבנה:</a:t>
            </a:r>
          </a:p>
          <a:p>
            <a:pPr lvl="1"/>
            <a:r>
              <a:rPr lang="he-IL" sz="2600" dirty="0" smtClean="0"/>
              <a:t>תיווך רעיון </a:t>
            </a:r>
            <a:r>
              <a:rPr lang="he-IL" sz="2600" dirty="0" smtClean="0"/>
              <a:t>מארגן </a:t>
            </a:r>
            <a:r>
              <a:rPr lang="he-IL" sz="2600" dirty="0" smtClean="0"/>
              <a:t>והקשר כולל בסיורי ארץ וחו"ל</a:t>
            </a:r>
            <a:endParaRPr lang="he-IL" sz="2600" dirty="0" smtClean="0"/>
          </a:p>
          <a:p>
            <a:pPr lvl="1"/>
            <a:r>
              <a:rPr lang="he-IL" sz="2600" dirty="0" smtClean="0"/>
              <a:t>מחסור ברקע </a:t>
            </a:r>
            <a:r>
              <a:rPr lang="he-IL" sz="2600" dirty="0" smtClean="0"/>
              <a:t>אקדמי </a:t>
            </a:r>
            <a:r>
              <a:rPr lang="he-IL" sz="2600" dirty="0" smtClean="0"/>
              <a:t>בדגש על מבואות ליחב"ל, מדיניות חוץ ודיפלומטיה </a:t>
            </a:r>
            <a:r>
              <a:rPr lang="he-IL" sz="2600" dirty="0" smtClean="0"/>
              <a:t> </a:t>
            </a:r>
            <a:endParaRPr lang="he-IL" sz="2600" dirty="0" smtClean="0"/>
          </a:p>
          <a:p>
            <a:r>
              <a:rPr lang="he-IL" sz="3000" dirty="0" smtClean="0"/>
              <a:t>אינטגרציה:</a:t>
            </a:r>
          </a:p>
          <a:p>
            <a:pPr lvl="1"/>
            <a:r>
              <a:rPr lang="he-IL" sz="2600" dirty="0" smtClean="0"/>
              <a:t>בחינת </a:t>
            </a:r>
            <a:r>
              <a:rPr lang="he-IL" sz="2600" dirty="0" smtClean="0"/>
              <a:t>האינטגרציה עם קורס האסטרטגיה</a:t>
            </a:r>
          </a:p>
          <a:p>
            <a:pPr lvl="1"/>
            <a:r>
              <a:rPr lang="he-IL" sz="2600" dirty="0" smtClean="0"/>
              <a:t>בחינת </a:t>
            </a:r>
            <a:r>
              <a:rPr lang="he-IL" sz="2600" dirty="0" smtClean="0"/>
              <a:t>האינטגרציה </a:t>
            </a:r>
            <a:r>
              <a:rPr lang="he-IL" sz="2600" dirty="0" smtClean="0"/>
              <a:t>עם הקורס הצבאי </a:t>
            </a:r>
            <a:r>
              <a:rPr lang="he-IL" sz="2600" dirty="0" smtClean="0"/>
              <a:t>ותשתית </a:t>
            </a:r>
            <a:r>
              <a:rPr lang="he-IL" sz="2600" dirty="0" err="1" smtClean="0"/>
              <a:t>הבטל"מ</a:t>
            </a:r>
            <a:r>
              <a:rPr lang="he-IL" sz="2600" dirty="0" smtClean="0"/>
              <a:t> בדגש </a:t>
            </a:r>
            <a:r>
              <a:rPr lang="he-IL" sz="2600" dirty="0" smtClean="0"/>
              <a:t>על קבלת החלטות </a:t>
            </a:r>
            <a:r>
              <a:rPr lang="he-IL" sz="2600" dirty="0" smtClean="0"/>
              <a:t>ויחסי דרג </a:t>
            </a:r>
            <a:r>
              <a:rPr lang="he-IL" sz="2600" dirty="0" smtClean="0"/>
              <a:t>מדיני-צבאי </a:t>
            </a:r>
            <a:r>
              <a:rPr lang="he-IL" sz="2600" dirty="0" smtClean="0"/>
              <a:t>(</a:t>
            </a:r>
            <a:r>
              <a:rPr lang="he-IL" sz="2600" dirty="0" err="1" smtClean="0"/>
              <a:t>מל"ל</a:t>
            </a:r>
            <a:r>
              <a:rPr lang="he-IL" sz="2600" dirty="0" smtClean="0"/>
              <a:t>, </a:t>
            </a:r>
            <a:r>
              <a:rPr lang="he-IL" sz="2600" dirty="0" err="1" smtClean="0"/>
              <a:t>ועחו"ב</a:t>
            </a:r>
            <a:r>
              <a:rPr lang="he-IL" sz="2600" dirty="0" smtClean="0"/>
              <a:t>, </a:t>
            </a:r>
            <a:r>
              <a:rPr lang="he-IL" sz="2600" dirty="0" err="1" smtClean="0"/>
              <a:t>מזכ"צ</a:t>
            </a:r>
            <a:r>
              <a:rPr lang="he-IL" sz="2600" dirty="0" smtClean="0"/>
              <a:t>)</a:t>
            </a:r>
            <a:endParaRPr lang="he-IL" sz="2600" dirty="0" smtClean="0"/>
          </a:p>
          <a:p>
            <a:pPr lvl="1"/>
            <a:r>
              <a:rPr lang="he-IL" sz="2600" dirty="0" smtClean="0"/>
              <a:t>חיבור </a:t>
            </a:r>
            <a:r>
              <a:rPr lang="he-IL" sz="2600" dirty="0" smtClean="0"/>
              <a:t>ליום </a:t>
            </a:r>
            <a:r>
              <a:rPr lang="he-IL" sz="2600" dirty="0" err="1" smtClean="0"/>
              <a:t>דו"צ</a:t>
            </a:r>
            <a:r>
              <a:rPr lang="he-IL" sz="2600" dirty="0" smtClean="0"/>
              <a:t> </a:t>
            </a:r>
            <a:r>
              <a:rPr lang="he-IL" sz="2600" dirty="0" err="1" smtClean="0"/>
              <a:t>ודבל"א</a:t>
            </a:r>
            <a:r>
              <a:rPr lang="he-IL" sz="2600" dirty="0" smtClean="0"/>
              <a:t> (הקדמתם) – חשיבות סביבה תקשורתית (כולל בסימולציה)</a:t>
            </a:r>
            <a:endParaRPr lang="he-IL" sz="2600" dirty="0" smtClean="0"/>
          </a:p>
          <a:p>
            <a:pPr lvl="1"/>
            <a:r>
              <a:rPr lang="he-IL" sz="2600" dirty="0" smtClean="0"/>
              <a:t>סדנת מו"מ – חיבור טוב יותר </a:t>
            </a:r>
            <a:r>
              <a:rPr lang="he-IL" sz="2600" dirty="0" smtClean="0"/>
              <a:t>לסימולציה (התנסות במפגש דיפלומטי)</a:t>
            </a:r>
          </a:p>
          <a:p>
            <a:pPr lvl="1"/>
            <a:r>
              <a:rPr lang="he-IL" sz="2600" dirty="0" smtClean="0"/>
              <a:t>לבחון שוב מיקום הסימולציה בגרף (אחרי סיור חו"ל ראשון?)</a:t>
            </a:r>
            <a:endParaRPr lang="he-IL" sz="2600" dirty="0" smtClean="0"/>
          </a:p>
          <a:p>
            <a:pPr lvl="1"/>
            <a:endParaRPr lang="he-IL" sz="3000" dirty="0" smtClean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e-IL" dirty="0" smtClean="0"/>
              <a:t>פערים ומרכיבים </a:t>
            </a:r>
            <a:r>
              <a:rPr lang="he-IL" dirty="0" smtClean="0"/>
              <a:t>לשיפור – מבנה ואינטגרציה</a:t>
            </a:r>
            <a:endParaRPr lang="he-IL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e-IL" sz="3300" dirty="0" smtClean="0"/>
              <a:t>תכנים להוספה/חיזוק:</a:t>
            </a:r>
          </a:p>
          <a:p>
            <a:pPr lvl="1"/>
            <a:r>
              <a:rPr lang="he-IL" sz="2800" dirty="0" smtClean="0"/>
              <a:t>פלסטינים </a:t>
            </a:r>
            <a:r>
              <a:rPr lang="he-IL" sz="2800" dirty="0" smtClean="0"/>
              <a:t>–פרדיגמות </a:t>
            </a:r>
            <a:r>
              <a:rPr lang="he-IL" sz="2800" dirty="0" smtClean="0"/>
              <a:t>מתחרות, העמקה בתחומי הליבה </a:t>
            </a:r>
            <a:endParaRPr lang="he-IL" sz="2800" dirty="0" smtClean="0"/>
          </a:p>
          <a:p>
            <a:pPr lvl="1"/>
            <a:r>
              <a:rPr lang="he-IL" sz="2800" dirty="0" smtClean="0"/>
              <a:t>אסיה בדגש על סין</a:t>
            </a:r>
          </a:p>
          <a:p>
            <a:pPr lvl="1"/>
            <a:r>
              <a:rPr lang="he-IL" sz="2800" dirty="0" smtClean="0"/>
              <a:t>אתגרי דיפלומטיה: בק"ן, דיפלומטיה יהודית, כלכלית  </a:t>
            </a:r>
          </a:p>
          <a:p>
            <a:pPr lvl="1"/>
            <a:r>
              <a:rPr lang="he-IL" sz="2800" dirty="0" smtClean="0"/>
              <a:t>הזירה </a:t>
            </a:r>
            <a:r>
              <a:rPr lang="he-IL" sz="2800" dirty="0" err="1" smtClean="0"/>
              <a:t>המולטילטרלית</a:t>
            </a:r>
            <a:r>
              <a:rPr lang="he-IL" sz="2800" dirty="0" smtClean="0"/>
              <a:t> בדגש על </a:t>
            </a:r>
            <a:r>
              <a:rPr lang="he-IL" sz="2800" dirty="0" smtClean="0"/>
              <a:t>האו"ם</a:t>
            </a:r>
          </a:p>
          <a:p>
            <a:pPr lvl="1"/>
            <a:r>
              <a:rPr lang="he-IL" sz="2800" dirty="0" smtClean="0"/>
              <a:t>מנגנון </a:t>
            </a:r>
            <a:r>
              <a:rPr lang="he-IL" sz="2800" dirty="0" err="1" smtClean="0"/>
              <a:t>קבה"ח</a:t>
            </a:r>
            <a:r>
              <a:rPr lang="he-IL" sz="2800" dirty="0" smtClean="0"/>
              <a:t> – </a:t>
            </a:r>
            <a:r>
              <a:rPr lang="he-IL" sz="2800" dirty="0" err="1" smtClean="0"/>
              <a:t>מל"ל</a:t>
            </a:r>
            <a:r>
              <a:rPr lang="he-IL" sz="2800" dirty="0" smtClean="0"/>
              <a:t>, </a:t>
            </a:r>
            <a:r>
              <a:rPr lang="he-IL" sz="2800" dirty="0" err="1" smtClean="0"/>
              <a:t>ועחו"ב</a:t>
            </a:r>
            <a:endParaRPr lang="he-IL" sz="2800" dirty="0" smtClean="0"/>
          </a:p>
          <a:p>
            <a:r>
              <a:rPr lang="he-IL" sz="3300" dirty="0" smtClean="0"/>
              <a:t>כלים:</a:t>
            </a:r>
          </a:p>
          <a:p>
            <a:pPr lvl="1"/>
            <a:r>
              <a:rPr lang="he-IL" sz="2800" dirty="0" smtClean="0"/>
              <a:t>תוספת כלים לקראת הסימולציה – מנגנוני סיום, דיאלוג באש, אסטרטגיה מדינית, הכנה למפגשים</a:t>
            </a:r>
          </a:p>
          <a:p>
            <a:r>
              <a:rPr lang="he-IL" sz="3300" dirty="0" smtClean="0"/>
              <a:t>תמהיל שיטות:</a:t>
            </a:r>
          </a:p>
          <a:p>
            <a:pPr lvl="1"/>
            <a:r>
              <a:rPr lang="he-IL" sz="2800" dirty="0" smtClean="0"/>
              <a:t>קורס אקדמי</a:t>
            </a:r>
          </a:p>
          <a:p>
            <a:pPr lvl="1"/>
            <a:r>
              <a:rPr lang="he-IL" sz="2800" dirty="0" smtClean="0"/>
              <a:t>לנסות לחזור לעבודה בקבוצות בביקור </a:t>
            </a:r>
            <a:r>
              <a:rPr lang="he-IL" sz="2800" dirty="0" err="1" smtClean="0"/>
              <a:t>משה"ח</a:t>
            </a:r>
            <a:endParaRPr lang="he-IL" sz="2800" dirty="0" smtClean="0"/>
          </a:p>
          <a:p>
            <a:endParaRPr lang="he-IL" sz="2800" dirty="0" smtClean="0"/>
          </a:p>
          <a:p>
            <a:endParaRPr lang="he-IL" sz="2800" dirty="0" smtClean="0"/>
          </a:p>
          <a:p>
            <a:pPr>
              <a:buNone/>
            </a:pPr>
            <a:endParaRPr lang="he-IL" dirty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e-IL" dirty="0" smtClean="0"/>
              <a:t>פערים ומרכיבים לשיפור –תכנים, כלים, תמהיל</a:t>
            </a:r>
            <a:endParaRPr lang="he-I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חלק </a:t>
            </a:r>
            <a:r>
              <a:rPr lang="he-IL" dirty="0" smtClean="0"/>
              <a:t>א' </a:t>
            </a:r>
            <a:r>
              <a:rPr lang="he-IL" dirty="0" smtClean="0"/>
              <a:t>– תכנון:</a:t>
            </a:r>
          </a:p>
          <a:p>
            <a:pPr lvl="1"/>
            <a:r>
              <a:rPr lang="he-IL" dirty="0" smtClean="0"/>
              <a:t>מטרות הציר</a:t>
            </a:r>
          </a:p>
          <a:p>
            <a:pPr lvl="1"/>
            <a:r>
              <a:rPr lang="he-IL" dirty="0" smtClean="0"/>
              <a:t>לבנים מרכזיות</a:t>
            </a:r>
          </a:p>
          <a:p>
            <a:pPr lvl="1"/>
            <a:r>
              <a:rPr lang="he-IL" dirty="0" smtClean="0"/>
              <a:t>פירוט תכנים</a:t>
            </a:r>
          </a:p>
          <a:p>
            <a:pPr lvl="1"/>
            <a:r>
              <a:rPr lang="he-IL" dirty="0" smtClean="0"/>
              <a:t>הסימולציה המדינית (*תחקור התבצע בנפרד*)</a:t>
            </a:r>
          </a:p>
          <a:p>
            <a:pPr lvl="1"/>
            <a:r>
              <a:rPr lang="he-IL" dirty="0" smtClean="0"/>
              <a:t>תמהיל שיטות לימוד</a:t>
            </a:r>
          </a:p>
          <a:p>
            <a:r>
              <a:rPr lang="he-IL" dirty="0" smtClean="0"/>
              <a:t>חלק ב' – ביצוע</a:t>
            </a:r>
          </a:p>
          <a:p>
            <a:pPr lvl="1"/>
            <a:r>
              <a:rPr lang="he-IL" dirty="0" smtClean="0"/>
              <a:t>הערכה כללית </a:t>
            </a:r>
          </a:p>
          <a:p>
            <a:pPr lvl="1"/>
            <a:r>
              <a:rPr lang="he-IL" dirty="0" smtClean="0"/>
              <a:t>פערים מרכזיים ונושאים לשיפור</a:t>
            </a:r>
          </a:p>
          <a:p>
            <a:pPr lvl="2"/>
            <a:r>
              <a:rPr lang="he-IL" dirty="0" smtClean="0"/>
              <a:t>מבנה ואינטגרציה</a:t>
            </a:r>
          </a:p>
          <a:p>
            <a:pPr lvl="2"/>
            <a:r>
              <a:rPr lang="he-IL" dirty="0" smtClean="0"/>
              <a:t>תכנים, כים ותמהיל</a:t>
            </a:r>
            <a:endParaRPr lang="he-IL" dirty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מבנה ההצגה</a:t>
            </a:r>
            <a:endParaRPr lang="he-I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הכרת מושגי יסוד, מגמות ושחקנים מרכזיים במערכת הבינ"ל והאזורית</a:t>
            </a:r>
          </a:p>
          <a:p>
            <a:r>
              <a:rPr lang="he-IL" dirty="0" smtClean="0"/>
              <a:t>הכרת האתגרים העיקריים של מדיניות החוץ הישראלית</a:t>
            </a:r>
          </a:p>
          <a:p>
            <a:r>
              <a:rPr lang="he-IL" dirty="0" smtClean="0"/>
              <a:t>הכרת תהליכי עיצוב מדיניות וקבלת ההחלטות בישראל בנושאים מדיניים-ביטחוניים</a:t>
            </a:r>
          </a:p>
          <a:p>
            <a:r>
              <a:rPr lang="he-IL" dirty="0" smtClean="0"/>
              <a:t>הכרת העבודה הדיפלומטית ואתגרי משרד החוץ</a:t>
            </a:r>
          </a:p>
          <a:p>
            <a:r>
              <a:rPr lang="he-IL" dirty="0" smtClean="0"/>
              <a:t>פיתוח חשיבה מערכתית והתנסות בשימוש בכלים מדיניים במסגרת מערכה ביטחונית-מדינית</a:t>
            </a:r>
          </a:p>
          <a:p>
            <a:endParaRPr lang="he-IL" dirty="0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מטרות </a:t>
            </a:r>
            <a:r>
              <a:rPr lang="he-IL" dirty="0" smtClean="0"/>
              <a:t>הציר (מ"ג)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לבנים מרכזיות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331520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פרק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תכנים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שיטה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Arial"/>
                        </a:rPr>
                        <a:t>הצגת הציר המדיני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Arial"/>
                        </a:rPr>
                        <a:t>מה ילמד בקורס וכיצד 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Arial"/>
                        </a:rPr>
                        <a:t>הרצאת מבוא  - חיים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מבוא ליחב"ל</a:t>
                      </a:r>
                      <a:endParaRPr lang="en-US" sz="2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תיאוריות יחב"ל וביטחון בינ"ל </a:t>
                      </a:r>
                      <a:endParaRPr lang="en-US" sz="2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הרצאות </a:t>
                      </a:r>
                      <a:r>
                        <a:rPr lang="he-IL" sz="24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מומחה מהאקדמיה</a:t>
                      </a:r>
                      <a:endParaRPr lang="en-US" sz="2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latin typeface="Calibri"/>
                          <a:ea typeface="Calibri"/>
                          <a:cs typeface="Arial"/>
                        </a:rPr>
                        <a:t>הדיפלומטיה </a:t>
                      </a:r>
                      <a:r>
                        <a:rPr lang="he-IL" sz="2400" dirty="0" smtClean="0">
                          <a:latin typeface="Calibri"/>
                          <a:ea typeface="Calibri"/>
                          <a:cs typeface="Arial"/>
                        </a:rPr>
                        <a:t>המודרנית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 smtClean="0">
                          <a:latin typeface="Calibri"/>
                          <a:ea typeface="Calibri"/>
                          <a:cs typeface="+mn-cs"/>
                        </a:rPr>
                        <a:t>מאפייני הדיפלומטיה המודרנית והדיפלומטיה הישראלית</a:t>
                      </a:r>
                      <a:endParaRPr lang="he-IL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 smtClean="0">
                          <a:latin typeface="Calibri"/>
                          <a:ea typeface="Calibri"/>
                          <a:cs typeface="Arial"/>
                        </a:rPr>
                        <a:t>הרצאה של חיים</a:t>
                      </a:r>
                      <a:endParaRPr lang="he-IL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מבוא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457199" y="1481138"/>
          <a:ext cx="8357718" cy="590299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871318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2400" dirty="0" smtClean="0"/>
                        <a:t>פרק </a:t>
                      </a:r>
                      <a:endParaRPr lang="he-I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400" dirty="0" smtClean="0"/>
                        <a:t>תכנים</a:t>
                      </a:r>
                      <a:endParaRPr lang="he-I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400" dirty="0" smtClean="0"/>
                        <a:t>שיטות</a:t>
                      </a:r>
                      <a:endParaRPr lang="he-IL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 smtClean="0">
                          <a:latin typeface="Calibri"/>
                          <a:ea typeface="Calibri"/>
                          <a:cs typeface="Arial"/>
                        </a:rPr>
                        <a:t>הזירה האזורית  - קורס </a:t>
                      </a:r>
                      <a:r>
                        <a:rPr lang="he-IL" sz="2400" dirty="0" err="1" smtClean="0">
                          <a:latin typeface="Calibri"/>
                          <a:ea typeface="Calibri"/>
                          <a:cs typeface="Arial"/>
                        </a:rPr>
                        <a:t>מז"ת</a:t>
                      </a:r>
                      <a:r>
                        <a:rPr lang="he-IL" sz="2400" dirty="0" smtClean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 smtClean="0">
                          <a:latin typeface="Calibri"/>
                          <a:ea typeface="Calibri"/>
                          <a:cs typeface="Arial"/>
                        </a:rPr>
                        <a:t>מאפייני הזירה האזורית  והשפעתה על מדיניות החוץ 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latin typeface="Calibri"/>
                          <a:ea typeface="Calibri"/>
                          <a:cs typeface="Arial"/>
                        </a:rPr>
                        <a:t>הרצאות מדריכים בדגש על דרור, מומחים </a:t>
                      </a:r>
                      <a:r>
                        <a:rPr lang="he-IL" sz="2400" dirty="0" smtClean="0">
                          <a:latin typeface="Calibri"/>
                          <a:ea typeface="Calibri"/>
                          <a:cs typeface="Arial"/>
                        </a:rPr>
                        <a:t>ומקבלי החלטות 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392454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latin typeface="Calibri"/>
                          <a:ea typeface="Calibri"/>
                          <a:cs typeface="Arial"/>
                        </a:rPr>
                        <a:t>הסכסוך הישראלי הפלסטיני</a:t>
                      </a:r>
                      <a:r>
                        <a:rPr lang="he-IL" sz="2400" b="1" dirty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latin typeface="Calibri"/>
                          <a:ea typeface="Calibri"/>
                          <a:cs typeface="Arial"/>
                        </a:rPr>
                        <a:t>תולדות הסכסוך, סוגיות </a:t>
                      </a:r>
                      <a:r>
                        <a:rPr lang="he-IL" sz="2400" dirty="0" smtClean="0">
                          <a:latin typeface="Calibri"/>
                          <a:ea typeface="Calibri"/>
                          <a:cs typeface="Arial"/>
                        </a:rPr>
                        <a:t>הליבה, הכרות </a:t>
                      </a:r>
                      <a:r>
                        <a:rPr lang="he-IL" sz="2400" dirty="0">
                          <a:latin typeface="Calibri"/>
                          <a:ea typeface="Calibri"/>
                          <a:cs typeface="Arial"/>
                        </a:rPr>
                        <a:t>עם </a:t>
                      </a:r>
                      <a:r>
                        <a:rPr lang="he-IL" sz="2400" dirty="0" smtClean="0">
                          <a:latin typeface="Calibri"/>
                          <a:ea typeface="Calibri"/>
                          <a:cs typeface="Arial"/>
                        </a:rPr>
                        <a:t>השטח,</a:t>
                      </a:r>
                      <a:r>
                        <a:rPr lang="he-IL" sz="2400" baseline="0" dirty="0" smtClean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he-IL" sz="2400" dirty="0" smtClean="0">
                          <a:latin typeface="Calibri"/>
                          <a:ea typeface="Calibri"/>
                          <a:cs typeface="Arial"/>
                        </a:rPr>
                        <a:t>נושאים </a:t>
                      </a:r>
                      <a:r>
                        <a:rPr lang="he-IL" sz="2400" dirty="0">
                          <a:latin typeface="Calibri"/>
                          <a:ea typeface="Calibri"/>
                          <a:cs typeface="Arial"/>
                        </a:rPr>
                        <a:t>הומניטאריים וכלכליים, המערכת הישראלית </a:t>
                      </a:r>
                      <a:r>
                        <a:rPr lang="he-IL" sz="2400" dirty="0" err="1">
                          <a:latin typeface="Calibri"/>
                          <a:ea typeface="Calibri"/>
                          <a:cs typeface="Arial"/>
                        </a:rPr>
                        <a:t>ומתפ"ש</a:t>
                      </a:r>
                      <a:r>
                        <a:rPr lang="he-IL" sz="2400" dirty="0">
                          <a:latin typeface="Calibri"/>
                          <a:ea typeface="Calibri"/>
                          <a:cs typeface="Arial"/>
                        </a:rPr>
                        <a:t>, הכרת העמדות השונות בציבור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 smtClean="0">
                          <a:latin typeface="Calibri"/>
                          <a:ea typeface="Calibri"/>
                          <a:cs typeface="Arial"/>
                        </a:rPr>
                        <a:t>הרצאת </a:t>
                      </a:r>
                      <a:r>
                        <a:rPr lang="he-IL" sz="2400" dirty="0">
                          <a:latin typeface="Calibri"/>
                          <a:ea typeface="Calibri"/>
                          <a:cs typeface="Arial"/>
                        </a:rPr>
                        <a:t>פתיחה + הרצאות הכנה לסימולציה  + במסגרת </a:t>
                      </a:r>
                      <a:r>
                        <a:rPr lang="he-IL" sz="2400" dirty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סיורי </a:t>
                      </a:r>
                      <a:r>
                        <a:rPr lang="he-IL" sz="2400" dirty="0">
                          <a:latin typeface="Calibri"/>
                          <a:ea typeface="Calibri"/>
                          <a:cs typeface="Arial"/>
                        </a:rPr>
                        <a:t>שומרון, יהודה, חברון, ירושלים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b="1" dirty="0" smtClean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מוקד - הסימולציה </a:t>
                      </a:r>
                      <a:r>
                        <a:rPr lang="he-IL" sz="2400" b="1" dirty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המדינית </a:t>
                      </a:r>
                      <a:endParaRPr lang="en-US" sz="24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e-IL" dirty="0" smtClean="0"/>
              <a:t>הזירה האזורית (בשיתוף הציר הביטחוני) 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457201" y="1481138"/>
          <a:ext cx="8219694" cy="46228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733294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2000" dirty="0" smtClean="0"/>
                        <a:t>פרק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 smtClean="0"/>
                        <a:t>תכנים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 smtClean="0"/>
                        <a:t>שיטות</a:t>
                      </a:r>
                      <a:endParaRPr lang="he-IL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 err="1">
                          <a:latin typeface="Calibri"/>
                          <a:ea typeface="Calibri"/>
                          <a:cs typeface="Arial"/>
                        </a:rPr>
                        <a:t>הסוגייה</a:t>
                      </a:r>
                      <a:r>
                        <a:rPr lang="he-IL" sz="2000" dirty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he-IL" sz="2000" dirty="0" smtClean="0">
                          <a:latin typeface="Calibri"/>
                          <a:ea typeface="Calibri"/>
                          <a:cs typeface="Arial"/>
                        </a:rPr>
                        <a:t>האיראנית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latin typeface="Calibri"/>
                          <a:ea typeface="Calibri"/>
                          <a:cs typeface="Arial"/>
                        </a:rPr>
                        <a:t>תכנית הגרעין האיראנית, איראן במרחב, איראן השתנות ופנים, הציר הרדיקלי, המערכה נגד תכנית הגרעין האיראנית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latin typeface="Calibri"/>
                          <a:ea typeface="Calibri"/>
                          <a:cs typeface="Arial"/>
                        </a:rPr>
                        <a:t>יום עיון מרוכז, הרצאות מדריכים,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latin typeface="Calibri"/>
                          <a:ea typeface="Calibri"/>
                          <a:cs typeface="Arial"/>
                        </a:rPr>
                        <a:t>במסגרת ביקורים במוסד </a:t>
                      </a:r>
                      <a:r>
                        <a:rPr lang="he-IL" sz="2000" dirty="0" err="1">
                          <a:latin typeface="Calibri"/>
                          <a:ea typeface="Calibri"/>
                          <a:cs typeface="Arial"/>
                        </a:rPr>
                        <a:t>ובמשה"ח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latin typeface="Calibri"/>
                          <a:ea typeface="Calibri"/>
                          <a:cs typeface="Arial"/>
                        </a:rPr>
                        <a:t>יחסים עם מצרים </a:t>
                      </a:r>
                      <a:r>
                        <a:rPr lang="he-IL" sz="2000" dirty="0" smtClean="0">
                          <a:latin typeface="Calibri"/>
                          <a:ea typeface="Calibri"/>
                          <a:cs typeface="Arial"/>
                        </a:rPr>
                        <a:t>וירדן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latin typeface="Calibri"/>
                          <a:ea typeface="Calibri"/>
                          <a:cs typeface="Arial"/>
                        </a:rPr>
                        <a:t>היסטוריה של היחסים, 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latin typeface="Calibri"/>
                          <a:ea typeface="Calibri"/>
                          <a:cs typeface="Arial"/>
                        </a:rPr>
                        <a:t>יחסים עכשוויים, דיפלומטיה חשאית</a:t>
                      </a:r>
                      <a:r>
                        <a:rPr lang="he-IL" sz="2000" dirty="0" smtClean="0">
                          <a:latin typeface="Calibri"/>
                          <a:ea typeface="Calibri"/>
                          <a:cs typeface="Arial"/>
                        </a:rPr>
                        <a:t>,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מפגש עם שגריר ישראל בירדן </a:t>
                      </a:r>
                      <a:r>
                        <a:rPr lang="he-IL" sz="2000" dirty="0" smtClean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או מצרים</a:t>
                      </a:r>
                      <a:r>
                        <a:rPr lang="he-IL" sz="2000" dirty="0">
                          <a:latin typeface="Calibri"/>
                          <a:ea typeface="Calibri"/>
                          <a:cs typeface="Arial"/>
                        </a:rPr>
                        <a:t>,  + הרצאות רקע של מדריכים וחניכים </a:t>
                      </a:r>
                      <a:r>
                        <a:rPr lang="he-IL" sz="2000" dirty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במסגרת סיור דרום וסיור בקעה,</a:t>
                      </a:r>
                      <a:r>
                        <a:rPr lang="he-IL" sz="2000" dirty="0">
                          <a:latin typeface="Calibri"/>
                          <a:ea typeface="Calibri"/>
                          <a:cs typeface="Arial"/>
                        </a:rPr>
                        <a:t> מפגש עם בכירים (עמוס </a:t>
                      </a:r>
                      <a:r>
                        <a:rPr lang="he-IL" sz="2000" dirty="0" smtClean="0">
                          <a:latin typeface="Calibri"/>
                          <a:ea typeface="Calibri"/>
                          <a:cs typeface="Arial"/>
                        </a:rPr>
                        <a:t>גלעד)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dirty="0" smtClean="0"/>
              <a:t>הזירה האזורית –  (2)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527010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564246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פרק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תכנים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שיטות </a:t>
                      </a:r>
                      <a:endParaRPr lang="he-IL" dirty="0"/>
                    </a:p>
                  </a:txBody>
                  <a:tcPr/>
                </a:tc>
              </a:tr>
              <a:tr h="74666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מאפייני הזירה הגלובלית העכשווית 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>
                          <a:latin typeface="Calibri"/>
                          <a:ea typeface="Calibri"/>
                          <a:cs typeface="Arial"/>
                        </a:rPr>
                        <a:t>מאפייני הזירה הגלובלית והשפעתה על מדיניות החוץ הישראלית</a:t>
                      </a: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הרצאות </a:t>
                      </a:r>
                      <a:r>
                        <a:rPr lang="he-IL" sz="1800" dirty="0" smtClean="0">
                          <a:latin typeface="Calibri"/>
                          <a:ea typeface="Calibri"/>
                          <a:cs typeface="Arial"/>
                        </a:rPr>
                        <a:t>ערן לרמן 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111999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הזירה התקשורתית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 smtClean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he-IL" sz="1800" dirty="0" smtClean="0">
                          <a:solidFill>
                            <a:srgbClr val="C0504D"/>
                          </a:solidFill>
                          <a:latin typeface="Calibri"/>
                          <a:ea typeface="Calibri"/>
                          <a:cs typeface="Arial"/>
                        </a:rPr>
                        <a:t>(</a:t>
                      </a:r>
                      <a:r>
                        <a:rPr lang="he-IL" sz="1800" dirty="0">
                          <a:solidFill>
                            <a:srgbClr val="C0504D"/>
                          </a:solidFill>
                          <a:latin typeface="Calibri"/>
                          <a:ea typeface="Calibri"/>
                          <a:cs typeface="Arial"/>
                        </a:rPr>
                        <a:t>בשיתוף עם הציר הביטחוני)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 smtClean="0">
                          <a:latin typeface="Calibri"/>
                          <a:ea typeface="Calibri"/>
                          <a:cs typeface="Arial"/>
                        </a:rPr>
                        <a:t>השפעת התקשורת המודרנית מדיניות החוץ בשגרה</a:t>
                      </a:r>
                      <a:r>
                        <a:rPr lang="he-IL" sz="1800" baseline="0" dirty="0" smtClean="0">
                          <a:latin typeface="Calibri"/>
                          <a:ea typeface="Calibri"/>
                          <a:cs typeface="Arial"/>
                        </a:rPr>
                        <a:t> ובחרום</a:t>
                      </a:r>
                      <a:endParaRPr lang="he-IL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במסגרת יום </a:t>
                      </a:r>
                      <a:r>
                        <a:rPr lang="he-IL" sz="1800" dirty="0" smtClean="0">
                          <a:latin typeface="Calibri"/>
                          <a:ea typeface="Calibri"/>
                          <a:cs typeface="Arial"/>
                        </a:rPr>
                        <a:t>תקשורת יעודי של </a:t>
                      </a:r>
                      <a:r>
                        <a:rPr lang="he-IL" sz="1800" dirty="0" err="1" smtClean="0">
                          <a:latin typeface="Calibri"/>
                          <a:ea typeface="Calibri"/>
                          <a:cs typeface="Arial"/>
                        </a:rPr>
                        <a:t>דו"צ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74666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משפט </a:t>
                      </a:r>
                      <a:r>
                        <a:rPr lang="he-IL" sz="1800" dirty="0" smtClean="0">
                          <a:latin typeface="Calibri"/>
                          <a:ea typeface="Calibri"/>
                          <a:cs typeface="Arial"/>
                        </a:rPr>
                        <a:t>בינ"ל – </a:t>
                      </a:r>
                      <a:r>
                        <a:rPr lang="he-IL" sz="1800" dirty="0" err="1" smtClean="0">
                          <a:latin typeface="Calibri"/>
                          <a:ea typeface="Calibri"/>
                          <a:cs typeface="Arial"/>
                        </a:rPr>
                        <a:t>דבל"א</a:t>
                      </a:r>
                      <a:r>
                        <a:rPr lang="he-IL" sz="1800" dirty="0" smtClean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he-IL" sz="1800" dirty="0" smtClean="0">
                          <a:solidFill>
                            <a:srgbClr val="C0504D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he-IL" sz="1800" dirty="0">
                          <a:solidFill>
                            <a:srgbClr val="C0504D"/>
                          </a:solidFill>
                          <a:latin typeface="Calibri"/>
                          <a:ea typeface="Calibri"/>
                          <a:cs typeface="Arial"/>
                        </a:rPr>
                        <a:t>(בשיתוף עם הציר הביטחוני)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 smtClean="0">
                          <a:latin typeface="Calibri"/>
                          <a:ea typeface="Calibri"/>
                          <a:cs typeface="Arial"/>
                        </a:rPr>
                        <a:t>השפעת</a:t>
                      </a:r>
                      <a:r>
                        <a:rPr lang="he-IL" sz="1800" baseline="0" dirty="0" smtClean="0">
                          <a:latin typeface="Calibri"/>
                          <a:ea typeface="Calibri"/>
                          <a:cs typeface="Arial"/>
                        </a:rPr>
                        <a:t> המשפט הבינ"ל על הסביבה המדינית והצבאית</a:t>
                      </a:r>
                      <a:endParaRPr lang="he-IL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יום עיון </a:t>
                      </a:r>
                      <a:r>
                        <a:rPr lang="he-IL" sz="1800" dirty="0" smtClean="0">
                          <a:latin typeface="Calibri"/>
                          <a:ea typeface="Calibri"/>
                          <a:cs typeface="Arial"/>
                        </a:rPr>
                        <a:t>ייעודי בשיתוף </a:t>
                      </a:r>
                      <a:r>
                        <a:rPr lang="he-IL" sz="1800" dirty="0" err="1" smtClean="0">
                          <a:latin typeface="Calibri"/>
                          <a:ea typeface="Calibri"/>
                          <a:cs typeface="Arial"/>
                        </a:rPr>
                        <a:t>דבל"א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186665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יחסי ישראל –ארה"ב 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מבנה הממשל </a:t>
                      </a:r>
                      <a:r>
                        <a:rPr lang="he-IL" sz="1800" dirty="0" smtClean="0">
                          <a:latin typeface="Calibri"/>
                          <a:ea typeface="Calibri"/>
                          <a:cs typeface="Arial"/>
                        </a:rPr>
                        <a:t>האמריקאי ומערך הביטחון הלאומי , </a:t>
                      </a: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השינויים בחברה ובפוליטיקה של ארה"ב, הקהילה יהודית- זרמים, ארגונים, מגמות ויחסים עם </a:t>
                      </a:r>
                      <a:r>
                        <a:rPr lang="he-IL" sz="1800" dirty="0" smtClean="0">
                          <a:latin typeface="Calibri"/>
                          <a:ea typeface="Calibri"/>
                          <a:cs typeface="Arial"/>
                        </a:rPr>
                        <a:t>ישראל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הרצאות הכנה לסיור ארה"ב, ביקור בארה"ב, </a:t>
                      </a:r>
                      <a:r>
                        <a:rPr lang="he-IL" sz="1800" dirty="0" smtClean="0"/>
                        <a:t>סיור ארה"ב: בכירים בממשל, בקונגרס, שגרירות, </a:t>
                      </a:r>
                      <a:r>
                        <a:rPr lang="he-IL" sz="1800" dirty="0" err="1" smtClean="0"/>
                        <a:t>אייפ"ק</a:t>
                      </a:r>
                      <a:r>
                        <a:rPr lang="he-IL" sz="1800" dirty="0" smtClean="0"/>
                        <a:t>, מכוני מחקר, או"ם, צבא, ארגונים יהודיים, קונסוליה, ועוד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הזירה הגלובלית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6024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2000" dirty="0" smtClean="0"/>
                        <a:t>פרק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 smtClean="0"/>
                        <a:t>תכנים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 smtClean="0"/>
                        <a:t>שיטות </a:t>
                      </a:r>
                      <a:endParaRPr lang="he-IL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 smtClean="0">
                          <a:latin typeface="Calibri"/>
                          <a:ea typeface="Calibri"/>
                          <a:cs typeface="Arial"/>
                        </a:rPr>
                        <a:t>יחסים עם אירופה ונאט"ו 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latin typeface="Calibri"/>
                          <a:ea typeface="Calibri"/>
                          <a:cs typeface="Arial"/>
                        </a:rPr>
                        <a:t>הכרת האיחוד האירופי ונאט"ו, יחסי </a:t>
                      </a:r>
                      <a:r>
                        <a:rPr lang="he-IL" sz="2000" dirty="0" smtClean="0">
                          <a:latin typeface="Calibri"/>
                          <a:ea typeface="Calibri"/>
                          <a:cs typeface="Arial"/>
                        </a:rPr>
                        <a:t>ישראל- האיחוד האירופי  ונאט"ו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 smtClean="0">
                          <a:latin typeface="Calibri"/>
                          <a:ea typeface="Calibri"/>
                          <a:cs typeface="Arial"/>
                        </a:rPr>
                        <a:t>הרצאות הכנה</a:t>
                      </a:r>
                      <a:r>
                        <a:rPr lang="he-IL" sz="2000" baseline="0" dirty="0" smtClean="0">
                          <a:latin typeface="Calibri"/>
                          <a:ea typeface="Calibri"/>
                          <a:cs typeface="Arial"/>
                        </a:rPr>
                        <a:t> וביקור באיחוד האירופי ובנאט"ו</a:t>
                      </a:r>
                      <a:endParaRPr lang="he-IL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 smtClean="0">
                          <a:latin typeface="Calibri"/>
                          <a:ea typeface="Calibri"/>
                          <a:cs typeface="Arial"/>
                        </a:rPr>
                        <a:t>יחסים עם מדינות חשובות בזירה הבינ"ל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 smtClean="0">
                          <a:latin typeface="Calibri"/>
                          <a:ea typeface="Calibri"/>
                          <a:cs typeface="Arial"/>
                        </a:rPr>
                        <a:t>יחסים עם </a:t>
                      </a:r>
                      <a:r>
                        <a:rPr lang="he-IL" sz="2000" dirty="0">
                          <a:latin typeface="Calibri"/>
                          <a:ea typeface="Calibri"/>
                          <a:cs typeface="Arial"/>
                        </a:rPr>
                        <a:t>רוסיה, סין, ברזיל, הודו (</a:t>
                      </a:r>
                      <a:r>
                        <a:rPr lang="en-US" sz="2000" dirty="0" smtClean="0">
                          <a:latin typeface="Calibri"/>
                          <a:ea typeface="Calibri"/>
                          <a:cs typeface="Arial"/>
                        </a:rPr>
                        <a:t>BRIC</a:t>
                      </a:r>
                      <a:r>
                        <a:rPr lang="he-IL" sz="2000" dirty="0" smtClean="0">
                          <a:latin typeface="Calibri"/>
                          <a:ea typeface="Calibri"/>
                          <a:cs typeface="Arial"/>
                        </a:rPr>
                        <a:t>)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latin typeface="Calibri"/>
                          <a:ea typeface="Calibri"/>
                          <a:cs typeface="Arial"/>
                        </a:rPr>
                        <a:t>הרצאות חניכים,  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latin typeface="Calibri"/>
                          <a:ea typeface="Calibri"/>
                          <a:cs typeface="Arial"/>
                        </a:rPr>
                        <a:t>הרצאות במסגרת סמינריון </a:t>
                      </a:r>
                      <a:r>
                        <a:rPr lang="he-IL" sz="2000" dirty="0" smtClean="0">
                          <a:latin typeface="Calibri"/>
                          <a:ea typeface="Calibri"/>
                          <a:cs typeface="Arial"/>
                        </a:rPr>
                        <a:t>כלכלה,</a:t>
                      </a:r>
                      <a:r>
                        <a:rPr lang="he-IL" sz="2000" baseline="0" dirty="0" smtClean="0">
                          <a:latin typeface="Calibri"/>
                          <a:ea typeface="Calibri"/>
                          <a:cs typeface="Arial"/>
                        </a:rPr>
                        <a:t> מפגש עם מומחים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 smtClean="0">
                          <a:latin typeface="Calibri"/>
                          <a:ea typeface="Calibri"/>
                          <a:cs typeface="Arial"/>
                        </a:rPr>
                        <a:t>הזירה </a:t>
                      </a:r>
                      <a:r>
                        <a:rPr lang="he-IL" sz="2000" dirty="0" err="1" smtClean="0">
                          <a:latin typeface="Calibri"/>
                          <a:ea typeface="Calibri"/>
                          <a:cs typeface="Arial"/>
                        </a:rPr>
                        <a:t>המולטילטרלית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 smtClean="0">
                          <a:latin typeface="Calibri"/>
                          <a:ea typeface="Calibri"/>
                          <a:cs typeface="Arial"/>
                        </a:rPr>
                        <a:t>יחסים</a:t>
                      </a:r>
                      <a:r>
                        <a:rPr lang="he-IL" sz="2000" baseline="0" dirty="0" smtClean="0">
                          <a:latin typeface="Calibri"/>
                          <a:ea typeface="Calibri"/>
                          <a:cs typeface="Arial"/>
                        </a:rPr>
                        <a:t> עם האו"ם, כוחות או"ם באזורינו, ארגונים בינ"ל אחרים כגון </a:t>
                      </a:r>
                      <a:r>
                        <a:rPr lang="en-US" sz="2000" baseline="0" dirty="0" smtClean="0">
                          <a:latin typeface="Calibri"/>
                          <a:ea typeface="Calibri"/>
                          <a:cs typeface="Arial"/>
                        </a:rPr>
                        <a:t>OECD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 smtClean="0">
                          <a:latin typeface="Calibri"/>
                          <a:ea typeface="Calibri"/>
                          <a:cs typeface="Arial"/>
                        </a:rPr>
                        <a:t>הרצאה של חיים, במסגרת הכנה</a:t>
                      </a:r>
                      <a:r>
                        <a:rPr lang="he-IL" sz="2000" baseline="0" dirty="0" smtClean="0">
                          <a:latin typeface="Calibri"/>
                          <a:ea typeface="Calibri"/>
                          <a:cs typeface="Arial"/>
                        </a:rPr>
                        <a:t> לארה"ב, סמינריון כלכלה, במסגרת סיורי </a:t>
                      </a:r>
                      <a:r>
                        <a:rPr lang="he-IL" sz="2000" baseline="0" dirty="0" err="1" smtClean="0">
                          <a:latin typeface="Calibri"/>
                          <a:ea typeface="Calibri"/>
                          <a:cs typeface="Arial"/>
                        </a:rPr>
                        <a:t>בטל"מ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 smtClean="0">
                          <a:latin typeface="Calibri"/>
                          <a:ea typeface="Calibri"/>
                          <a:cs typeface="Arial"/>
                        </a:rPr>
                        <a:t>אתגר הדה-לגיטימציה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 smtClean="0">
                          <a:latin typeface="Calibri"/>
                          <a:ea typeface="Calibri"/>
                          <a:cs typeface="Arial"/>
                        </a:rPr>
                        <a:t>אתגר הדה-</a:t>
                      </a:r>
                      <a:r>
                        <a:rPr lang="he-IL" sz="2000" dirty="0" err="1" smtClean="0">
                          <a:latin typeface="Calibri"/>
                          <a:ea typeface="Calibri"/>
                          <a:cs typeface="Arial"/>
                        </a:rPr>
                        <a:t>לגיטמציה</a:t>
                      </a:r>
                      <a:r>
                        <a:rPr lang="he-IL" sz="2000" dirty="0" smtClean="0">
                          <a:latin typeface="Calibri"/>
                          <a:ea typeface="Calibri"/>
                          <a:cs typeface="Arial"/>
                        </a:rPr>
                        <a:t>, </a:t>
                      </a:r>
                      <a:r>
                        <a:rPr lang="en-US" sz="2000" dirty="0" smtClean="0">
                          <a:latin typeface="Calibri"/>
                          <a:ea typeface="Calibri"/>
                          <a:cs typeface="Arial"/>
                        </a:rPr>
                        <a:t>BDS</a:t>
                      </a:r>
                      <a:r>
                        <a:rPr lang="he-IL" sz="2000" dirty="0" smtClean="0">
                          <a:latin typeface="Calibri"/>
                          <a:ea typeface="Calibri"/>
                          <a:cs typeface="Arial"/>
                        </a:rPr>
                        <a:t>, </a:t>
                      </a:r>
                      <a:r>
                        <a:rPr lang="en-US" sz="2000" dirty="0" err="1" smtClean="0">
                          <a:latin typeface="Calibri"/>
                          <a:ea typeface="Calibri"/>
                          <a:cs typeface="Arial"/>
                        </a:rPr>
                        <a:t>Lawfare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 smtClean="0">
                          <a:latin typeface="Calibri"/>
                          <a:ea typeface="Calibri"/>
                          <a:cs typeface="Arial"/>
                        </a:rPr>
                        <a:t>הרצאות</a:t>
                      </a:r>
                      <a:r>
                        <a:rPr lang="he-IL" sz="2000" baseline="0" dirty="0" smtClean="0">
                          <a:latin typeface="Calibri"/>
                          <a:ea typeface="Calibri"/>
                          <a:cs typeface="Arial"/>
                        </a:rPr>
                        <a:t> מומחים, </a:t>
                      </a:r>
                      <a:r>
                        <a:rPr lang="he-IL" sz="2000" baseline="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אפשרות להתנסות</a:t>
                      </a:r>
                      <a:endParaRPr lang="en-US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הזירה הגלובלית (2)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רחבה">
  <a:themeElements>
    <a:clrScheme name="רחבה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רחבה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רחבה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20789</TotalTime>
  <Words>1118</Words>
  <Application>Microsoft Office PowerPoint</Application>
  <PresentationFormat>‫הצגה על המסך (4:3)</PresentationFormat>
  <Paragraphs>175</Paragraphs>
  <Slides>16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16</vt:i4>
      </vt:variant>
    </vt:vector>
  </HeadingPairs>
  <TitlesOfParts>
    <vt:vector size="17" baseType="lpstr">
      <vt:lpstr>רחבה</vt:lpstr>
      <vt:lpstr>הציר המדיני – מחזור מ"ג  </vt:lpstr>
      <vt:lpstr>מבנה ההצגה</vt:lpstr>
      <vt:lpstr>מטרות הציר (מ"ג)</vt:lpstr>
      <vt:lpstr>לבנים מרכזיות</vt:lpstr>
      <vt:lpstr>מבוא</vt:lpstr>
      <vt:lpstr>הזירה האזורית (בשיתוף הציר הביטחוני) </vt:lpstr>
      <vt:lpstr>הזירה האזורית –  (2)</vt:lpstr>
      <vt:lpstr>הזירה הגלובלית</vt:lpstr>
      <vt:lpstr>הזירה הגלובלית (2)</vt:lpstr>
      <vt:lpstr>עיצוב מדיניות וקבלת החלטות (בשיתוף הציר הביטחוני)</vt:lpstr>
      <vt:lpstr>כלי מדינאות ודיפלומטיה</vt:lpstr>
      <vt:lpstr>הסימולציה המדינית-ביטחונית</vt:lpstr>
      <vt:lpstr>תמהיל שיטות הלימוד</vt:lpstr>
      <vt:lpstr>ציר מדיני מ"ג - הערכה כללית</vt:lpstr>
      <vt:lpstr>פערים ומרכיבים לשיפור – מבנה ואינטגרציה</vt:lpstr>
      <vt:lpstr>פערים ומרכיבים לשיפור –תכנים, כלים, תמהיל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הציר המדיני – מחזור מ"ג</dc:title>
  <dc:creator>haimwaxman</dc:creator>
  <cp:lastModifiedBy>haimwaxman</cp:lastModifiedBy>
  <cp:revision>69</cp:revision>
  <dcterms:created xsi:type="dcterms:W3CDTF">2015-06-19T12:00:16Z</dcterms:created>
  <dcterms:modified xsi:type="dcterms:W3CDTF">2016-07-16T09:05:30Z</dcterms:modified>
</cp:coreProperties>
</file>