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55" r:id="rId3"/>
    <p:sldId id="362" r:id="rId4"/>
    <p:sldId id="366" r:id="rId5"/>
    <p:sldId id="365" r:id="rId6"/>
    <p:sldId id="270" r:id="rId7"/>
    <p:sldId id="271" r:id="rId8"/>
    <p:sldId id="319" r:id="rId9"/>
    <p:sldId id="338" r:id="rId10"/>
    <p:sldId id="364" r:id="rId11"/>
    <p:sldId id="369" r:id="rId12"/>
    <p:sldId id="258" r:id="rId13"/>
    <p:sldId id="259" r:id="rId14"/>
    <p:sldId id="277" r:id="rId15"/>
    <p:sldId id="284" r:id="rId16"/>
    <p:sldId id="356" r:id="rId17"/>
    <p:sldId id="359" r:id="rId18"/>
    <p:sldId id="367" r:id="rId19"/>
    <p:sldId id="368" r:id="rId20"/>
    <p:sldId id="262" r:id="rId21"/>
    <p:sldId id="286" r:id="rId22"/>
    <p:sldId id="352" r:id="rId23"/>
    <p:sldId id="335" r:id="rId24"/>
    <p:sldId id="292" r:id="rId25"/>
    <p:sldId id="340" r:id="rId26"/>
    <p:sldId id="297" r:id="rId27"/>
    <p:sldId id="372" r:id="rId28"/>
    <p:sldId id="371" r:id="rId29"/>
    <p:sldId id="360" r:id="rId30"/>
    <p:sldId id="370" r:id="rId31"/>
    <p:sldId id="342" r:id="rId32"/>
    <p:sldId id="289" r:id="rId33"/>
    <p:sldId id="346" r:id="rId34"/>
    <p:sldId id="314" r:id="rId35"/>
    <p:sldId id="300" r:id="rId36"/>
    <p:sldId id="349" r:id="rId37"/>
    <p:sldId id="302" r:id="rId38"/>
    <p:sldId id="279" r:id="rId39"/>
    <p:sldId id="285" r:id="rId40"/>
    <p:sldId id="337" r:id="rId41"/>
  </p:sldIdLst>
  <p:sldSz cx="9144000" cy="6858000" type="screen4x3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6780" autoAdjust="0"/>
  </p:normalViewPr>
  <p:slideViewPr>
    <p:cSldViewPr>
      <p:cViewPr>
        <p:scale>
          <a:sx n="40" d="100"/>
          <a:sy n="40" d="100"/>
        </p:scale>
        <p:origin x="-106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7.xml"/><Relationship Id="rId1" Type="http://schemas.openxmlformats.org/officeDocument/2006/relationships/slide" Target="../slides/slide6.xml"/><Relationship Id="rId4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5D16C-7ECB-4955-906E-8144AB7429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10FF577-58FC-482A-926F-4036B5C75C5A}">
      <dgm:prSet phldrT="[טקסט]"/>
      <dgm:spPr/>
      <dgm:t>
        <a:bodyPr/>
        <a:lstStyle/>
        <a:p>
          <a:pPr rtl="1"/>
          <a:r>
            <a:rPr lang="he-IL" dirty="0" smtClean="0"/>
            <a:t>פיתוח חשיבה מדינית</a:t>
          </a:r>
          <a:endParaRPr lang="he-IL" dirty="0"/>
        </a:p>
      </dgm:t>
    </dgm:pt>
    <dgm:pt modelId="{5382FECC-5116-4E19-9989-2774F5E19962}" type="par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FED6190E-1BC0-4E03-B6AE-262D47405657}" type="sib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0542C3B4-9E1F-49E1-B553-DE358F294FF4}">
      <dgm:prSet phldrT="[טקסט]"/>
      <dgm:spPr/>
      <dgm:t>
        <a:bodyPr/>
        <a:lstStyle/>
        <a:p>
          <a:pPr rtl="1"/>
          <a:r>
            <a:rPr lang="he-IL" dirty="0" smtClean="0"/>
            <a:t>הדיפלומטיה המודרנית ומשרד החוץ </a:t>
          </a:r>
          <a:endParaRPr lang="he-IL" dirty="0"/>
        </a:p>
      </dgm:t>
    </dgm:pt>
    <dgm:pt modelId="{ADED7A29-5C4A-49D6-B76E-741FB05DC7BF}" type="par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07E5A25A-B376-43D2-BBF9-60C00D5DD2CA}" type="sib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F33146BF-5F9B-4F4C-BC7D-41BA4462CC02}">
      <dgm:prSet phldrT="[טקסט]"/>
      <dgm:spPr/>
      <dgm:t>
        <a:bodyPr/>
        <a:lstStyle/>
        <a:p>
          <a:pPr rtl="1"/>
          <a:r>
            <a:rPr lang="he-IL" dirty="0" smtClean="0"/>
            <a:t>אתגרי מדיניות החוץ של ישראל</a:t>
          </a:r>
          <a:endParaRPr lang="he-IL" dirty="0"/>
        </a:p>
      </dgm:t>
    </dgm:pt>
    <dgm:pt modelId="{4C9BD115-3F09-4D2F-A5F5-AE89F7D9636A}" type="par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8548C114-A315-4C35-A5F5-982025C50304}" type="sib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35214803-9380-493B-9D5B-40E74FDBE949}">
      <dgm:prSet/>
      <dgm:spPr/>
      <dgm:t>
        <a:bodyPr/>
        <a:lstStyle/>
        <a:p>
          <a:pPr rtl="1"/>
          <a:r>
            <a:rPr lang="he-IL" dirty="0" smtClean="0"/>
            <a:t>הזירה הגלובלית והאזורית</a:t>
          </a:r>
          <a:endParaRPr lang="he-IL" dirty="0"/>
        </a:p>
      </dgm:t>
    </dgm:pt>
    <dgm:pt modelId="{AB9B0B3B-FE4F-44C8-B2CD-587A36F15F49}" type="par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192C3067-9824-4228-BA17-C7D2FE8995E0}" type="sib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DDF2F6EC-C3BD-4CCB-8291-FB89B5E73C11}">
      <dgm:prSet/>
      <dgm:spPr/>
      <dgm:t>
        <a:bodyPr/>
        <a:lstStyle/>
        <a:p>
          <a:pPr rtl="1"/>
          <a:r>
            <a:rPr lang="he-IL" dirty="0" smtClean="0"/>
            <a:t>עיצוב מדיניות וקבלת החלטות בנושאים מדיניים-ביטחוניים</a:t>
          </a:r>
          <a:endParaRPr lang="he-IL" dirty="0"/>
        </a:p>
      </dgm:t>
    </dgm:pt>
    <dgm:pt modelId="{74B28BD4-BE6D-4138-8793-EAEA54964397}" type="par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8A5E4F84-5223-4569-B676-86049F38E9BE}" type="sib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05C8786A-2946-4925-B7C9-5B42AE32A034}" type="pres">
      <dgm:prSet presAssocID="{4645D16C-7ECB-4955-906E-8144AB7429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3080280-15C7-47B8-B41F-056241F86229}" type="pres">
      <dgm:prSet presAssocID="{710FF577-58FC-482A-926F-4036B5C75C5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5C2BC3BD-A50B-40EE-9F68-67ABF0F826B9}" type="pres">
      <dgm:prSet presAssocID="{ADED7A29-5C4A-49D6-B76E-741FB05DC7BF}" presName="parTrans" presStyleLbl="bgSibTrans2D1" presStyleIdx="0" presStyleCnt="4"/>
      <dgm:spPr/>
      <dgm:t>
        <a:bodyPr/>
        <a:lstStyle/>
        <a:p>
          <a:pPr rtl="1"/>
          <a:endParaRPr lang="he-IL"/>
        </a:p>
      </dgm:t>
    </dgm:pt>
    <dgm:pt modelId="{C964DC4F-AD4B-4042-8106-CC03A28AA98D}" type="pres">
      <dgm:prSet presAssocID="{0542C3B4-9E1F-49E1-B553-DE358F294F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BECF8D-0688-4893-AACD-725F72F49A50}" type="pres">
      <dgm:prSet presAssocID="{4C9BD115-3F09-4D2F-A5F5-AE89F7D9636A}" presName="parTrans" presStyleLbl="bgSibTrans2D1" presStyleIdx="1" presStyleCnt="4"/>
      <dgm:spPr/>
      <dgm:t>
        <a:bodyPr/>
        <a:lstStyle/>
        <a:p>
          <a:pPr rtl="1"/>
          <a:endParaRPr lang="he-IL"/>
        </a:p>
      </dgm:t>
    </dgm:pt>
    <dgm:pt modelId="{D5E6D948-4628-42E5-91D6-26EEDA351C4C}" type="pres">
      <dgm:prSet presAssocID="{F33146BF-5F9B-4F4C-BC7D-41BA4462CC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FFB6EFE-C80B-488A-9D6A-640EA604914B}" type="pres">
      <dgm:prSet presAssocID="{AB9B0B3B-FE4F-44C8-B2CD-587A36F15F49}" presName="parTrans" presStyleLbl="bgSibTrans2D1" presStyleIdx="2" presStyleCnt="4"/>
      <dgm:spPr/>
      <dgm:t>
        <a:bodyPr/>
        <a:lstStyle/>
        <a:p>
          <a:pPr rtl="1"/>
          <a:endParaRPr lang="he-IL"/>
        </a:p>
      </dgm:t>
    </dgm:pt>
    <dgm:pt modelId="{9FF7AC0D-E8F1-4223-82C1-6FADD9C53E01}" type="pres">
      <dgm:prSet presAssocID="{35214803-9380-493B-9D5B-40E74FDBE9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89EFAB-B07D-4FFE-BB81-5C4289502E20}" type="pres">
      <dgm:prSet presAssocID="{74B28BD4-BE6D-4138-8793-EAEA54964397}" presName="parTrans" presStyleLbl="bgSibTrans2D1" presStyleIdx="3" presStyleCnt="4"/>
      <dgm:spPr/>
      <dgm:t>
        <a:bodyPr/>
        <a:lstStyle/>
        <a:p>
          <a:pPr rtl="1"/>
          <a:endParaRPr lang="he-IL"/>
        </a:p>
      </dgm:t>
    </dgm:pt>
    <dgm:pt modelId="{3D1BC6B1-AD41-40E5-AE96-0034C619C666}" type="pres">
      <dgm:prSet presAssocID="{DDF2F6EC-C3BD-4CCB-8291-FB89B5E73C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B9C520D-53B5-4031-BE91-69344E1CE4BB}" type="presOf" srcId="{4645D16C-7ECB-4955-906E-8144AB7429E6}" destId="{05C8786A-2946-4925-B7C9-5B42AE32A034}" srcOrd="0" destOrd="0" presId="urn:microsoft.com/office/officeart/2005/8/layout/radial4"/>
    <dgm:cxn modelId="{8845C9BE-975A-490D-AA19-7A3C45BE4A65}" type="presOf" srcId="{AB9B0B3B-FE4F-44C8-B2CD-587A36F15F49}" destId="{0FFB6EFE-C80B-488A-9D6A-640EA604914B}" srcOrd="0" destOrd="0" presId="urn:microsoft.com/office/officeart/2005/8/layout/radial4"/>
    <dgm:cxn modelId="{2A8384C2-1981-41C7-8FB8-028F0F717232}" type="presOf" srcId="{0542C3B4-9E1F-49E1-B553-DE358F294FF4}" destId="{C964DC4F-AD4B-4042-8106-CC03A28AA98D}" srcOrd="0" destOrd="0" presId="urn:microsoft.com/office/officeart/2005/8/layout/radial4"/>
    <dgm:cxn modelId="{4AE292E5-76F6-4941-8568-70807592BE67}" type="presOf" srcId="{35214803-9380-493B-9D5B-40E74FDBE949}" destId="{9FF7AC0D-E8F1-4223-82C1-6FADD9C53E01}" srcOrd="0" destOrd="0" presId="urn:microsoft.com/office/officeart/2005/8/layout/radial4"/>
    <dgm:cxn modelId="{781D108A-8B10-4352-BD76-36F265783B67}" type="presOf" srcId="{74B28BD4-BE6D-4138-8793-EAEA54964397}" destId="{B789EFAB-B07D-4FFE-BB81-5C4289502E20}" srcOrd="0" destOrd="0" presId="urn:microsoft.com/office/officeart/2005/8/layout/radial4"/>
    <dgm:cxn modelId="{1892E280-57DD-45F8-94D7-BAF8B022E181}" srcId="{4645D16C-7ECB-4955-906E-8144AB7429E6}" destId="{710FF577-58FC-482A-926F-4036B5C75C5A}" srcOrd="0" destOrd="0" parTransId="{5382FECC-5116-4E19-9989-2774F5E19962}" sibTransId="{FED6190E-1BC0-4E03-B6AE-262D47405657}"/>
    <dgm:cxn modelId="{9DA73752-B973-4637-902A-E14B1003902E}" type="presOf" srcId="{710FF577-58FC-482A-926F-4036B5C75C5A}" destId="{83080280-15C7-47B8-B41F-056241F86229}" srcOrd="0" destOrd="0" presId="urn:microsoft.com/office/officeart/2005/8/layout/radial4"/>
    <dgm:cxn modelId="{81617767-9889-431A-AC35-647694D618FC}" type="presOf" srcId="{4C9BD115-3F09-4D2F-A5F5-AE89F7D9636A}" destId="{66BECF8D-0688-4893-AACD-725F72F49A50}" srcOrd="0" destOrd="0" presId="urn:microsoft.com/office/officeart/2005/8/layout/radial4"/>
    <dgm:cxn modelId="{EC303037-DB22-41DB-A3BA-BBACCBC9DD79}" type="presOf" srcId="{F33146BF-5F9B-4F4C-BC7D-41BA4462CC02}" destId="{D5E6D948-4628-42E5-91D6-26EEDA351C4C}" srcOrd="0" destOrd="0" presId="urn:microsoft.com/office/officeart/2005/8/layout/radial4"/>
    <dgm:cxn modelId="{1B15311D-5232-41EB-B2AC-90C42CA4BBA0}" type="presOf" srcId="{ADED7A29-5C4A-49D6-B76E-741FB05DC7BF}" destId="{5C2BC3BD-A50B-40EE-9F68-67ABF0F826B9}" srcOrd="0" destOrd="0" presId="urn:microsoft.com/office/officeart/2005/8/layout/radial4"/>
    <dgm:cxn modelId="{0A32CD53-8E09-4798-94C8-348B12C1B4F1}" srcId="{710FF577-58FC-482A-926F-4036B5C75C5A}" destId="{0542C3B4-9E1F-49E1-B553-DE358F294FF4}" srcOrd="0" destOrd="0" parTransId="{ADED7A29-5C4A-49D6-B76E-741FB05DC7BF}" sibTransId="{07E5A25A-B376-43D2-BBF9-60C00D5DD2CA}"/>
    <dgm:cxn modelId="{9D83F673-5D39-47D9-BB02-AA5F5880ED7E}" srcId="{710FF577-58FC-482A-926F-4036B5C75C5A}" destId="{F33146BF-5F9B-4F4C-BC7D-41BA4462CC02}" srcOrd="1" destOrd="0" parTransId="{4C9BD115-3F09-4D2F-A5F5-AE89F7D9636A}" sibTransId="{8548C114-A315-4C35-A5F5-982025C50304}"/>
    <dgm:cxn modelId="{EE2728D0-DFAA-49BA-B14F-C695CB9CC656}" srcId="{710FF577-58FC-482A-926F-4036B5C75C5A}" destId="{35214803-9380-493B-9D5B-40E74FDBE949}" srcOrd="2" destOrd="0" parTransId="{AB9B0B3B-FE4F-44C8-B2CD-587A36F15F49}" sibTransId="{192C3067-9824-4228-BA17-C7D2FE8995E0}"/>
    <dgm:cxn modelId="{CBFDA198-8445-4AF6-A543-A3A2F6187467}" type="presOf" srcId="{DDF2F6EC-C3BD-4CCB-8291-FB89B5E73C11}" destId="{3D1BC6B1-AD41-40E5-AE96-0034C619C666}" srcOrd="0" destOrd="0" presId="urn:microsoft.com/office/officeart/2005/8/layout/radial4"/>
    <dgm:cxn modelId="{39277340-B500-4185-A40E-5FF60B9870EA}" srcId="{710FF577-58FC-482A-926F-4036B5C75C5A}" destId="{DDF2F6EC-C3BD-4CCB-8291-FB89B5E73C11}" srcOrd="3" destOrd="0" parTransId="{74B28BD4-BE6D-4138-8793-EAEA54964397}" sibTransId="{8A5E4F84-5223-4569-B676-86049F38E9BE}"/>
    <dgm:cxn modelId="{D4E60CF5-EB51-46FA-92C2-02B00FB2F25A}" type="presParOf" srcId="{05C8786A-2946-4925-B7C9-5B42AE32A034}" destId="{83080280-15C7-47B8-B41F-056241F86229}" srcOrd="0" destOrd="0" presId="urn:microsoft.com/office/officeart/2005/8/layout/radial4"/>
    <dgm:cxn modelId="{DB42C2A0-066A-4F23-9DA8-A610E8FC1B97}" type="presParOf" srcId="{05C8786A-2946-4925-B7C9-5B42AE32A034}" destId="{5C2BC3BD-A50B-40EE-9F68-67ABF0F826B9}" srcOrd="1" destOrd="0" presId="urn:microsoft.com/office/officeart/2005/8/layout/radial4"/>
    <dgm:cxn modelId="{5574304B-5310-4BA9-BAFE-3049767D2550}" type="presParOf" srcId="{05C8786A-2946-4925-B7C9-5B42AE32A034}" destId="{C964DC4F-AD4B-4042-8106-CC03A28AA98D}" srcOrd="2" destOrd="0" presId="urn:microsoft.com/office/officeart/2005/8/layout/radial4"/>
    <dgm:cxn modelId="{CF4D2176-2007-4E6D-963C-406780CF3274}" type="presParOf" srcId="{05C8786A-2946-4925-B7C9-5B42AE32A034}" destId="{66BECF8D-0688-4893-AACD-725F72F49A50}" srcOrd="3" destOrd="0" presId="urn:microsoft.com/office/officeart/2005/8/layout/radial4"/>
    <dgm:cxn modelId="{187155A0-7373-4056-8371-340523876F9F}" type="presParOf" srcId="{05C8786A-2946-4925-B7C9-5B42AE32A034}" destId="{D5E6D948-4628-42E5-91D6-26EEDA351C4C}" srcOrd="4" destOrd="0" presId="urn:microsoft.com/office/officeart/2005/8/layout/radial4"/>
    <dgm:cxn modelId="{5EC3B214-4E97-4A5A-8407-4200027E1505}" type="presParOf" srcId="{05C8786A-2946-4925-B7C9-5B42AE32A034}" destId="{0FFB6EFE-C80B-488A-9D6A-640EA604914B}" srcOrd="5" destOrd="0" presId="urn:microsoft.com/office/officeart/2005/8/layout/radial4"/>
    <dgm:cxn modelId="{406CA4F0-51BA-4FDC-9BEF-4F99378671C5}" type="presParOf" srcId="{05C8786A-2946-4925-B7C9-5B42AE32A034}" destId="{9FF7AC0D-E8F1-4223-82C1-6FADD9C53E01}" srcOrd="6" destOrd="0" presId="urn:microsoft.com/office/officeart/2005/8/layout/radial4"/>
    <dgm:cxn modelId="{78EE794A-9972-44F3-A799-635CD2ACCEC9}" type="presParOf" srcId="{05C8786A-2946-4925-B7C9-5B42AE32A034}" destId="{B789EFAB-B07D-4FFE-BB81-5C4289502E20}" srcOrd="7" destOrd="0" presId="urn:microsoft.com/office/officeart/2005/8/layout/radial4"/>
    <dgm:cxn modelId="{9D13B0CA-8A2D-490B-AAD7-D26AD96A160D}" type="presParOf" srcId="{05C8786A-2946-4925-B7C9-5B42AE32A034}" destId="{3D1BC6B1-AD41-40E5-AE96-0034C619C66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9B1EB-1DA2-42E4-BC88-68D8BF3633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454328C-4C33-48CF-96B0-AB61D9F63868}">
      <dgm:prSet phldrT="[טקסט]"/>
      <dgm:spPr/>
      <dgm:t>
        <a:bodyPr/>
        <a:lstStyle/>
        <a:p>
          <a:pPr rtl="1"/>
          <a:r>
            <a:rPr lang="he-IL" dirty="0" smtClean="0"/>
            <a:t>הזירה האזורית</a:t>
          </a:r>
          <a:endParaRPr lang="he-IL" dirty="0"/>
        </a:p>
      </dgm:t>
    </dgm:pt>
    <dgm:pt modelId="{7B4E5BB0-4A42-4A64-9B0F-A94830C42F84}" type="parTrans" cxnId="{A48A044B-8D56-4DC1-9550-DB895E99C0F0}">
      <dgm:prSet/>
      <dgm:spPr/>
      <dgm:t>
        <a:bodyPr/>
        <a:lstStyle/>
        <a:p>
          <a:pPr rtl="1"/>
          <a:endParaRPr lang="he-IL"/>
        </a:p>
      </dgm:t>
    </dgm:pt>
    <dgm:pt modelId="{AE954401-F8BC-4197-B919-27405B99164B}" type="sibTrans" cxnId="{A48A044B-8D56-4DC1-9550-DB895E99C0F0}">
      <dgm:prSet/>
      <dgm:spPr/>
      <dgm:t>
        <a:bodyPr/>
        <a:lstStyle/>
        <a:p>
          <a:pPr rtl="1"/>
          <a:endParaRPr lang="he-IL"/>
        </a:p>
      </dgm:t>
    </dgm:pt>
    <dgm:pt modelId="{BA26E9B7-737F-45BE-9813-4F530956AE0C}">
      <dgm:prSet phldrT="[טקסט]"/>
      <dgm:spPr/>
      <dgm:t>
        <a:bodyPr/>
        <a:lstStyle/>
        <a:p>
          <a:pPr rtl="1"/>
          <a:r>
            <a:rPr lang="he-IL" dirty="0" smtClean="0"/>
            <a:t>הזירה הגלובלית</a:t>
          </a:r>
          <a:endParaRPr lang="he-IL" dirty="0"/>
        </a:p>
      </dgm:t>
    </dgm:pt>
    <dgm:pt modelId="{92CA2250-B03F-4874-98D4-401D5D2C1C3E}" type="parTrans" cxnId="{F34DAADF-C999-4AF7-8232-1514C5C8DF7E}">
      <dgm:prSet/>
      <dgm:spPr/>
      <dgm:t>
        <a:bodyPr/>
        <a:lstStyle/>
        <a:p>
          <a:pPr rtl="1"/>
          <a:endParaRPr lang="he-IL"/>
        </a:p>
      </dgm:t>
    </dgm:pt>
    <dgm:pt modelId="{95C48670-70BF-4236-8C19-BB62AD4E19B3}" type="sibTrans" cxnId="{F34DAADF-C999-4AF7-8232-1514C5C8DF7E}">
      <dgm:prSet/>
      <dgm:spPr/>
      <dgm:t>
        <a:bodyPr/>
        <a:lstStyle/>
        <a:p>
          <a:pPr rtl="1"/>
          <a:endParaRPr lang="he-IL"/>
        </a:p>
      </dgm:t>
    </dgm:pt>
    <dgm:pt modelId="{901F81E2-530C-413A-9F8A-AF3974DDF0A4}">
      <dgm:prSet phldrT="[טקסט]"/>
      <dgm:spPr/>
      <dgm:t>
        <a:bodyPr/>
        <a:lstStyle/>
        <a:p>
          <a:pPr rtl="1"/>
          <a:r>
            <a:rPr lang="he-IL" dirty="0" smtClean="0"/>
            <a:t>מבוא</a:t>
          </a:r>
          <a:endParaRPr lang="he-IL" dirty="0"/>
        </a:p>
      </dgm:t>
    </dgm:pt>
    <dgm:pt modelId="{62C27E5F-34C8-4E54-BBD3-C54E43C4EE5B}" type="parTrans" cxnId="{B80CCF37-87A2-4119-975E-F3B5F816C4FC}">
      <dgm:prSet/>
      <dgm:spPr/>
      <dgm:t>
        <a:bodyPr/>
        <a:lstStyle/>
        <a:p>
          <a:pPr rtl="1"/>
          <a:endParaRPr lang="he-IL"/>
        </a:p>
      </dgm:t>
    </dgm:pt>
    <dgm:pt modelId="{AEB52988-B432-4253-8FB1-44CC1D1F5623}" type="sibTrans" cxnId="{B80CCF37-87A2-4119-975E-F3B5F816C4FC}">
      <dgm:prSet/>
      <dgm:spPr/>
      <dgm:t>
        <a:bodyPr/>
        <a:lstStyle/>
        <a:p>
          <a:pPr rtl="1"/>
          <a:endParaRPr lang="he-IL"/>
        </a:p>
      </dgm:t>
    </dgm:pt>
    <dgm:pt modelId="{145F4B28-0A8C-4C40-A95F-A40EA3F99FAC}">
      <dgm:prSet phldrT="[טקסט]"/>
      <dgm:spPr/>
      <dgm:t>
        <a:bodyPr/>
        <a:lstStyle/>
        <a:p>
          <a:pPr rtl="1"/>
          <a:r>
            <a:rPr lang="he-IL" dirty="0" smtClean="0"/>
            <a:t>התנסות בחשיבה מדינית-מערכתית הסימולציה המדינית-ביטחונית</a:t>
          </a:r>
          <a:endParaRPr lang="he-IL" dirty="0"/>
        </a:p>
      </dgm:t>
    </dgm:pt>
    <dgm:pt modelId="{E46B4858-3BA9-4D50-99E8-AC7C4B8FF4D4}" type="parTrans" cxnId="{E61C77AF-8F67-40A0-B184-14210D12831C}">
      <dgm:prSet/>
      <dgm:spPr/>
      <dgm:t>
        <a:bodyPr/>
        <a:lstStyle/>
        <a:p>
          <a:pPr rtl="1"/>
          <a:endParaRPr lang="he-IL"/>
        </a:p>
      </dgm:t>
    </dgm:pt>
    <dgm:pt modelId="{E80DB51D-6DAC-45FF-8C90-05D3DE399E96}" type="sibTrans" cxnId="{E61C77AF-8F67-40A0-B184-14210D12831C}">
      <dgm:prSet/>
      <dgm:spPr/>
      <dgm:t>
        <a:bodyPr/>
        <a:lstStyle/>
        <a:p>
          <a:pPr rtl="1"/>
          <a:endParaRPr lang="he-IL"/>
        </a:p>
      </dgm:t>
    </dgm:pt>
    <dgm:pt modelId="{4B1C8087-68BF-47AA-A293-679F77CE09EF}">
      <dgm:prSet/>
      <dgm:spPr/>
      <dgm:t>
        <a:bodyPr/>
        <a:lstStyle/>
        <a:p>
          <a:pPr rtl="1"/>
          <a:r>
            <a:rPr lang="he-IL" dirty="0" smtClean="0"/>
            <a:t>עיצוב מדיניות וקבלת החלטות</a:t>
          </a:r>
          <a:endParaRPr lang="he-IL" dirty="0"/>
        </a:p>
      </dgm:t>
    </dgm:pt>
    <dgm:pt modelId="{00E33D6E-692E-457A-9EA0-9BED461C95AD}" type="parTrans" cxnId="{0FB26F99-5C77-4B2C-A23C-490BF32DD2B8}">
      <dgm:prSet/>
      <dgm:spPr/>
      <dgm:t>
        <a:bodyPr/>
        <a:lstStyle/>
        <a:p>
          <a:pPr rtl="1"/>
          <a:endParaRPr lang="he-IL"/>
        </a:p>
      </dgm:t>
    </dgm:pt>
    <dgm:pt modelId="{E4BBB8F6-974E-423F-B998-F5535A00B6E3}" type="sibTrans" cxnId="{0FB26F99-5C77-4B2C-A23C-490BF32DD2B8}">
      <dgm:prSet/>
      <dgm:spPr/>
      <dgm:t>
        <a:bodyPr/>
        <a:lstStyle/>
        <a:p>
          <a:pPr rtl="1"/>
          <a:endParaRPr lang="he-IL"/>
        </a:p>
      </dgm:t>
    </dgm:pt>
    <dgm:pt modelId="{4672DC12-8334-4536-82C7-03B43AC06ACA}">
      <dgm:prSet/>
      <dgm:spPr/>
      <dgm:t>
        <a:bodyPr/>
        <a:lstStyle/>
        <a:p>
          <a:pPr rtl="1"/>
          <a:r>
            <a:rPr lang="he-IL" dirty="0" smtClean="0"/>
            <a:t>כלי הדיפלומטיה</a:t>
          </a:r>
          <a:endParaRPr lang="he-IL" dirty="0"/>
        </a:p>
      </dgm:t>
    </dgm:pt>
    <dgm:pt modelId="{68A2E9AB-1793-4147-B602-502E83462C36}" type="parTrans" cxnId="{7EA94CB4-3713-4DAB-85A0-0DBC241B5EBA}">
      <dgm:prSet/>
      <dgm:spPr/>
    </dgm:pt>
    <dgm:pt modelId="{96C1EB0D-A022-4D3A-B0F4-8888A2365400}" type="sibTrans" cxnId="{7EA94CB4-3713-4DAB-85A0-0DBC241B5EBA}">
      <dgm:prSet/>
      <dgm:spPr/>
    </dgm:pt>
    <dgm:pt modelId="{14B1DE2E-1D68-491F-9A62-97B8A0CD6B8D}" type="pres">
      <dgm:prSet presAssocID="{5479B1EB-1DA2-42E4-BC88-68D8BF3633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73FF951-E949-4BD5-8090-B0F5AEC6AC0B}" type="pres">
      <dgm:prSet presAssocID="{0454328C-4C33-48CF-96B0-AB61D9F638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50CC5A-6670-4A66-890C-5FE628870574}" type="pres">
      <dgm:prSet presAssocID="{AE954401-F8BC-4197-B919-27405B99164B}" presName="sibTrans" presStyleCnt="0"/>
      <dgm:spPr/>
    </dgm:pt>
    <dgm:pt modelId="{988426A3-435A-4519-8E94-54A4F1375664}" type="pres">
      <dgm:prSet presAssocID="{BA26E9B7-737F-45BE-9813-4F530956AE0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AACD85-4AC3-4B73-B0D6-EE820AC2D042}" type="pres">
      <dgm:prSet presAssocID="{95C48670-70BF-4236-8C19-BB62AD4E19B3}" presName="sibTrans" presStyleCnt="0"/>
      <dgm:spPr/>
    </dgm:pt>
    <dgm:pt modelId="{5000F3A7-447B-441D-9894-7C369D614F9F}" type="pres">
      <dgm:prSet presAssocID="{901F81E2-530C-413A-9F8A-AF3974DDF0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62F3A8-D8EE-45BA-A326-D46267537925}" type="pres">
      <dgm:prSet presAssocID="{AEB52988-B432-4253-8FB1-44CC1D1F5623}" presName="sibTrans" presStyleCnt="0"/>
      <dgm:spPr/>
    </dgm:pt>
    <dgm:pt modelId="{0F055129-6155-41C6-8FD8-53DF8648AEE1}" type="pres">
      <dgm:prSet presAssocID="{145F4B28-0A8C-4C40-A95F-A40EA3F99F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638850-B095-4904-9489-EAC52A341598}" type="pres">
      <dgm:prSet presAssocID="{E80DB51D-6DAC-45FF-8C90-05D3DE399E96}" presName="sibTrans" presStyleCnt="0"/>
      <dgm:spPr/>
    </dgm:pt>
    <dgm:pt modelId="{521A1700-FD59-439D-9440-4B4FE76C0A29}" type="pres">
      <dgm:prSet presAssocID="{4672DC12-8334-4536-82C7-03B43AC06A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23AF2C5-1340-410F-8ED3-D21CFB02FE41}" type="pres">
      <dgm:prSet presAssocID="{96C1EB0D-A022-4D3A-B0F4-8888A2365400}" presName="sibTrans" presStyleCnt="0"/>
      <dgm:spPr/>
    </dgm:pt>
    <dgm:pt modelId="{EB2DB6C6-BD66-49F7-A533-06C75778119F}" type="pres">
      <dgm:prSet presAssocID="{4B1C8087-68BF-47AA-A293-679F77CE09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26F9785-ECA0-4376-8F05-C697B5A2271B}" type="presOf" srcId="{0454328C-4C33-48CF-96B0-AB61D9F63868}" destId="{573FF951-E949-4BD5-8090-B0F5AEC6AC0B}" srcOrd="0" destOrd="0" presId="urn:microsoft.com/office/officeart/2005/8/layout/default"/>
    <dgm:cxn modelId="{B80CCF37-87A2-4119-975E-F3B5F816C4FC}" srcId="{5479B1EB-1DA2-42E4-BC88-68D8BF3633F2}" destId="{901F81E2-530C-413A-9F8A-AF3974DDF0A4}" srcOrd="2" destOrd="0" parTransId="{62C27E5F-34C8-4E54-BBD3-C54E43C4EE5B}" sibTransId="{AEB52988-B432-4253-8FB1-44CC1D1F5623}"/>
    <dgm:cxn modelId="{E61C77AF-8F67-40A0-B184-14210D12831C}" srcId="{5479B1EB-1DA2-42E4-BC88-68D8BF3633F2}" destId="{145F4B28-0A8C-4C40-A95F-A40EA3F99FAC}" srcOrd="3" destOrd="0" parTransId="{E46B4858-3BA9-4D50-99E8-AC7C4B8FF4D4}" sibTransId="{E80DB51D-6DAC-45FF-8C90-05D3DE399E96}"/>
    <dgm:cxn modelId="{E6D36B83-0AEC-438E-908A-5EA170D8836D}" type="presOf" srcId="{4672DC12-8334-4536-82C7-03B43AC06ACA}" destId="{521A1700-FD59-439D-9440-4B4FE76C0A29}" srcOrd="0" destOrd="0" presId="urn:microsoft.com/office/officeart/2005/8/layout/default"/>
    <dgm:cxn modelId="{F34DAADF-C999-4AF7-8232-1514C5C8DF7E}" srcId="{5479B1EB-1DA2-42E4-BC88-68D8BF3633F2}" destId="{BA26E9B7-737F-45BE-9813-4F530956AE0C}" srcOrd="1" destOrd="0" parTransId="{92CA2250-B03F-4874-98D4-401D5D2C1C3E}" sibTransId="{95C48670-70BF-4236-8C19-BB62AD4E19B3}"/>
    <dgm:cxn modelId="{A48A044B-8D56-4DC1-9550-DB895E99C0F0}" srcId="{5479B1EB-1DA2-42E4-BC88-68D8BF3633F2}" destId="{0454328C-4C33-48CF-96B0-AB61D9F63868}" srcOrd="0" destOrd="0" parTransId="{7B4E5BB0-4A42-4A64-9B0F-A94830C42F84}" sibTransId="{AE954401-F8BC-4197-B919-27405B99164B}"/>
    <dgm:cxn modelId="{0FB26F99-5C77-4B2C-A23C-490BF32DD2B8}" srcId="{5479B1EB-1DA2-42E4-BC88-68D8BF3633F2}" destId="{4B1C8087-68BF-47AA-A293-679F77CE09EF}" srcOrd="5" destOrd="0" parTransId="{00E33D6E-692E-457A-9EA0-9BED461C95AD}" sibTransId="{E4BBB8F6-974E-423F-B998-F5535A00B6E3}"/>
    <dgm:cxn modelId="{B895130F-4069-4353-86B2-F0A8AF020347}" type="presOf" srcId="{5479B1EB-1DA2-42E4-BC88-68D8BF3633F2}" destId="{14B1DE2E-1D68-491F-9A62-97B8A0CD6B8D}" srcOrd="0" destOrd="0" presId="urn:microsoft.com/office/officeart/2005/8/layout/default"/>
    <dgm:cxn modelId="{DA1D30FE-0898-4CD0-BE93-90EA21905327}" type="presOf" srcId="{145F4B28-0A8C-4C40-A95F-A40EA3F99FAC}" destId="{0F055129-6155-41C6-8FD8-53DF8648AEE1}" srcOrd="0" destOrd="0" presId="urn:microsoft.com/office/officeart/2005/8/layout/default"/>
    <dgm:cxn modelId="{7DF1F246-3C90-45D1-AA1E-EB0106D6F439}" type="presOf" srcId="{BA26E9B7-737F-45BE-9813-4F530956AE0C}" destId="{988426A3-435A-4519-8E94-54A4F1375664}" srcOrd="0" destOrd="0" presId="urn:microsoft.com/office/officeart/2005/8/layout/default"/>
    <dgm:cxn modelId="{9DF76620-C2EB-4B2E-8215-5CB62FE6FC42}" type="presOf" srcId="{901F81E2-530C-413A-9F8A-AF3974DDF0A4}" destId="{5000F3A7-447B-441D-9894-7C369D614F9F}" srcOrd="0" destOrd="0" presId="urn:microsoft.com/office/officeart/2005/8/layout/default"/>
    <dgm:cxn modelId="{7EA94CB4-3713-4DAB-85A0-0DBC241B5EBA}" srcId="{5479B1EB-1DA2-42E4-BC88-68D8BF3633F2}" destId="{4672DC12-8334-4536-82C7-03B43AC06ACA}" srcOrd="4" destOrd="0" parTransId="{68A2E9AB-1793-4147-B602-502E83462C36}" sibTransId="{96C1EB0D-A022-4D3A-B0F4-8888A2365400}"/>
    <dgm:cxn modelId="{44845B0C-4793-492A-9917-149D94047100}" type="presOf" srcId="{4B1C8087-68BF-47AA-A293-679F77CE09EF}" destId="{EB2DB6C6-BD66-49F7-A533-06C75778119F}" srcOrd="0" destOrd="0" presId="urn:microsoft.com/office/officeart/2005/8/layout/default"/>
    <dgm:cxn modelId="{CE034C41-33D3-4EE9-9C00-9D269FD6BB60}" type="presParOf" srcId="{14B1DE2E-1D68-491F-9A62-97B8A0CD6B8D}" destId="{573FF951-E949-4BD5-8090-B0F5AEC6AC0B}" srcOrd="0" destOrd="0" presId="urn:microsoft.com/office/officeart/2005/8/layout/default"/>
    <dgm:cxn modelId="{28BAB856-A492-43CD-A381-873894EB847D}" type="presParOf" srcId="{14B1DE2E-1D68-491F-9A62-97B8A0CD6B8D}" destId="{F250CC5A-6670-4A66-890C-5FE628870574}" srcOrd="1" destOrd="0" presId="urn:microsoft.com/office/officeart/2005/8/layout/default"/>
    <dgm:cxn modelId="{FCA5622E-C775-4281-A92E-E8F48DAC0E0E}" type="presParOf" srcId="{14B1DE2E-1D68-491F-9A62-97B8A0CD6B8D}" destId="{988426A3-435A-4519-8E94-54A4F1375664}" srcOrd="2" destOrd="0" presId="urn:microsoft.com/office/officeart/2005/8/layout/default"/>
    <dgm:cxn modelId="{8FCEDB56-1B6A-4E17-95C9-3394851B0105}" type="presParOf" srcId="{14B1DE2E-1D68-491F-9A62-97B8A0CD6B8D}" destId="{5EAACD85-4AC3-4B73-B0D6-EE820AC2D042}" srcOrd="3" destOrd="0" presId="urn:microsoft.com/office/officeart/2005/8/layout/default"/>
    <dgm:cxn modelId="{D26B01BE-4EFF-42FE-8C6E-BECCD28D9F2F}" type="presParOf" srcId="{14B1DE2E-1D68-491F-9A62-97B8A0CD6B8D}" destId="{5000F3A7-447B-441D-9894-7C369D614F9F}" srcOrd="4" destOrd="0" presId="urn:microsoft.com/office/officeart/2005/8/layout/default"/>
    <dgm:cxn modelId="{0BF7A862-18FE-40DA-9F80-DCCBF54BBA5C}" type="presParOf" srcId="{14B1DE2E-1D68-491F-9A62-97B8A0CD6B8D}" destId="{4262F3A8-D8EE-45BA-A326-D46267537925}" srcOrd="5" destOrd="0" presId="urn:microsoft.com/office/officeart/2005/8/layout/default"/>
    <dgm:cxn modelId="{B16F8760-00FC-41AB-84FE-D51E93A97823}" type="presParOf" srcId="{14B1DE2E-1D68-491F-9A62-97B8A0CD6B8D}" destId="{0F055129-6155-41C6-8FD8-53DF8648AEE1}" srcOrd="6" destOrd="0" presId="urn:microsoft.com/office/officeart/2005/8/layout/default"/>
    <dgm:cxn modelId="{0A139C32-4B62-42BB-B2C9-46C0B9303A2B}" type="presParOf" srcId="{14B1DE2E-1D68-491F-9A62-97B8A0CD6B8D}" destId="{21638850-B095-4904-9489-EAC52A341598}" srcOrd="7" destOrd="0" presId="urn:microsoft.com/office/officeart/2005/8/layout/default"/>
    <dgm:cxn modelId="{9C33D8E4-8853-48BD-8A2B-B003716373A5}" type="presParOf" srcId="{14B1DE2E-1D68-491F-9A62-97B8A0CD6B8D}" destId="{521A1700-FD59-439D-9440-4B4FE76C0A29}" srcOrd="8" destOrd="0" presId="urn:microsoft.com/office/officeart/2005/8/layout/default"/>
    <dgm:cxn modelId="{66C2DDB9-2DFF-40C6-85F2-5E81DFC59D0D}" type="presParOf" srcId="{14B1DE2E-1D68-491F-9A62-97B8A0CD6B8D}" destId="{E23AF2C5-1340-410F-8ED3-D21CFB02FE41}" srcOrd="9" destOrd="0" presId="urn:microsoft.com/office/officeart/2005/8/layout/default"/>
    <dgm:cxn modelId="{F572EF43-E124-482C-B1CC-0B99EF3780AA}" type="presParOf" srcId="{14B1DE2E-1D68-491F-9A62-97B8A0CD6B8D}" destId="{EB2DB6C6-BD66-49F7-A533-06C75778119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D5F01-E017-405B-A613-5CF5E0C2018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379A672-4686-4D91-A9E7-9C23F0DBC9F6}">
      <dgm:prSet phldrT="[טקסט]" custT="1"/>
      <dgm:spPr/>
      <dgm:t>
        <a:bodyPr/>
        <a:lstStyle/>
        <a:p>
          <a:pPr rtl="1"/>
          <a:r>
            <a:rPr lang="he-IL" sz="1800" b="0" dirty="0" smtClean="0">
              <a:solidFill>
                <a:srgbClr val="FF0000"/>
              </a:solidFill>
            </a:rPr>
            <a:t>לומד את הזירה </a:t>
          </a:r>
        </a:p>
        <a:p>
          <a:pPr rtl="1"/>
          <a:r>
            <a:rPr lang="he-IL" sz="1400" dirty="0" smtClean="0"/>
            <a:t>כללים</a:t>
          </a:r>
        </a:p>
        <a:p>
          <a:pPr rtl="1"/>
          <a:r>
            <a:rPr lang="he-IL" sz="1400" dirty="0" smtClean="0"/>
            <a:t>דינאמיקות</a:t>
          </a:r>
        </a:p>
        <a:p>
          <a:pPr rtl="1"/>
          <a:r>
            <a:rPr lang="he-IL" sz="1400" dirty="0" smtClean="0"/>
            <a:t>מוקדי כוח</a:t>
          </a:r>
        </a:p>
        <a:p>
          <a:pPr rtl="1"/>
          <a:r>
            <a:rPr lang="he-IL" sz="1400" dirty="0" smtClean="0"/>
            <a:t>התרבות הפוליטית</a:t>
          </a:r>
        </a:p>
        <a:p>
          <a:pPr rtl="1"/>
          <a:r>
            <a:rPr lang="he-IL" sz="1400" dirty="0" smtClean="0"/>
            <a:t>הזירה הפוליטית</a:t>
          </a:r>
        </a:p>
        <a:p>
          <a:pPr rtl="1"/>
          <a:r>
            <a:rPr lang="he-IL" sz="1400" dirty="0" smtClean="0"/>
            <a:t>הזירה התקשורתית </a:t>
          </a:r>
          <a:endParaRPr lang="he-IL" sz="1400" dirty="0"/>
        </a:p>
      </dgm:t>
    </dgm:pt>
    <dgm:pt modelId="{3EECDA20-A87B-467B-ABB9-B178524528CE}" type="parTrans" cxnId="{6816FCBC-0DB4-4A84-9AD0-AE60ECFFE4FC}">
      <dgm:prSet/>
      <dgm:spPr/>
      <dgm:t>
        <a:bodyPr/>
        <a:lstStyle/>
        <a:p>
          <a:pPr rtl="1"/>
          <a:endParaRPr lang="he-IL"/>
        </a:p>
      </dgm:t>
    </dgm:pt>
    <dgm:pt modelId="{663A47F1-A84F-47A4-B685-EDF8D612A539}" type="sibTrans" cxnId="{6816FCBC-0DB4-4A84-9AD0-AE60ECFFE4FC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FD5D4046-75CC-432E-905D-3C8355A03C3C}">
      <dgm:prSet phldrT="[טקסט]" custT="1"/>
      <dgm:spPr/>
      <dgm:t>
        <a:bodyPr/>
        <a:lstStyle/>
        <a:p>
          <a:pPr rtl="1"/>
          <a:endParaRPr lang="he-IL" sz="800" dirty="0" smtClean="0"/>
        </a:p>
        <a:p>
          <a:pPr rtl="1"/>
          <a:r>
            <a:rPr lang="he-IL" dirty="0" smtClean="0">
              <a:solidFill>
                <a:srgbClr val="FF0000"/>
              </a:solidFill>
            </a:rPr>
            <a:t>בונה קשרים אישיים </a:t>
          </a:r>
        </a:p>
        <a:p>
          <a:pPr rtl="1"/>
          <a:r>
            <a:rPr lang="he-IL" sz="1400" dirty="0" smtClean="0"/>
            <a:t>פוליטיקאים</a:t>
          </a:r>
        </a:p>
        <a:p>
          <a:pPr rtl="1"/>
          <a:r>
            <a:rPr lang="he-IL" sz="1400" dirty="0" smtClean="0"/>
            <a:t>פקידות בכירה</a:t>
          </a:r>
        </a:p>
        <a:p>
          <a:pPr rtl="1"/>
          <a:r>
            <a:rPr lang="he-IL" sz="1400" dirty="0" smtClean="0"/>
            <a:t>מעצבי דעת קהל </a:t>
          </a:r>
        </a:p>
        <a:p>
          <a:pPr rtl="1"/>
          <a:r>
            <a:rPr lang="he-IL" sz="1400" dirty="0" smtClean="0"/>
            <a:t>אנשי תקשורת</a:t>
          </a:r>
        </a:p>
        <a:p>
          <a:pPr rtl="1"/>
          <a:r>
            <a:rPr lang="he-IL" sz="1400" dirty="0" smtClean="0"/>
            <a:t>אנשי עסקים</a:t>
          </a:r>
        </a:p>
        <a:p>
          <a:pPr rtl="1"/>
          <a:r>
            <a:rPr lang="he-IL" sz="1400" dirty="0" smtClean="0"/>
            <a:t>ראשי גופים חברתיים</a:t>
          </a:r>
        </a:p>
        <a:p>
          <a:pPr rtl="1"/>
          <a:r>
            <a:rPr lang="he-IL" sz="1400" dirty="0" smtClean="0"/>
            <a:t>מנהיגים דתיים</a:t>
          </a:r>
        </a:p>
      </dgm:t>
    </dgm:pt>
    <dgm:pt modelId="{34E4AE53-02FD-4C97-885B-167F3D057244}" type="parTrans" cxnId="{4FDF4E69-0A80-4F5C-B0A3-8CF2B41F2297}">
      <dgm:prSet/>
      <dgm:spPr/>
      <dgm:t>
        <a:bodyPr/>
        <a:lstStyle/>
        <a:p>
          <a:pPr rtl="1"/>
          <a:endParaRPr lang="he-IL"/>
        </a:p>
      </dgm:t>
    </dgm:pt>
    <dgm:pt modelId="{624EF1F5-8AAE-4CF0-BB20-96398328C35C}" type="sibTrans" cxnId="{4FDF4E69-0A80-4F5C-B0A3-8CF2B41F2297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09AE627C-4287-459C-BCF7-2407101795E3}">
      <dgm:prSet phldrT="[טקסט]" custT="1"/>
      <dgm:spPr/>
      <dgm:t>
        <a:bodyPr/>
        <a:lstStyle/>
        <a:p>
          <a:pPr algn="ctr" rtl="1"/>
          <a:r>
            <a:rPr lang="he-IL" sz="1800" dirty="0" smtClean="0">
              <a:solidFill>
                <a:srgbClr val="FF0000"/>
              </a:solidFill>
            </a:rPr>
            <a:t>פועל לקידום האינטרס הלאומי</a:t>
          </a:r>
        </a:p>
        <a:p>
          <a:pPr algn="ctr" rtl="1"/>
          <a:r>
            <a:rPr lang="he-IL" sz="1400" dirty="0" smtClean="0"/>
            <a:t>משפיע ומשכנע</a:t>
          </a:r>
        </a:p>
        <a:p>
          <a:pPr algn="ctr" rtl="1"/>
          <a:r>
            <a:rPr lang="he-IL" sz="1400" dirty="0" smtClean="0"/>
            <a:t>מנהל מו"מ ומתווך</a:t>
          </a:r>
        </a:p>
        <a:p>
          <a:pPr algn="ctr" rtl="1"/>
          <a:r>
            <a:rPr lang="he-IL" sz="1400" dirty="0" smtClean="0"/>
            <a:t>אוסף מידע ומדווח </a:t>
          </a:r>
        </a:p>
        <a:p>
          <a:pPr algn="ctr" rtl="1"/>
          <a:r>
            <a:rPr lang="he-IL" sz="1400" dirty="0" smtClean="0"/>
            <a:t>יוזם </a:t>
          </a:r>
        </a:p>
        <a:p>
          <a:pPr algn="ctr" rtl="1"/>
          <a:r>
            <a:rPr lang="he-IL" sz="1400" dirty="0" smtClean="0"/>
            <a:t> מעצב מסר</a:t>
          </a:r>
        </a:p>
        <a:p>
          <a:pPr algn="ctr" rtl="1"/>
          <a:r>
            <a:rPr lang="he-IL" sz="1400" dirty="0" smtClean="0"/>
            <a:t>מופיע בתקשורת</a:t>
          </a:r>
        </a:p>
        <a:p>
          <a:pPr algn="ctr" rtl="1"/>
          <a:r>
            <a:rPr lang="he-IL" sz="1400" dirty="0" smtClean="0"/>
            <a:t>מופיע בפני קהלים</a:t>
          </a:r>
        </a:p>
      </dgm:t>
    </dgm:pt>
    <dgm:pt modelId="{52641F00-6373-4570-8A7C-C3107A85302C}" type="parTrans" cxnId="{0F329446-1515-438D-8E2E-E3B7C9FC3A19}">
      <dgm:prSet/>
      <dgm:spPr/>
      <dgm:t>
        <a:bodyPr/>
        <a:lstStyle/>
        <a:p>
          <a:pPr rtl="1"/>
          <a:endParaRPr lang="he-IL"/>
        </a:p>
      </dgm:t>
    </dgm:pt>
    <dgm:pt modelId="{4E506137-4F31-4F25-A4BA-F433F598DD92}" type="sibTrans" cxnId="{0F329446-1515-438D-8E2E-E3B7C9FC3A19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01024A56-45C6-4A78-936F-43D11C97A0D8}">
      <dgm:prSet phldrT="[טקסט]" custT="1"/>
      <dgm:spPr/>
      <dgm:t>
        <a:bodyPr/>
        <a:lstStyle/>
        <a:p>
          <a:pPr algn="ctr" rtl="1"/>
          <a:r>
            <a:rPr lang="he-IL" sz="1800" dirty="0" smtClean="0">
              <a:solidFill>
                <a:srgbClr val="FF0000"/>
              </a:solidFill>
            </a:rPr>
            <a:t>מנתח מפת אינטרסים וטקטיקה  </a:t>
          </a:r>
        </a:p>
        <a:p>
          <a:pPr algn="ctr" rtl="1"/>
          <a:r>
            <a:rPr lang="he-IL" sz="1400" dirty="0" smtClean="0"/>
            <a:t>האינטרס שלנו </a:t>
          </a:r>
        </a:p>
        <a:p>
          <a:pPr algn="ctr" rtl="1"/>
          <a:r>
            <a:rPr lang="he-IL" sz="1400" dirty="0" smtClean="0"/>
            <a:t>של השחקנים האחרים</a:t>
          </a:r>
        </a:p>
        <a:p>
          <a:pPr algn="ctr" rtl="1"/>
          <a:r>
            <a:rPr lang="he-IL" sz="1400" dirty="0" smtClean="0"/>
            <a:t>על מי צריך להשפיע</a:t>
          </a:r>
        </a:p>
        <a:p>
          <a:pPr algn="ctr" rtl="1"/>
          <a:r>
            <a:rPr lang="he-IL" sz="1400" dirty="0" smtClean="0"/>
            <a:t>איך משפיעים עליו</a:t>
          </a:r>
        </a:p>
        <a:p>
          <a:pPr algn="ctr" rtl="1"/>
          <a:r>
            <a:rPr lang="he-IL" sz="1400" dirty="0" smtClean="0"/>
            <a:t>עם מי אפשר ליצור קואליציות</a:t>
          </a:r>
        </a:p>
        <a:p>
          <a:pPr algn="ctr" rtl="1"/>
          <a:r>
            <a:rPr lang="he-IL" sz="1400" dirty="0" smtClean="0"/>
            <a:t>עיצוב טקטיקה</a:t>
          </a:r>
          <a:endParaRPr lang="he-IL" sz="1400" dirty="0"/>
        </a:p>
      </dgm:t>
    </dgm:pt>
    <dgm:pt modelId="{93407F85-3AC2-4702-A1BC-2857F9B6DD53}" type="parTrans" cxnId="{908D9504-2B55-48EB-8D50-C5F009A149B9}">
      <dgm:prSet/>
      <dgm:spPr/>
      <dgm:t>
        <a:bodyPr/>
        <a:lstStyle/>
        <a:p>
          <a:pPr rtl="1"/>
          <a:endParaRPr lang="he-IL"/>
        </a:p>
      </dgm:t>
    </dgm:pt>
    <dgm:pt modelId="{2851B50E-22E2-4B2C-AE54-27E940811ECD}" type="sibTrans" cxnId="{908D9504-2B55-48EB-8D50-C5F009A149B9}">
      <dgm:prSet/>
      <dgm:spPr/>
      <dgm:t>
        <a:bodyPr/>
        <a:lstStyle/>
        <a:p>
          <a:pPr rtl="1"/>
          <a:endParaRPr lang="he-IL"/>
        </a:p>
      </dgm:t>
    </dgm:pt>
    <dgm:pt modelId="{E3CF176E-ED95-41BF-9173-AE2D3FBDCF08}" type="pres">
      <dgm:prSet presAssocID="{DC6D5F01-E017-405B-A613-5CF5E0C201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CF0F28C-901E-45C2-8D78-DB5466CC71E9}" type="pres">
      <dgm:prSet presAssocID="{0379A672-4686-4D91-A9E7-9C23F0DBC9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9F744FC-5309-444F-BB1D-5CAD4708BFDF}" type="pres">
      <dgm:prSet presAssocID="{663A47F1-A84F-47A4-B685-EDF8D612A539}" presName="sibTrans" presStyleLbl="sibTrans1D1" presStyleIdx="0" presStyleCnt="3"/>
      <dgm:spPr/>
      <dgm:t>
        <a:bodyPr/>
        <a:lstStyle/>
        <a:p>
          <a:pPr rtl="1"/>
          <a:endParaRPr lang="he-IL"/>
        </a:p>
      </dgm:t>
    </dgm:pt>
    <dgm:pt modelId="{323DD095-9B0E-403F-8F25-B9B34DA99900}" type="pres">
      <dgm:prSet presAssocID="{663A47F1-A84F-47A4-B685-EDF8D612A539}" presName="connectorText" presStyleLbl="sibTrans1D1" presStyleIdx="0" presStyleCnt="3"/>
      <dgm:spPr/>
      <dgm:t>
        <a:bodyPr/>
        <a:lstStyle/>
        <a:p>
          <a:pPr rtl="1"/>
          <a:endParaRPr lang="he-IL"/>
        </a:p>
      </dgm:t>
    </dgm:pt>
    <dgm:pt modelId="{815901BA-A098-4894-B1F5-71A41D2EABAC}" type="pres">
      <dgm:prSet presAssocID="{FD5D4046-75CC-432E-905D-3C8355A03C3C}" presName="node" presStyleLbl="node1" presStyleIdx="1" presStyleCnt="4" custLinFactNeighborX="1210" custLinFactNeighborY="57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DE70782-B8B5-44EB-83BA-4D04C23519A7}" type="pres">
      <dgm:prSet presAssocID="{624EF1F5-8AAE-4CF0-BB20-96398328C35C}" presName="sibTrans" presStyleLbl="sibTrans1D1" presStyleIdx="1" presStyleCnt="3"/>
      <dgm:spPr/>
      <dgm:t>
        <a:bodyPr/>
        <a:lstStyle/>
        <a:p>
          <a:pPr rtl="1"/>
          <a:endParaRPr lang="he-IL"/>
        </a:p>
      </dgm:t>
    </dgm:pt>
    <dgm:pt modelId="{C65164BD-F2DB-4C39-A8C2-8F8B778B6766}" type="pres">
      <dgm:prSet presAssocID="{624EF1F5-8AAE-4CF0-BB20-96398328C35C}" presName="connectorText" presStyleLbl="sibTrans1D1" presStyleIdx="1" presStyleCnt="3"/>
      <dgm:spPr/>
      <dgm:t>
        <a:bodyPr/>
        <a:lstStyle/>
        <a:p>
          <a:pPr rtl="1"/>
          <a:endParaRPr lang="he-IL"/>
        </a:p>
      </dgm:t>
    </dgm:pt>
    <dgm:pt modelId="{B7415CF3-DA92-4B2A-B271-875F0D0B6667}" type="pres">
      <dgm:prSet presAssocID="{09AE627C-4287-459C-BCF7-2407101795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D942AB6-81CB-4A2D-A60E-DA97D6131886}" type="pres">
      <dgm:prSet presAssocID="{4E506137-4F31-4F25-A4BA-F433F598DD92}" presName="sibTrans" presStyleLbl="sibTrans1D1" presStyleIdx="2" presStyleCnt="3"/>
      <dgm:spPr/>
      <dgm:t>
        <a:bodyPr/>
        <a:lstStyle/>
        <a:p>
          <a:pPr rtl="1"/>
          <a:endParaRPr lang="he-IL"/>
        </a:p>
      </dgm:t>
    </dgm:pt>
    <dgm:pt modelId="{E7C7DD9E-F07B-451B-8A92-EE97739F4EA9}" type="pres">
      <dgm:prSet presAssocID="{4E506137-4F31-4F25-A4BA-F433F598DD92}" presName="connectorText" presStyleLbl="sibTrans1D1" presStyleIdx="2" presStyleCnt="3"/>
      <dgm:spPr/>
      <dgm:t>
        <a:bodyPr/>
        <a:lstStyle/>
        <a:p>
          <a:pPr rtl="1"/>
          <a:endParaRPr lang="he-IL"/>
        </a:p>
      </dgm:t>
    </dgm:pt>
    <dgm:pt modelId="{B27BB2E1-1081-45CF-8EB3-BE56A3405EFD}" type="pres">
      <dgm:prSet presAssocID="{01024A56-45C6-4A78-936F-43D11C97A0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89311F8-9821-467B-B534-3A7BFF4A5AAC}" type="presOf" srcId="{01024A56-45C6-4A78-936F-43D11C97A0D8}" destId="{B27BB2E1-1081-45CF-8EB3-BE56A3405EFD}" srcOrd="0" destOrd="0" presId="urn:microsoft.com/office/officeart/2005/8/layout/bProcess3"/>
    <dgm:cxn modelId="{F27975EF-5E00-4C3A-8149-431F688D9188}" type="presOf" srcId="{0379A672-4686-4D91-A9E7-9C23F0DBC9F6}" destId="{6CF0F28C-901E-45C2-8D78-DB5466CC71E9}" srcOrd="0" destOrd="0" presId="urn:microsoft.com/office/officeart/2005/8/layout/bProcess3"/>
    <dgm:cxn modelId="{49DEB433-8D70-4812-9A3C-460932398DDE}" type="presOf" srcId="{4E506137-4F31-4F25-A4BA-F433F598DD92}" destId="{ED942AB6-81CB-4A2D-A60E-DA97D6131886}" srcOrd="0" destOrd="0" presId="urn:microsoft.com/office/officeart/2005/8/layout/bProcess3"/>
    <dgm:cxn modelId="{80A94BD2-2298-4018-A034-B1BC28198F45}" type="presOf" srcId="{FD5D4046-75CC-432E-905D-3C8355A03C3C}" destId="{815901BA-A098-4894-B1F5-71A41D2EABAC}" srcOrd="0" destOrd="0" presId="urn:microsoft.com/office/officeart/2005/8/layout/bProcess3"/>
    <dgm:cxn modelId="{0F329446-1515-438D-8E2E-E3B7C9FC3A19}" srcId="{DC6D5F01-E017-405B-A613-5CF5E0C20184}" destId="{09AE627C-4287-459C-BCF7-2407101795E3}" srcOrd="2" destOrd="0" parTransId="{52641F00-6373-4570-8A7C-C3107A85302C}" sibTransId="{4E506137-4F31-4F25-A4BA-F433F598DD92}"/>
    <dgm:cxn modelId="{E2160E86-DB27-43B7-9485-706D4B26E934}" type="presOf" srcId="{4E506137-4F31-4F25-A4BA-F433F598DD92}" destId="{E7C7DD9E-F07B-451B-8A92-EE97739F4EA9}" srcOrd="1" destOrd="0" presId="urn:microsoft.com/office/officeart/2005/8/layout/bProcess3"/>
    <dgm:cxn modelId="{969C33B4-7B9A-41A5-BB1C-19C8EF269FFC}" type="presOf" srcId="{DC6D5F01-E017-405B-A613-5CF5E0C20184}" destId="{E3CF176E-ED95-41BF-9173-AE2D3FBDCF08}" srcOrd="0" destOrd="0" presId="urn:microsoft.com/office/officeart/2005/8/layout/bProcess3"/>
    <dgm:cxn modelId="{3E96095C-31AF-4AEE-AB77-3BFD22E3F0E0}" type="presOf" srcId="{624EF1F5-8AAE-4CF0-BB20-96398328C35C}" destId="{0DE70782-B8B5-44EB-83BA-4D04C23519A7}" srcOrd="0" destOrd="0" presId="urn:microsoft.com/office/officeart/2005/8/layout/bProcess3"/>
    <dgm:cxn modelId="{3C1B27F3-827A-4743-86FB-9E247BD6E2D0}" type="presOf" srcId="{663A47F1-A84F-47A4-B685-EDF8D612A539}" destId="{79F744FC-5309-444F-BB1D-5CAD4708BFDF}" srcOrd="0" destOrd="0" presId="urn:microsoft.com/office/officeart/2005/8/layout/bProcess3"/>
    <dgm:cxn modelId="{0E0F7644-C712-4188-AAB6-7A40530AB1C8}" type="presOf" srcId="{624EF1F5-8AAE-4CF0-BB20-96398328C35C}" destId="{C65164BD-F2DB-4C39-A8C2-8F8B778B6766}" srcOrd="1" destOrd="0" presId="urn:microsoft.com/office/officeart/2005/8/layout/bProcess3"/>
    <dgm:cxn modelId="{D1351C5B-437C-482D-BE18-125716810E62}" type="presOf" srcId="{09AE627C-4287-459C-BCF7-2407101795E3}" destId="{B7415CF3-DA92-4B2A-B271-875F0D0B6667}" srcOrd="0" destOrd="0" presId="urn:microsoft.com/office/officeart/2005/8/layout/bProcess3"/>
    <dgm:cxn modelId="{6816FCBC-0DB4-4A84-9AD0-AE60ECFFE4FC}" srcId="{DC6D5F01-E017-405B-A613-5CF5E0C20184}" destId="{0379A672-4686-4D91-A9E7-9C23F0DBC9F6}" srcOrd="0" destOrd="0" parTransId="{3EECDA20-A87B-467B-ABB9-B178524528CE}" sibTransId="{663A47F1-A84F-47A4-B685-EDF8D612A539}"/>
    <dgm:cxn modelId="{4FDF4E69-0A80-4F5C-B0A3-8CF2B41F2297}" srcId="{DC6D5F01-E017-405B-A613-5CF5E0C20184}" destId="{FD5D4046-75CC-432E-905D-3C8355A03C3C}" srcOrd="1" destOrd="0" parTransId="{34E4AE53-02FD-4C97-885B-167F3D057244}" sibTransId="{624EF1F5-8AAE-4CF0-BB20-96398328C35C}"/>
    <dgm:cxn modelId="{908D9504-2B55-48EB-8D50-C5F009A149B9}" srcId="{DC6D5F01-E017-405B-A613-5CF5E0C20184}" destId="{01024A56-45C6-4A78-936F-43D11C97A0D8}" srcOrd="3" destOrd="0" parTransId="{93407F85-3AC2-4702-A1BC-2857F9B6DD53}" sibTransId="{2851B50E-22E2-4B2C-AE54-27E940811ECD}"/>
    <dgm:cxn modelId="{97B99B73-B01A-48CB-AB1B-ED44C75EB92F}" type="presOf" srcId="{663A47F1-A84F-47A4-B685-EDF8D612A539}" destId="{323DD095-9B0E-403F-8F25-B9B34DA99900}" srcOrd="1" destOrd="0" presId="urn:microsoft.com/office/officeart/2005/8/layout/bProcess3"/>
    <dgm:cxn modelId="{E4BC2A5D-514B-4CB3-BF61-6B104A859347}" type="presParOf" srcId="{E3CF176E-ED95-41BF-9173-AE2D3FBDCF08}" destId="{6CF0F28C-901E-45C2-8D78-DB5466CC71E9}" srcOrd="0" destOrd="0" presId="urn:microsoft.com/office/officeart/2005/8/layout/bProcess3"/>
    <dgm:cxn modelId="{44C7A828-0CDF-4036-BCC5-D6CC67B0B44E}" type="presParOf" srcId="{E3CF176E-ED95-41BF-9173-AE2D3FBDCF08}" destId="{79F744FC-5309-444F-BB1D-5CAD4708BFDF}" srcOrd="1" destOrd="0" presId="urn:microsoft.com/office/officeart/2005/8/layout/bProcess3"/>
    <dgm:cxn modelId="{144687BA-DC25-477D-B14C-1BD5CF5A2496}" type="presParOf" srcId="{79F744FC-5309-444F-BB1D-5CAD4708BFDF}" destId="{323DD095-9B0E-403F-8F25-B9B34DA99900}" srcOrd="0" destOrd="0" presId="urn:microsoft.com/office/officeart/2005/8/layout/bProcess3"/>
    <dgm:cxn modelId="{10C4F18C-770C-4ECD-AA87-89FF1189EBED}" type="presParOf" srcId="{E3CF176E-ED95-41BF-9173-AE2D3FBDCF08}" destId="{815901BA-A098-4894-B1F5-71A41D2EABAC}" srcOrd="2" destOrd="0" presId="urn:microsoft.com/office/officeart/2005/8/layout/bProcess3"/>
    <dgm:cxn modelId="{1CD394C9-F384-4837-B5EB-514305C7D45E}" type="presParOf" srcId="{E3CF176E-ED95-41BF-9173-AE2D3FBDCF08}" destId="{0DE70782-B8B5-44EB-83BA-4D04C23519A7}" srcOrd="3" destOrd="0" presId="urn:microsoft.com/office/officeart/2005/8/layout/bProcess3"/>
    <dgm:cxn modelId="{AE588461-D0AB-4217-B05D-741F334B75C5}" type="presParOf" srcId="{0DE70782-B8B5-44EB-83BA-4D04C23519A7}" destId="{C65164BD-F2DB-4C39-A8C2-8F8B778B6766}" srcOrd="0" destOrd="0" presId="urn:microsoft.com/office/officeart/2005/8/layout/bProcess3"/>
    <dgm:cxn modelId="{1A1ABC31-81F6-4D7B-A88F-CCCB333B03D7}" type="presParOf" srcId="{E3CF176E-ED95-41BF-9173-AE2D3FBDCF08}" destId="{B7415CF3-DA92-4B2A-B271-875F0D0B6667}" srcOrd="4" destOrd="0" presId="urn:microsoft.com/office/officeart/2005/8/layout/bProcess3"/>
    <dgm:cxn modelId="{567A638A-B13A-499D-989C-F173263CE871}" type="presParOf" srcId="{E3CF176E-ED95-41BF-9173-AE2D3FBDCF08}" destId="{ED942AB6-81CB-4A2D-A60E-DA97D6131886}" srcOrd="5" destOrd="0" presId="urn:microsoft.com/office/officeart/2005/8/layout/bProcess3"/>
    <dgm:cxn modelId="{8FF13509-E699-4646-A756-1207D189EC1A}" type="presParOf" srcId="{ED942AB6-81CB-4A2D-A60E-DA97D6131886}" destId="{E7C7DD9E-F07B-451B-8A92-EE97739F4EA9}" srcOrd="0" destOrd="0" presId="urn:microsoft.com/office/officeart/2005/8/layout/bProcess3"/>
    <dgm:cxn modelId="{0137AD38-11D7-4A55-A160-BEA1EC309EDF}" type="presParOf" srcId="{E3CF176E-ED95-41BF-9173-AE2D3FBDCF08}" destId="{B27BB2E1-1081-45CF-8EB3-BE56A3405EFD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1CF47E-221E-4E1F-AFF2-8F5B1A564A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87E3BDE-F8FA-45CE-AA5F-6B899875F406}">
      <dgm:prSet phldrT="[טקסט]" custT="1"/>
      <dgm:spPr>
        <a:noFill/>
      </dgm:spPr>
      <dgm:t>
        <a:bodyPr/>
        <a:lstStyle/>
        <a:p>
          <a:pPr rtl="1"/>
          <a:r>
            <a:rPr lang="he-IL" sz="1400" dirty="0" smtClean="0">
              <a:solidFill>
                <a:srgbClr val="FF0000"/>
              </a:solidFill>
            </a:rPr>
            <a:t>כללים/מסורות</a:t>
          </a:r>
        </a:p>
        <a:p>
          <a:pPr rtl="1"/>
          <a:r>
            <a:rPr lang="he-IL" sz="1600" dirty="0" smtClean="0">
              <a:solidFill>
                <a:schemeClr val="tx1"/>
              </a:solidFill>
            </a:rPr>
            <a:t>תוצרים של </a:t>
          </a:r>
          <a:r>
            <a:rPr lang="he-IL" sz="1600" dirty="0" err="1" smtClean="0">
              <a:solidFill>
                <a:schemeClr val="tx1"/>
              </a:solidFill>
            </a:rPr>
            <a:t>מועבי"ט</a:t>
          </a:r>
          <a:endParaRPr lang="he-IL" sz="1600" dirty="0" smtClean="0">
            <a:solidFill>
              <a:schemeClr val="tx1"/>
            </a:solidFill>
          </a:endParaRPr>
        </a:p>
        <a:p>
          <a:pPr rtl="1"/>
          <a:r>
            <a:rPr lang="he-IL" sz="1600" dirty="0" smtClean="0">
              <a:solidFill>
                <a:schemeClr val="tx1"/>
              </a:solidFill>
            </a:rPr>
            <a:t>כללי הפרוצדורה</a:t>
          </a:r>
        </a:p>
        <a:p>
          <a:pPr rtl="1"/>
          <a:r>
            <a:rPr lang="he-IL" sz="1600" dirty="0" smtClean="0">
              <a:solidFill>
                <a:schemeClr val="tx1"/>
              </a:solidFill>
            </a:rPr>
            <a:t>סוגי דיונים – פתוח/סגור</a:t>
          </a:r>
        </a:p>
        <a:p>
          <a:pPr rtl="1"/>
          <a:r>
            <a:rPr lang="he-IL" sz="1600" dirty="0" smtClean="0">
              <a:solidFill>
                <a:schemeClr val="tx1"/>
              </a:solidFill>
            </a:rPr>
            <a:t>סוגי החלטות</a:t>
          </a:r>
        </a:p>
        <a:p>
          <a:pPr rtl="1"/>
          <a:r>
            <a:rPr lang="he-IL" sz="1600" dirty="0" smtClean="0">
              <a:solidFill>
                <a:schemeClr val="tx1"/>
              </a:solidFill>
            </a:rPr>
            <a:t>הגשת החלטות</a:t>
          </a:r>
        </a:p>
        <a:p>
          <a:pPr rtl="1"/>
          <a:r>
            <a:rPr lang="he-IL" sz="1600" dirty="0" smtClean="0">
              <a:solidFill>
                <a:schemeClr val="tx1"/>
              </a:solidFill>
            </a:rPr>
            <a:t>הליך שקט</a:t>
          </a:r>
        </a:p>
        <a:p>
          <a:pPr rtl="1"/>
          <a:r>
            <a:rPr lang="en-US" sz="1600" dirty="0" smtClean="0">
              <a:solidFill>
                <a:schemeClr val="tx1"/>
              </a:solidFill>
            </a:rPr>
            <a:t>Engagement </a:t>
          </a:r>
          <a:r>
            <a:rPr lang="he-IL" sz="1600" dirty="0" smtClean="0">
              <a:solidFill>
                <a:schemeClr val="tx1"/>
              </a:solidFill>
            </a:rPr>
            <a:t> על טקסט</a:t>
          </a:r>
        </a:p>
        <a:p>
          <a:pPr rtl="1"/>
          <a:r>
            <a:rPr lang="he-IL" sz="1600" dirty="0" smtClean="0">
              <a:solidFill>
                <a:schemeClr val="tx1"/>
              </a:solidFill>
            </a:rPr>
            <a:t>דיון </a:t>
          </a:r>
          <a:r>
            <a:rPr lang="he-IL" sz="1600" dirty="0" err="1" smtClean="0">
              <a:solidFill>
                <a:schemeClr val="tx1"/>
              </a:solidFill>
            </a:rPr>
            <a:t>מז"ת</a:t>
          </a:r>
          <a:r>
            <a:rPr lang="he-IL" sz="1600" dirty="0" smtClean="0">
              <a:solidFill>
                <a:schemeClr val="tx1"/>
              </a:solidFill>
            </a:rPr>
            <a:t> חודשי</a:t>
          </a:r>
        </a:p>
        <a:p>
          <a:pPr rtl="1"/>
          <a:r>
            <a:rPr lang="he-IL" sz="1600" dirty="0" smtClean="0">
              <a:solidFill>
                <a:schemeClr val="tx1"/>
              </a:solidFill>
            </a:rPr>
            <a:t>מסיבות </a:t>
          </a:r>
          <a:r>
            <a:rPr lang="he-IL" sz="1600" dirty="0" err="1" smtClean="0">
              <a:solidFill>
                <a:schemeClr val="tx1"/>
              </a:solidFill>
            </a:rPr>
            <a:t>עתונאים</a:t>
          </a:r>
          <a:endParaRPr lang="he-IL" sz="1600" dirty="0" smtClean="0">
            <a:solidFill>
              <a:schemeClr val="tx1"/>
            </a:solidFill>
          </a:endParaRPr>
        </a:p>
        <a:p>
          <a:pPr rtl="1"/>
          <a:endParaRPr lang="he-IL" sz="1100" dirty="0" smtClean="0"/>
        </a:p>
        <a:p>
          <a:pPr rtl="1"/>
          <a:endParaRPr lang="he-IL" sz="900" dirty="0" smtClean="0"/>
        </a:p>
        <a:p>
          <a:pPr rtl="1"/>
          <a:endParaRPr lang="he-IL" sz="900" dirty="0"/>
        </a:p>
      </dgm:t>
    </dgm:pt>
    <dgm:pt modelId="{88E1A81B-977C-4C79-AF56-4E6F2838224E}" type="parTrans" cxnId="{265B397A-BC02-4940-8DA9-6FF1422ECCE9}">
      <dgm:prSet/>
      <dgm:spPr/>
      <dgm:t>
        <a:bodyPr/>
        <a:lstStyle/>
        <a:p>
          <a:pPr rtl="1"/>
          <a:endParaRPr lang="he-IL"/>
        </a:p>
      </dgm:t>
    </dgm:pt>
    <dgm:pt modelId="{BA79A189-F2E1-4999-8276-C85AD941B764}" type="sibTrans" cxnId="{265B397A-BC02-4940-8DA9-6FF1422ECCE9}">
      <dgm:prSet/>
      <dgm:spPr/>
      <dgm:t>
        <a:bodyPr/>
        <a:lstStyle/>
        <a:p>
          <a:pPr rtl="1"/>
          <a:endParaRPr lang="he-IL"/>
        </a:p>
      </dgm:t>
    </dgm:pt>
    <dgm:pt modelId="{C4EBFB93-E7F2-4C49-B235-D19C387CC244}">
      <dgm:prSet phldrT="[טקסט]" custT="1"/>
      <dgm:spPr>
        <a:noFill/>
      </dgm:spPr>
      <dgm:t>
        <a:bodyPr/>
        <a:lstStyle/>
        <a:p>
          <a:pPr rtl="1"/>
          <a:endParaRPr lang="he-IL" sz="1400" dirty="0" smtClean="0">
            <a:solidFill>
              <a:schemeClr val="tx1"/>
            </a:solidFill>
          </a:endParaRPr>
        </a:p>
        <a:p>
          <a:pPr rtl="1"/>
          <a:endParaRPr lang="he-IL" sz="1400" dirty="0" smtClean="0">
            <a:solidFill>
              <a:schemeClr val="tx1"/>
            </a:solidFill>
          </a:endParaRPr>
        </a:p>
        <a:p>
          <a:pPr rtl="1"/>
          <a:r>
            <a:rPr lang="he-IL" sz="1400" dirty="0" smtClean="0">
              <a:solidFill>
                <a:schemeClr val="tx1"/>
              </a:solidFill>
            </a:rPr>
            <a:t>שחקנים ודינאמיקות </a:t>
          </a:r>
        </a:p>
        <a:p>
          <a:pPr rtl="1"/>
          <a:r>
            <a:rPr lang="he-IL" sz="1400" dirty="0" smtClean="0">
              <a:solidFill>
                <a:schemeClr val="tx1"/>
              </a:solidFill>
            </a:rPr>
            <a:t>כלל חברות </a:t>
          </a:r>
          <a:r>
            <a:rPr lang="he-IL" sz="1400" dirty="0" err="1" smtClean="0">
              <a:solidFill>
                <a:schemeClr val="tx1"/>
              </a:solidFill>
            </a:rPr>
            <a:t>מובי"ט</a:t>
          </a:r>
          <a:endParaRPr lang="he-IL" sz="1400" dirty="0" smtClean="0">
            <a:solidFill>
              <a:schemeClr val="tx1"/>
            </a:solidFill>
          </a:endParaRPr>
        </a:p>
        <a:p>
          <a:pPr rtl="1"/>
          <a:r>
            <a:rPr lang="en-US" sz="1400" dirty="0" smtClean="0">
              <a:solidFill>
                <a:schemeClr val="tx1"/>
              </a:solidFill>
            </a:rPr>
            <a:t>P5</a:t>
          </a:r>
          <a:endParaRPr lang="he-IL" sz="1400" dirty="0" smtClean="0">
            <a:solidFill>
              <a:schemeClr val="tx1"/>
            </a:solidFill>
          </a:endParaRPr>
        </a:p>
        <a:p>
          <a:pPr rtl="1"/>
          <a:r>
            <a:rPr lang="he-IL" sz="1400" dirty="0" smtClean="0">
              <a:solidFill>
                <a:schemeClr val="tx1"/>
              </a:solidFill>
            </a:rPr>
            <a:t>נשיאות</a:t>
          </a:r>
          <a:endParaRPr lang="en-US" sz="1400" dirty="0" smtClean="0">
            <a:solidFill>
              <a:schemeClr val="tx1"/>
            </a:solidFill>
          </a:endParaRPr>
        </a:p>
        <a:p>
          <a:pPr rtl="1"/>
          <a:r>
            <a:rPr lang="he-IL" sz="1400" dirty="0" smtClean="0">
              <a:solidFill>
                <a:schemeClr val="tx1"/>
              </a:solidFill>
            </a:rPr>
            <a:t>קבוצה ערבית, </a:t>
          </a:r>
          <a:r>
            <a:rPr lang="he-IL" sz="1400" dirty="0" err="1" smtClean="0">
              <a:solidFill>
                <a:schemeClr val="tx1"/>
              </a:solidFill>
            </a:rPr>
            <a:t>בלמ"ז</a:t>
          </a:r>
          <a:endParaRPr lang="he-IL" sz="1400" dirty="0" smtClean="0">
            <a:solidFill>
              <a:schemeClr val="tx1"/>
            </a:solidFill>
          </a:endParaRPr>
        </a:p>
        <a:p>
          <a:pPr rtl="1"/>
          <a:r>
            <a:rPr lang="he-IL" sz="1400" dirty="0" smtClean="0">
              <a:solidFill>
                <a:schemeClr val="tx1"/>
              </a:solidFill>
            </a:rPr>
            <a:t>א"א</a:t>
          </a:r>
        </a:p>
        <a:p>
          <a:pPr rtl="1"/>
          <a:r>
            <a:rPr lang="he-IL" sz="1400" dirty="0" smtClean="0">
              <a:solidFill>
                <a:schemeClr val="tx1"/>
              </a:solidFill>
            </a:rPr>
            <a:t>נציג פלסטיני</a:t>
          </a:r>
          <a:endParaRPr lang="en-US" sz="1400" dirty="0" smtClean="0">
            <a:solidFill>
              <a:schemeClr val="tx1"/>
            </a:solidFill>
          </a:endParaRPr>
        </a:p>
        <a:p>
          <a:pPr rtl="1"/>
          <a:r>
            <a:rPr lang="he-IL" sz="1400" dirty="0" smtClean="0">
              <a:solidFill>
                <a:schemeClr val="tx1"/>
              </a:solidFill>
            </a:rPr>
            <a:t>שגרירים, סגנים</a:t>
          </a:r>
        </a:p>
        <a:p>
          <a:pPr rtl="1"/>
          <a:r>
            <a:rPr lang="he-IL" sz="1400" dirty="0" smtClean="0">
              <a:solidFill>
                <a:schemeClr val="tx1"/>
              </a:solidFill>
            </a:rPr>
            <a:t>מתאמי </a:t>
          </a:r>
          <a:r>
            <a:rPr lang="he-IL" sz="1400" dirty="0" err="1" smtClean="0">
              <a:solidFill>
                <a:schemeClr val="tx1"/>
              </a:solidFill>
            </a:rPr>
            <a:t>מועבי"ט</a:t>
          </a:r>
          <a:r>
            <a:rPr lang="he-IL" sz="1400" dirty="0" smtClean="0">
              <a:solidFill>
                <a:schemeClr val="tx1"/>
              </a:solidFill>
            </a:rPr>
            <a:t> יועצי </a:t>
          </a:r>
          <a:r>
            <a:rPr lang="he-IL" sz="1400" dirty="0" err="1" smtClean="0">
              <a:solidFill>
                <a:schemeClr val="tx1"/>
              </a:solidFill>
            </a:rPr>
            <a:t>מז"ת</a:t>
          </a:r>
          <a:endParaRPr lang="he-IL" sz="1400" dirty="0" smtClean="0">
            <a:solidFill>
              <a:schemeClr val="tx1"/>
            </a:solidFill>
          </a:endParaRPr>
        </a:p>
        <a:p>
          <a:pPr rtl="1"/>
          <a:r>
            <a:rPr lang="he-IL" sz="1400" dirty="0" smtClean="0">
              <a:solidFill>
                <a:schemeClr val="tx1"/>
              </a:solidFill>
            </a:rPr>
            <a:t>מזכ"ל,  </a:t>
          </a:r>
          <a:r>
            <a:rPr lang="en-US" sz="1400" dirty="0" smtClean="0">
              <a:solidFill>
                <a:schemeClr val="tx1"/>
              </a:solidFill>
            </a:rPr>
            <a:t>DPA</a:t>
          </a:r>
        </a:p>
        <a:p>
          <a:pPr rtl="1"/>
          <a:r>
            <a:rPr lang="en-US" sz="1400" dirty="0" smtClean="0">
              <a:solidFill>
                <a:schemeClr val="tx1"/>
              </a:solidFill>
            </a:rPr>
            <a:t>journalists</a:t>
          </a:r>
          <a:endParaRPr lang="he-IL" sz="1400" dirty="0" smtClean="0">
            <a:solidFill>
              <a:schemeClr val="tx1"/>
            </a:solidFill>
          </a:endParaRPr>
        </a:p>
        <a:p>
          <a:pPr rtl="1"/>
          <a:endParaRPr lang="he-IL" sz="1200" dirty="0" smtClean="0">
            <a:solidFill>
              <a:schemeClr val="tx1"/>
            </a:solidFill>
          </a:endParaRPr>
        </a:p>
        <a:p>
          <a:pPr rtl="1"/>
          <a:r>
            <a:rPr lang="en-US" sz="1200" dirty="0" smtClean="0">
              <a:solidFill>
                <a:schemeClr val="tx1"/>
              </a:solidFill>
            </a:rPr>
            <a:t>DPA</a:t>
          </a:r>
        </a:p>
        <a:p>
          <a:pPr rtl="1"/>
          <a:r>
            <a:rPr lang="he-IL" sz="1200" dirty="0" smtClean="0">
              <a:solidFill>
                <a:schemeClr val="tx1"/>
              </a:solidFill>
            </a:rPr>
            <a:t>קוורטט</a:t>
          </a:r>
        </a:p>
      </dgm:t>
    </dgm:pt>
    <dgm:pt modelId="{EB969AEF-BEB9-4320-BD6F-60699A6D2B9C}" type="parTrans" cxnId="{C0942107-DD3F-4060-9974-B6CA1786B575}">
      <dgm:prSet/>
      <dgm:spPr/>
      <dgm:t>
        <a:bodyPr/>
        <a:lstStyle/>
        <a:p>
          <a:pPr rtl="1"/>
          <a:endParaRPr lang="he-IL"/>
        </a:p>
      </dgm:t>
    </dgm:pt>
    <dgm:pt modelId="{995BC0B8-3319-4137-B276-9CF3BF4B6E0E}" type="sibTrans" cxnId="{C0942107-DD3F-4060-9974-B6CA1786B575}">
      <dgm:prSet/>
      <dgm:spPr/>
      <dgm:t>
        <a:bodyPr/>
        <a:lstStyle/>
        <a:p>
          <a:pPr rtl="1"/>
          <a:endParaRPr lang="he-IL"/>
        </a:p>
      </dgm:t>
    </dgm:pt>
    <dgm:pt modelId="{0CAF554B-180E-48D7-9A6E-E2C774946FB1}">
      <dgm:prSet phldrT="[טקסט]" custT="1"/>
      <dgm:spPr>
        <a:noFill/>
      </dgm:spPr>
      <dgm:t>
        <a:bodyPr/>
        <a:lstStyle/>
        <a:p>
          <a:pPr rtl="1"/>
          <a:endParaRPr lang="he-IL" dirty="0" smtClean="0">
            <a:solidFill>
              <a:srgbClr val="FF0000"/>
            </a:solidFill>
          </a:endParaRPr>
        </a:p>
        <a:p>
          <a:pPr rtl="1"/>
          <a:r>
            <a:rPr lang="he-IL" dirty="0" smtClean="0">
              <a:solidFill>
                <a:srgbClr val="FF0000"/>
              </a:solidFill>
            </a:rPr>
            <a:t>פעילות</a:t>
          </a:r>
        </a:p>
        <a:p>
          <a:pPr rtl="1"/>
          <a:r>
            <a:rPr lang="he-IL" sz="1400" dirty="0" smtClean="0"/>
            <a:t>מכתבים מקדימים</a:t>
          </a:r>
        </a:p>
        <a:p>
          <a:pPr rtl="1"/>
          <a:r>
            <a:rPr lang="he-IL" sz="2000" dirty="0" smtClean="0">
              <a:solidFill>
                <a:schemeClr val="tx1"/>
              </a:solidFill>
            </a:rPr>
            <a:t>תאום עם </a:t>
          </a:r>
          <a:r>
            <a:rPr lang="he-IL" sz="2000" dirty="0" smtClean="0">
              <a:solidFill>
                <a:schemeClr val="tx1"/>
              </a:solidFill>
            </a:rPr>
            <a:t>ידידים, נאומים,שיחות </a:t>
          </a:r>
          <a:r>
            <a:rPr lang="he-IL" sz="2000" dirty="0" smtClean="0">
              <a:solidFill>
                <a:schemeClr val="tx1"/>
              </a:solidFill>
            </a:rPr>
            <a:t>שכנוע</a:t>
          </a:r>
        </a:p>
        <a:p>
          <a:pPr rtl="1"/>
          <a:r>
            <a:rPr lang="he-IL" sz="2000" dirty="0" smtClean="0">
              <a:solidFill>
                <a:schemeClr val="tx1"/>
              </a:solidFill>
            </a:rPr>
            <a:t>עבודה </a:t>
          </a:r>
          <a:r>
            <a:rPr lang="he-IL" sz="2000" dirty="0" smtClean="0">
              <a:solidFill>
                <a:schemeClr val="tx1"/>
              </a:solidFill>
            </a:rPr>
            <a:t>בבירות, מסיבות עיתונאים, העברת </a:t>
          </a:r>
          <a:r>
            <a:rPr lang="he-IL" sz="2000" dirty="0" smtClean="0">
              <a:solidFill>
                <a:schemeClr val="tx1"/>
              </a:solidFill>
            </a:rPr>
            <a:t>מסרים ל-</a:t>
          </a:r>
          <a:r>
            <a:rPr lang="en-US" sz="2000" dirty="0" smtClean="0">
              <a:solidFill>
                <a:schemeClr val="tx1"/>
              </a:solidFill>
            </a:rPr>
            <a:t>DPA</a:t>
          </a:r>
          <a:r>
            <a:rPr lang="he-IL" sz="2000" dirty="0" smtClean="0">
              <a:solidFill>
                <a:schemeClr val="tx1"/>
              </a:solidFill>
            </a:rPr>
            <a:t>, תאום </a:t>
          </a:r>
          <a:r>
            <a:rPr lang="he-IL" sz="2000" dirty="0" smtClean="0">
              <a:solidFill>
                <a:schemeClr val="tx1"/>
              </a:solidFill>
            </a:rPr>
            <a:t>שיחת קברניטים </a:t>
          </a:r>
          <a:r>
            <a:rPr lang="he-IL" sz="2000" dirty="0" smtClean="0">
              <a:solidFill>
                <a:schemeClr val="tx1"/>
              </a:solidFill>
            </a:rPr>
            <a:t>, ליווי מזכ"ל, השגת </a:t>
          </a:r>
          <a:r>
            <a:rPr lang="he-IL" sz="2000" dirty="0" smtClean="0">
              <a:solidFill>
                <a:schemeClr val="tx1"/>
              </a:solidFill>
            </a:rPr>
            <a:t>מידע </a:t>
          </a:r>
          <a:r>
            <a:rPr lang="he-IL" sz="2000" dirty="0" smtClean="0">
              <a:solidFill>
                <a:schemeClr val="tx1"/>
              </a:solidFill>
            </a:rPr>
            <a:t>ודיווח, מו"מ </a:t>
          </a:r>
          <a:r>
            <a:rPr lang="he-IL" sz="2000" dirty="0" err="1" smtClean="0"/>
            <a:t>ו"מ</a:t>
          </a:r>
          <a:r>
            <a:rPr lang="he-IL" sz="2000" dirty="0" smtClean="0"/>
            <a:t> </a:t>
          </a:r>
          <a:r>
            <a:rPr lang="he-IL" sz="2000" dirty="0" smtClean="0"/>
            <a:t>על תוצ</a:t>
          </a:r>
          <a:r>
            <a:rPr lang="he-IL" sz="1100" dirty="0" smtClean="0"/>
            <a:t>ר סופי</a:t>
          </a:r>
          <a:endParaRPr lang="he-IL" sz="900" dirty="0" smtClean="0"/>
        </a:p>
        <a:p>
          <a:pPr rtl="1"/>
          <a:endParaRPr lang="he-IL" sz="900" dirty="0" smtClean="0"/>
        </a:p>
      </dgm:t>
    </dgm:pt>
    <dgm:pt modelId="{EB1F81AE-E22E-41DF-AEB7-5CCC3DCF798F}" type="parTrans" cxnId="{BCCDFD8F-7493-4900-AA3D-12809033C628}">
      <dgm:prSet/>
      <dgm:spPr/>
      <dgm:t>
        <a:bodyPr/>
        <a:lstStyle/>
        <a:p>
          <a:pPr rtl="1"/>
          <a:endParaRPr lang="he-IL"/>
        </a:p>
      </dgm:t>
    </dgm:pt>
    <dgm:pt modelId="{9D00DBCF-9DED-4E97-8892-1B764C3C9396}" type="sibTrans" cxnId="{BCCDFD8F-7493-4900-AA3D-12809033C628}">
      <dgm:prSet/>
      <dgm:spPr/>
      <dgm:t>
        <a:bodyPr/>
        <a:lstStyle/>
        <a:p>
          <a:pPr rtl="1"/>
          <a:endParaRPr lang="he-IL"/>
        </a:p>
      </dgm:t>
    </dgm:pt>
    <dgm:pt modelId="{EE0499AB-94C4-4A7F-BF05-61942300B04D}">
      <dgm:prSet phldrT="[טקסט]" custT="1"/>
      <dgm:spPr>
        <a:noFill/>
      </dgm:spPr>
      <dgm:t>
        <a:bodyPr/>
        <a:lstStyle/>
        <a:p>
          <a:pPr rtl="1"/>
          <a:r>
            <a:rPr lang="he-IL" sz="1800" b="0" dirty="0" smtClean="0">
              <a:solidFill>
                <a:srgbClr val="FF0000"/>
              </a:solidFill>
            </a:rPr>
            <a:t>ניתוח אינטרס</a:t>
          </a:r>
        </a:p>
        <a:p>
          <a:pPr rtl="1"/>
          <a:r>
            <a:rPr lang="he-IL" sz="1400" dirty="0" smtClean="0">
              <a:solidFill>
                <a:schemeClr val="tx1"/>
              </a:solidFill>
            </a:rPr>
            <a:t>השגת </a:t>
          </a:r>
          <a:r>
            <a:rPr lang="he-IL" sz="1400" dirty="0" smtClean="0">
              <a:solidFill>
                <a:schemeClr val="tx1"/>
              </a:solidFill>
            </a:rPr>
            <a:t>זמן,תוצר </a:t>
          </a:r>
          <a:r>
            <a:rPr lang="he-IL" sz="1400" dirty="0" smtClean="0">
              <a:solidFill>
                <a:schemeClr val="tx1"/>
              </a:solidFill>
            </a:rPr>
            <a:t>כמה שיותר חלש</a:t>
          </a:r>
        </a:p>
        <a:p>
          <a:pPr rtl="1"/>
          <a:r>
            <a:rPr lang="he-IL" sz="1400" dirty="0" smtClean="0">
              <a:solidFill>
                <a:schemeClr val="tx1"/>
              </a:solidFill>
            </a:rPr>
            <a:t>אלמנטים שלנו</a:t>
          </a:r>
        </a:p>
        <a:p>
          <a:pPr rtl="1"/>
          <a:r>
            <a:rPr lang="he-IL" sz="1400" dirty="0" smtClean="0">
              <a:solidFill>
                <a:schemeClr val="tx1"/>
              </a:solidFill>
            </a:rPr>
            <a:t>דיון סגור</a:t>
          </a:r>
        </a:p>
        <a:p>
          <a:pPr rtl="1"/>
          <a:r>
            <a:rPr lang="he-IL" sz="1400" dirty="0" smtClean="0">
              <a:solidFill>
                <a:schemeClr val="tx1"/>
              </a:solidFill>
            </a:rPr>
            <a:t>השגת גוש חוסם</a:t>
          </a:r>
        </a:p>
        <a:p>
          <a:pPr rtl="1"/>
          <a:r>
            <a:rPr lang="he-IL" sz="1400" dirty="0" smtClean="0">
              <a:solidFill>
                <a:schemeClr val="tx1"/>
              </a:solidFill>
            </a:rPr>
            <a:t>מניעת וטו</a:t>
          </a:r>
        </a:p>
        <a:p>
          <a:pPr rtl="1"/>
          <a:r>
            <a:rPr lang="he-IL" sz="1400" dirty="0" smtClean="0">
              <a:solidFill>
                <a:schemeClr val="tx1"/>
              </a:solidFill>
            </a:rPr>
            <a:t>אחרים: רוסיה</a:t>
          </a:r>
        </a:p>
        <a:p>
          <a:pPr rtl="1"/>
          <a:r>
            <a:rPr lang="he-IL" sz="1400" dirty="0" smtClean="0">
              <a:solidFill>
                <a:schemeClr val="tx1"/>
              </a:solidFill>
            </a:rPr>
            <a:t>פורטוגל</a:t>
          </a:r>
        </a:p>
        <a:p>
          <a:pPr rtl="1"/>
          <a:r>
            <a:rPr lang="he-IL" sz="1400" dirty="0" smtClean="0">
              <a:solidFill>
                <a:schemeClr val="tx1"/>
              </a:solidFill>
            </a:rPr>
            <a:t>מרוקו</a:t>
          </a:r>
        </a:p>
        <a:p>
          <a:pPr rtl="1"/>
          <a:r>
            <a:rPr lang="he-IL" sz="1400" dirty="0" smtClean="0"/>
            <a:t>מזכירות</a:t>
          </a:r>
        </a:p>
        <a:p>
          <a:pPr rtl="1"/>
          <a:endParaRPr lang="he-IL" sz="1200" dirty="0"/>
        </a:p>
      </dgm:t>
    </dgm:pt>
    <dgm:pt modelId="{2B95F1BF-3D09-40F6-A064-2DCF872E1880}" type="parTrans" cxnId="{97FC7B8B-4D44-4770-9A72-856A85FBACAB}">
      <dgm:prSet/>
      <dgm:spPr/>
      <dgm:t>
        <a:bodyPr/>
        <a:lstStyle/>
        <a:p>
          <a:pPr rtl="1"/>
          <a:endParaRPr lang="he-IL"/>
        </a:p>
      </dgm:t>
    </dgm:pt>
    <dgm:pt modelId="{7B4E8E39-7A77-44D1-A3CA-8DE4E73D9B45}" type="sibTrans" cxnId="{97FC7B8B-4D44-4770-9A72-856A85FBACAB}">
      <dgm:prSet/>
      <dgm:spPr/>
      <dgm:t>
        <a:bodyPr/>
        <a:lstStyle/>
        <a:p>
          <a:pPr rtl="1"/>
          <a:endParaRPr lang="he-IL"/>
        </a:p>
      </dgm:t>
    </dgm:pt>
    <dgm:pt modelId="{1436EC55-A6BF-4ABE-9B62-6C9D116B63AE}" type="pres">
      <dgm:prSet presAssocID="{401CF47E-221E-4E1F-AFF2-8F5B1A564A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5FF50CD-DEB0-4E08-8DF3-346E1F5DB4F2}" type="pres">
      <dgm:prSet presAssocID="{987E3BDE-F8FA-45CE-AA5F-6B899875F4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5B22398-A135-4EB9-9989-89510F98F2A8}" type="pres">
      <dgm:prSet presAssocID="{BA79A189-F2E1-4999-8276-C85AD941B764}" presName="sibTrans" presStyleCnt="0"/>
      <dgm:spPr/>
    </dgm:pt>
    <dgm:pt modelId="{F56AEAAE-3801-487C-82AE-FC004866C65E}" type="pres">
      <dgm:prSet presAssocID="{C4EBFB93-E7F2-4C49-B235-D19C387CC244}" presName="node" presStyleLbl="node1" presStyleIdx="1" presStyleCnt="4" custLinFactNeighborX="-1838" custLinFactNeighborY="-285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DBB726-9454-48EA-B1FE-82E812D8D14A}" type="pres">
      <dgm:prSet presAssocID="{995BC0B8-3319-4137-B276-9CF3BF4B6E0E}" presName="sibTrans" presStyleCnt="0"/>
      <dgm:spPr/>
    </dgm:pt>
    <dgm:pt modelId="{2BFC8562-098F-4A5D-AB26-B1E626B62433}" type="pres">
      <dgm:prSet presAssocID="{0CAF554B-180E-48D7-9A6E-E2C774946F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FB82571-5CF7-43D7-BA41-7935690F7D86}" type="pres">
      <dgm:prSet presAssocID="{9D00DBCF-9DED-4E97-8892-1B764C3C9396}" presName="sibTrans" presStyleCnt="0"/>
      <dgm:spPr/>
    </dgm:pt>
    <dgm:pt modelId="{9F7763B0-B08B-47AB-8FFD-03B70CE4DB61}" type="pres">
      <dgm:prSet presAssocID="{EE0499AB-94C4-4A7F-BF05-61942300B04D}" presName="node" presStyleLbl="node1" presStyleIdx="3" presStyleCnt="4" custScaleX="53240" custScaleY="9844" custLinFactNeighborX="3571" custLinFactNeighborY="-53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CCDFD8F-7493-4900-AA3D-12809033C628}" srcId="{401CF47E-221E-4E1F-AFF2-8F5B1A564A8E}" destId="{0CAF554B-180E-48D7-9A6E-E2C774946FB1}" srcOrd="2" destOrd="0" parTransId="{EB1F81AE-E22E-41DF-AEB7-5CCC3DCF798F}" sibTransId="{9D00DBCF-9DED-4E97-8892-1B764C3C9396}"/>
    <dgm:cxn modelId="{EC2CC463-BA22-4DD0-8CD3-537060D42B76}" type="presOf" srcId="{987E3BDE-F8FA-45CE-AA5F-6B899875F406}" destId="{05FF50CD-DEB0-4E08-8DF3-346E1F5DB4F2}" srcOrd="0" destOrd="0" presId="urn:microsoft.com/office/officeart/2005/8/layout/default"/>
    <dgm:cxn modelId="{D087DD7C-C99A-429A-998C-0AEFA1DBF124}" type="presOf" srcId="{0CAF554B-180E-48D7-9A6E-E2C774946FB1}" destId="{2BFC8562-098F-4A5D-AB26-B1E626B62433}" srcOrd="0" destOrd="0" presId="urn:microsoft.com/office/officeart/2005/8/layout/default"/>
    <dgm:cxn modelId="{5F81DAFF-E86D-496D-A8FA-4C7797DABA74}" type="presOf" srcId="{C4EBFB93-E7F2-4C49-B235-D19C387CC244}" destId="{F56AEAAE-3801-487C-82AE-FC004866C65E}" srcOrd="0" destOrd="0" presId="urn:microsoft.com/office/officeart/2005/8/layout/default"/>
    <dgm:cxn modelId="{8176DAF2-0060-4D53-B817-9934BF0F891C}" type="presOf" srcId="{EE0499AB-94C4-4A7F-BF05-61942300B04D}" destId="{9F7763B0-B08B-47AB-8FFD-03B70CE4DB61}" srcOrd="0" destOrd="0" presId="urn:microsoft.com/office/officeart/2005/8/layout/default"/>
    <dgm:cxn modelId="{DC441B22-72FD-4E45-8AA6-FAC66DFDC034}" type="presOf" srcId="{401CF47E-221E-4E1F-AFF2-8F5B1A564A8E}" destId="{1436EC55-A6BF-4ABE-9B62-6C9D116B63AE}" srcOrd="0" destOrd="0" presId="urn:microsoft.com/office/officeart/2005/8/layout/default"/>
    <dgm:cxn modelId="{C0942107-DD3F-4060-9974-B6CA1786B575}" srcId="{401CF47E-221E-4E1F-AFF2-8F5B1A564A8E}" destId="{C4EBFB93-E7F2-4C49-B235-D19C387CC244}" srcOrd="1" destOrd="0" parTransId="{EB969AEF-BEB9-4320-BD6F-60699A6D2B9C}" sibTransId="{995BC0B8-3319-4137-B276-9CF3BF4B6E0E}"/>
    <dgm:cxn modelId="{265B397A-BC02-4940-8DA9-6FF1422ECCE9}" srcId="{401CF47E-221E-4E1F-AFF2-8F5B1A564A8E}" destId="{987E3BDE-F8FA-45CE-AA5F-6B899875F406}" srcOrd="0" destOrd="0" parTransId="{88E1A81B-977C-4C79-AF56-4E6F2838224E}" sibTransId="{BA79A189-F2E1-4999-8276-C85AD941B764}"/>
    <dgm:cxn modelId="{97FC7B8B-4D44-4770-9A72-856A85FBACAB}" srcId="{401CF47E-221E-4E1F-AFF2-8F5B1A564A8E}" destId="{EE0499AB-94C4-4A7F-BF05-61942300B04D}" srcOrd="3" destOrd="0" parTransId="{2B95F1BF-3D09-40F6-A064-2DCF872E1880}" sibTransId="{7B4E8E39-7A77-44D1-A3CA-8DE4E73D9B45}"/>
    <dgm:cxn modelId="{761D3B76-B2FB-427C-9463-2101CFC893A2}" type="presParOf" srcId="{1436EC55-A6BF-4ABE-9B62-6C9D116B63AE}" destId="{05FF50CD-DEB0-4E08-8DF3-346E1F5DB4F2}" srcOrd="0" destOrd="0" presId="urn:microsoft.com/office/officeart/2005/8/layout/default"/>
    <dgm:cxn modelId="{9192D851-BD0A-4B03-9855-EF53E7230DBD}" type="presParOf" srcId="{1436EC55-A6BF-4ABE-9B62-6C9D116B63AE}" destId="{F5B22398-A135-4EB9-9989-89510F98F2A8}" srcOrd="1" destOrd="0" presId="urn:microsoft.com/office/officeart/2005/8/layout/default"/>
    <dgm:cxn modelId="{71F241C4-177E-459D-95C2-A3EF3F78494B}" type="presParOf" srcId="{1436EC55-A6BF-4ABE-9B62-6C9D116B63AE}" destId="{F56AEAAE-3801-487C-82AE-FC004866C65E}" srcOrd="2" destOrd="0" presId="urn:microsoft.com/office/officeart/2005/8/layout/default"/>
    <dgm:cxn modelId="{C7BA29F1-7AC8-4497-B70F-F06F6C44278D}" type="presParOf" srcId="{1436EC55-A6BF-4ABE-9B62-6C9D116B63AE}" destId="{14DBB726-9454-48EA-B1FE-82E812D8D14A}" srcOrd="3" destOrd="0" presId="urn:microsoft.com/office/officeart/2005/8/layout/default"/>
    <dgm:cxn modelId="{3497CF9E-4866-414C-A697-20C7D462DAC6}" type="presParOf" srcId="{1436EC55-A6BF-4ABE-9B62-6C9D116B63AE}" destId="{2BFC8562-098F-4A5D-AB26-B1E626B62433}" srcOrd="4" destOrd="0" presId="urn:microsoft.com/office/officeart/2005/8/layout/default"/>
    <dgm:cxn modelId="{9D3A306B-A172-4077-A36D-76393FBDCE95}" type="presParOf" srcId="{1436EC55-A6BF-4ABE-9B62-6C9D116B63AE}" destId="{1FB82571-5CF7-43D7-BA41-7935690F7D86}" srcOrd="5" destOrd="0" presId="urn:microsoft.com/office/officeart/2005/8/layout/default"/>
    <dgm:cxn modelId="{2264587C-FEDC-4EFF-9C1E-B7207485E4CE}" type="presParOf" srcId="{1436EC55-A6BF-4ABE-9B62-6C9D116B63AE}" destId="{9F7763B0-B08B-47AB-8FFD-03B70CE4DB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554A56-D7E8-44D0-AE8D-15867C2A40B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3F3E24D-EA0B-453A-BAB0-361F5974342B}">
      <dgm:prSet phldrT="[טקסט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hlinkClick xmlns:r="http://schemas.openxmlformats.org/officeDocument/2006/relationships" r:id="rId1" action="ppaction://hlinksldjump"/>
            </a:rPr>
            <a:t>פיתוח חשיבה מדינית בהקשרי </a:t>
          </a:r>
          <a:r>
            <a:rPr lang="he-IL" b="1" dirty="0" err="1" smtClean="0">
              <a:hlinkClick xmlns:r="http://schemas.openxmlformats.org/officeDocument/2006/relationships" r:id="rId1" action="ppaction://hlinksldjump"/>
            </a:rPr>
            <a:t>בטל"מ</a:t>
          </a:r>
          <a:endParaRPr lang="he-IL" b="1" dirty="0">
            <a:hlinkClick xmlns:r="http://schemas.openxmlformats.org/officeDocument/2006/relationships" r:id="rId1" action="ppaction://hlinksldjump"/>
          </a:endParaRPr>
        </a:p>
      </dgm:t>
    </dgm:pt>
    <dgm:pt modelId="{12186579-9346-4EF0-B154-3BEF18F75877}" type="parTrans" cxnId="{D1FCA390-2449-40B6-885D-B6B04461CECD}">
      <dgm:prSet/>
      <dgm:spPr/>
      <dgm:t>
        <a:bodyPr/>
        <a:lstStyle/>
        <a:p>
          <a:pPr rtl="1"/>
          <a:endParaRPr lang="he-IL"/>
        </a:p>
      </dgm:t>
    </dgm:pt>
    <dgm:pt modelId="{0A64932E-59EF-442B-BAE2-41A2E07F30AE}" type="sibTrans" cxnId="{D1FCA390-2449-40B6-885D-B6B04461CECD}">
      <dgm:prSet/>
      <dgm:spPr/>
      <dgm:t>
        <a:bodyPr/>
        <a:lstStyle/>
        <a:p>
          <a:pPr rtl="1"/>
          <a:endParaRPr lang="he-IL"/>
        </a:p>
      </dgm:t>
    </dgm:pt>
    <dgm:pt modelId="{60867E45-403C-4BE8-8B55-3DBDE2500592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hlinkClick xmlns:r="http://schemas.openxmlformats.org/officeDocument/2006/relationships" r:id="rId2" action="ppaction://hlinksldjump"/>
            </a:rPr>
            <a:t>אתגרי מדיניות החוץ של ישראל</a:t>
          </a:r>
          <a:endParaRPr lang="he-IL" b="1" dirty="0"/>
        </a:p>
      </dgm:t>
    </dgm:pt>
    <dgm:pt modelId="{96166E14-4CB7-4089-BDC5-C84B714BF4D5}" type="parTrans" cxnId="{84F97C36-3C4C-43B2-8714-8F351127D7E4}">
      <dgm:prSet/>
      <dgm:spPr/>
      <dgm:t>
        <a:bodyPr/>
        <a:lstStyle/>
        <a:p>
          <a:pPr rtl="1"/>
          <a:endParaRPr lang="he-IL"/>
        </a:p>
      </dgm:t>
    </dgm:pt>
    <dgm:pt modelId="{8198D282-C17C-4E27-8FF9-D93F40B43F51}" type="sibTrans" cxnId="{84F97C36-3C4C-43B2-8714-8F351127D7E4}">
      <dgm:prSet/>
      <dgm:spPr/>
      <dgm:t>
        <a:bodyPr/>
        <a:lstStyle/>
        <a:p>
          <a:pPr rtl="1"/>
          <a:endParaRPr lang="he-IL"/>
        </a:p>
      </dgm:t>
    </dgm:pt>
    <dgm:pt modelId="{A5B75DAE-55FB-45E0-9081-3628AE47E581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hlinkClick xmlns:r="http://schemas.openxmlformats.org/officeDocument/2006/relationships" r:id="rId1" action="ppaction://hlinksldjump"/>
            </a:rPr>
            <a:t>הזירה הבינלאומית</a:t>
          </a:r>
          <a:endParaRPr lang="he-IL" b="1" dirty="0" smtClean="0"/>
        </a:p>
        <a:p>
          <a:pPr rtl="1"/>
          <a:endParaRPr lang="he-IL" dirty="0"/>
        </a:p>
      </dgm:t>
    </dgm:pt>
    <dgm:pt modelId="{03F67423-83C3-498A-96E2-3EC5AD271773}" type="parTrans" cxnId="{A37F6654-8A87-4F60-8914-7BDA545ECAE1}">
      <dgm:prSet/>
      <dgm:spPr/>
      <dgm:t>
        <a:bodyPr/>
        <a:lstStyle/>
        <a:p>
          <a:pPr rtl="1"/>
          <a:endParaRPr lang="he-IL"/>
        </a:p>
      </dgm:t>
    </dgm:pt>
    <dgm:pt modelId="{D29A2981-A15F-48B3-9348-1CB6FE7AEA20}" type="sibTrans" cxnId="{A37F6654-8A87-4F60-8914-7BDA545ECAE1}">
      <dgm:prSet/>
      <dgm:spPr/>
      <dgm:t>
        <a:bodyPr/>
        <a:lstStyle/>
        <a:p>
          <a:pPr rtl="1"/>
          <a:endParaRPr lang="he-IL"/>
        </a:p>
      </dgm:t>
    </dgm:pt>
    <dgm:pt modelId="{558F12E4-1BB2-488B-8B95-FD20ACB940DD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hlinkClick xmlns:r="http://schemas.openxmlformats.org/officeDocument/2006/relationships" r:id="rId3" action="ppaction://hlinksldjump"/>
            </a:rPr>
            <a:t>קבלת החלטות במדיניות חוץ</a:t>
          </a:r>
          <a:endParaRPr lang="he-IL" b="1" dirty="0"/>
        </a:p>
      </dgm:t>
    </dgm:pt>
    <dgm:pt modelId="{D5232702-8FD7-4F26-9609-4A5F5E285B35}" type="parTrans" cxnId="{7E43705C-44D2-4D76-A8AF-BF913FF94595}">
      <dgm:prSet/>
      <dgm:spPr/>
      <dgm:t>
        <a:bodyPr/>
        <a:lstStyle/>
        <a:p>
          <a:pPr rtl="1"/>
          <a:endParaRPr lang="he-IL"/>
        </a:p>
      </dgm:t>
    </dgm:pt>
    <dgm:pt modelId="{87EF98D4-BAC6-4539-BA60-B6AFAFE6B48A}" type="sibTrans" cxnId="{7E43705C-44D2-4D76-A8AF-BF913FF94595}">
      <dgm:prSet/>
      <dgm:spPr/>
      <dgm:t>
        <a:bodyPr/>
        <a:lstStyle/>
        <a:p>
          <a:pPr rtl="1"/>
          <a:endParaRPr lang="he-IL"/>
        </a:p>
      </dgm:t>
    </dgm:pt>
    <dgm:pt modelId="{3CE47489-778A-4ECD-9E9E-CEA3AF13EA18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כלים ודיפלומטיה</a:t>
          </a:r>
          <a:endParaRPr lang="he-IL" b="1" dirty="0">
            <a:solidFill>
              <a:schemeClr val="tx1"/>
            </a:solidFill>
          </a:endParaRPr>
        </a:p>
      </dgm:t>
    </dgm:pt>
    <dgm:pt modelId="{24692003-D2FE-4EF6-A61D-1A206F731AD4}" type="parTrans" cxnId="{0F9C903C-D86A-41FC-A08D-C17584E27538}">
      <dgm:prSet/>
      <dgm:spPr/>
      <dgm:t>
        <a:bodyPr/>
        <a:lstStyle/>
        <a:p>
          <a:pPr rtl="1"/>
          <a:endParaRPr lang="he-IL"/>
        </a:p>
      </dgm:t>
    </dgm:pt>
    <dgm:pt modelId="{5FE273CC-D36A-4ED0-BEE8-2ADA6B88DBFD}" type="sibTrans" cxnId="{0F9C903C-D86A-41FC-A08D-C17584E27538}">
      <dgm:prSet/>
      <dgm:spPr/>
      <dgm:t>
        <a:bodyPr/>
        <a:lstStyle/>
        <a:p>
          <a:pPr rtl="1"/>
          <a:endParaRPr lang="he-IL"/>
        </a:p>
      </dgm:t>
    </dgm:pt>
    <dgm:pt modelId="{6075EC4A-8CE5-4B50-A35D-ECBEAA113D91}" type="pres">
      <dgm:prSet presAssocID="{83554A56-D7E8-44D0-AE8D-15867C2A40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2FE151A1-DB09-44B3-B69A-364EF3D31A68}" type="pres">
      <dgm:prSet presAssocID="{63F3E24D-EA0B-453A-BAB0-361F5974342B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34856D40-1AB2-4FD3-9F6C-8DE1FCCD4734}" type="pres">
      <dgm:prSet presAssocID="{96166E14-4CB7-4089-BDC5-C84B714BF4D5}" presName="parTrans" presStyleLbl="sibTrans2D1" presStyleIdx="0" presStyleCnt="4" custLinFactY="200000" custLinFactNeighborX="1343" custLinFactNeighborY="202014"/>
      <dgm:spPr/>
      <dgm:t>
        <a:bodyPr/>
        <a:lstStyle/>
        <a:p>
          <a:pPr rtl="1"/>
          <a:endParaRPr lang="he-IL"/>
        </a:p>
      </dgm:t>
    </dgm:pt>
    <dgm:pt modelId="{3AFC351A-BACF-4FED-9D86-E1CD9753EDED}" type="pres">
      <dgm:prSet presAssocID="{96166E14-4CB7-4089-BDC5-C84B714BF4D5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1E2C630F-43B4-4EA0-8631-13A00261D4A7}" type="pres">
      <dgm:prSet presAssocID="{60867E45-403C-4BE8-8B55-3DBDE25005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73E5957-065F-4CB7-B8F2-055D2379B734}" type="pres">
      <dgm:prSet presAssocID="{03F67423-83C3-498A-96E2-3EC5AD271773}" presName="parTrans" presStyleLbl="sibTrans2D1" presStyleIdx="1" presStyleCnt="4" custLinFactX="-300000" custLinFactNeighborX="-343315" custLinFactNeighborY="9578"/>
      <dgm:spPr/>
      <dgm:t>
        <a:bodyPr/>
        <a:lstStyle/>
        <a:p>
          <a:pPr rtl="1"/>
          <a:endParaRPr lang="he-IL"/>
        </a:p>
      </dgm:t>
    </dgm:pt>
    <dgm:pt modelId="{EF970A41-7295-42AE-B91E-E7CEEF0365D0}" type="pres">
      <dgm:prSet presAssocID="{03F67423-83C3-498A-96E2-3EC5AD271773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79D82D23-7201-4FC1-B491-41FBAE3B401C}" type="pres">
      <dgm:prSet presAssocID="{A5B75DAE-55FB-45E0-9081-3628AE47E5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601B976-60E3-4C87-B997-A03CE23091E1}" type="pres">
      <dgm:prSet presAssocID="{D5232702-8FD7-4F26-9609-4A5F5E285B35}" presName="parTrans" presStyleLbl="sibTrans2D1" presStyleIdx="2" presStyleCnt="4" custLinFactY="-200000" custLinFactNeighborX="-5791" custLinFactNeighborY="-207761"/>
      <dgm:spPr/>
      <dgm:t>
        <a:bodyPr/>
        <a:lstStyle/>
        <a:p>
          <a:pPr rtl="1"/>
          <a:endParaRPr lang="he-IL"/>
        </a:p>
      </dgm:t>
    </dgm:pt>
    <dgm:pt modelId="{A55728DA-E56E-47C1-8664-C81E5AFD5ADC}" type="pres">
      <dgm:prSet presAssocID="{D5232702-8FD7-4F26-9609-4A5F5E285B35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EEED8AF6-FDFB-4AF6-AFA8-38B6444EF264}" type="pres">
      <dgm:prSet presAssocID="{558F12E4-1BB2-488B-8B95-FD20ACB940DD}" presName="node" presStyleLbl="node1" presStyleIdx="2" presStyleCnt="4" custScaleX="99999" custScaleY="91428" custRadScaleRad="93383" custRadScaleInc="-298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49BE6BA-22BD-4DEE-BA46-133093CFC665}" type="pres">
      <dgm:prSet presAssocID="{24692003-D2FE-4EF6-A61D-1A206F731AD4}" presName="parTrans" presStyleLbl="sibTrans2D1" presStyleIdx="3" presStyleCnt="4" custLinFactX="228639" custLinFactNeighborX="300000" custLinFactNeighborY="-9559"/>
      <dgm:spPr/>
      <dgm:t>
        <a:bodyPr/>
        <a:lstStyle/>
        <a:p>
          <a:pPr rtl="1"/>
          <a:endParaRPr lang="he-IL"/>
        </a:p>
      </dgm:t>
    </dgm:pt>
    <dgm:pt modelId="{54BABDD5-5E82-4DFC-84F0-19623B67ECF9}" type="pres">
      <dgm:prSet presAssocID="{24692003-D2FE-4EF6-A61D-1A206F731AD4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973FA342-49D3-4B6E-A903-2BC50156D1EA}" type="pres">
      <dgm:prSet presAssocID="{3CE47489-778A-4ECD-9E9E-CEA3AF13EA18}" presName="node" presStyleLbl="node1" presStyleIdx="3" presStyleCnt="4" custRadScaleRad="109467" custRadScaleInc="9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EE51157-4494-40E2-B577-D6AA51F26FD2}" type="presOf" srcId="{96166E14-4CB7-4089-BDC5-C84B714BF4D5}" destId="{34856D40-1AB2-4FD3-9F6C-8DE1FCCD4734}" srcOrd="0" destOrd="0" presId="urn:microsoft.com/office/officeart/2005/8/layout/radial5"/>
    <dgm:cxn modelId="{C42282F1-D005-4F5D-BE97-056A6D82A98B}" type="presOf" srcId="{24692003-D2FE-4EF6-A61D-1A206F731AD4}" destId="{A49BE6BA-22BD-4DEE-BA46-133093CFC665}" srcOrd="0" destOrd="0" presId="urn:microsoft.com/office/officeart/2005/8/layout/radial5"/>
    <dgm:cxn modelId="{361D854A-C55A-4AFA-9782-A1D333D5A7C8}" type="presOf" srcId="{63F3E24D-EA0B-453A-BAB0-361F5974342B}" destId="{2FE151A1-DB09-44B3-B69A-364EF3D31A68}" srcOrd="0" destOrd="0" presId="urn:microsoft.com/office/officeart/2005/8/layout/radial5"/>
    <dgm:cxn modelId="{F23BB638-89CA-4F24-AD9B-0CA85F5C96CF}" type="presOf" srcId="{558F12E4-1BB2-488B-8B95-FD20ACB940DD}" destId="{EEED8AF6-FDFB-4AF6-AFA8-38B6444EF264}" srcOrd="0" destOrd="0" presId="urn:microsoft.com/office/officeart/2005/8/layout/radial5"/>
    <dgm:cxn modelId="{7E43705C-44D2-4D76-A8AF-BF913FF94595}" srcId="{63F3E24D-EA0B-453A-BAB0-361F5974342B}" destId="{558F12E4-1BB2-488B-8B95-FD20ACB940DD}" srcOrd="2" destOrd="0" parTransId="{D5232702-8FD7-4F26-9609-4A5F5E285B35}" sibTransId="{87EF98D4-BAC6-4539-BA60-B6AFAFE6B48A}"/>
    <dgm:cxn modelId="{C94AFBCE-3163-4E3D-8D29-DF8280B71D6D}" type="presOf" srcId="{D5232702-8FD7-4F26-9609-4A5F5E285B35}" destId="{B601B976-60E3-4C87-B997-A03CE23091E1}" srcOrd="0" destOrd="0" presId="urn:microsoft.com/office/officeart/2005/8/layout/radial5"/>
    <dgm:cxn modelId="{060235D0-685B-46CC-BE3C-AE001FE81A90}" type="presOf" srcId="{03F67423-83C3-498A-96E2-3EC5AD271773}" destId="{EF970A41-7295-42AE-B91E-E7CEEF0365D0}" srcOrd="1" destOrd="0" presId="urn:microsoft.com/office/officeart/2005/8/layout/radial5"/>
    <dgm:cxn modelId="{A37F6654-8A87-4F60-8914-7BDA545ECAE1}" srcId="{63F3E24D-EA0B-453A-BAB0-361F5974342B}" destId="{A5B75DAE-55FB-45E0-9081-3628AE47E581}" srcOrd="1" destOrd="0" parTransId="{03F67423-83C3-498A-96E2-3EC5AD271773}" sibTransId="{D29A2981-A15F-48B3-9348-1CB6FE7AEA20}"/>
    <dgm:cxn modelId="{22AECFD5-E164-4244-9A5E-F056DDA387A1}" type="presOf" srcId="{83554A56-D7E8-44D0-AE8D-15867C2A40B7}" destId="{6075EC4A-8CE5-4B50-A35D-ECBEAA113D91}" srcOrd="0" destOrd="0" presId="urn:microsoft.com/office/officeart/2005/8/layout/radial5"/>
    <dgm:cxn modelId="{AE0E3EAB-2799-406E-9E2F-DC02B2132F3D}" type="presOf" srcId="{3CE47489-778A-4ECD-9E9E-CEA3AF13EA18}" destId="{973FA342-49D3-4B6E-A903-2BC50156D1EA}" srcOrd="0" destOrd="0" presId="urn:microsoft.com/office/officeart/2005/8/layout/radial5"/>
    <dgm:cxn modelId="{84F97C36-3C4C-43B2-8714-8F351127D7E4}" srcId="{63F3E24D-EA0B-453A-BAB0-361F5974342B}" destId="{60867E45-403C-4BE8-8B55-3DBDE2500592}" srcOrd="0" destOrd="0" parTransId="{96166E14-4CB7-4089-BDC5-C84B714BF4D5}" sibTransId="{8198D282-C17C-4E27-8FF9-D93F40B43F51}"/>
    <dgm:cxn modelId="{D1FCA390-2449-40B6-885D-B6B04461CECD}" srcId="{83554A56-D7E8-44D0-AE8D-15867C2A40B7}" destId="{63F3E24D-EA0B-453A-BAB0-361F5974342B}" srcOrd="0" destOrd="0" parTransId="{12186579-9346-4EF0-B154-3BEF18F75877}" sibTransId="{0A64932E-59EF-442B-BAE2-41A2E07F30AE}"/>
    <dgm:cxn modelId="{60810C40-F4D4-427A-8189-52D6844E3FA5}" type="presOf" srcId="{24692003-D2FE-4EF6-A61D-1A206F731AD4}" destId="{54BABDD5-5E82-4DFC-84F0-19623B67ECF9}" srcOrd="1" destOrd="0" presId="urn:microsoft.com/office/officeart/2005/8/layout/radial5"/>
    <dgm:cxn modelId="{77319136-70F0-487C-B859-53B094319ED4}" type="presOf" srcId="{D5232702-8FD7-4F26-9609-4A5F5E285B35}" destId="{A55728DA-E56E-47C1-8664-C81E5AFD5ADC}" srcOrd="1" destOrd="0" presId="urn:microsoft.com/office/officeart/2005/8/layout/radial5"/>
    <dgm:cxn modelId="{06B3B3F8-6C3F-40D4-BC77-F8E8444080E8}" type="presOf" srcId="{A5B75DAE-55FB-45E0-9081-3628AE47E581}" destId="{79D82D23-7201-4FC1-B491-41FBAE3B401C}" srcOrd="0" destOrd="0" presId="urn:microsoft.com/office/officeart/2005/8/layout/radial5"/>
    <dgm:cxn modelId="{E38C76F0-665A-46DD-B93D-75F132E98900}" type="presOf" srcId="{03F67423-83C3-498A-96E2-3EC5AD271773}" destId="{073E5957-065F-4CB7-B8F2-055D2379B734}" srcOrd="0" destOrd="0" presId="urn:microsoft.com/office/officeart/2005/8/layout/radial5"/>
    <dgm:cxn modelId="{70C640B6-CDA2-4471-BF35-A27CA5FD94B2}" type="presOf" srcId="{96166E14-4CB7-4089-BDC5-C84B714BF4D5}" destId="{3AFC351A-BACF-4FED-9D86-E1CD9753EDED}" srcOrd="1" destOrd="0" presId="urn:microsoft.com/office/officeart/2005/8/layout/radial5"/>
    <dgm:cxn modelId="{84AF9F1B-0D68-4CD9-88B1-56AB1BF4444F}" type="presOf" srcId="{60867E45-403C-4BE8-8B55-3DBDE2500592}" destId="{1E2C630F-43B4-4EA0-8631-13A00261D4A7}" srcOrd="0" destOrd="0" presId="urn:microsoft.com/office/officeart/2005/8/layout/radial5"/>
    <dgm:cxn modelId="{0F9C903C-D86A-41FC-A08D-C17584E27538}" srcId="{63F3E24D-EA0B-453A-BAB0-361F5974342B}" destId="{3CE47489-778A-4ECD-9E9E-CEA3AF13EA18}" srcOrd="3" destOrd="0" parTransId="{24692003-D2FE-4EF6-A61D-1A206F731AD4}" sibTransId="{5FE273CC-D36A-4ED0-BEE8-2ADA6B88DBFD}"/>
    <dgm:cxn modelId="{27C69BC9-40EB-4D4E-BEB7-EE0A231B68CE}" type="presParOf" srcId="{6075EC4A-8CE5-4B50-A35D-ECBEAA113D91}" destId="{2FE151A1-DB09-44B3-B69A-364EF3D31A68}" srcOrd="0" destOrd="0" presId="urn:microsoft.com/office/officeart/2005/8/layout/radial5"/>
    <dgm:cxn modelId="{5B8563DA-11F7-414F-90A4-E9C8F510625F}" type="presParOf" srcId="{6075EC4A-8CE5-4B50-A35D-ECBEAA113D91}" destId="{34856D40-1AB2-4FD3-9F6C-8DE1FCCD4734}" srcOrd="1" destOrd="0" presId="urn:microsoft.com/office/officeart/2005/8/layout/radial5"/>
    <dgm:cxn modelId="{1317D923-2618-4F7A-B836-723B0C17C760}" type="presParOf" srcId="{34856D40-1AB2-4FD3-9F6C-8DE1FCCD4734}" destId="{3AFC351A-BACF-4FED-9D86-E1CD9753EDED}" srcOrd="0" destOrd="0" presId="urn:microsoft.com/office/officeart/2005/8/layout/radial5"/>
    <dgm:cxn modelId="{3C8A80A0-EC8B-4A08-BF04-47FF4EA973BE}" type="presParOf" srcId="{6075EC4A-8CE5-4B50-A35D-ECBEAA113D91}" destId="{1E2C630F-43B4-4EA0-8631-13A00261D4A7}" srcOrd="2" destOrd="0" presId="urn:microsoft.com/office/officeart/2005/8/layout/radial5"/>
    <dgm:cxn modelId="{93C96F84-61D6-41A6-9497-25E177CE044F}" type="presParOf" srcId="{6075EC4A-8CE5-4B50-A35D-ECBEAA113D91}" destId="{073E5957-065F-4CB7-B8F2-055D2379B734}" srcOrd="3" destOrd="0" presId="urn:microsoft.com/office/officeart/2005/8/layout/radial5"/>
    <dgm:cxn modelId="{BE328BA2-0695-4A36-80F9-57290F70806C}" type="presParOf" srcId="{073E5957-065F-4CB7-B8F2-055D2379B734}" destId="{EF970A41-7295-42AE-B91E-E7CEEF0365D0}" srcOrd="0" destOrd="0" presId="urn:microsoft.com/office/officeart/2005/8/layout/radial5"/>
    <dgm:cxn modelId="{861335F0-82B1-48D2-B90C-F9EB5B68A5AF}" type="presParOf" srcId="{6075EC4A-8CE5-4B50-A35D-ECBEAA113D91}" destId="{79D82D23-7201-4FC1-B491-41FBAE3B401C}" srcOrd="4" destOrd="0" presId="urn:microsoft.com/office/officeart/2005/8/layout/radial5"/>
    <dgm:cxn modelId="{752E9790-86BC-4D96-8032-11CB59F35BBE}" type="presParOf" srcId="{6075EC4A-8CE5-4B50-A35D-ECBEAA113D91}" destId="{B601B976-60E3-4C87-B997-A03CE23091E1}" srcOrd="5" destOrd="0" presId="urn:microsoft.com/office/officeart/2005/8/layout/radial5"/>
    <dgm:cxn modelId="{37AFD542-383F-4A8A-BC51-1C1B65E6A315}" type="presParOf" srcId="{B601B976-60E3-4C87-B997-A03CE23091E1}" destId="{A55728DA-E56E-47C1-8664-C81E5AFD5ADC}" srcOrd="0" destOrd="0" presId="urn:microsoft.com/office/officeart/2005/8/layout/radial5"/>
    <dgm:cxn modelId="{5F6B7ED6-7183-43B8-9018-8BFBAF8B25F5}" type="presParOf" srcId="{6075EC4A-8CE5-4B50-A35D-ECBEAA113D91}" destId="{EEED8AF6-FDFB-4AF6-AFA8-38B6444EF264}" srcOrd="6" destOrd="0" presId="urn:microsoft.com/office/officeart/2005/8/layout/radial5"/>
    <dgm:cxn modelId="{C8E50AD5-9AA0-4DB4-B020-6333006D5165}" type="presParOf" srcId="{6075EC4A-8CE5-4B50-A35D-ECBEAA113D91}" destId="{A49BE6BA-22BD-4DEE-BA46-133093CFC665}" srcOrd="7" destOrd="0" presId="urn:microsoft.com/office/officeart/2005/8/layout/radial5"/>
    <dgm:cxn modelId="{05580205-C381-4969-9AB5-7E5537A6F45D}" type="presParOf" srcId="{A49BE6BA-22BD-4DEE-BA46-133093CFC665}" destId="{54BABDD5-5E82-4DFC-84F0-19623B67ECF9}" srcOrd="0" destOrd="0" presId="urn:microsoft.com/office/officeart/2005/8/layout/radial5"/>
    <dgm:cxn modelId="{76B7F175-B326-41D3-A83C-0D82A7E5F544}" type="presParOf" srcId="{6075EC4A-8CE5-4B50-A35D-ECBEAA113D91}" destId="{973FA342-49D3-4B6E-A903-2BC50156D1E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080280-15C7-47B8-B41F-056241F86229}">
      <dsp:nvSpPr>
        <dsp:cNvPr id="0" name=""/>
        <dsp:cNvSpPr/>
      </dsp:nvSpPr>
      <dsp:spPr>
        <a:xfrm>
          <a:off x="3009228" y="2313677"/>
          <a:ext cx="2211142" cy="221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800" kern="1200" dirty="0" smtClean="0"/>
            <a:t>פיתוח חשיבה מדינית</a:t>
          </a:r>
          <a:endParaRPr lang="he-IL" sz="3800" kern="1200" dirty="0"/>
        </a:p>
      </dsp:txBody>
      <dsp:txXfrm>
        <a:off x="3009228" y="2313677"/>
        <a:ext cx="2211142" cy="2211142"/>
      </dsp:txXfrm>
    </dsp:sp>
    <dsp:sp modelId="{5C2BC3BD-A50B-40EE-9F68-67ABF0F826B9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DC4F-AD4B-4042-8106-CC03A28AA98D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הדיפלומטיה המודרנית ומשרד החוץ </a:t>
          </a:r>
          <a:endParaRPr lang="he-IL" sz="2200" kern="1200" dirty="0"/>
        </a:p>
      </dsp:txBody>
      <dsp:txXfrm>
        <a:off x="317059" y="1842838"/>
        <a:ext cx="2100585" cy="1680468"/>
      </dsp:txXfrm>
    </dsp:sp>
    <dsp:sp modelId="{66BECF8D-0688-4893-AACD-725F72F49A50}">
      <dsp:nvSpPr>
        <dsp:cNvPr id="0" name=""/>
        <dsp:cNvSpPr/>
      </dsp:nvSpPr>
      <dsp:spPr>
        <a:xfrm rot="14700000">
          <a:off x="2438352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6D948-4628-42E5-91D6-26EEDA351C4C}">
      <dsp:nvSpPr>
        <dsp:cNvPr id="0" name=""/>
        <dsp:cNvSpPr/>
      </dsp:nvSpPr>
      <dsp:spPr>
        <a:xfrm>
          <a:off x="1862425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אתגרי מדיניות החוץ של ישראל</a:t>
          </a:r>
          <a:endParaRPr lang="he-IL" sz="2200" kern="1200" dirty="0"/>
        </a:p>
      </dsp:txBody>
      <dsp:txXfrm>
        <a:off x="1862425" y="1141"/>
        <a:ext cx="2100585" cy="1680468"/>
      </dsp:txXfrm>
    </dsp:sp>
    <dsp:sp modelId="{0FFB6EFE-C80B-488A-9D6A-640EA604914B}">
      <dsp:nvSpPr>
        <dsp:cNvPr id="0" name=""/>
        <dsp:cNvSpPr/>
      </dsp:nvSpPr>
      <dsp:spPr>
        <a:xfrm rot="17700000">
          <a:off x="4148085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7AC0D-E8F1-4223-82C1-6FADD9C53E01}">
      <dsp:nvSpPr>
        <dsp:cNvPr id="0" name=""/>
        <dsp:cNvSpPr/>
      </dsp:nvSpPr>
      <dsp:spPr>
        <a:xfrm>
          <a:off x="4266589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הזירה הגלובלית והאזורית</a:t>
          </a:r>
          <a:endParaRPr lang="he-IL" sz="2200" kern="1200" dirty="0"/>
        </a:p>
      </dsp:txBody>
      <dsp:txXfrm>
        <a:off x="4266589" y="1141"/>
        <a:ext cx="2100585" cy="1680468"/>
      </dsp:txXfrm>
    </dsp:sp>
    <dsp:sp modelId="{B789EFAB-B07D-4FFE-BB81-5C4289502E20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BC6B1-AD41-40E5-AE96-0034C619C666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עיצוב מדיניות וקבלת החלטות בנושאים מדיניים-ביטחוניים</a:t>
          </a:r>
          <a:endParaRPr lang="he-IL" sz="2200" kern="1200" dirty="0"/>
        </a:p>
      </dsp:txBody>
      <dsp:txXfrm>
        <a:off x="5811955" y="1842838"/>
        <a:ext cx="2100585" cy="16804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3FF951-E949-4BD5-8090-B0F5AEC6AC0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הזירה האזורית</a:t>
          </a:r>
          <a:endParaRPr lang="he-IL" sz="2500" kern="1200" dirty="0"/>
        </a:p>
      </dsp:txBody>
      <dsp:txXfrm>
        <a:off x="0" y="591343"/>
        <a:ext cx="2571749" cy="1543050"/>
      </dsp:txXfrm>
    </dsp:sp>
    <dsp:sp modelId="{988426A3-435A-4519-8E94-54A4F1375664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הזירה הגלובלית</a:t>
          </a:r>
          <a:endParaRPr lang="he-IL" sz="2500" kern="1200" dirty="0"/>
        </a:p>
      </dsp:txBody>
      <dsp:txXfrm>
        <a:off x="2828925" y="591343"/>
        <a:ext cx="2571749" cy="1543050"/>
      </dsp:txXfrm>
    </dsp:sp>
    <dsp:sp modelId="{5000F3A7-447B-441D-9894-7C369D614F9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מבוא</a:t>
          </a:r>
          <a:endParaRPr lang="he-IL" sz="2500" kern="1200" dirty="0"/>
        </a:p>
      </dsp:txBody>
      <dsp:txXfrm>
        <a:off x="5657849" y="591343"/>
        <a:ext cx="2571749" cy="1543050"/>
      </dsp:txXfrm>
    </dsp:sp>
    <dsp:sp modelId="{0F055129-6155-41C6-8FD8-53DF8648AEE1}">
      <dsp:nvSpPr>
        <dsp:cNvPr id="0" name=""/>
        <dsp:cNvSpPr/>
      </dsp:nvSpPr>
      <dsp:spPr>
        <a:xfrm>
          <a:off x="0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התנסות בחשיבה מדינית-מערכתית הסימולציה המדינית-ביטחונית</a:t>
          </a:r>
          <a:endParaRPr lang="he-IL" sz="2500" kern="1200" dirty="0"/>
        </a:p>
      </dsp:txBody>
      <dsp:txXfrm>
        <a:off x="0" y="2391568"/>
        <a:ext cx="2571749" cy="1543050"/>
      </dsp:txXfrm>
    </dsp:sp>
    <dsp:sp modelId="{521A1700-FD59-439D-9440-4B4FE76C0A29}">
      <dsp:nvSpPr>
        <dsp:cNvPr id="0" name=""/>
        <dsp:cNvSpPr/>
      </dsp:nvSpPr>
      <dsp:spPr>
        <a:xfrm>
          <a:off x="2828925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כלי הדיפלומטיה</a:t>
          </a:r>
          <a:endParaRPr lang="he-IL" sz="2500" kern="1200" dirty="0"/>
        </a:p>
      </dsp:txBody>
      <dsp:txXfrm>
        <a:off x="2828925" y="2391568"/>
        <a:ext cx="2571749" cy="1543050"/>
      </dsp:txXfrm>
    </dsp:sp>
    <dsp:sp modelId="{EB2DB6C6-BD66-49F7-A533-06C75778119F}">
      <dsp:nvSpPr>
        <dsp:cNvPr id="0" name=""/>
        <dsp:cNvSpPr/>
      </dsp:nvSpPr>
      <dsp:spPr>
        <a:xfrm>
          <a:off x="5657849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עיצוב מדיניות וקבלת החלטות</a:t>
          </a:r>
          <a:endParaRPr lang="he-IL" sz="2500" kern="1200" dirty="0"/>
        </a:p>
      </dsp:txBody>
      <dsp:txXfrm>
        <a:off x="5657849" y="2391568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F744FC-5309-444F-BB1D-5CAD4708BFDF}">
      <dsp:nvSpPr>
        <dsp:cNvPr id="0" name=""/>
        <dsp:cNvSpPr/>
      </dsp:nvSpPr>
      <dsp:spPr>
        <a:xfrm>
          <a:off x="3859182" y="1062199"/>
          <a:ext cx="8609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573" y="45720"/>
              </a:lnTo>
              <a:lnTo>
                <a:pt x="447573" y="58336"/>
              </a:lnTo>
              <a:lnTo>
                <a:pt x="860946" y="5833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267364" y="1103680"/>
        <a:ext cx="44581" cy="8478"/>
      </dsp:txXfrm>
    </dsp:sp>
    <dsp:sp modelId="{6CF0F28C-901E-45C2-8D78-DB5466CC71E9}">
      <dsp:nvSpPr>
        <dsp:cNvPr id="0" name=""/>
        <dsp:cNvSpPr/>
      </dsp:nvSpPr>
      <dsp:spPr>
        <a:xfrm>
          <a:off x="178426" y="3152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solidFill>
                <a:srgbClr val="FF0000"/>
              </a:solidFill>
            </a:rPr>
            <a:t>לומד את הזירה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כללים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דינאמיקות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מוקדי כוח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התרבות הפוליטית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הזירה הפוליטית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הזירה התקשורתית </a:t>
          </a:r>
          <a:endParaRPr lang="he-IL" sz="1400" kern="1200" dirty="0"/>
        </a:p>
      </dsp:txBody>
      <dsp:txXfrm>
        <a:off x="178426" y="3152"/>
        <a:ext cx="3682555" cy="2209533"/>
      </dsp:txXfrm>
    </dsp:sp>
    <dsp:sp modelId="{0DE70782-B8B5-44EB-83BA-4D04C23519A7}">
      <dsp:nvSpPr>
        <dsp:cNvPr id="0" name=""/>
        <dsp:cNvSpPr/>
      </dsp:nvSpPr>
      <dsp:spPr>
        <a:xfrm>
          <a:off x="2019704" y="2223502"/>
          <a:ext cx="4574102" cy="803771"/>
        </a:xfrm>
        <a:custGeom>
          <a:avLst/>
          <a:gdLst/>
          <a:ahLst/>
          <a:cxnLst/>
          <a:rect l="0" t="0" r="0" b="0"/>
          <a:pathLst>
            <a:path>
              <a:moveTo>
                <a:pt x="4574102" y="0"/>
              </a:moveTo>
              <a:lnTo>
                <a:pt x="4574102" y="418985"/>
              </a:lnTo>
              <a:lnTo>
                <a:pt x="0" y="418985"/>
              </a:lnTo>
              <a:lnTo>
                <a:pt x="0" y="80377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190515" y="2621149"/>
        <a:ext cx="232478" cy="8478"/>
      </dsp:txXfrm>
    </dsp:sp>
    <dsp:sp modelId="{815901BA-A098-4894-B1F5-71A41D2EABAC}">
      <dsp:nvSpPr>
        <dsp:cNvPr id="0" name=""/>
        <dsp:cNvSpPr/>
      </dsp:nvSpPr>
      <dsp:spPr>
        <a:xfrm>
          <a:off x="4752528" y="15768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kern="1200" dirty="0" smtClean="0">
              <a:solidFill>
                <a:srgbClr val="FF0000"/>
              </a:solidFill>
            </a:rPr>
            <a:t>בונה קשרים אישיים 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פוליטיקאים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פקידות בכירה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מעצבי דעת קהל 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אנשי תקשורת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אנשי עסקים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ראשי גופים חברתיים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מנהיגים דתיים</a:t>
          </a:r>
        </a:p>
      </dsp:txBody>
      <dsp:txXfrm>
        <a:off x="4752528" y="15768"/>
        <a:ext cx="3682555" cy="2209533"/>
      </dsp:txXfrm>
    </dsp:sp>
    <dsp:sp modelId="{ED942AB6-81CB-4A2D-A60E-DA97D6131886}">
      <dsp:nvSpPr>
        <dsp:cNvPr id="0" name=""/>
        <dsp:cNvSpPr/>
      </dsp:nvSpPr>
      <dsp:spPr>
        <a:xfrm>
          <a:off x="3859182" y="4118720"/>
          <a:ext cx="8163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638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246201" y="4160201"/>
        <a:ext cx="42349" cy="8478"/>
      </dsp:txXfrm>
    </dsp:sp>
    <dsp:sp modelId="{B7415CF3-DA92-4B2A-B271-875F0D0B6667}">
      <dsp:nvSpPr>
        <dsp:cNvPr id="0" name=""/>
        <dsp:cNvSpPr/>
      </dsp:nvSpPr>
      <dsp:spPr>
        <a:xfrm>
          <a:off x="178426" y="3059673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rgbClr val="FF0000"/>
              </a:solidFill>
            </a:rPr>
            <a:t>פועל לקידום האינטרס הלאומי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משפיע ומשכנע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מנהל מו"מ ומתווך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אוסף מידע ומדווח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יוזם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 מעצב מסר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מופיע בתקשורת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מופיע בפני קהלים</a:t>
          </a:r>
        </a:p>
      </dsp:txBody>
      <dsp:txXfrm>
        <a:off x="178426" y="3059673"/>
        <a:ext cx="3682555" cy="2209533"/>
      </dsp:txXfrm>
    </dsp:sp>
    <dsp:sp modelId="{B27BB2E1-1081-45CF-8EB3-BE56A3405EFD}">
      <dsp:nvSpPr>
        <dsp:cNvPr id="0" name=""/>
        <dsp:cNvSpPr/>
      </dsp:nvSpPr>
      <dsp:spPr>
        <a:xfrm>
          <a:off x="4707969" y="3059673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rgbClr val="FF0000"/>
              </a:solidFill>
            </a:rPr>
            <a:t>מנתח מפת אינטרסים וטקטיקה 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האינטרס שלנו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של השחקנים האחרים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על מי צריך להשפיע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איך משפיעים עליו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עם מי אפשר ליצור קואליציות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עיצוב טקטיקה</a:t>
          </a:r>
          <a:endParaRPr lang="he-IL" sz="1400" kern="1200" dirty="0"/>
        </a:p>
      </dsp:txBody>
      <dsp:txXfrm>
        <a:off x="4707969" y="3059673"/>
        <a:ext cx="3682555" cy="22095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F50CD-DEB0-4E08-8DF3-346E1F5DB4F2}">
      <dsp:nvSpPr>
        <dsp:cNvPr id="0" name=""/>
        <dsp:cNvSpPr/>
      </dsp:nvSpPr>
      <dsp:spPr>
        <a:xfrm>
          <a:off x="1023" y="140520"/>
          <a:ext cx="3993512" cy="2396107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rgbClr val="FF0000"/>
              </a:solidFill>
            </a:rPr>
            <a:t>כללים/מסורות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תוצרים של </a:t>
          </a:r>
          <a:r>
            <a:rPr lang="he-IL" sz="1600" kern="1200" dirty="0" err="1" smtClean="0">
              <a:solidFill>
                <a:schemeClr val="tx1"/>
              </a:solidFill>
            </a:rPr>
            <a:t>מועבי"ט</a:t>
          </a:r>
          <a:endParaRPr lang="he-IL" sz="1600" kern="1200" dirty="0" smtClean="0">
            <a:solidFill>
              <a:schemeClr val="tx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כללי הפרוצדורה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סוגי דיונים – פתוח/סגור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סוגי החלטות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הגשת החלטות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הליך שקט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Engagement </a:t>
          </a:r>
          <a:r>
            <a:rPr lang="he-IL" sz="1600" kern="1200" dirty="0" smtClean="0">
              <a:solidFill>
                <a:schemeClr val="tx1"/>
              </a:solidFill>
            </a:rPr>
            <a:t> על טקסט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דיון </a:t>
          </a:r>
          <a:r>
            <a:rPr lang="he-IL" sz="1600" kern="1200" dirty="0" err="1" smtClean="0">
              <a:solidFill>
                <a:schemeClr val="tx1"/>
              </a:solidFill>
            </a:rPr>
            <a:t>מז"ת</a:t>
          </a:r>
          <a:r>
            <a:rPr lang="he-IL" sz="1600" kern="1200" dirty="0" smtClean="0">
              <a:solidFill>
                <a:schemeClr val="tx1"/>
              </a:solidFill>
            </a:rPr>
            <a:t> חודשי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מסיבות </a:t>
          </a:r>
          <a:r>
            <a:rPr lang="he-IL" sz="1600" kern="1200" dirty="0" err="1" smtClean="0">
              <a:solidFill>
                <a:schemeClr val="tx1"/>
              </a:solidFill>
            </a:rPr>
            <a:t>עתונאים</a:t>
          </a:r>
          <a:endParaRPr lang="he-IL" sz="1600" kern="1200" dirty="0" smtClean="0">
            <a:solidFill>
              <a:schemeClr val="tx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 dirty="0"/>
        </a:p>
      </dsp:txBody>
      <dsp:txXfrm>
        <a:off x="1023" y="140520"/>
        <a:ext cx="3993512" cy="2396107"/>
      </dsp:txXfrm>
    </dsp:sp>
    <dsp:sp modelId="{F56AEAAE-3801-487C-82AE-FC004866C65E}">
      <dsp:nvSpPr>
        <dsp:cNvPr id="0" name=""/>
        <dsp:cNvSpPr/>
      </dsp:nvSpPr>
      <dsp:spPr>
        <a:xfrm>
          <a:off x="4320486" y="72016"/>
          <a:ext cx="3993512" cy="2396107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 dirty="0" smtClean="0">
            <a:solidFill>
              <a:schemeClr val="tx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 dirty="0" smtClean="0">
            <a:solidFill>
              <a:schemeClr val="tx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שחקנים ודינאמיקות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כלל חברות </a:t>
          </a:r>
          <a:r>
            <a:rPr lang="he-IL" sz="1400" kern="1200" dirty="0" err="1" smtClean="0">
              <a:solidFill>
                <a:schemeClr val="tx1"/>
              </a:solidFill>
            </a:rPr>
            <a:t>מובי"ט</a:t>
          </a:r>
          <a:endParaRPr lang="he-IL" sz="1400" kern="1200" dirty="0" smtClean="0">
            <a:solidFill>
              <a:schemeClr val="tx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P5</a:t>
          </a:r>
          <a:endParaRPr lang="he-IL" sz="1400" kern="1200" dirty="0" smtClean="0">
            <a:solidFill>
              <a:schemeClr val="tx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נשיאות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קבוצה ערבית, </a:t>
          </a:r>
          <a:r>
            <a:rPr lang="he-IL" sz="1400" kern="1200" dirty="0" err="1" smtClean="0">
              <a:solidFill>
                <a:schemeClr val="tx1"/>
              </a:solidFill>
            </a:rPr>
            <a:t>בלמ"ז</a:t>
          </a:r>
          <a:endParaRPr lang="he-IL" sz="1400" kern="1200" dirty="0" smtClean="0">
            <a:solidFill>
              <a:schemeClr val="tx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א"א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נציג פלסטיני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שגרירים, סגנים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מתאמי </a:t>
          </a:r>
          <a:r>
            <a:rPr lang="he-IL" sz="1400" kern="1200" dirty="0" err="1" smtClean="0">
              <a:solidFill>
                <a:schemeClr val="tx1"/>
              </a:solidFill>
            </a:rPr>
            <a:t>מועבי"ט</a:t>
          </a:r>
          <a:r>
            <a:rPr lang="he-IL" sz="1400" kern="1200" dirty="0" smtClean="0">
              <a:solidFill>
                <a:schemeClr val="tx1"/>
              </a:solidFill>
            </a:rPr>
            <a:t> יועצי </a:t>
          </a:r>
          <a:r>
            <a:rPr lang="he-IL" sz="1400" kern="1200" dirty="0" err="1" smtClean="0">
              <a:solidFill>
                <a:schemeClr val="tx1"/>
              </a:solidFill>
            </a:rPr>
            <a:t>מז"ת</a:t>
          </a:r>
          <a:endParaRPr lang="he-IL" sz="1400" kern="1200" dirty="0" smtClean="0">
            <a:solidFill>
              <a:schemeClr val="tx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מזכ"ל,  </a:t>
          </a:r>
          <a:r>
            <a:rPr lang="en-US" sz="1400" kern="1200" dirty="0" smtClean="0">
              <a:solidFill>
                <a:schemeClr val="tx1"/>
              </a:solidFill>
            </a:rPr>
            <a:t>DPA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journalists</a:t>
          </a:r>
          <a:endParaRPr lang="he-IL" sz="1400" kern="1200" dirty="0" smtClean="0">
            <a:solidFill>
              <a:schemeClr val="tx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 dirty="0" smtClean="0">
            <a:solidFill>
              <a:schemeClr val="tx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DPA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solidFill>
                <a:schemeClr val="tx1"/>
              </a:solidFill>
            </a:rPr>
            <a:t>קוורטט</a:t>
          </a:r>
        </a:p>
      </dsp:txBody>
      <dsp:txXfrm>
        <a:off x="4320486" y="72016"/>
        <a:ext cx="3993512" cy="2396107"/>
      </dsp:txXfrm>
    </dsp:sp>
    <dsp:sp modelId="{2BFC8562-098F-4A5D-AB26-B1E626B62433}">
      <dsp:nvSpPr>
        <dsp:cNvPr id="0" name=""/>
        <dsp:cNvSpPr/>
      </dsp:nvSpPr>
      <dsp:spPr>
        <a:xfrm>
          <a:off x="934707" y="2935979"/>
          <a:ext cx="3993512" cy="2396107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kern="1200" dirty="0" smtClean="0">
            <a:solidFill>
              <a:srgbClr val="FF0000"/>
            </a:solidFill>
          </a:endParaRP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kern="1200" dirty="0" smtClean="0">
              <a:solidFill>
                <a:srgbClr val="FF0000"/>
              </a:solidFill>
            </a:rPr>
            <a:t>פעילות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מכתבים מקדימים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tx1"/>
              </a:solidFill>
            </a:rPr>
            <a:t>תאום עם </a:t>
          </a:r>
          <a:r>
            <a:rPr lang="he-IL" sz="2000" kern="1200" dirty="0" smtClean="0">
              <a:solidFill>
                <a:schemeClr val="tx1"/>
              </a:solidFill>
            </a:rPr>
            <a:t>ידידים, נאומים,שיחות </a:t>
          </a:r>
          <a:r>
            <a:rPr lang="he-IL" sz="2000" kern="1200" dirty="0" smtClean="0">
              <a:solidFill>
                <a:schemeClr val="tx1"/>
              </a:solidFill>
            </a:rPr>
            <a:t>שכנוע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tx1"/>
              </a:solidFill>
            </a:rPr>
            <a:t>עבודה </a:t>
          </a:r>
          <a:r>
            <a:rPr lang="he-IL" sz="2000" kern="1200" dirty="0" smtClean="0">
              <a:solidFill>
                <a:schemeClr val="tx1"/>
              </a:solidFill>
            </a:rPr>
            <a:t>בבירות, מסיבות עיתונאים, העברת </a:t>
          </a:r>
          <a:r>
            <a:rPr lang="he-IL" sz="2000" kern="1200" dirty="0" smtClean="0">
              <a:solidFill>
                <a:schemeClr val="tx1"/>
              </a:solidFill>
            </a:rPr>
            <a:t>מסרים ל-</a:t>
          </a:r>
          <a:r>
            <a:rPr lang="en-US" sz="2000" kern="1200" dirty="0" smtClean="0">
              <a:solidFill>
                <a:schemeClr val="tx1"/>
              </a:solidFill>
            </a:rPr>
            <a:t>DPA</a:t>
          </a:r>
          <a:r>
            <a:rPr lang="he-IL" sz="2000" kern="1200" dirty="0" smtClean="0">
              <a:solidFill>
                <a:schemeClr val="tx1"/>
              </a:solidFill>
            </a:rPr>
            <a:t>, תאום </a:t>
          </a:r>
          <a:r>
            <a:rPr lang="he-IL" sz="2000" kern="1200" dirty="0" smtClean="0">
              <a:solidFill>
                <a:schemeClr val="tx1"/>
              </a:solidFill>
            </a:rPr>
            <a:t>שיחת קברניטים </a:t>
          </a:r>
          <a:r>
            <a:rPr lang="he-IL" sz="2000" kern="1200" dirty="0" smtClean="0">
              <a:solidFill>
                <a:schemeClr val="tx1"/>
              </a:solidFill>
            </a:rPr>
            <a:t>, ליווי מזכ"ל, השגת </a:t>
          </a:r>
          <a:r>
            <a:rPr lang="he-IL" sz="2000" kern="1200" dirty="0" smtClean="0">
              <a:solidFill>
                <a:schemeClr val="tx1"/>
              </a:solidFill>
            </a:rPr>
            <a:t>מידע </a:t>
          </a:r>
          <a:r>
            <a:rPr lang="he-IL" sz="2000" kern="1200" dirty="0" smtClean="0">
              <a:solidFill>
                <a:schemeClr val="tx1"/>
              </a:solidFill>
            </a:rPr>
            <a:t>ודיווח, מו"מ </a:t>
          </a:r>
          <a:r>
            <a:rPr lang="he-IL" sz="2000" kern="1200" dirty="0" err="1" smtClean="0"/>
            <a:t>ו"מ</a:t>
          </a:r>
          <a:r>
            <a:rPr lang="he-IL" sz="2000" kern="1200" dirty="0" smtClean="0"/>
            <a:t> </a:t>
          </a:r>
          <a:r>
            <a:rPr lang="he-IL" sz="2000" kern="1200" dirty="0" smtClean="0"/>
            <a:t>על תוצ</a:t>
          </a:r>
          <a:r>
            <a:rPr lang="he-IL" sz="1100" kern="1200" dirty="0" smtClean="0"/>
            <a:t>ר סופי</a:t>
          </a:r>
          <a:endParaRPr lang="he-IL" sz="900" kern="1200" dirty="0" smtClean="0"/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 dirty="0" smtClean="0"/>
        </a:p>
      </dsp:txBody>
      <dsp:txXfrm>
        <a:off x="934707" y="2935979"/>
        <a:ext cx="3993512" cy="2396107"/>
      </dsp:txXfrm>
    </dsp:sp>
    <dsp:sp modelId="{9F7763B0-B08B-47AB-8FFD-03B70CE4DB61}">
      <dsp:nvSpPr>
        <dsp:cNvPr id="0" name=""/>
        <dsp:cNvSpPr/>
      </dsp:nvSpPr>
      <dsp:spPr>
        <a:xfrm>
          <a:off x="5470179" y="3888432"/>
          <a:ext cx="2126146" cy="235872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solidFill>
                <a:srgbClr val="FF0000"/>
              </a:solidFill>
            </a:rPr>
            <a:t>ניתוח אינטרס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השגת </a:t>
          </a:r>
          <a:r>
            <a:rPr lang="he-IL" sz="1400" kern="1200" dirty="0" smtClean="0">
              <a:solidFill>
                <a:schemeClr val="tx1"/>
              </a:solidFill>
            </a:rPr>
            <a:t>זמן,תוצר </a:t>
          </a:r>
          <a:r>
            <a:rPr lang="he-IL" sz="1400" kern="1200" dirty="0" smtClean="0">
              <a:solidFill>
                <a:schemeClr val="tx1"/>
              </a:solidFill>
            </a:rPr>
            <a:t>כמה שיותר חלש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אלמנטים שלנו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דיון סגור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השגת גוש חוסם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מניעת וטו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אחרים: רוסיה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פורטוגל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tx1"/>
              </a:solidFill>
            </a:rPr>
            <a:t>מרוקו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מזכירות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 dirty="0"/>
        </a:p>
      </dsp:txBody>
      <dsp:txXfrm>
        <a:off x="5470179" y="3888432"/>
        <a:ext cx="2126146" cy="2358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E151A1-DB09-44B3-B69A-364EF3D31A68}">
      <dsp:nvSpPr>
        <dsp:cNvPr id="0" name=""/>
        <dsp:cNvSpPr/>
      </dsp:nvSpPr>
      <dsp:spPr>
        <a:xfrm>
          <a:off x="3628690" y="2032656"/>
          <a:ext cx="1429419" cy="1429419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hlinkClick xmlns:r="http://schemas.openxmlformats.org/officeDocument/2006/relationships" r:id="" action="ppaction://hlinksldjump"/>
            </a:rPr>
            <a:t>פיתוח חשיבה מדינית בהקשרי </a:t>
          </a:r>
          <a:r>
            <a:rPr lang="he-IL" sz="1400" b="1" kern="1200" dirty="0" err="1" smtClean="0">
              <a:hlinkClick xmlns:r="http://schemas.openxmlformats.org/officeDocument/2006/relationships" r:id="" action="ppaction://hlinksldjump"/>
            </a:rPr>
            <a:t>בטל"מ</a:t>
          </a:r>
          <a:endParaRPr lang="he-IL" sz="1400" b="1" kern="1200" dirty="0">
            <a:hlinkClick xmlns:r="http://schemas.openxmlformats.org/officeDocument/2006/relationships" r:id="" action="ppaction://hlinksldjump"/>
          </a:endParaRPr>
        </a:p>
      </dsp:txBody>
      <dsp:txXfrm>
        <a:off x="3628690" y="2032656"/>
        <a:ext cx="1429419" cy="1429419"/>
      </dsp:txXfrm>
    </dsp:sp>
    <dsp:sp modelId="{34856D40-1AB2-4FD3-9F6C-8DE1FCCD4734}">
      <dsp:nvSpPr>
        <dsp:cNvPr id="0" name=""/>
        <dsp:cNvSpPr/>
      </dsp:nvSpPr>
      <dsp:spPr>
        <a:xfrm rot="16200000">
          <a:off x="4196431" y="3467050"/>
          <a:ext cx="302049" cy="48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16200000">
        <a:off x="4196431" y="3467050"/>
        <a:ext cx="302049" cy="486002"/>
      </dsp:txXfrm>
    </dsp:sp>
    <dsp:sp modelId="{1E2C630F-43B4-4EA0-8631-13A00261D4A7}">
      <dsp:nvSpPr>
        <dsp:cNvPr id="0" name=""/>
        <dsp:cNvSpPr/>
      </dsp:nvSpPr>
      <dsp:spPr>
        <a:xfrm>
          <a:off x="3628690" y="33332"/>
          <a:ext cx="1429419" cy="1429419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hlinkClick xmlns:r="http://schemas.openxmlformats.org/officeDocument/2006/relationships" r:id="" action="ppaction://hlinksldjump"/>
            </a:rPr>
            <a:t>אתגרי מדיניות החוץ של ישראל</a:t>
          </a:r>
          <a:endParaRPr lang="he-IL" sz="1400" b="1" kern="1200" dirty="0"/>
        </a:p>
      </dsp:txBody>
      <dsp:txXfrm>
        <a:off x="3628690" y="33332"/>
        <a:ext cx="1429419" cy="1429419"/>
      </dsp:txXfrm>
    </dsp:sp>
    <dsp:sp modelId="{073E5957-065F-4CB7-B8F2-055D2379B734}">
      <dsp:nvSpPr>
        <dsp:cNvPr id="0" name=""/>
        <dsp:cNvSpPr/>
      </dsp:nvSpPr>
      <dsp:spPr>
        <a:xfrm>
          <a:off x="3240361" y="2550913"/>
          <a:ext cx="302049" cy="48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>
        <a:off x="3240361" y="2550913"/>
        <a:ext cx="302049" cy="486002"/>
      </dsp:txXfrm>
    </dsp:sp>
    <dsp:sp modelId="{79D82D23-7201-4FC1-B491-41FBAE3B401C}">
      <dsp:nvSpPr>
        <dsp:cNvPr id="0" name=""/>
        <dsp:cNvSpPr/>
      </dsp:nvSpPr>
      <dsp:spPr>
        <a:xfrm>
          <a:off x="5628013" y="2032656"/>
          <a:ext cx="1429419" cy="1429419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hlinkClick xmlns:r="http://schemas.openxmlformats.org/officeDocument/2006/relationships" r:id="" action="ppaction://hlinksldjump"/>
            </a:rPr>
            <a:t>הזירה הבינלאומית</a:t>
          </a:r>
          <a:endParaRPr lang="he-IL" sz="1400" b="1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 dirty="0"/>
        </a:p>
      </dsp:txBody>
      <dsp:txXfrm>
        <a:off x="5628013" y="2032656"/>
        <a:ext cx="1429419" cy="1429419"/>
      </dsp:txXfrm>
    </dsp:sp>
    <dsp:sp modelId="{B601B976-60E3-4C87-B997-A03CE23091E1}">
      <dsp:nvSpPr>
        <dsp:cNvPr id="0" name=""/>
        <dsp:cNvSpPr/>
      </dsp:nvSpPr>
      <dsp:spPr>
        <a:xfrm rot="5319513">
          <a:off x="4218291" y="1479022"/>
          <a:ext cx="264387" cy="48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5319513">
        <a:off x="4218291" y="1479022"/>
        <a:ext cx="264387" cy="486002"/>
      </dsp:txXfrm>
    </dsp:sp>
    <dsp:sp modelId="{EEED8AF6-FDFB-4AF6-AFA8-38B6444EF264}">
      <dsp:nvSpPr>
        <dsp:cNvPr id="0" name=""/>
        <dsp:cNvSpPr/>
      </dsp:nvSpPr>
      <dsp:spPr>
        <a:xfrm>
          <a:off x="3672405" y="3960437"/>
          <a:ext cx="1429405" cy="1306889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hlinkClick xmlns:r="http://schemas.openxmlformats.org/officeDocument/2006/relationships" r:id="" action="ppaction://hlinksldjump"/>
            </a:rPr>
            <a:t>קבלת החלטות במדיניות חוץ</a:t>
          </a:r>
          <a:endParaRPr lang="he-IL" sz="1400" b="1" kern="1200" dirty="0"/>
        </a:p>
      </dsp:txBody>
      <dsp:txXfrm>
        <a:off x="3672405" y="3960437"/>
        <a:ext cx="1429405" cy="1306889"/>
      </dsp:txXfrm>
    </dsp:sp>
    <dsp:sp modelId="{A49BE6BA-22BD-4DEE-BA46-133093CFC665}">
      <dsp:nvSpPr>
        <dsp:cNvPr id="0" name=""/>
        <dsp:cNvSpPr/>
      </dsp:nvSpPr>
      <dsp:spPr>
        <a:xfrm rot="10825812">
          <a:off x="5186396" y="2449776"/>
          <a:ext cx="402365" cy="48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10825812">
        <a:off x="5186396" y="2449776"/>
        <a:ext cx="402365" cy="486002"/>
      </dsp:txXfrm>
    </dsp:sp>
    <dsp:sp modelId="{973FA342-49D3-4B6E-A903-2BC50156D1EA}">
      <dsp:nvSpPr>
        <dsp:cNvPr id="0" name=""/>
        <dsp:cNvSpPr/>
      </dsp:nvSpPr>
      <dsp:spPr>
        <a:xfrm>
          <a:off x="1440152" y="2016223"/>
          <a:ext cx="1429419" cy="1429419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כלים ודיפלומטיה</a:t>
          </a:r>
          <a:endParaRPr lang="he-IL" sz="1400" b="1" kern="1200" dirty="0">
            <a:solidFill>
              <a:schemeClr val="tx1"/>
            </a:solidFill>
          </a:endParaRPr>
        </a:p>
      </dsp:txBody>
      <dsp:txXfrm>
        <a:off x="1440152" y="2016223"/>
        <a:ext cx="1429419" cy="142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F8EDBA-937D-46DC-BAC5-82B4E39F59C4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663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151276-2EC2-4DDA-AD13-C4FB323337E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1BB602B5-4DA6-422C-BAB0-98B2D62E8D9E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43A28274-C603-4E73-A469-621915934C3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7B15-D42F-4CBD-AC3A-67D14B63C105}" type="slidenum">
              <a:rPr lang="he-IL" smtClean="0">
                <a:solidFill>
                  <a:prstClr val="black"/>
                </a:solidFill>
              </a:rPr>
              <a:pPr/>
              <a:t>24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משנה למנכ"ל מדיני</a:t>
            </a:r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u="sng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36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37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38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39</a:t>
            </a:fld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40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sz="140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slide" Target="slide40.xml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sz="5400" b="1" dirty="0" smtClean="0"/>
              <a:t>מבוא לציר המדיני</a:t>
            </a:r>
            <a:br>
              <a:rPr lang="he-IL" sz="5400" b="1" dirty="0" smtClean="0"/>
            </a:br>
            <a:endParaRPr lang="he-IL" sz="5400" b="1" dirty="0">
              <a:solidFill>
                <a:schemeClr val="tx2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4400" b="1" dirty="0" smtClean="0">
                <a:solidFill>
                  <a:schemeClr val="tx2"/>
                </a:solidFill>
              </a:rPr>
              <a:t>על דיפלומטיה וביטחון לאומי</a:t>
            </a:r>
            <a:endParaRPr lang="he-I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dirty="0" smtClean="0"/>
              <a:t>הכרת </a:t>
            </a:r>
            <a:r>
              <a:rPr lang="he-IL" dirty="0" smtClean="0"/>
              <a:t>שחקנים -  </a:t>
            </a:r>
            <a:r>
              <a:rPr lang="he-IL" dirty="0" smtClean="0"/>
              <a:t>כולל הבנת האחרות, חזון ורציונל, ערכים, עוצמות, אילוצים, מוקדי </a:t>
            </a:r>
            <a:r>
              <a:rPr lang="he-IL" dirty="0" err="1" smtClean="0"/>
              <a:t>כח</a:t>
            </a:r>
            <a:endParaRPr lang="he-IL" dirty="0" smtClean="0"/>
          </a:p>
          <a:p>
            <a:r>
              <a:rPr lang="he-IL" dirty="0" smtClean="0"/>
              <a:t>מיפוי  המערכת – גבולות המערכת, </a:t>
            </a:r>
            <a:r>
              <a:rPr lang="he-IL" dirty="0" smtClean="0"/>
              <a:t>השחקנים, זיקות </a:t>
            </a:r>
            <a:r>
              <a:rPr lang="he-IL" dirty="0" smtClean="0"/>
              <a:t>ומתחים</a:t>
            </a:r>
          </a:p>
          <a:p>
            <a:r>
              <a:rPr lang="he-IL" dirty="0" smtClean="0"/>
              <a:t>גיבוש אינטרסים - </a:t>
            </a:r>
            <a:r>
              <a:rPr lang="he-IL" dirty="0" smtClean="0"/>
              <a:t>יעדים, חלופות, </a:t>
            </a:r>
            <a:r>
              <a:rPr lang="he-IL" dirty="0" smtClean="0"/>
              <a:t>מתחים בין אינטרסים ויעדים (חמאס)</a:t>
            </a:r>
            <a:endParaRPr lang="he-IL" dirty="0" smtClean="0"/>
          </a:p>
          <a:p>
            <a:r>
              <a:rPr lang="he-IL" dirty="0" smtClean="0"/>
              <a:t>בניית אסטרטגיה - מערכה, (הקורס והסימולציה)</a:t>
            </a:r>
          </a:p>
          <a:p>
            <a:r>
              <a:rPr lang="he-IL" dirty="0" smtClean="0"/>
              <a:t>הבנת תפקיד התקשורת, המשפט הבינ"ל </a:t>
            </a:r>
          </a:p>
          <a:p>
            <a:r>
              <a:rPr lang="he-IL" dirty="0" err="1" smtClean="0"/>
              <a:t>שמוש</a:t>
            </a:r>
            <a:r>
              <a:rPr lang="he-IL" dirty="0" smtClean="0"/>
              <a:t> בכלים דיפלומטיים:</a:t>
            </a:r>
          </a:p>
          <a:p>
            <a:pPr lvl="1"/>
            <a:r>
              <a:rPr lang="he-IL" dirty="0" smtClean="0"/>
              <a:t>מו"מ</a:t>
            </a:r>
            <a:r>
              <a:rPr lang="he-IL" dirty="0" smtClean="0"/>
              <a:t>, </a:t>
            </a:r>
            <a:endParaRPr lang="he-IL" dirty="0" smtClean="0"/>
          </a:p>
          <a:p>
            <a:pPr lvl="1"/>
            <a:r>
              <a:rPr lang="he-IL" dirty="0" smtClean="0"/>
              <a:t>יצירת לגיטימציה מסגור</a:t>
            </a:r>
            <a:r>
              <a:rPr lang="he-IL" dirty="0" smtClean="0"/>
              <a:t>, שכנוע</a:t>
            </a:r>
            <a:r>
              <a:rPr lang="he-IL" dirty="0" smtClean="0"/>
              <a:t>,</a:t>
            </a:r>
          </a:p>
          <a:p>
            <a:pPr lvl="1"/>
            <a:r>
              <a:rPr lang="he-IL" dirty="0" smtClean="0"/>
              <a:t>יצירת </a:t>
            </a:r>
            <a:r>
              <a:rPr lang="he-IL" dirty="0" smtClean="0"/>
              <a:t>קואליציות ובריתות </a:t>
            </a:r>
            <a:endParaRPr lang="he-IL" dirty="0" smtClean="0"/>
          </a:p>
          <a:p>
            <a:pPr lvl="1"/>
            <a:r>
              <a:rPr lang="he-IL" dirty="0" smtClean="0"/>
              <a:t>בכלים </a:t>
            </a:r>
            <a:r>
              <a:rPr lang="he-IL" dirty="0" smtClean="0"/>
              <a:t>בילטראליים </a:t>
            </a:r>
            <a:r>
              <a:rPr lang="he-IL" dirty="0" err="1" smtClean="0"/>
              <a:t>ומולטילטראליים</a:t>
            </a:r>
            <a:endParaRPr lang="he-IL" dirty="0" smtClean="0"/>
          </a:p>
          <a:p>
            <a:pPr lvl="1"/>
            <a:r>
              <a:rPr lang="he-IL" dirty="0" smtClean="0"/>
              <a:t>שימוש </a:t>
            </a:r>
            <a:r>
              <a:rPr lang="he-IL" dirty="0" smtClean="0"/>
              <a:t>בערוצים חשאיים, תיווך</a:t>
            </a:r>
          </a:p>
          <a:p>
            <a:pPr lvl="1"/>
            <a:r>
              <a:rPr lang="he-IL" dirty="0" smtClean="0"/>
              <a:t>רטוריקה</a:t>
            </a:r>
            <a:r>
              <a:rPr lang="he-IL" dirty="0" smtClean="0"/>
              <a:t>, הכנת ניירות עמדה, הכנה וניהול מפגשים דיפלומטיים</a:t>
            </a: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חשיבה מדינית - תכנים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מופעים מרכזיים של הציר המדיני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הסימולציה המדינית-</a:t>
            </a:r>
            <a:r>
              <a:rPr lang="he-IL" dirty="0" err="1" smtClean="0"/>
              <a:t>בטחונית</a:t>
            </a:r>
            <a:endParaRPr lang="he-IL" dirty="0" smtClean="0"/>
          </a:p>
          <a:p>
            <a:r>
              <a:rPr lang="he-IL" dirty="0" smtClean="0"/>
              <a:t>ביקור במשרד החוץ</a:t>
            </a:r>
          </a:p>
          <a:p>
            <a:r>
              <a:rPr lang="he-IL" dirty="0" smtClean="0"/>
              <a:t>הרצאות אקדמאים</a:t>
            </a:r>
          </a:p>
          <a:p>
            <a:r>
              <a:rPr lang="he-IL" dirty="0" smtClean="0"/>
              <a:t>הרצאות  ובכירים (לרמן) – שגרירים, גם קבלת החלטות (איילנד) </a:t>
            </a:r>
          </a:p>
          <a:p>
            <a:r>
              <a:rPr lang="he-IL" dirty="0" smtClean="0"/>
              <a:t>ביקור בנאט"ו</a:t>
            </a:r>
          </a:p>
          <a:p>
            <a:r>
              <a:rPr lang="he-IL" dirty="0" smtClean="0"/>
              <a:t>ביקור בארה"ב</a:t>
            </a:r>
          </a:p>
          <a:p>
            <a:r>
              <a:rPr lang="he-IL" dirty="0" smtClean="0"/>
              <a:t>סדנאות ומיומנויות – מו"מ, רטוריקה</a:t>
            </a:r>
          </a:p>
          <a:p>
            <a:r>
              <a:rPr lang="he-IL" dirty="0" smtClean="0"/>
              <a:t>סיורי </a:t>
            </a:r>
            <a:r>
              <a:rPr lang="he-IL" dirty="0" err="1" smtClean="0"/>
              <a:t>בטל"מ</a:t>
            </a:r>
            <a:r>
              <a:rPr lang="he-IL" dirty="0" smtClean="0"/>
              <a:t> בארץ</a:t>
            </a:r>
            <a:endParaRPr lang="he-I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sz="4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דיפלומטיה בעולם המודרני</a:t>
            </a:r>
            <a:endParaRPr lang="he-IL" sz="36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- הגדרה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sz="4000" dirty="0" smtClean="0"/>
              <a:t> "ניהול יחסים בין מדינות וישויות אחרות בעלות מעמד בפוליטיקה העולמית, על ידי שליחים רשמיים, בדרכי שלום" (</a:t>
            </a:r>
            <a:r>
              <a:rPr lang="en-US" sz="4000" dirty="0" smtClean="0"/>
              <a:t>Bull</a:t>
            </a:r>
            <a:r>
              <a:rPr lang="he-IL" sz="4000" dirty="0" smtClean="0"/>
              <a:t>).</a:t>
            </a:r>
          </a:p>
          <a:p>
            <a:pPr algn="ctr">
              <a:buNone/>
            </a:pPr>
            <a:r>
              <a:rPr lang="he-IL" sz="3600" dirty="0" smtClean="0">
                <a:solidFill>
                  <a:srgbClr val="FF0000"/>
                </a:solidFill>
              </a:rPr>
              <a:t>גישה רחבה וצרה</a:t>
            </a:r>
          </a:p>
          <a:p>
            <a:pPr algn="ctr">
              <a:buNone/>
            </a:pPr>
            <a:r>
              <a:rPr lang="he-IL" sz="3600" dirty="0" smtClean="0">
                <a:solidFill>
                  <a:srgbClr val="FF0000"/>
                </a:solidFill>
              </a:rPr>
              <a:t>כלי</a:t>
            </a:r>
          </a:p>
          <a:p>
            <a:pPr algn="ctr">
              <a:buNone/>
            </a:pPr>
            <a:r>
              <a:rPr lang="he-IL" sz="3600" dirty="0" smtClean="0">
                <a:solidFill>
                  <a:srgbClr val="FF0000"/>
                </a:solidFill>
              </a:rPr>
              <a:t>נחלק הלא אלים </a:t>
            </a:r>
          </a:p>
          <a:p>
            <a:pPr algn="ctr">
              <a:buNone/>
            </a:pPr>
            <a:r>
              <a:rPr lang="he-IL" sz="3600" dirty="0" smtClean="0">
                <a:solidFill>
                  <a:srgbClr val="FF0000"/>
                </a:solidFill>
              </a:rPr>
              <a:t>שליחים רשמיים?</a:t>
            </a:r>
            <a:endParaRPr lang="he-IL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 הדיפלומטיה המסורתית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1700807"/>
            <a:ext cx="4572000" cy="3672409"/>
          </a:xfrm>
        </p:spPr>
        <p:txBody>
          <a:bodyPr>
            <a:normAutofit fontScale="85000" lnSpcReduction="20000"/>
          </a:bodyPr>
          <a:lstStyle/>
          <a:p>
            <a:r>
              <a:rPr lang="he-IL" sz="4000" dirty="0" smtClean="0"/>
              <a:t>מתחיל ביוון – ערי מדינה</a:t>
            </a:r>
          </a:p>
          <a:p>
            <a:r>
              <a:rPr lang="he-IL" sz="4000" dirty="0" smtClean="0"/>
              <a:t>ציור של </a:t>
            </a:r>
            <a:r>
              <a:rPr lang="he-IL" sz="4000" dirty="0" err="1" smtClean="0"/>
              <a:t>הולביין</a:t>
            </a:r>
            <a:endParaRPr lang="he-IL" sz="4000" dirty="0" smtClean="0"/>
          </a:p>
          <a:p>
            <a:r>
              <a:rPr lang="he-IL" sz="4000" dirty="0" smtClean="0"/>
              <a:t>בין מדינות מעטות (1926-26)</a:t>
            </a:r>
            <a:endParaRPr lang="he-IL" sz="4000" dirty="0" smtClean="0"/>
          </a:p>
          <a:p>
            <a:r>
              <a:rPr lang="he-IL" sz="4000" dirty="0" smtClean="0"/>
              <a:t>חשאית</a:t>
            </a:r>
          </a:p>
          <a:p>
            <a:r>
              <a:rPr lang="he-IL" sz="4000" dirty="0" smtClean="0"/>
              <a:t>באמצעות שגרירים </a:t>
            </a:r>
          </a:p>
          <a:p>
            <a:r>
              <a:rPr lang="he-IL" sz="4000" dirty="0" smtClean="0"/>
              <a:t>אג'נדה </a:t>
            </a:r>
            <a:r>
              <a:rPr lang="he-IL" sz="4000" dirty="0" smtClean="0"/>
              <a:t>פוליטית-צבאית</a:t>
            </a:r>
          </a:p>
        </p:txBody>
      </p:sp>
      <p:pic>
        <p:nvPicPr>
          <p:cNvPr id="4" name="תמונה 3" descr="the diplom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40628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 הדיפלומטיה החדשה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59832" y="1196752"/>
            <a:ext cx="5626968" cy="4929411"/>
          </a:xfrm>
        </p:spPr>
        <p:txBody>
          <a:bodyPr>
            <a:noAutofit/>
          </a:bodyPr>
          <a:lstStyle/>
          <a:p>
            <a:r>
              <a:rPr lang="he-IL" sz="2800" dirty="0" smtClean="0"/>
              <a:t>ריבוי </a:t>
            </a:r>
            <a:r>
              <a:rPr lang="he-IL" sz="2800" dirty="0" smtClean="0"/>
              <a:t>שחקנים (בחוץ ובפנים)</a:t>
            </a:r>
            <a:endParaRPr lang="he-IL" sz="2800" dirty="0" smtClean="0"/>
          </a:p>
          <a:p>
            <a:r>
              <a:rPr lang="he-IL" sz="2800" dirty="0" smtClean="0"/>
              <a:t>מעורבות </a:t>
            </a:r>
            <a:r>
              <a:rPr lang="he-IL" sz="2800" dirty="0" smtClean="0"/>
              <a:t>קברניטים (המלך הדיפלומט) – פסגות, שליחים</a:t>
            </a:r>
            <a:endParaRPr lang="he-IL" sz="2800" dirty="0" smtClean="0"/>
          </a:p>
          <a:p>
            <a:r>
              <a:rPr lang="he-IL" sz="2800" dirty="0" smtClean="0"/>
              <a:t>תקשורת </a:t>
            </a:r>
            <a:r>
              <a:rPr lang="he-IL" sz="2800" dirty="0" smtClean="0"/>
              <a:t>ופומביות – יודעת, מעורבת</a:t>
            </a:r>
            <a:endParaRPr lang="he-IL" sz="2800" dirty="0" smtClean="0"/>
          </a:p>
          <a:p>
            <a:r>
              <a:rPr lang="he-IL" sz="2800" dirty="0" smtClean="0"/>
              <a:t>עידן המידע</a:t>
            </a:r>
          </a:p>
          <a:p>
            <a:r>
              <a:rPr lang="he-IL" sz="2800" dirty="0" smtClean="0"/>
              <a:t>נושאים חדשים –  זכויות אדם, מניעת תפוצה, בריאות</a:t>
            </a:r>
          </a:p>
          <a:p>
            <a:r>
              <a:rPr lang="he-IL" sz="2800" dirty="0" smtClean="0"/>
              <a:t>עליית הדיפלומטיה </a:t>
            </a:r>
            <a:r>
              <a:rPr lang="he-IL" sz="2800" dirty="0" smtClean="0"/>
              <a:t>הרב-צדדית - והאזורית</a:t>
            </a:r>
            <a:endParaRPr lang="he-IL" sz="2800" dirty="0" smtClean="0"/>
          </a:p>
          <a:p>
            <a:r>
              <a:rPr lang="he-IL" sz="2800" dirty="0" smtClean="0"/>
              <a:t>עליית חשיבות סחר,כלכלה ופיתוח</a:t>
            </a:r>
          </a:p>
        </p:txBody>
      </p:sp>
      <p:pic>
        <p:nvPicPr>
          <p:cNvPr id="5" name="תמונה 4" descr="דיפלומטיה חדש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929682" cy="2508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תפקידי הדיפלומט המודרני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dirty="0" smtClean="0"/>
              <a:t>תפקידים "חדשים"</a:t>
            </a:r>
            <a:endParaRPr lang="he-IL" sz="2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/>
            <a:r>
              <a:rPr lang="he-IL" sz="2800" dirty="0" smtClean="0"/>
              <a:t>תאום בין  שחקנים, </a:t>
            </a:r>
            <a:r>
              <a:rPr lang="he-IL" sz="2800" dirty="0" err="1" smtClean="0"/>
              <a:t>אג'נדות</a:t>
            </a:r>
            <a:r>
              <a:rPr lang="he-IL" sz="2800" dirty="0" smtClean="0"/>
              <a:t>, ערוצים</a:t>
            </a:r>
          </a:p>
          <a:p>
            <a:pPr lvl="1"/>
            <a:r>
              <a:rPr lang="he-IL" sz="2800" dirty="0" smtClean="0"/>
              <a:t>עבודה </a:t>
            </a:r>
            <a:r>
              <a:rPr lang="he-IL" sz="2800" dirty="0" err="1" smtClean="0"/>
              <a:t>מולטילטרלית</a:t>
            </a:r>
            <a:endParaRPr lang="he-IL" sz="2800" dirty="0" smtClean="0"/>
          </a:p>
          <a:p>
            <a:pPr lvl="1"/>
            <a:r>
              <a:rPr lang="he-IL" sz="2800" dirty="0" smtClean="0"/>
              <a:t>תקשורת</a:t>
            </a:r>
          </a:p>
          <a:p>
            <a:pPr lvl="1"/>
            <a:r>
              <a:rPr lang="he-IL" sz="2800" dirty="0" smtClean="0"/>
              <a:t>דיפלומטיה ציבורית ומיתוג</a:t>
            </a:r>
          </a:p>
          <a:p>
            <a:pPr lvl="1"/>
            <a:r>
              <a:rPr lang="he-IL" sz="2800" dirty="0" smtClean="0"/>
              <a:t>כלכלה</a:t>
            </a:r>
          </a:p>
          <a:p>
            <a:pPr lvl="1"/>
            <a:r>
              <a:rPr lang="he-IL" sz="2800" dirty="0" smtClean="0"/>
              <a:t>תרבות</a:t>
            </a:r>
          </a:p>
          <a:p>
            <a:r>
              <a:rPr lang="he-IL" sz="3200" dirty="0" smtClean="0"/>
              <a:t>פיתוח</a:t>
            </a:r>
          </a:p>
          <a:p>
            <a:endParaRPr lang="he-IL" sz="28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he-IL" dirty="0" smtClean="0"/>
          </a:p>
          <a:p>
            <a:endParaRPr lang="he-IL" sz="11200" dirty="0" smtClean="0"/>
          </a:p>
          <a:p>
            <a:pPr algn="ctr"/>
            <a:r>
              <a:rPr lang="he-IL" sz="11200" dirty="0" smtClean="0"/>
              <a:t>תפקידים  "מסורתיים"</a:t>
            </a:r>
          </a:p>
          <a:p>
            <a:pPr algn="ctr"/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>
            <a:noAutofit/>
          </a:bodyPr>
          <a:lstStyle/>
          <a:p>
            <a:pPr lvl="1"/>
            <a:r>
              <a:rPr lang="he-IL" sz="2800" dirty="0" smtClean="0"/>
              <a:t>ייצוג</a:t>
            </a:r>
          </a:p>
          <a:p>
            <a:pPr lvl="1"/>
            <a:r>
              <a:rPr lang="he-IL" sz="2800" dirty="0" smtClean="0"/>
              <a:t>תקשורת בין מנהיגים </a:t>
            </a:r>
          </a:p>
          <a:p>
            <a:pPr lvl="1"/>
            <a:r>
              <a:rPr lang="he-IL" sz="2800" dirty="0" smtClean="0"/>
              <a:t>ניהול מו"מ</a:t>
            </a:r>
          </a:p>
          <a:p>
            <a:pPr lvl="1"/>
            <a:r>
              <a:rPr lang="he-IL" sz="2800" dirty="0" smtClean="0"/>
              <a:t>"הסברה"</a:t>
            </a:r>
          </a:p>
          <a:p>
            <a:pPr lvl="1"/>
            <a:r>
              <a:rPr lang="he-IL" sz="2800" dirty="0" smtClean="0"/>
              <a:t>איסוף וניתוח </a:t>
            </a:r>
            <a:r>
              <a:rPr lang="he-IL" sz="2800" dirty="0" smtClean="0"/>
              <a:t>מידע</a:t>
            </a:r>
          </a:p>
          <a:p>
            <a:pPr lvl="1"/>
            <a:r>
              <a:rPr lang="he-IL" sz="2800" dirty="0" smtClean="0"/>
              <a:t>עדיין קיימים:</a:t>
            </a:r>
          </a:p>
          <a:p>
            <a:pPr lvl="2"/>
            <a:r>
              <a:rPr lang="he-IL" sz="2600" dirty="0" smtClean="0"/>
              <a:t>מדינות</a:t>
            </a:r>
          </a:p>
          <a:p>
            <a:pPr lvl="2"/>
            <a:r>
              <a:rPr lang="he-IL" sz="2600" dirty="0" smtClean="0"/>
              <a:t>מו"מ חשאי</a:t>
            </a:r>
          </a:p>
          <a:p>
            <a:pPr lvl="2"/>
            <a:endParaRPr lang="he-IL" sz="2600" dirty="0" smtClean="0"/>
          </a:p>
          <a:p>
            <a:endParaRPr lang="he-IL" sz="2800" dirty="0"/>
          </a:p>
        </p:txBody>
      </p:sp>
      <p:pic>
        <p:nvPicPr>
          <p:cNvPr id="1026" name="Picture 2" descr="C:\Users\Haim Waxman\Downloads\רו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2082437" cy="1559818"/>
          </a:xfrm>
          <a:prstGeom prst="rect">
            <a:avLst/>
          </a:prstGeom>
          <a:noFill/>
        </p:spPr>
      </p:pic>
      <p:pic>
        <p:nvPicPr>
          <p:cNvPr id="1027" name="Picture 3" descr="C:\Users\Haim Waxman\Downloads\אבא אב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949280"/>
            <a:ext cx="971600" cy="64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פועל הדיפלומט?</a:t>
            </a:r>
            <a:endParaRPr lang="he-IL" dirty="0"/>
          </a:p>
        </p:txBody>
      </p:sp>
      <p:graphicFrame>
        <p:nvGraphicFramePr>
          <p:cNvPr id="5" name="דיאגרמה 4"/>
          <p:cNvGraphicFramePr/>
          <p:nvPr/>
        </p:nvGraphicFramePr>
        <p:xfrm>
          <a:off x="323528" y="1397000"/>
          <a:ext cx="85689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13" descr="סוזן.JPG"/>
          <p:cNvPicPr>
            <a:picLocks noChangeAspect="1"/>
          </p:cNvPicPr>
          <p:nvPr/>
        </p:nvPicPr>
        <p:blipFill>
          <a:blip r:embed="rId2" cstate="print"/>
          <a:srcRect t="9956"/>
          <a:stretch>
            <a:fillRect/>
          </a:stretch>
        </p:blipFill>
        <p:spPr bwMode="auto">
          <a:xfrm>
            <a:off x="2093702" y="2060847"/>
            <a:ext cx="3126369" cy="302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C:\Users\haimwaxman\Desktop\תמונות למצגות\מועביט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888" y="2533650"/>
            <a:ext cx="2562225" cy="1790700"/>
          </a:xfrm>
          <a:prstGeom prst="rect">
            <a:avLst/>
          </a:prstGeom>
          <a:noFill/>
        </p:spPr>
      </p:pic>
      <p:pic>
        <p:nvPicPr>
          <p:cNvPr id="2051" name="Picture 3" descr="C:\Users\haimwaxman\Desktop\תמונות למצגות\חיים באו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8966" y="2564904"/>
            <a:ext cx="2185957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על מה נדבר?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 smtClean="0"/>
              <a:t>על הציר </a:t>
            </a:r>
            <a:r>
              <a:rPr lang="he-IL" dirty="0" smtClean="0"/>
              <a:t>המדיני – מבנה </a:t>
            </a:r>
            <a:r>
              <a:rPr lang="he-IL" dirty="0" smtClean="0"/>
              <a:t>ומטרות</a:t>
            </a:r>
            <a:endParaRPr lang="he-IL" dirty="0" smtClean="0"/>
          </a:p>
          <a:p>
            <a:pPr>
              <a:lnSpc>
                <a:spcPct val="200000"/>
              </a:lnSpc>
            </a:pPr>
            <a:r>
              <a:rPr lang="he-IL" dirty="0" smtClean="0"/>
              <a:t>על דיפלומטיה </a:t>
            </a:r>
            <a:r>
              <a:rPr lang="he-IL" dirty="0" smtClean="0"/>
              <a:t>בעולם המודרני</a:t>
            </a:r>
          </a:p>
          <a:p>
            <a:pPr>
              <a:lnSpc>
                <a:spcPct val="200000"/>
              </a:lnSpc>
            </a:pPr>
            <a:r>
              <a:rPr lang="he-IL" dirty="0" smtClean="0"/>
              <a:t>הדיפלומטיה </a:t>
            </a:r>
            <a:r>
              <a:rPr lang="he-IL" dirty="0" smtClean="0"/>
              <a:t>הישראלית </a:t>
            </a:r>
            <a:r>
              <a:rPr lang="he-IL" dirty="0" smtClean="0"/>
              <a:t> ומשרד החוץ (</a:t>
            </a:r>
            <a:r>
              <a:rPr lang="he-IL" dirty="0" err="1" smtClean="0"/>
              <a:t>יוש</a:t>
            </a:r>
            <a:r>
              <a:rPr lang="he-IL" dirty="0" smtClean="0"/>
              <a:t>)</a:t>
            </a:r>
            <a:endParaRPr lang="he-IL" dirty="0" smtClean="0"/>
          </a:p>
          <a:p>
            <a:pPr>
              <a:lnSpc>
                <a:spcPct val="200000"/>
              </a:lnSpc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>משרד החוץ והדיפלומטיה הישראלית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ככה זה התחיל...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508104" y="1556793"/>
            <a:ext cx="3635896" cy="29523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e-IL" dirty="0" smtClean="0"/>
              <a:t>הרצל, וייצמן</a:t>
            </a:r>
          </a:p>
          <a:p>
            <a:pPr>
              <a:buNone/>
            </a:pPr>
            <a:r>
              <a:rPr lang="he-IL" dirty="0" smtClean="0"/>
              <a:t>חיים </a:t>
            </a:r>
            <a:r>
              <a:rPr lang="he-IL" dirty="0" err="1" smtClean="0"/>
              <a:t>ארלוזרוב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מחלקה מדינית של הסוכנות</a:t>
            </a:r>
          </a:p>
          <a:p>
            <a:pPr>
              <a:buNone/>
            </a:pPr>
            <a:r>
              <a:rPr lang="he-IL" dirty="0" smtClean="0"/>
              <a:t>וולטר איתן</a:t>
            </a:r>
          </a:p>
          <a:p>
            <a:pPr>
              <a:buNone/>
            </a:pPr>
            <a:r>
              <a:rPr lang="he-IL" dirty="0" smtClean="0"/>
              <a:t>ירושלים</a:t>
            </a:r>
          </a:p>
          <a:p>
            <a:pPr>
              <a:buNone/>
            </a:pPr>
            <a:r>
              <a:rPr lang="he-IL" dirty="0" smtClean="0"/>
              <a:t>הסדרי שביתי הנשק – תחילת מעמד המשרד</a:t>
            </a:r>
            <a:endParaRPr lang="he-IL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4" name="תמונה 3" descr="משה שר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409728"/>
            <a:ext cx="2665179" cy="2448272"/>
          </a:xfrm>
          <a:prstGeom prst="rect">
            <a:avLst/>
          </a:prstGeom>
        </p:spPr>
      </p:pic>
      <p:pic>
        <p:nvPicPr>
          <p:cNvPr id="5" name="תמונה 4" descr="וולטר אית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24744"/>
            <a:ext cx="2880320" cy="308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אז והיום..</a:t>
            </a:r>
            <a:endParaRPr lang="he-IL" dirty="0"/>
          </a:p>
        </p:txBody>
      </p:sp>
      <p:pic>
        <p:nvPicPr>
          <p:cNvPr id="6" name="Picture 2" descr="C:\Users\Haim Waxman\AppData\Local\Microsoft\Windows\Temporary Internet Files\Content.Outlook\YRQR26JS\משרד החוץ הישן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64904"/>
            <a:ext cx="3678560" cy="3017071"/>
          </a:xfrm>
          <a:prstGeom prst="rect">
            <a:avLst/>
          </a:prstGeom>
          <a:noFill/>
        </p:spPr>
      </p:pic>
      <p:pic>
        <p:nvPicPr>
          <p:cNvPr id="7" name="Picture 2" descr="C:\Users\Haim Waxman\AppData\Local\Microsoft\Windows\Temporary Internet Files\Content.Outlook\YRQR26JS\משרד החוץ החדש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038600" cy="3888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10817" y="1844824"/>
            <a:ext cx="140615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dirty="0" smtClean="0"/>
              <a:t>הקיבוץ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יישום או גם עיצוב?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משרד החוץ ישמש כגוף הממשלתי המרכזי בגיבוש ועיצוב מדיניות החוץ של מדינת ישראל וביישומה"</a:t>
            </a:r>
          </a:p>
          <a:p>
            <a:r>
              <a:rPr lang="he-IL" sz="2400" u="sng" dirty="0" smtClean="0"/>
              <a:t>תופעה כלל </a:t>
            </a:r>
            <a:r>
              <a:rPr lang="he-IL" sz="2400" u="sng" dirty="0" smtClean="0"/>
              <a:t>עולמית – פיחות בדומיננטיות</a:t>
            </a:r>
            <a:endParaRPr lang="he-IL" sz="2400" dirty="0" smtClean="0"/>
          </a:p>
          <a:p>
            <a:r>
              <a:rPr lang="he-IL" sz="2400" u="sng" dirty="0" smtClean="0"/>
              <a:t>דומיננטיות מרכיב הביטחון</a:t>
            </a:r>
            <a:endParaRPr lang="he-IL" sz="2400" dirty="0" smtClean="0"/>
          </a:p>
          <a:p>
            <a:r>
              <a:rPr lang="he-IL" sz="2400" u="sng" dirty="0" smtClean="0"/>
              <a:t>המבנה </a:t>
            </a:r>
            <a:r>
              <a:rPr lang="he-IL" sz="2400" u="sng" dirty="0" smtClean="0"/>
              <a:t>הפוליטי – בתוך מפלגות</a:t>
            </a:r>
          </a:p>
          <a:p>
            <a:r>
              <a:rPr lang="he-IL" sz="2400" u="sng" dirty="0" smtClean="0"/>
              <a:t>משאבים – כסף, ידע, אנשים,</a:t>
            </a:r>
            <a:endParaRPr lang="he-IL" sz="2400" dirty="0" smtClean="0"/>
          </a:p>
          <a:p>
            <a:r>
              <a:rPr lang="he-IL" sz="2400" u="sng" dirty="0" smtClean="0"/>
              <a:t>מבנה הכללי של קבלת החלטות </a:t>
            </a:r>
            <a:r>
              <a:rPr lang="he-IL" sz="2400" u="sng" dirty="0" smtClean="0"/>
              <a:t>בישראל – </a:t>
            </a:r>
            <a:r>
              <a:rPr lang="he-IL" sz="2400" u="sng" dirty="0" err="1" smtClean="0"/>
              <a:t>העדגר</a:t>
            </a:r>
            <a:r>
              <a:rPr lang="he-IL" sz="2400" u="sng" dirty="0" smtClean="0"/>
              <a:t> תכנון, </a:t>
            </a:r>
            <a:endParaRPr lang="he-IL" sz="2400" dirty="0" smtClean="0"/>
          </a:p>
          <a:p>
            <a:endParaRPr lang="he-IL" dirty="0"/>
          </a:p>
        </p:txBody>
      </p:sp>
      <p:pic>
        <p:nvPicPr>
          <p:cNvPr id="4" name="תמונה 3" descr="אורי סבי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2759074"/>
            <a:ext cx="2232248" cy="203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12160" y="0"/>
            <a:ext cx="2354004" cy="2680714"/>
          </a:xfrm>
        </p:spPr>
        <p:txBody>
          <a:bodyPr>
            <a:noAutofit/>
          </a:bodyPr>
          <a:lstStyle/>
          <a:p>
            <a:pPr algn="r"/>
            <a:r>
              <a:rPr lang="he-IL" sz="3600" b="1" dirty="0" smtClean="0"/>
              <a:t>מבנה ארגוני משרד החוץ</a:t>
            </a:r>
            <a:endParaRPr lang="he-IL" sz="3600" b="1" dirty="0"/>
          </a:p>
        </p:txBody>
      </p:sp>
      <p:sp>
        <p:nvSpPr>
          <p:cNvPr id="4" name="מלבן 3"/>
          <p:cNvSpPr/>
          <p:nvPr/>
        </p:nvSpPr>
        <p:spPr>
          <a:xfrm>
            <a:off x="6300192" y="2564904"/>
            <a:ext cx="1485904" cy="575974"/>
          </a:xfrm>
          <a:prstGeom prst="rect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black"/>
                </a:solidFill>
              </a:rPr>
              <a:t>מנכ"ל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4467225" y="3964784"/>
            <a:ext cx="1628780" cy="37505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מנכ"ל מדיני </a:t>
            </a:r>
          </a:p>
        </p:txBody>
      </p:sp>
      <p:sp>
        <p:nvSpPr>
          <p:cNvPr id="12" name="מלבן 11"/>
          <p:cNvSpPr/>
          <p:nvPr/>
        </p:nvSpPr>
        <p:spPr>
          <a:xfrm>
            <a:off x="4476748" y="745685"/>
            <a:ext cx="1619261" cy="37505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</a:t>
            </a:r>
            <a:r>
              <a:rPr lang="he-IL" sz="1400" b="1" dirty="0" err="1" smtClean="0">
                <a:solidFill>
                  <a:prstClr val="black"/>
                </a:solidFill>
              </a:rPr>
              <a:t>מינהל</a:t>
            </a:r>
            <a:r>
              <a:rPr lang="he-IL" sz="1400" b="1" dirty="0" smtClean="0">
                <a:solidFill>
                  <a:prstClr val="black"/>
                </a:solidFill>
              </a:rPr>
              <a:t> (עתידי)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381491" y="2678901"/>
            <a:ext cx="1724031" cy="375050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דיפלומטיה ציבורית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4371979" y="1710095"/>
            <a:ext cx="1724031" cy="375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מולטילטרלי</a:t>
            </a:r>
          </a:p>
        </p:txBody>
      </p:sp>
      <p:sp>
        <p:nvSpPr>
          <p:cNvPr id="25" name="מלבן 24"/>
          <p:cNvSpPr/>
          <p:nvPr/>
        </p:nvSpPr>
        <p:spPr>
          <a:xfrm>
            <a:off x="571464" y="136184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בטמ"ח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571464" y="1093948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קונסולרית</a:t>
            </a:r>
          </a:p>
        </p:txBody>
      </p:sp>
      <p:sp>
        <p:nvSpPr>
          <p:cNvPr id="30" name="מלבן 29"/>
          <p:cNvSpPr/>
          <p:nvPr/>
        </p:nvSpPr>
        <p:spPr>
          <a:xfrm>
            <a:off x="571464" y="826055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פרט ורווחה </a:t>
            </a:r>
          </a:p>
        </p:txBody>
      </p:sp>
      <p:sp>
        <p:nvSpPr>
          <p:cNvPr id="32" name="מלבן 31"/>
          <p:cNvSpPr/>
          <p:nvPr/>
        </p:nvSpPr>
        <p:spPr>
          <a:xfrm>
            <a:off x="571464" y="558163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תקשוב</a:t>
            </a:r>
          </a:p>
        </p:txBody>
      </p:sp>
      <p:sp>
        <p:nvSpPr>
          <p:cNvPr id="34" name="מלבן 33"/>
          <p:cNvSpPr/>
          <p:nvPr/>
        </p:nvSpPr>
        <p:spPr>
          <a:xfrm>
            <a:off x="571464" y="29027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תקציבים</a:t>
            </a:r>
          </a:p>
        </p:txBody>
      </p:sp>
      <p:sp>
        <p:nvSpPr>
          <p:cNvPr id="48" name="מלבן 47"/>
          <p:cNvSpPr/>
          <p:nvPr/>
        </p:nvSpPr>
        <p:spPr>
          <a:xfrm>
            <a:off x="2190725" y="2138729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כלכלה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2190725" y="1870835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ארב"ל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2190725" y="1602944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מש"ב</a:t>
            </a:r>
          </a:p>
        </p:txBody>
      </p:sp>
      <p:sp>
        <p:nvSpPr>
          <p:cNvPr id="51" name="מלבן 50"/>
          <p:cNvSpPr/>
          <p:nvPr/>
        </p:nvSpPr>
        <p:spPr>
          <a:xfrm>
            <a:off x="2190725" y="1187710"/>
            <a:ext cx="1219200" cy="3348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000" b="1" dirty="0">
              <a:solidFill>
                <a:prstClr val="black"/>
              </a:solidFill>
            </a:endParaRP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אסטרטגית </a:t>
            </a: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(מדיני-בטחוני)</a:t>
            </a:r>
          </a:p>
          <a:p>
            <a:pPr algn="ctr"/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80976" y="3111920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דוברות</a:t>
            </a:r>
          </a:p>
        </p:txBody>
      </p:sp>
      <p:sp>
        <p:nvSpPr>
          <p:cNvPr id="55" name="מלבן 54"/>
          <p:cNvSpPr/>
          <p:nvPr/>
        </p:nvSpPr>
        <p:spPr>
          <a:xfrm>
            <a:off x="580976" y="2844028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580976" y="2576135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קשתו"ם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2190725" y="450056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58" name="מלבן 57"/>
          <p:cNvSpPr/>
          <p:nvPr/>
        </p:nvSpPr>
        <p:spPr>
          <a:xfrm>
            <a:off x="2190725" y="4232676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59" name="מלבן 58"/>
          <p:cNvSpPr/>
          <p:nvPr/>
        </p:nvSpPr>
        <p:spPr>
          <a:xfrm>
            <a:off x="2190725" y="39647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60" name="מלבן 59"/>
          <p:cNvSpPr/>
          <p:nvPr/>
        </p:nvSpPr>
        <p:spPr>
          <a:xfrm>
            <a:off x="2190725" y="369689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61" name="מלבן 60"/>
          <p:cNvSpPr/>
          <p:nvPr/>
        </p:nvSpPr>
        <p:spPr>
          <a:xfrm>
            <a:off x="2190725" y="3428999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צפ"א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2190725" y="5036354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63" name="מלבן 62"/>
          <p:cNvSpPr/>
          <p:nvPr/>
        </p:nvSpPr>
        <p:spPr>
          <a:xfrm>
            <a:off x="2190725" y="476846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40" name="מלבן 39"/>
          <p:cNvSpPr/>
          <p:nvPr/>
        </p:nvSpPr>
        <p:spPr>
          <a:xfrm>
            <a:off x="3809987" y="525066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41" name="מלבן 40"/>
          <p:cNvSpPr/>
          <p:nvPr/>
        </p:nvSpPr>
        <p:spPr>
          <a:xfrm>
            <a:off x="2190725" y="562571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42" name="מלבן 41"/>
          <p:cNvSpPr/>
          <p:nvPr/>
        </p:nvSpPr>
        <p:spPr>
          <a:xfrm>
            <a:off x="2190725" y="535782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44" name="מלבן 43"/>
          <p:cNvSpPr/>
          <p:nvPr/>
        </p:nvSpPr>
        <p:spPr>
          <a:xfrm>
            <a:off x="2190725" y="6148112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45" name="מלבן 44"/>
          <p:cNvSpPr/>
          <p:nvPr/>
        </p:nvSpPr>
        <p:spPr>
          <a:xfrm>
            <a:off x="380963" y="616150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תכמ"ד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380963" y="5893610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טקס </a:t>
            </a:r>
            <a:r>
              <a:rPr lang="he-IL" sz="1000" b="1" dirty="0" err="1">
                <a:solidFill>
                  <a:prstClr val="black"/>
                </a:solidFill>
              </a:rPr>
              <a:t>ומאו"ר</a:t>
            </a:r>
            <a:endParaRPr lang="he-IL" sz="1000" b="1" dirty="0">
              <a:solidFill>
                <a:prstClr val="black"/>
              </a:solidFill>
            </a:endParaRPr>
          </a:p>
        </p:txBody>
      </p:sp>
      <p:cxnSp>
        <p:nvCxnSpPr>
          <p:cNvPr id="273" name="מחבר ישר 272"/>
          <p:cNvCxnSpPr>
            <a:endCxn id="11" idx="1"/>
          </p:cNvCxnSpPr>
          <p:nvPr/>
        </p:nvCxnSpPr>
        <p:spPr>
          <a:xfrm flipV="1">
            <a:off x="3428993" y="4152315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מחבר ישר 378"/>
          <p:cNvCxnSpPr/>
          <p:nvPr/>
        </p:nvCxnSpPr>
        <p:spPr>
          <a:xfrm>
            <a:off x="3409925" y="1482392"/>
            <a:ext cx="0" cy="80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/>
          <p:nvPr/>
        </p:nvCxnSpPr>
        <p:spPr>
          <a:xfrm rot="5400000">
            <a:off x="2511749" y="4327176"/>
            <a:ext cx="1796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ישר 94"/>
          <p:cNvCxnSpPr/>
          <p:nvPr/>
        </p:nvCxnSpPr>
        <p:spPr>
          <a:xfrm flipV="1">
            <a:off x="3333742" y="1870834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2190725" y="589361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77" name="מלבן 76"/>
          <p:cNvSpPr/>
          <p:nvPr/>
        </p:nvSpPr>
        <p:spPr>
          <a:xfrm>
            <a:off x="2200237" y="3067349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הסברה</a:t>
            </a:r>
          </a:p>
        </p:txBody>
      </p:sp>
      <p:sp>
        <p:nvSpPr>
          <p:cNvPr id="78" name="מלבן 77"/>
          <p:cNvSpPr/>
          <p:nvPr/>
        </p:nvSpPr>
        <p:spPr>
          <a:xfrm>
            <a:off x="2190725" y="641600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תיאום</a:t>
            </a:r>
          </a:p>
        </p:txBody>
      </p:sp>
      <p:cxnSp>
        <p:nvCxnSpPr>
          <p:cNvPr id="99" name="מחבר ישר 98"/>
          <p:cNvCxnSpPr/>
          <p:nvPr/>
        </p:nvCxnSpPr>
        <p:spPr>
          <a:xfrm>
            <a:off x="1800176" y="2946791"/>
            <a:ext cx="25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ישר 100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ישר 108"/>
          <p:cNvCxnSpPr>
            <a:stCxn id="77" idx="0"/>
          </p:cNvCxnSpPr>
          <p:nvPr/>
        </p:nvCxnSpPr>
        <p:spPr>
          <a:xfrm rot="5400000" flipH="1" flipV="1">
            <a:off x="2749562" y="3007068"/>
            <a:ext cx="120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/>
          <p:cNvCxnSpPr>
            <a:stCxn id="4" idx="1"/>
          </p:cNvCxnSpPr>
          <p:nvPr/>
        </p:nvCxnSpPr>
        <p:spPr>
          <a:xfrm flipH="1" flipV="1">
            <a:off x="6076991" y="2848635"/>
            <a:ext cx="223201" cy="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1790667" y="826052"/>
            <a:ext cx="2676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/>
          <p:nvPr/>
        </p:nvCxnSpPr>
        <p:spPr>
          <a:xfrm rot="5400000">
            <a:off x="4301123" y="2544954"/>
            <a:ext cx="358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 rot="10800000">
            <a:off x="5076056" y="537321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מחבר ישר 197"/>
          <p:cNvCxnSpPr/>
          <p:nvPr/>
        </p:nvCxnSpPr>
        <p:spPr>
          <a:xfrm>
            <a:off x="3419872" y="602128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מחבר ישר 199"/>
          <p:cNvCxnSpPr>
            <a:endCxn id="54" idx="3"/>
          </p:cNvCxnSpPr>
          <p:nvPr/>
        </p:nvCxnSpPr>
        <p:spPr>
          <a:xfrm rot="5400000">
            <a:off x="1487980" y="2883939"/>
            <a:ext cx="633939" cy="954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מחבר ישר 205"/>
          <p:cNvCxnSpPr/>
          <p:nvPr/>
        </p:nvCxnSpPr>
        <p:spPr>
          <a:xfrm rot="5400000">
            <a:off x="1032834" y="1044756"/>
            <a:ext cx="1553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מחבר ישר 211"/>
          <p:cNvCxnSpPr/>
          <p:nvPr/>
        </p:nvCxnSpPr>
        <p:spPr>
          <a:xfrm rot="5400000">
            <a:off x="2786042" y="5987376"/>
            <a:ext cx="128588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ישר 219"/>
          <p:cNvCxnSpPr>
            <a:stCxn id="4" idx="2"/>
          </p:cNvCxnSpPr>
          <p:nvPr/>
        </p:nvCxnSpPr>
        <p:spPr>
          <a:xfrm rot="16200000" flipH="1">
            <a:off x="5303471" y="4880551"/>
            <a:ext cx="3528482" cy="4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ישר 239"/>
          <p:cNvCxnSpPr/>
          <p:nvPr/>
        </p:nvCxnSpPr>
        <p:spPr>
          <a:xfrm rot="10800000" flipV="1">
            <a:off x="1904976" y="6669360"/>
            <a:ext cx="5187305" cy="2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ישר 267"/>
          <p:cNvCxnSpPr/>
          <p:nvPr/>
        </p:nvCxnSpPr>
        <p:spPr>
          <a:xfrm rot="5400000" flipH="1" flipV="1">
            <a:off x="1610303" y="6402594"/>
            <a:ext cx="58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מחבר ישר 270"/>
          <p:cNvCxnSpPr/>
          <p:nvPr/>
        </p:nvCxnSpPr>
        <p:spPr>
          <a:xfrm>
            <a:off x="1619221" y="610792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/>
          <p:nvPr/>
        </p:nvCxnSpPr>
        <p:spPr>
          <a:xfrm rot="5400000">
            <a:off x="1378118" y="6134713"/>
            <a:ext cx="482207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מלבן 24"/>
          <p:cNvSpPr/>
          <p:nvPr/>
        </p:nvSpPr>
        <p:spPr>
          <a:xfrm>
            <a:off x="585750" y="1355143"/>
            <a:ext cx="1219200" cy="24637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בטמ"ח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6" name="מלבן 34"/>
          <p:cNvSpPr/>
          <p:nvPr/>
        </p:nvSpPr>
        <p:spPr>
          <a:xfrm>
            <a:off x="571464" y="1723972"/>
            <a:ext cx="1219200" cy="53578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משאבים חומריים</a:t>
            </a:r>
          </a:p>
          <a:p>
            <a:pPr algn="ctr"/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7" name="מלבן 54"/>
          <p:cNvSpPr/>
          <p:nvPr/>
        </p:nvSpPr>
        <p:spPr>
          <a:xfrm>
            <a:off x="595262" y="2815451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68" name="מלבן 56"/>
          <p:cNvSpPr/>
          <p:nvPr/>
        </p:nvSpPr>
        <p:spPr>
          <a:xfrm>
            <a:off x="2205011" y="4471992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69" name="מלבן 57"/>
          <p:cNvSpPr/>
          <p:nvPr/>
        </p:nvSpPr>
        <p:spPr>
          <a:xfrm>
            <a:off x="2205011" y="420409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70" name="מלבן 58"/>
          <p:cNvSpPr/>
          <p:nvPr/>
        </p:nvSpPr>
        <p:spPr>
          <a:xfrm>
            <a:off x="2205011" y="3936207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72" name="מלבן 59"/>
          <p:cNvSpPr/>
          <p:nvPr/>
        </p:nvSpPr>
        <p:spPr>
          <a:xfrm>
            <a:off x="2205011" y="366831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73" name="מלבן 60"/>
          <p:cNvSpPr/>
          <p:nvPr/>
        </p:nvSpPr>
        <p:spPr>
          <a:xfrm>
            <a:off x="2205011" y="3400422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צפ"א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4" name="מלבן 61"/>
          <p:cNvSpPr/>
          <p:nvPr/>
        </p:nvSpPr>
        <p:spPr>
          <a:xfrm>
            <a:off x="2205011" y="5007777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75" name="מלבן 62"/>
          <p:cNvSpPr/>
          <p:nvPr/>
        </p:nvSpPr>
        <p:spPr>
          <a:xfrm>
            <a:off x="2205011" y="47398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76" name="מלבן 39"/>
          <p:cNvSpPr/>
          <p:nvPr/>
        </p:nvSpPr>
        <p:spPr>
          <a:xfrm>
            <a:off x="3824273" y="522209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79" name="מלבן 40"/>
          <p:cNvSpPr/>
          <p:nvPr/>
        </p:nvSpPr>
        <p:spPr>
          <a:xfrm>
            <a:off x="2205011" y="559714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80" name="מלבן 41"/>
          <p:cNvSpPr/>
          <p:nvPr/>
        </p:nvSpPr>
        <p:spPr>
          <a:xfrm>
            <a:off x="2205011" y="532924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82" name="מלבן 43"/>
          <p:cNvSpPr/>
          <p:nvPr/>
        </p:nvSpPr>
        <p:spPr>
          <a:xfrm>
            <a:off x="2205011" y="611953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83" name="מלבן 44"/>
          <p:cNvSpPr/>
          <p:nvPr/>
        </p:nvSpPr>
        <p:spPr>
          <a:xfrm>
            <a:off x="395249" y="6132926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תכמ"ד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4" name="מלבן 45"/>
          <p:cNvSpPr/>
          <p:nvPr/>
        </p:nvSpPr>
        <p:spPr>
          <a:xfrm>
            <a:off x="395249" y="586503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טקס </a:t>
            </a:r>
            <a:r>
              <a:rPr lang="he-IL" sz="1400" b="1" dirty="0" err="1">
                <a:solidFill>
                  <a:prstClr val="black"/>
                </a:solidFill>
              </a:rPr>
              <a:t>ומאו"ר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5" name="מלבן 64"/>
          <p:cNvSpPr/>
          <p:nvPr/>
        </p:nvSpPr>
        <p:spPr>
          <a:xfrm>
            <a:off x="2205011" y="586503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86" name="מלבן 77"/>
          <p:cNvSpPr/>
          <p:nvPr/>
        </p:nvSpPr>
        <p:spPr>
          <a:xfrm>
            <a:off x="2205011" y="6387427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תיאום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4368" y="2232491"/>
            <a:ext cx="1259632" cy="209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white"/>
                </a:solidFill>
              </a:rPr>
              <a:t>שר</a:t>
            </a:r>
          </a:p>
          <a:p>
            <a:pPr algn="ctr"/>
            <a:r>
              <a:rPr lang="he-IL" sz="3200" b="1" dirty="0">
                <a:solidFill>
                  <a:prstClr val="white"/>
                </a:solidFill>
              </a:rPr>
              <a:t>החוץ</a:t>
            </a:r>
          </a:p>
        </p:txBody>
      </p:sp>
    </p:spTree>
    <p:extLst>
      <p:ext uri="{BB962C8B-B14F-4D97-AF65-F5344CB8AC3E}">
        <p14:creationId xmlns="" xmlns:p14="http://schemas.microsoft.com/office/powerpoint/2010/main" val="2559098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82504" y="347243"/>
            <a:ext cx="8106713" cy="744504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he-IL" dirty="0" smtClean="0"/>
              <a:t>הרכב </a:t>
            </a:r>
            <a:r>
              <a:rPr lang="he-IL" dirty="0"/>
              <a:t>ה</a:t>
            </a:r>
            <a:r>
              <a:rPr lang="he-IL" dirty="0" smtClean="0"/>
              <a:t>נציגות הדיפלומטית</a:t>
            </a:r>
            <a:endParaRPr lang="en-US" dirty="0" smtClean="0"/>
          </a:p>
        </p:txBody>
      </p:sp>
      <p:sp>
        <p:nvSpPr>
          <p:cNvPr id="4113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344713" y="1702202"/>
            <a:ext cx="2438399" cy="365760"/>
          </a:xfrm>
          <a:noFill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4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Organization Chart 12"/>
          <p:cNvGrpSpPr>
            <a:grpSpLocks noChangeAspect="1"/>
          </p:cNvGrpSpPr>
          <p:nvPr/>
        </p:nvGrpSpPr>
        <p:grpSpPr bwMode="auto">
          <a:xfrm>
            <a:off x="4498974" y="1091747"/>
            <a:ext cx="3890242" cy="4272443"/>
            <a:chOff x="2890" y="747"/>
            <a:chExt cx="1945" cy="1551"/>
          </a:xfrm>
        </p:grpSpPr>
        <p:sp>
          <p:nvSpPr>
            <p:cNvPr id="16" name="_s3082"/>
            <p:cNvSpPr>
              <a:spLocks noChangeArrowheads="1"/>
            </p:cNvSpPr>
            <p:nvPr/>
          </p:nvSpPr>
          <p:spPr bwMode="auto">
            <a:xfrm>
              <a:off x="3474" y="747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שגריר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_s3083"/>
            <p:cNvSpPr>
              <a:spLocks noChangeArrowheads="1"/>
            </p:cNvSpPr>
            <p:nvPr/>
          </p:nvSpPr>
          <p:spPr bwMode="auto">
            <a:xfrm>
              <a:off x="2890" y="13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יועץ תרבות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_s3084"/>
            <p:cNvSpPr>
              <a:spLocks noChangeArrowheads="1"/>
            </p:cNvSpPr>
            <p:nvPr/>
          </p:nvSpPr>
          <p:spPr bwMode="auto">
            <a:xfrm>
              <a:off x="2890" y="10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dirty="0">
                <a:solidFill>
                  <a:srgbClr val="3366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מספר 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_s3085"/>
            <p:cNvSpPr>
              <a:spLocks noChangeArrowheads="1"/>
            </p:cNvSpPr>
            <p:nvPr/>
          </p:nvSpPr>
          <p:spPr bwMode="auto">
            <a:xfrm>
              <a:off x="2890" y="16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דובר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_s3086"/>
            <p:cNvSpPr>
              <a:spLocks noChangeArrowheads="1"/>
            </p:cNvSpPr>
            <p:nvPr/>
          </p:nvSpPr>
          <p:spPr bwMode="auto">
            <a:xfrm>
              <a:off x="4095" y="1688"/>
              <a:ext cx="740" cy="288"/>
            </a:xfrm>
            <a:prstGeom prst="roundRect">
              <a:avLst>
                <a:gd name="adj" fmla="val 12523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ראש מדור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קונסולרי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_s3087"/>
            <p:cNvSpPr>
              <a:spLocks noChangeArrowheads="1"/>
            </p:cNvSpPr>
            <p:nvPr/>
          </p:nvSpPr>
          <p:spPr bwMode="auto">
            <a:xfrm>
              <a:off x="2890" y="201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קצין ביטחון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_s3088"/>
            <p:cNvSpPr>
              <a:spLocks noChangeArrowheads="1"/>
            </p:cNvSpPr>
            <p:nvPr/>
          </p:nvSpPr>
          <p:spPr bwMode="auto">
            <a:xfrm>
              <a:off x="4077" y="2006"/>
              <a:ext cx="758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נספח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מסחרי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_s3087"/>
          <p:cNvSpPr>
            <a:spLocks noChangeArrowheads="1"/>
          </p:cNvSpPr>
          <p:nvPr/>
        </p:nvSpPr>
        <p:spPr bwMode="auto">
          <a:xfrm>
            <a:off x="4498974" y="5437215"/>
            <a:ext cx="1728107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קצין מנהלה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_s3087"/>
          <p:cNvSpPr>
            <a:spLocks noChangeArrowheads="1"/>
          </p:cNvSpPr>
          <p:nvPr/>
        </p:nvSpPr>
        <p:spPr bwMode="auto">
          <a:xfrm>
            <a:off x="6908833" y="5437215"/>
            <a:ext cx="1480384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נספח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צבאי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_s3087"/>
          <p:cNvSpPr>
            <a:spLocks noChangeArrowheads="1"/>
          </p:cNvSpPr>
          <p:nvPr/>
        </p:nvSpPr>
        <p:spPr bwMode="auto">
          <a:xfrm>
            <a:off x="6835806" y="1967721"/>
            <a:ext cx="1552533" cy="757581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יועץ מדיני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_s3087"/>
          <p:cNvSpPr>
            <a:spLocks noChangeArrowheads="1"/>
          </p:cNvSpPr>
          <p:nvPr/>
        </p:nvSpPr>
        <p:spPr bwMode="auto">
          <a:xfrm>
            <a:off x="6804248" y="2780928"/>
            <a:ext cx="1656183" cy="721328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אחראי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הסברה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Haim Waxman\Downloads\embas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1948326" cy="1505322"/>
          </a:xfrm>
          <a:prstGeom prst="rect">
            <a:avLst/>
          </a:prstGeom>
          <a:noFill/>
        </p:spPr>
      </p:pic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 flipV="1">
            <a:off x="-252536" y="8541567"/>
            <a:ext cx="4464496" cy="72009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576" y="4797152"/>
            <a:ext cx="27050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</a:rPr>
              <a:t>106 נציגויות</a:t>
            </a:r>
          </a:p>
          <a:p>
            <a:r>
              <a:rPr lang="he-IL" sz="2400" b="1" dirty="0" smtClean="0">
                <a:solidFill>
                  <a:srgbClr val="FF0000"/>
                </a:solidFill>
              </a:rPr>
              <a:t>440 דיפלומטים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1,100 עובדים </a:t>
            </a:r>
          </a:p>
          <a:p>
            <a:r>
              <a:rPr lang="he-IL" sz="2400" b="1" dirty="0" smtClean="0">
                <a:solidFill>
                  <a:srgbClr val="FF0000"/>
                </a:solidFill>
              </a:rPr>
              <a:t>בארץ ובחו"ל...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827584" y="4725144"/>
            <a:ext cx="3096344" cy="165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395536" y="2204864"/>
            <a:ext cx="36724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157 מדינות</a:t>
            </a:r>
          </a:p>
          <a:p>
            <a:r>
              <a:rPr lang="he-IL" sz="2400" dirty="0" smtClean="0"/>
              <a:t>תקציב פעולות מצחיק </a:t>
            </a:r>
          </a:p>
          <a:p>
            <a:r>
              <a:rPr lang="he-IL" sz="2400" dirty="0" smtClean="0"/>
              <a:t>חיי הדיפלומט – בן זוג, המעברים, ילדים, </a:t>
            </a:r>
            <a:endParaRPr lang="he-IL" sz="2400" dirty="0"/>
          </a:p>
        </p:txBody>
      </p:sp>
    </p:spTree>
    <p:extLst>
      <p:ext uri="{BB962C8B-B14F-4D97-AF65-F5344CB8AC3E}">
        <p14:creationId xmlns="" xmlns:p14="http://schemas.microsoft.com/office/powerpoint/2010/main" val="3028777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ועצת הביטחו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888432" cy="2686050"/>
          </a:xfrm>
          <a:prstGeom prst="rect">
            <a:avLst/>
          </a:prstGeom>
        </p:spPr>
      </p:pic>
      <p:pic>
        <p:nvPicPr>
          <p:cNvPr id="3" name="תמונה 2" descr="stopwa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3275856" cy="3040608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900" dirty="0" smtClean="0"/>
              <a:t>נושאים מדיניים-ביטחוניים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מועצת הביטחון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accent1"/>
                </a:solidFill>
              </a:rPr>
              <a:t>המטרה: השגת מרחב תמרון מדיני למבצע </a:t>
            </a:r>
            <a:r>
              <a:rPr lang="he-IL" sz="3600" dirty="0" smtClean="0">
                <a:solidFill>
                  <a:schemeClr val="accent1"/>
                </a:solidFill>
              </a:rPr>
              <a:t>צבאי</a:t>
            </a:r>
          </a:p>
          <a:p>
            <a:pPr algn="ctr"/>
            <a:r>
              <a:rPr lang="he-IL" sz="3600" dirty="0" smtClean="0">
                <a:solidFill>
                  <a:schemeClr val="accent1"/>
                </a:solidFill>
              </a:rPr>
              <a:t> </a:t>
            </a:r>
            <a:endParaRPr lang="he-IL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נושאים מדיניים-ביטחוניים</a:t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מועצת הביטחון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שחקנים </a:t>
            </a:r>
            <a:r>
              <a:rPr lang="he-IL" dirty="0" err="1" smtClean="0"/>
              <a:t>ודינמיקות</a:t>
            </a:r>
            <a:r>
              <a:rPr lang="he-IL" dirty="0" smtClean="0"/>
              <a:t>: חברות </a:t>
            </a:r>
            <a:r>
              <a:rPr lang="he-IL" dirty="0" err="1" smtClean="0"/>
              <a:t>מועב"ט</a:t>
            </a:r>
            <a:r>
              <a:rPr lang="he-IL" dirty="0" smtClean="0"/>
              <a:t>, </a:t>
            </a:r>
            <a:r>
              <a:rPr lang="en-US" dirty="0" smtClean="0"/>
              <a:t>P5</a:t>
            </a:r>
            <a:r>
              <a:rPr lang="he-IL" dirty="0" smtClean="0"/>
              <a:t>, </a:t>
            </a:r>
            <a:r>
              <a:rPr lang="he-IL" smtClean="0"/>
              <a:t>נשיאות, קבוצה </a:t>
            </a:r>
            <a:r>
              <a:rPr lang="he-IL" dirty="0" smtClean="0"/>
              <a:t>ערבית, </a:t>
            </a:r>
            <a:r>
              <a:rPr lang="he-IL" dirty="0" err="1" smtClean="0"/>
              <a:t>בלמ"ז</a:t>
            </a:r>
            <a:r>
              <a:rPr lang="he-IL" dirty="0" smtClean="0"/>
              <a:t>, א"א, נציג </a:t>
            </a:r>
            <a:r>
              <a:rPr lang="he-IL" dirty="0" err="1" smtClean="0"/>
              <a:t>םלסטיני</a:t>
            </a:r>
            <a:r>
              <a:rPr lang="he-IL" dirty="0" smtClean="0"/>
              <a:t>, </a:t>
            </a:r>
            <a:r>
              <a:rPr lang="en-US" dirty="0" smtClean="0"/>
              <a:t>DPA </a:t>
            </a:r>
            <a:r>
              <a:rPr lang="he-IL" dirty="0" smtClean="0"/>
              <a:t> ומזכירות, </a:t>
            </a:r>
            <a:r>
              <a:rPr lang="he-IL" dirty="0" err="1" smtClean="0"/>
              <a:t>עתונאים</a:t>
            </a:r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900" dirty="0" smtClean="0"/>
              <a:t>נושאים מדיניים-ביטחוניים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מועצת הביטחון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accent1"/>
                </a:solidFill>
              </a:rPr>
              <a:t>המטרה: השגת מרחב תמרון מדיני למבצע </a:t>
            </a:r>
            <a:r>
              <a:rPr lang="he-IL" sz="3600" dirty="0" smtClean="0">
                <a:solidFill>
                  <a:schemeClr val="accent1"/>
                </a:solidFill>
              </a:rPr>
              <a:t>צבאי</a:t>
            </a:r>
          </a:p>
          <a:p>
            <a:pPr algn="ctr"/>
            <a:r>
              <a:rPr lang="he-IL" sz="3600" dirty="0" smtClean="0">
                <a:solidFill>
                  <a:schemeClr val="accent1"/>
                </a:solidFill>
              </a:rPr>
              <a:t> </a:t>
            </a:r>
            <a:endParaRPr lang="he-IL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מקרה בוחן - "עמוד ענן"</a:t>
            </a:r>
            <a:endParaRPr lang="he-IL" dirty="0"/>
          </a:p>
        </p:txBody>
      </p:sp>
      <p:graphicFrame>
        <p:nvGraphicFramePr>
          <p:cNvPr id="3" name="דיאגרמה 2"/>
          <p:cNvGraphicFramePr/>
          <p:nvPr/>
        </p:nvGraphicFramePr>
        <p:xfrm>
          <a:off x="251520" y="1124744"/>
          <a:ext cx="83884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הכרת </a:t>
            </a:r>
            <a:r>
              <a:rPr lang="he-IL" b="1" dirty="0" smtClean="0"/>
              <a:t>מושגי יסוד, מגמות ושחקנים </a:t>
            </a:r>
            <a:r>
              <a:rPr lang="he-IL" dirty="0" smtClean="0"/>
              <a:t>מרכזיים במערכת הבינ"ל והאזורית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האתגרים העיק</a:t>
            </a:r>
            <a:r>
              <a:rPr lang="he-IL" dirty="0" smtClean="0"/>
              <a:t>ריים של מדיניות החוץ הישראלית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תהליכי עיצוב מדיניות וקבלת ההחלטות </a:t>
            </a:r>
            <a:r>
              <a:rPr lang="he-IL" dirty="0" smtClean="0"/>
              <a:t>בישראל בנושאים מדיניים-ביטחוניים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העבודה הדיפלומטית ואתגרי משרד החוץ</a:t>
            </a:r>
          </a:p>
          <a:p>
            <a:r>
              <a:rPr lang="he-IL" dirty="0" smtClean="0"/>
              <a:t>פיתוח </a:t>
            </a:r>
            <a:r>
              <a:rPr lang="he-IL" b="1" dirty="0" smtClean="0"/>
              <a:t>חשיבה </a:t>
            </a:r>
            <a:r>
              <a:rPr lang="he-IL" b="1" dirty="0" smtClean="0"/>
              <a:t>אסטרטגית </a:t>
            </a:r>
            <a:r>
              <a:rPr lang="he-IL" b="1" dirty="0" smtClean="0"/>
              <a:t>והתנסות בשימוש בכלים מדיניים</a:t>
            </a:r>
            <a:r>
              <a:rPr lang="he-IL" dirty="0" smtClean="0"/>
              <a:t> במסגרת מערכה ביטחונית-מדינית</a:t>
            </a:r>
          </a:p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מטרות הציר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286000" y="19978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e-IL" dirty="0" smtClean="0"/>
              <a:t>כלל חברות </a:t>
            </a:r>
            <a:r>
              <a:rPr lang="he-IL" dirty="0" err="1" smtClean="0"/>
              <a:t>מובי"ט</a:t>
            </a:r>
            <a:r>
              <a:rPr lang="he-IL" dirty="0" smtClean="0"/>
              <a:t>,,</a:t>
            </a:r>
            <a:r>
              <a:rPr lang="en-US" dirty="0" smtClean="0"/>
              <a:t>5</a:t>
            </a:r>
            <a:endParaRPr lang="he-IL" dirty="0" smtClean="0"/>
          </a:p>
          <a:p>
            <a:pPr lvl="0"/>
            <a:r>
              <a:rPr lang="he-IL" dirty="0" smtClean="0"/>
              <a:t>נשיאות</a:t>
            </a:r>
            <a:endParaRPr lang="en-US" dirty="0" smtClean="0"/>
          </a:p>
          <a:p>
            <a:pPr lvl="0"/>
            <a:r>
              <a:rPr lang="he-IL" dirty="0" smtClean="0"/>
              <a:t>קבוצה ערבית, </a:t>
            </a:r>
            <a:r>
              <a:rPr lang="he-IL" dirty="0" err="1" smtClean="0"/>
              <a:t>בלמ"ז</a:t>
            </a:r>
            <a:endParaRPr lang="he-IL" dirty="0" smtClean="0"/>
          </a:p>
          <a:p>
            <a:pPr lvl="0"/>
            <a:r>
              <a:rPr lang="he-IL" dirty="0" smtClean="0"/>
              <a:t>א"א</a:t>
            </a:r>
          </a:p>
          <a:p>
            <a:pPr lvl="0"/>
            <a:r>
              <a:rPr lang="he-IL" dirty="0" smtClean="0"/>
              <a:t>נציג פלסטיני</a:t>
            </a:r>
            <a:endParaRPr lang="en-US" dirty="0" smtClean="0"/>
          </a:p>
          <a:p>
            <a:pPr lvl="0"/>
            <a:r>
              <a:rPr lang="he-IL" dirty="0" smtClean="0"/>
              <a:t>שגרירים, סגנים</a:t>
            </a:r>
          </a:p>
          <a:p>
            <a:pPr lvl="0"/>
            <a:r>
              <a:rPr lang="he-IL" dirty="0" smtClean="0"/>
              <a:t>מתאמי </a:t>
            </a:r>
            <a:r>
              <a:rPr lang="he-IL" dirty="0" err="1" smtClean="0"/>
              <a:t>מועבי"ט</a:t>
            </a:r>
            <a:r>
              <a:rPr lang="he-IL" dirty="0" smtClean="0"/>
              <a:t> יועצי </a:t>
            </a:r>
            <a:r>
              <a:rPr lang="he-IL" dirty="0" err="1" smtClean="0"/>
              <a:t>מז"ת</a:t>
            </a:r>
            <a:endParaRPr lang="he-IL" dirty="0" smtClean="0"/>
          </a:p>
          <a:p>
            <a:pPr lvl="0"/>
            <a:r>
              <a:rPr lang="he-IL" dirty="0" smtClean="0"/>
              <a:t>מזכ"ל,  </a:t>
            </a:r>
            <a:r>
              <a:rPr lang="en-US" dirty="0" smtClean="0"/>
              <a:t>DPA</a:t>
            </a:r>
          </a:p>
          <a:p>
            <a:pPr lvl="0"/>
            <a:r>
              <a:rPr lang="en-US" dirty="0" smtClean="0"/>
              <a:t>journalists</a:t>
            </a:r>
            <a:endParaRPr lang="he-IL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1152128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4900" dirty="0" smtClean="0"/>
              <a:t>נושאים מדיניים-ביטחוניים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3100" b="1" dirty="0" smtClean="0"/>
              <a:t>הכללת </a:t>
            </a:r>
            <a:r>
              <a:rPr lang="he-IL" sz="3100" b="1" dirty="0" smtClean="0"/>
              <a:t>הזרוע הצבאית של חיזבאללה ברשימת ארגוני  הטרור של האיחוד </a:t>
            </a:r>
            <a:r>
              <a:rPr lang="he-IL" sz="3100" b="1" dirty="0" smtClean="0"/>
              <a:t>האירופי</a:t>
            </a:r>
            <a:r>
              <a:rPr lang="he-IL" sz="3100" dirty="0" smtClean="0"/>
              <a:t/>
            </a:r>
            <a:br>
              <a:rPr lang="he-IL" sz="3100" dirty="0" smtClean="0"/>
            </a:br>
            <a:r>
              <a:rPr lang="he-IL" sz="3100" dirty="0" smtClean="0"/>
              <a:t>יולי 12 בורגס</a:t>
            </a:r>
            <a:br>
              <a:rPr lang="he-IL" sz="3100" dirty="0" smtClean="0"/>
            </a:br>
            <a:r>
              <a:rPr lang="he-IL" sz="3100" dirty="0" smtClean="0"/>
              <a:t>מאבק בין-סוכנותי</a:t>
            </a:r>
            <a:br>
              <a:rPr lang="he-IL" sz="3100" dirty="0" smtClean="0"/>
            </a:br>
            <a:r>
              <a:rPr lang="he-IL" sz="3100" dirty="0" smtClean="0"/>
              <a:t>קבוצות עבודה של האיחוד אירופי</a:t>
            </a:r>
            <a:br>
              <a:rPr lang="he-IL" sz="3100" dirty="0" smtClean="0"/>
            </a:br>
            <a:r>
              <a:rPr lang="he-IL" sz="3100" dirty="0" smtClean="0"/>
              <a:t>יוצר מצב משפטי</a:t>
            </a:r>
            <a:r>
              <a:rPr lang="he-IL" sz="3100" dirty="0" smtClean="0"/>
              <a:t/>
            </a:r>
            <a:br>
              <a:rPr lang="he-IL" sz="3100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901753" cy="29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פעילות במרחב המקוון ובמדיה החברתית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105 אתרים בלמעלה מ-80 שפות</a:t>
            </a:r>
          </a:p>
          <a:p>
            <a:r>
              <a:rPr lang="he-IL" dirty="0" smtClean="0"/>
              <a:t>120עמודי </a:t>
            </a:r>
            <a:r>
              <a:rPr lang="en-US" dirty="0" err="1" smtClean="0"/>
              <a:t>Facebook</a:t>
            </a:r>
            <a:endParaRPr lang="he-IL" dirty="0" smtClean="0"/>
          </a:p>
          <a:p>
            <a:r>
              <a:rPr lang="he-IL" dirty="0" smtClean="0"/>
              <a:t>80 ערוצי </a:t>
            </a:r>
            <a:r>
              <a:rPr lang="en-US" dirty="0" smtClean="0"/>
              <a:t>TWITTER</a:t>
            </a:r>
            <a:endParaRPr lang="he-IL" dirty="0" smtClean="0"/>
          </a:p>
          <a:p>
            <a:r>
              <a:rPr lang="he-IL" dirty="0" smtClean="0"/>
              <a:t>עשרות ערוצי </a:t>
            </a:r>
            <a:r>
              <a:rPr lang="en-US" dirty="0" smtClean="0"/>
              <a:t>YouTube</a:t>
            </a:r>
            <a:r>
              <a:rPr lang="he-IL" dirty="0" smtClean="0"/>
              <a:t> </a:t>
            </a:r>
          </a:p>
          <a:p>
            <a:r>
              <a:rPr lang="he-IL" dirty="0" smtClean="0"/>
              <a:t>פעילות במגוון רשתות חברתיות</a:t>
            </a:r>
            <a:endParaRPr lang="he-IL" dirty="0"/>
          </a:p>
        </p:txBody>
      </p:sp>
      <p:pic>
        <p:nvPicPr>
          <p:cNvPr id="4" name="תמונה 3" descr="social 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3275856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7" y="395287"/>
            <a:ext cx="8353425" cy="606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7344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אחד </a:t>
            </a:r>
            <a:r>
              <a:rPr lang="he-IL" dirty="0" err="1" smtClean="0"/>
              <a:t>הפוסטים</a:t>
            </a:r>
            <a:r>
              <a:rPr lang="he-IL" dirty="0" smtClean="0"/>
              <a:t> הבולטים מתקופת מבצע 'צוק איתן'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רב-צדדית</a:t>
            </a:r>
            <a:endParaRPr lang="he-IL" dirty="0"/>
          </a:p>
        </p:txBody>
      </p:sp>
      <p:pic>
        <p:nvPicPr>
          <p:cNvPr id="1026" name="Picture 2" descr="C:\Users\haimwaxman\Desktop\תמונות למצגות\FCT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168765" cy="3445843"/>
          </a:xfrm>
          <a:prstGeom prst="rect">
            <a:avLst/>
          </a:prstGeom>
          <a:noFill/>
        </p:spPr>
      </p:pic>
      <p:pic>
        <p:nvPicPr>
          <p:cNvPr id="1027" name="Picture 3" descr="C:\Users\haimwaxman\Desktop\תמונות למצגות\cop5_plen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3845650" cy="248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971601" y="414540"/>
            <a:ext cx="7488832" cy="728444"/>
          </a:xfr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דיפלומטיה כלכלית </a:t>
            </a:r>
            <a:endParaRPr lang="he-IL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99999"/>
            <a:ext cx="4141785" cy="39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תמונה 4" descr="TRADESH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4427984" cy="3656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8965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דיפלומטיית  תרבות</a:t>
            </a:r>
            <a:endParaRPr lang="he-IL" dirty="0"/>
          </a:p>
        </p:txBody>
      </p:sp>
      <p:pic>
        <p:nvPicPr>
          <p:cNvPr id="4" name="מציין מיקום תוכן 3" descr="44973650100297408257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6264696" cy="4104456"/>
          </a:xfrm>
        </p:spPr>
      </p:pic>
      <p:sp>
        <p:nvSpPr>
          <p:cNvPr id="6" name="TextBox 5"/>
          <p:cNvSpPr txBox="1"/>
          <p:nvPr/>
        </p:nvSpPr>
        <p:spPr>
          <a:xfrm>
            <a:off x="2339752" y="6093296"/>
            <a:ext cx="4536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“</a:t>
            </a:r>
            <a:r>
              <a:rPr lang="en-US" sz="3600" dirty="0" smtClean="0">
                <a:solidFill>
                  <a:srgbClr val="FF0000"/>
                </a:solidFill>
              </a:rPr>
              <a:t>Rita  Rocks the UN”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harons\Desktop\משרד החוץ\ויזואלים\Haiti-New-Trauma-Un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4" y="252640"/>
            <a:ext cx="8792302" cy="6172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he-IL" sz="4900" dirty="0" smtClean="0"/>
              <a:t>דיפלומטית פיתוח – מש"ב</a:t>
            </a:r>
            <a:r>
              <a:rPr lang="he-IL" dirty="0" smtClean="0">
                <a:solidFill>
                  <a:schemeClr val="bg1"/>
                </a:solidFill>
              </a:rPr>
              <a:t/>
            </a:r>
            <a:br>
              <a:rPr lang="he-IL" dirty="0" smtClean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854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קונסולרית - קונסול בצונאמי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קובי שושנ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628800"/>
            <a:ext cx="5715000" cy="450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יהודית</a:t>
            </a:r>
            <a:endParaRPr lang="he-IL" dirty="0"/>
          </a:p>
        </p:txBody>
      </p:sp>
      <p:pic>
        <p:nvPicPr>
          <p:cNvPr id="4" name="מציין מיקום תוכן 3" descr="שואה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7992888" cy="4771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תפיסה בסיסית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הציר המדיני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6868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לבנים מרכזיות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הזירה הגלובלית והאזורית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עליית שחקנים תת -מדינתיים </a:t>
            </a:r>
          </a:p>
          <a:p>
            <a:r>
              <a:rPr lang="he-IL" dirty="0" smtClean="0"/>
              <a:t>מערכת חד/רב/א-קוטבית</a:t>
            </a:r>
          </a:p>
          <a:p>
            <a:r>
              <a:rPr lang="he-IL" dirty="0" smtClean="0"/>
              <a:t>חשיבות עוצמה רכה </a:t>
            </a:r>
          </a:p>
          <a:p>
            <a:r>
              <a:rPr lang="he-IL" dirty="0" smtClean="0"/>
              <a:t>מולטי-</a:t>
            </a:r>
            <a:r>
              <a:rPr lang="he-IL" dirty="0" err="1" smtClean="0"/>
              <a:t>לטרליזם</a:t>
            </a:r>
            <a:endParaRPr lang="he-IL" dirty="0" smtClean="0"/>
          </a:p>
          <a:p>
            <a:r>
              <a:rPr lang="he-IL" dirty="0" smtClean="0"/>
              <a:t>שנויי שיח: פיתוח בר-קיימא</a:t>
            </a:r>
          </a:p>
          <a:p>
            <a:r>
              <a:rPr lang="he-IL" dirty="0" smtClean="0"/>
              <a:t>השינויים במזה"ת</a:t>
            </a:r>
          </a:p>
          <a:p>
            <a:r>
              <a:rPr lang="he-IL" dirty="0" smtClean="0"/>
              <a:t>עליית מעצמות אזוריות – </a:t>
            </a:r>
            <a:r>
              <a:rPr lang="en-US" dirty="0" smtClean="0"/>
              <a:t>BRICS</a:t>
            </a:r>
            <a:endParaRPr lang="he-IL" dirty="0" smtClean="0"/>
          </a:p>
          <a:p>
            <a:r>
              <a:rPr lang="he-IL" dirty="0" smtClean="0"/>
              <a:t>משפט בינלאומי , הסביבה התקשורתית </a:t>
            </a:r>
          </a:p>
          <a:p>
            <a:endParaRPr lang="he-IL" dirty="0"/>
          </a:p>
        </p:txBody>
      </p:sp>
      <p:pic>
        <p:nvPicPr>
          <p:cNvPr id="4" name="תמונה 3" descr="br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3275856" cy="3096344"/>
          </a:xfrm>
          <a:prstGeom prst="rect">
            <a:avLst/>
          </a:prstGeom>
        </p:spPr>
      </p:pic>
      <p:sp>
        <p:nvSpPr>
          <p:cNvPr id="5" name="פרצוף מחייך 4">
            <a:hlinkClick r:id="rId4" action="ppaction://hlinksldjump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אתגרי מדיניות החוץ של ישראל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67944" y="1844824"/>
            <a:ext cx="4546848" cy="4065315"/>
          </a:xfrm>
        </p:spPr>
        <p:txBody>
          <a:bodyPr>
            <a:noAutofit/>
          </a:bodyPr>
          <a:lstStyle/>
          <a:p>
            <a:r>
              <a:rPr lang="he-IL" sz="2800" dirty="0" smtClean="0"/>
              <a:t>הסכסוך ישראלי-הפלסטיני</a:t>
            </a:r>
          </a:p>
          <a:p>
            <a:r>
              <a:rPr lang="he-IL" sz="2800" dirty="0" smtClean="0"/>
              <a:t>נושאים אסטרטגיים  - איראן גרעין, טרור</a:t>
            </a:r>
            <a:endParaRPr lang="en-US" sz="2800" dirty="0" smtClean="0"/>
          </a:p>
          <a:p>
            <a:r>
              <a:rPr lang="he-IL" sz="2800" dirty="0" smtClean="0"/>
              <a:t>יחסים עם ארה"ב     </a:t>
            </a:r>
          </a:p>
          <a:p>
            <a:r>
              <a:rPr lang="he-IL" sz="2800" dirty="0" smtClean="0"/>
              <a:t>יחסים עם אירופה – סנקציות?</a:t>
            </a:r>
          </a:p>
          <a:p>
            <a:r>
              <a:rPr lang="he-IL" sz="2800" dirty="0" smtClean="0"/>
              <a:t>יחסים עם מעצמות עולות</a:t>
            </a:r>
          </a:p>
          <a:p>
            <a:r>
              <a:rPr lang="he-IL" sz="2800" dirty="0" smtClean="0"/>
              <a:t>אתגר הדה-הלגיטימציה </a:t>
            </a:r>
          </a:p>
        </p:txBody>
      </p:sp>
      <p:pic>
        <p:nvPicPr>
          <p:cNvPr id="4" name="מציין מיקום תוכן 3" descr="b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90092"/>
            <a:ext cx="3456384" cy="4359187"/>
          </a:xfrm>
          <a:prstGeom prst="rect">
            <a:avLst/>
          </a:prstGeom>
        </p:spPr>
      </p:pic>
      <p:sp>
        <p:nvSpPr>
          <p:cNvPr id="5" name="פרצוף מחייך 4">
            <a:hlinkClick r:id="rId4" action="ppaction://hlinksldjump"/>
          </p:cNvPr>
          <p:cNvSpPr/>
          <p:nvPr/>
        </p:nvSpPr>
        <p:spPr>
          <a:xfrm>
            <a:off x="7812360" y="5877272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עיצוב מדיניות וקבלת החלטות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יחסי דרג מדיני -צבאי</a:t>
            </a:r>
          </a:p>
          <a:p>
            <a:r>
              <a:rPr lang="he-IL" dirty="0" smtClean="0"/>
              <a:t>תפקיד </a:t>
            </a:r>
            <a:r>
              <a:rPr lang="he-IL" dirty="0" err="1" smtClean="0"/>
              <a:t>המל"ל</a:t>
            </a:r>
            <a:r>
              <a:rPr lang="he-IL" dirty="0" smtClean="0"/>
              <a:t>, </a:t>
            </a:r>
            <a:r>
              <a:rPr lang="he-IL" dirty="0" err="1" smtClean="0"/>
              <a:t>אג"ת</a:t>
            </a:r>
            <a:r>
              <a:rPr lang="he-IL" dirty="0" smtClean="0"/>
              <a:t>, משרד החוץ, </a:t>
            </a:r>
            <a:r>
              <a:rPr lang="he-IL" dirty="0" err="1" smtClean="0"/>
              <a:t>אבט"מ</a:t>
            </a:r>
            <a:r>
              <a:rPr lang="he-IL" dirty="0" smtClean="0"/>
              <a:t>, </a:t>
            </a:r>
            <a:r>
              <a:rPr lang="he-IL" dirty="0" err="1" smtClean="0"/>
              <a:t>ועחו"ב</a:t>
            </a:r>
            <a:endParaRPr lang="he-IL" dirty="0" smtClean="0"/>
          </a:p>
        </p:txBody>
      </p:sp>
      <p:pic>
        <p:nvPicPr>
          <p:cNvPr id="5" name="תמונה 4" descr="וינוגרד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8028384" cy="2492896"/>
          </a:xfrm>
          <a:prstGeom prst="rect">
            <a:avLst/>
          </a:prstGeom>
        </p:spPr>
      </p:pic>
      <p:sp>
        <p:nvSpPr>
          <p:cNvPr id="6" name="פרצוף מחייך 5">
            <a:hlinkClick r:id="rId4" action="ppaction://hlinksldjump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פניה של הדיפלומטיה המודרנית</a:t>
            </a:r>
            <a:endParaRPr lang="he-IL" sz="40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4291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www.nrg.co.il/images/archive/465x349/1/227/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06" y="4797151"/>
            <a:ext cx="2580559" cy="1720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785225" y="-6397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AutoShape 12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937625" y="-4873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2064" name="Picture 16" descr="http://t3.gstatic.com/images?q=tbn:ANd9GcStN8KI3GlgFt-yfLzIfUYEdGEq7Fq9TUJwKBP78DTjQOowEos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8728"/>
            <a:ext cx="3057525" cy="1819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rg.co.il/images/blogs/461270/bibiobam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52" y="3501008"/>
            <a:ext cx="2544223" cy="1904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ages.globes.co.il/Images/NewGlobes/Misc_2/RTXRPC3%5b5%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708920"/>
            <a:ext cx="3479572" cy="2396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פרצוף מחייך 11">
            <a:hlinkClick r:id="rId10" action="ppaction://hlinksldjump"/>
          </p:cNvPr>
          <p:cNvSpPr/>
          <p:nvPr/>
        </p:nvSpPr>
        <p:spPr>
          <a:xfrm>
            <a:off x="7740352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2554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16601</TotalTime>
  <Words>1065</Words>
  <Application>Microsoft Office PowerPoint</Application>
  <PresentationFormat>‫הצגה על המסך (4:3)</PresentationFormat>
  <Paragraphs>349</Paragraphs>
  <Slides>40</Slides>
  <Notes>28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40</vt:i4>
      </vt:variant>
    </vt:vector>
  </HeadingPairs>
  <TitlesOfParts>
    <vt:vector size="41" baseType="lpstr">
      <vt:lpstr>ערכת נושא Office</vt:lpstr>
      <vt:lpstr>מבוא לציר המדיני </vt:lpstr>
      <vt:lpstr>על מה נדבר?</vt:lpstr>
      <vt:lpstr>מטרות הציר</vt:lpstr>
      <vt:lpstr>תפיסה בסיסית</vt:lpstr>
      <vt:lpstr>לבנים מרכזיות</vt:lpstr>
      <vt:lpstr> הזירה הגלובלית והאזורית</vt:lpstr>
      <vt:lpstr>אתגרי מדיניות החוץ של ישראל</vt:lpstr>
      <vt:lpstr>עיצוב מדיניות וקבלת החלטות</vt:lpstr>
      <vt:lpstr>פניה של הדיפלומטיה המודרנית</vt:lpstr>
      <vt:lpstr>חשיבה מדינית - תכנים</vt:lpstr>
      <vt:lpstr>מופעים מרכזיים של הציר המדיני</vt:lpstr>
      <vt:lpstr>       דיפלומטיה בעולם המודרני</vt:lpstr>
      <vt:lpstr>דיפלומטיה - הגדרה</vt:lpstr>
      <vt:lpstr>מאפייני הדיפלומטיה המסורתית</vt:lpstr>
      <vt:lpstr>מאפייני הדיפלומטיה החדשה</vt:lpstr>
      <vt:lpstr>תפקידי הדיפלומט המודרני</vt:lpstr>
      <vt:lpstr>איך פועל הדיפלומט?</vt:lpstr>
      <vt:lpstr>שקופית 18</vt:lpstr>
      <vt:lpstr>שקופית 19</vt:lpstr>
      <vt:lpstr>      משרד החוץ והדיפלומטיה הישראלית</vt:lpstr>
      <vt:lpstr>ככה זה התחיל... </vt:lpstr>
      <vt:lpstr>אז והיום..</vt:lpstr>
      <vt:lpstr>יישום או גם עיצוב?</vt:lpstr>
      <vt:lpstr>מבנה ארגוני משרד החוץ</vt:lpstr>
      <vt:lpstr>הרכב הנציגות הדיפלומטית</vt:lpstr>
      <vt:lpstr>נושאים מדיניים-ביטחוניים מועצת הביטחון</vt:lpstr>
      <vt:lpstr>נושאים מדיניים-ביטחוניים מועצת הביטחון</vt:lpstr>
      <vt:lpstr>נושאים מדיניים-ביטחוניים מועצת הביטחון</vt:lpstr>
      <vt:lpstr> מקרה בוחן - "עמוד ענן"</vt:lpstr>
      <vt:lpstr>שקופית 30</vt:lpstr>
      <vt:lpstr>    נושאים מדיניים-ביטחוניים הכללת הזרוע הצבאית של חיזבאללה ברשימת ארגוני  הטרור של האיחוד האירופי יולי 12 בורגס מאבק בין-סוכנותי קבוצות עבודה של האיחוד אירופי יוצר מצב משפטי   </vt:lpstr>
      <vt:lpstr>פעילות במרחב המקוון ובמדיה החברתית</vt:lpstr>
      <vt:lpstr>שקופית 33</vt:lpstr>
      <vt:lpstr>דיפלומטיה רב-צדדית</vt:lpstr>
      <vt:lpstr>דיפלומטיה כלכלית </vt:lpstr>
      <vt:lpstr>דיפלומטיית  תרבות</vt:lpstr>
      <vt:lpstr>דיפלומטית פיתוח – מש"ב </vt:lpstr>
      <vt:lpstr>עבודה קונסולרית - קונסול בצונאמי</vt:lpstr>
      <vt:lpstr>דיפלומטיה יהודית</vt:lpstr>
      <vt:lpstr>מבנה הציר המדיני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סופית</dc:title>
  <dc:creator>haimwaxman</dc:creator>
  <cp:lastModifiedBy>haimwaxman</cp:lastModifiedBy>
  <cp:revision>179</cp:revision>
  <dcterms:created xsi:type="dcterms:W3CDTF">2014-10-09T06:53:02Z</dcterms:created>
  <dcterms:modified xsi:type="dcterms:W3CDTF">2015-11-06T04:15:25Z</dcterms:modified>
</cp:coreProperties>
</file>