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2"/>
    <p:sldMasterId id="2147483667" r:id="rId3"/>
    <p:sldMasterId id="2147483681" r:id="rId4"/>
  </p:sldMasterIdLst>
  <p:notesMasterIdLst>
    <p:notesMasterId r:id="rId41"/>
  </p:notesMasterIdLst>
  <p:handoutMasterIdLst>
    <p:handoutMasterId r:id="rId42"/>
  </p:handoutMasterIdLst>
  <p:sldIdLst>
    <p:sldId id="408" r:id="rId5"/>
    <p:sldId id="411" r:id="rId6"/>
    <p:sldId id="413" r:id="rId7"/>
    <p:sldId id="414" r:id="rId8"/>
    <p:sldId id="338" r:id="rId9"/>
    <p:sldId id="356" r:id="rId10"/>
    <p:sldId id="383" r:id="rId11"/>
    <p:sldId id="426" r:id="rId12"/>
    <p:sldId id="283" r:id="rId13"/>
    <p:sldId id="406" r:id="rId14"/>
    <p:sldId id="427" r:id="rId15"/>
    <p:sldId id="361" r:id="rId16"/>
    <p:sldId id="407" r:id="rId17"/>
    <p:sldId id="360" r:id="rId18"/>
    <p:sldId id="363" r:id="rId19"/>
    <p:sldId id="428" r:id="rId20"/>
    <p:sldId id="373" r:id="rId21"/>
    <p:sldId id="429" r:id="rId22"/>
    <p:sldId id="372" r:id="rId23"/>
    <p:sldId id="390" r:id="rId24"/>
    <p:sldId id="430" r:id="rId25"/>
    <p:sldId id="364" r:id="rId26"/>
    <p:sldId id="392" r:id="rId27"/>
    <p:sldId id="440" r:id="rId28"/>
    <p:sldId id="370" r:id="rId29"/>
    <p:sldId id="431" r:id="rId30"/>
    <p:sldId id="419" r:id="rId31"/>
    <p:sldId id="420" r:id="rId32"/>
    <p:sldId id="421" r:id="rId33"/>
    <p:sldId id="422" r:id="rId34"/>
    <p:sldId id="437" r:id="rId35"/>
    <p:sldId id="434" r:id="rId36"/>
    <p:sldId id="435" r:id="rId37"/>
    <p:sldId id="438" r:id="rId38"/>
    <p:sldId id="418" r:id="rId39"/>
    <p:sldId id="439" r:id="rId40"/>
  </p:sldIdLst>
  <p:sldSz cx="9144000" cy="6858000" type="screen4x3"/>
  <p:notesSz cx="6807200" cy="9906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DCE6F2"/>
    <a:srgbClr val="FFFFFF"/>
    <a:srgbClr val="000000"/>
    <a:srgbClr val="008000"/>
    <a:srgbClr val="1D02BE"/>
    <a:srgbClr val="D9D9D9"/>
    <a:srgbClr val="FFFF66"/>
    <a:srgbClr val="FF00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462" autoAdjust="0"/>
    <p:restoredTop sz="93735" autoAdjust="0"/>
  </p:normalViewPr>
  <p:slideViewPr>
    <p:cSldViewPr>
      <p:cViewPr varScale="1">
        <p:scale>
          <a:sx n="61" d="100"/>
          <a:sy n="61" d="100"/>
        </p:scale>
        <p:origin x="464"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464C05-3B7F-476A-B40F-83E8957EC701}" type="doc">
      <dgm:prSet loTypeId="urn:microsoft.com/office/officeart/2005/8/layout/lProcess2" loCatId="relationship" qsTypeId="urn:microsoft.com/office/officeart/2005/8/quickstyle/simple1" qsCatId="simple" csTypeId="urn:microsoft.com/office/officeart/2005/8/colors/accent4_2" csCatId="accent4" phldr="1"/>
      <dgm:spPr/>
      <dgm:t>
        <a:bodyPr/>
        <a:lstStyle/>
        <a:p>
          <a:pPr rtl="1"/>
          <a:endParaRPr lang="he-IL"/>
        </a:p>
      </dgm:t>
    </dgm:pt>
    <dgm:pt modelId="{9DB3951E-B8F2-471A-9E54-9E2162DF78C2}">
      <dgm:prSet/>
      <dgm:spPr/>
      <dgm:t>
        <a:bodyPr/>
        <a:lstStyle/>
        <a:p>
          <a:pPr rtl="1"/>
          <a:r>
            <a:rPr lang="en-US" dirty="0"/>
            <a:t>Classic Confrontation</a:t>
          </a:r>
          <a:endParaRPr lang="he-IL" dirty="0"/>
        </a:p>
      </dgm:t>
    </dgm:pt>
    <dgm:pt modelId="{798D714D-28AB-42DF-AAE9-8B6263A48AE8}" type="parTrans" cxnId="{77FF29A1-4EA6-41E0-9A5E-748FC082F7F4}">
      <dgm:prSet/>
      <dgm:spPr/>
      <dgm:t>
        <a:bodyPr/>
        <a:lstStyle/>
        <a:p>
          <a:pPr rtl="1"/>
          <a:endParaRPr lang="he-IL"/>
        </a:p>
      </dgm:t>
    </dgm:pt>
    <dgm:pt modelId="{A8777237-CD3A-4C7C-B211-F15DA36EA62B}" type="sibTrans" cxnId="{77FF29A1-4EA6-41E0-9A5E-748FC082F7F4}">
      <dgm:prSet/>
      <dgm:spPr/>
      <dgm:t>
        <a:bodyPr/>
        <a:lstStyle/>
        <a:p>
          <a:pPr rtl="1"/>
          <a:endParaRPr lang="he-IL"/>
        </a:p>
      </dgm:t>
    </dgm:pt>
    <dgm:pt modelId="{FDC4B7EC-5514-48FD-AA9F-F8BAC54CA3F8}">
      <dgm:prSet/>
      <dgm:spPr>
        <a:solidFill>
          <a:srgbClr val="FF0000"/>
        </a:solidFill>
      </dgm:spPr>
      <dgm:t>
        <a:bodyPr/>
        <a:lstStyle/>
        <a:p>
          <a:pPr rtl="1"/>
          <a:r>
            <a:rPr lang="en-US" dirty="0"/>
            <a:t>Confrontation with Hezbollah and Hamas</a:t>
          </a:r>
          <a:endParaRPr lang="he-IL" dirty="0"/>
        </a:p>
      </dgm:t>
    </dgm:pt>
    <dgm:pt modelId="{46F5205C-EEEC-45E8-BA78-AFB2586D121C}" type="parTrans" cxnId="{F96A4A68-A7C8-448E-8E33-01DB960D6ACD}">
      <dgm:prSet/>
      <dgm:spPr/>
      <dgm:t>
        <a:bodyPr/>
        <a:lstStyle/>
        <a:p>
          <a:pPr rtl="1"/>
          <a:endParaRPr lang="he-IL"/>
        </a:p>
      </dgm:t>
    </dgm:pt>
    <dgm:pt modelId="{1D67531F-FE2E-4DFB-97C1-86196F0B7AB2}" type="sibTrans" cxnId="{F96A4A68-A7C8-448E-8E33-01DB960D6ACD}">
      <dgm:prSet/>
      <dgm:spPr/>
      <dgm:t>
        <a:bodyPr/>
        <a:lstStyle/>
        <a:p>
          <a:pPr rtl="1"/>
          <a:endParaRPr lang="he-IL"/>
        </a:p>
      </dgm:t>
    </dgm:pt>
    <dgm:pt modelId="{D539D094-44A7-47DC-BA7E-027B243BFD9A}">
      <dgm:prSet/>
      <dgm:spPr/>
      <dgm:t>
        <a:bodyPr/>
        <a:lstStyle/>
        <a:p>
          <a:pPr rtl="1"/>
          <a:r>
            <a:rPr lang="en-US" dirty="0"/>
            <a:t>Confrontation in a non-conventional weapons environment</a:t>
          </a:r>
          <a:endParaRPr lang="he-IL" dirty="0"/>
        </a:p>
      </dgm:t>
    </dgm:pt>
    <dgm:pt modelId="{B931B5A0-7014-4298-B6FC-4C62EACB6465}" type="parTrans" cxnId="{22AA1973-1766-4462-984D-0EE094803DC3}">
      <dgm:prSet/>
      <dgm:spPr/>
      <dgm:t>
        <a:bodyPr/>
        <a:lstStyle/>
        <a:p>
          <a:pPr rtl="1"/>
          <a:endParaRPr lang="he-IL"/>
        </a:p>
      </dgm:t>
    </dgm:pt>
    <dgm:pt modelId="{057C6E6E-6FBB-4271-9CD5-538F9DC47758}" type="sibTrans" cxnId="{22AA1973-1766-4462-984D-0EE094803DC3}">
      <dgm:prSet/>
      <dgm:spPr/>
      <dgm:t>
        <a:bodyPr/>
        <a:lstStyle/>
        <a:p>
          <a:pPr rtl="1"/>
          <a:endParaRPr lang="he-IL"/>
        </a:p>
      </dgm:t>
    </dgm:pt>
    <dgm:pt modelId="{B931633B-92E9-49CB-9A7F-15B6DE93039D}" type="pres">
      <dgm:prSet presAssocID="{0C464C05-3B7F-476A-B40F-83E8957EC701}" presName="theList" presStyleCnt="0">
        <dgm:presLayoutVars>
          <dgm:dir/>
          <dgm:animLvl val="lvl"/>
          <dgm:resizeHandles val="exact"/>
        </dgm:presLayoutVars>
      </dgm:prSet>
      <dgm:spPr/>
    </dgm:pt>
    <dgm:pt modelId="{23B6A9AD-DF4D-4EAE-A66C-92C9E6B4EC7C}" type="pres">
      <dgm:prSet presAssocID="{9DB3951E-B8F2-471A-9E54-9E2162DF78C2}" presName="compNode" presStyleCnt="0"/>
      <dgm:spPr/>
    </dgm:pt>
    <dgm:pt modelId="{EF667E3A-363B-40D0-8887-DA8E7A8486FF}" type="pres">
      <dgm:prSet presAssocID="{9DB3951E-B8F2-471A-9E54-9E2162DF78C2}" presName="aNode" presStyleLbl="bgShp" presStyleIdx="0" presStyleCnt="3"/>
      <dgm:spPr/>
    </dgm:pt>
    <dgm:pt modelId="{088655CF-4017-4D04-B495-9F8ABF9BD5D6}" type="pres">
      <dgm:prSet presAssocID="{9DB3951E-B8F2-471A-9E54-9E2162DF78C2}" presName="textNode" presStyleLbl="bgShp" presStyleIdx="0" presStyleCnt="3"/>
      <dgm:spPr/>
    </dgm:pt>
    <dgm:pt modelId="{CF059D1D-1455-44D9-BC24-EAA0CA11EFDB}" type="pres">
      <dgm:prSet presAssocID="{9DB3951E-B8F2-471A-9E54-9E2162DF78C2}" presName="compChildNode" presStyleCnt="0"/>
      <dgm:spPr/>
    </dgm:pt>
    <dgm:pt modelId="{76B7E2BC-6F2C-4B54-B733-F86CC058DFC3}" type="pres">
      <dgm:prSet presAssocID="{9DB3951E-B8F2-471A-9E54-9E2162DF78C2}" presName="theInnerList" presStyleCnt="0"/>
      <dgm:spPr/>
    </dgm:pt>
    <dgm:pt modelId="{006273F6-D1BD-4EBC-BA66-800759CD8320}" type="pres">
      <dgm:prSet presAssocID="{9DB3951E-B8F2-471A-9E54-9E2162DF78C2}" presName="aSpace" presStyleCnt="0"/>
      <dgm:spPr/>
    </dgm:pt>
    <dgm:pt modelId="{C203CCA9-803E-4325-93CC-E9006021300F}" type="pres">
      <dgm:prSet presAssocID="{FDC4B7EC-5514-48FD-AA9F-F8BAC54CA3F8}" presName="compNode" presStyleCnt="0"/>
      <dgm:spPr/>
    </dgm:pt>
    <dgm:pt modelId="{158CBEC4-4121-40C1-859F-3874440F4C0D}" type="pres">
      <dgm:prSet presAssocID="{FDC4B7EC-5514-48FD-AA9F-F8BAC54CA3F8}" presName="aNode" presStyleLbl="bgShp" presStyleIdx="1" presStyleCnt="3" custScaleX="85065" custScaleY="94117" custLinFactNeighborY="-4412"/>
      <dgm:spPr/>
    </dgm:pt>
    <dgm:pt modelId="{A8D00B1B-1232-4404-A91D-A1C57F5DC50A}" type="pres">
      <dgm:prSet presAssocID="{FDC4B7EC-5514-48FD-AA9F-F8BAC54CA3F8}" presName="textNode" presStyleLbl="bgShp" presStyleIdx="1" presStyleCnt="3"/>
      <dgm:spPr/>
    </dgm:pt>
    <dgm:pt modelId="{E3C1844F-26D2-4FCD-8789-6D1A4C379A03}" type="pres">
      <dgm:prSet presAssocID="{FDC4B7EC-5514-48FD-AA9F-F8BAC54CA3F8}" presName="compChildNode" presStyleCnt="0"/>
      <dgm:spPr/>
    </dgm:pt>
    <dgm:pt modelId="{716A2D83-F9A2-4C7A-B81E-786F132C1977}" type="pres">
      <dgm:prSet presAssocID="{FDC4B7EC-5514-48FD-AA9F-F8BAC54CA3F8}" presName="theInnerList" presStyleCnt="0"/>
      <dgm:spPr/>
    </dgm:pt>
    <dgm:pt modelId="{3AA76AE9-A40F-4D18-A7D7-32DA2AEB8DF1}" type="pres">
      <dgm:prSet presAssocID="{FDC4B7EC-5514-48FD-AA9F-F8BAC54CA3F8}" presName="aSpace" presStyleCnt="0"/>
      <dgm:spPr/>
    </dgm:pt>
    <dgm:pt modelId="{C34D143B-5148-44DC-A8D1-3AD291294ACC}" type="pres">
      <dgm:prSet presAssocID="{D539D094-44A7-47DC-BA7E-027B243BFD9A}" presName="compNode" presStyleCnt="0"/>
      <dgm:spPr/>
    </dgm:pt>
    <dgm:pt modelId="{822EFB37-378B-480F-8533-6738B41461D2}" type="pres">
      <dgm:prSet presAssocID="{D539D094-44A7-47DC-BA7E-027B243BFD9A}" presName="aNode" presStyleLbl="bgShp" presStyleIdx="2" presStyleCnt="3"/>
      <dgm:spPr/>
    </dgm:pt>
    <dgm:pt modelId="{53BB73B7-AA82-4EF5-84E0-3B31F3F12D62}" type="pres">
      <dgm:prSet presAssocID="{D539D094-44A7-47DC-BA7E-027B243BFD9A}" presName="textNode" presStyleLbl="bgShp" presStyleIdx="2" presStyleCnt="3"/>
      <dgm:spPr/>
    </dgm:pt>
    <dgm:pt modelId="{1781F496-D545-40D0-9A40-0E50BC5F1EFA}" type="pres">
      <dgm:prSet presAssocID="{D539D094-44A7-47DC-BA7E-027B243BFD9A}" presName="compChildNode" presStyleCnt="0"/>
      <dgm:spPr/>
    </dgm:pt>
    <dgm:pt modelId="{C1640DA5-46E9-4898-865E-791FA2B92634}" type="pres">
      <dgm:prSet presAssocID="{D539D094-44A7-47DC-BA7E-027B243BFD9A}" presName="theInnerList" presStyleCnt="0"/>
      <dgm:spPr/>
    </dgm:pt>
  </dgm:ptLst>
  <dgm:cxnLst>
    <dgm:cxn modelId="{22AA1973-1766-4462-984D-0EE094803DC3}" srcId="{0C464C05-3B7F-476A-B40F-83E8957EC701}" destId="{D539D094-44A7-47DC-BA7E-027B243BFD9A}" srcOrd="2" destOrd="0" parTransId="{B931B5A0-7014-4298-B6FC-4C62EACB6465}" sibTransId="{057C6E6E-6FBB-4271-9CD5-538F9DC47758}"/>
    <dgm:cxn modelId="{C9D9E9DB-551E-44DA-9DCC-3A4A6684E605}" type="presOf" srcId="{9DB3951E-B8F2-471A-9E54-9E2162DF78C2}" destId="{088655CF-4017-4D04-B495-9F8ABF9BD5D6}" srcOrd="1" destOrd="0" presId="urn:microsoft.com/office/officeart/2005/8/layout/lProcess2"/>
    <dgm:cxn modelId="{C404C439-4475-4B32-936D-06E6C4B9ED24}" type="presOf" srcId="{D539D094-44A7-47DC-BA7E-027B243BFD9A}" destId="{53BB73B7-AA82-4EF5-84E0-3B31F3F12D62}" srcOrd="1" destOrd="0" presId="urn:microsoft.com/office/officeart/2005/8/layout/lProcess2"/>
    <dgm:cxn modelId="{87FCF6E2-9E86-4D88-A9C6-3A35F74EC809}" type="presOf" srcId="{FDC4B7EC-5514-48FD-AA9F-F8BAC54CA3F8}" destId="{158CBEC4-4121-40C1-859F-3874440F4C0D}" srcOrd="0" destOrd="0" presId="urn:microsoft.com/office/officeart/2005/8/layout/lProcess2"/>
    <dgm:cxn modelId="{90D211BF-7DFD-4E4A-B97B-C86FA8D24FC4}" type="presOf" srcId="{0C464C05-3B7F-476A-B40F-83E8957EC701}" destId="{B931633B-92E9-49CB-9A7F-15B6DE93039D}" srcOrd="0" destOrd="0" presId="urn:microsoft.com/office/officeart/2005/8/layout/lProcess2"/>
    <dgm:cxn modelId="{77FF29A1-4EA6-41E0-9A5E-748FC082F7F4}" srcId="{0C464C05-3B7F-476A-B40F-83E8957EC701}" destId="{9DB3951E-B8F2-471A-9E54-9E2162DF78C2}" srcOrd="0" destOrd="0" parTransId="{798D714D-28AB-42DF-AAE9-8B6263A48AE8}" sibTransId="{A8777237-CD3A-4C7C-B211-F15DA36EA62B}"/>
    <dgm:cxn modelId="{F96A4A68-A7C8-448E-8E33-01DB960D6ACD}" srcId="{0C464C05-3B7F-476A-B40F-83E8957EC701}" destId="{FDC4B7EC-5514-48FD-AA9F-F8BAC54CA3F8}" srcOrd="1" destOrd="0" parTransId="{46F5205C-EEEC-45E8-BA78-AFB2586D121C}" sibTransId="{1D67531F-FE2E-4DFB-97C1-86196F0B7AB2}"/>
    <dgm:cxn modelId="{0B3261C7-0A8B-4940-9DA6-BFAEC3455B7C}" type="presOf" srcId="{D539D094-44A7-47DC-BA7E-027B243BFD9A}" destId="{822EFB37-378B-480F-8533-6738B41461D2}" srcOrd="0" destOrd="0" presId="urn:microsoft.com/office/officeart/2005/8/layout/lProcess2"/>
    <dgm:cxn modelId="{F010CFC5-8E12-4D9C-BE73-D71FC6943063}" type="presOf" srcId="{FDC4B7EC-5514-48FD-AA9F-F8BAC54CA3F8}" destId="{A8D00B1B-1232-4404-A91D-A1C57F5DC50A}" srcOrd="1" destOrd="0" presId="urn:microsoft.com/office/officeart/2005/8/layout/lProcess2"/>
    <dgm:cxn modelId="{87C34D40-568B-462C-A99B-8A698894CD3C}" type="presOf" srcId="{9DB3951E-B8F2-471A-9E54-9E2162DF78C2}" destId="{EF667E3A-363B-40D0-8887-DA8E7A8486FF}" srcOrd="0" destOrd="0" presId="urn:microsoft.com/office/officeart/2005/8/layout/lProcess2"/>
    <dgm:cxn modelId="{7A1E632F-3B32-45AF-8FB5-83F595BDFA89}" type="presParOf" srcId="{B931633B-92E9-49CB-9A7F-15B6DE93039D}" destId="{23B6A9AD-DF4D-4EAE-A66C-92C9E6B4EC7C}" srcOrd="0" destOrd="0" presId="urn:microsoft.com/office/officeart/2005/8/layout/lProcess2"/>
    <dgm:cxn modelId="{EA28B72F-E19B-43F7-831A-615886EB4F42}" type="presParOf" srcId="{23B6A9AD-DF4D-4EAE-A66C-92C9E6B4EC7C}" destId="{EF667E3A-363B-40D0-8887-DA8E7A8486FF}" srcOrd="0" destOrd="0" presId="urn:microsoft.com/office/officeart/2005/8/layout/lProcess2"/>
    <dgm:cxn modelId="{51764B6A-04F4-4BFF-BF9A-D02E484D10CA}" type="presParOf" srcId="{23B6A9AD-DF4D-4EAE-A66C-92C9E6B4EC7C}" destId="{088655CF-4017-4D04-B495-9F8ABF9BD5D6}" srcOrd="1" destOrd="0" presId="urn:microsoft.com/office/officeart/2005/8/layout/lProcess2"/>
    <dgm:cxn modelId="{F0AD5AE4-8D1C-432E-AD04-6D1108CE2EDD}" type="presParOf" srcId="{23B6A9AD-DF4D-4EAE-A66C-92C9E6B4EC7C}" destId="{CF059D1D-1455-44D9-BC24-EAA0CA11EFDB}" srcOrd="2" destOrd="0" presId="urn:microsoft.com/office/officeart/2005/8/layout/lProcess2"/>
    <dgm:cxn modelId="{42FBE69F-34E9-4ABD-91DE-462A6CAA7D0D}" type="presParOf" srcId="{CF059D1D-1455-44D9-BC24-EAA0CA11EFDB}" destId="{76B7E2BC-6F2C-4B54-B733-F86CC058DFC3}" srcOrd="0" destOrd="0" presId="urn:microsoft.com/office/officeart/2005/8/layout/lProcess2"/>
    <dgm:cxn modelId="{A6AFFCDE-CA0A-4E15-AA9E-17A41858B90B}" type="presParOf" srcId="{B931633B-92E9-49CB-9A7F-15B6DE93039D}" destId="{006273F6-D1BD-4EBC-BA66-800759CD8320}" srcOrd="1" destOrd="0" presId="urn:microsoft.com/office/officeart/2005/8/layout/lProcess2"/>
    <dgm:cxn modelId="{24C7EFF3-D05C-41B4-BB5F-9E362DB269EE}" type="presParOf" srcId="{B931633B-92E9-49CB-9A7F-15B6DE93039D}" destId="{C203CCA9-803E-4325-93CC-E9006021300F}" srcOrd="2" destOrd="0" presId="urn:microsoft.com/office/officeart/2005/8/layout/lProcess2"/>
    <dgm:cxn modelId="{18BCD86C-8C4A-47E6-9B81-B283E7BC9820}" type="presParOf" srcId="{C203CCA9-803E-4325-93CC-E9006021300F}" destId="{158CBEC4-4121-40C1-859F-3874440F4C0D}" srcOrd="0" destOrd="0" presId="urn:microsoft.com/office/officeart/2005/8/layout/lProcess2"/>
    <dgm:cxn modelId="{28470AD2-A796-4954-BF59-49B96AADF2A4}" type="presParOf" srcId="{C203CCA9-803E-4325-93CC-E9006021300F}" destId="{A8D00B1B-1232-4404-A91D-A1C57F5DC50A}" srcOrd="1" destOrd="0" presId="urn:microsoft.com/office/officeart/2005/8/layout/lProcess2"/>
    <dgm:cxn modelId="{9CECB029-66C3-419C-9FB2-6AC13693D698}" type="presParOf" srcId="{C203CCA9-803E-4325-93CC-E9006021300F}" destId="{E3C1844F-26D2-4FCD-8789-6D1A4C379A03}" srcOrd="2" destOrd="0" presId="urn:microsoft.com/office/officeart/2005/8/layout/lProcess2"/>
    <dgm:cxn modelId="{0E79AD08-0576-4F02-B3E6-97A7E0A9A4FF}" type="presParOf" srcId="{E3C1844F-26D2-4FCD-8789-6D1A4C379A03}" destId="{716A2D83-F9A2-4C7A-B81E-786F132C1977}" srcOrd="0" destOrd="0" presId="urn:microsoft.com/office/officeart/2005/8/layout/lProcess2"/>
    <dgm:cxn modelId="{80A12385-0C4E-4113-8E81-A4742CF734DE}" type="presParOf" srcId="{B931633B-92E9-49CB-9A7F-15B6DE93039D}" destId="{3AA76AE9-A40F-4D18-A7D7-32DA2AEB8DF1}" srcOrd="3" destOrd="0" presId="urn:microsoft.com/office/officeart/2005/8/layout/lProcess2"/>
    <dgm:cxn modelId="{D6DE9C7D-12AA-44A4-9850-A171755ECDEF}" type="presParOf" srcId="{B931633B-92E9-49CB-9A7F-15B6DE93039D}" destId="{C34D143B-5148-44DC-A8D1-3AD291294ACC}" srcOrd="4" destOrd="0" presId="urn:microsoft.com/office/officeart/2005/8/layout/lProcess2"/>
    <dgm:cxn modelId="{464DD97A-1336-49AA-8D8E-FC723FB7D4B7}" type="presParOf" srcId="{C34D143B-5148-44DC-A8D1-3AD291294ACC}" destId="{822EFB37-378B-480F-8533-6738B41461D2}" srcOrd="0" destOrd="0" presId="urn:microsoft.com/office/officeart/2005/8/layout/lProcess2"/>
    <dgm:cxn modelId="{DC3055E1-2AE7-4ECB-B88C-A05097F50255}" type="presParOf" srcId="{C34D143B-5148-44DC-A8D1-3AD291294ACC}" destId="{53BB73B7-AA82-4EF5-84E0-3B31F3F12D62}" srcOrd="1" destOrd="0" presId="urn:microsoft.com/office/officeart/2005/8/layout/lProcess2"/>
    <dgm:cxn modelId="{5C305A5C-D7E5-4FC7-A00F-80A9AEF96269}" type="presParOf" srcId="{C34D143B-5148-44DC-A8D1-3AD291294ACC}" destId="{1781F496-D545-40D0-9A40-0E50BC5F1EFA}" srcOrd="2" destOrd="0" presId="urn:microsoft.com/office/officeart/2005/8/layout/lProcess2"/>
    <dgm:cxn modelId="{33E566FB-33EC-4A50-B406-D19A4911F766}" type="presParOf" srcId="{1781F496-D545-40D0-9A40-0E50BC5F1EFA}" destId="{C1640DA5-46E9-4898-865E-791FA2B92634}"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F21F03-A186-473A-ACCD-528ADBA70252}" type="doc">
      <dgm:prSet loTypeId="urn:microsoft.com/office/officeart/2005/8/layout/chart3" loCatId="relationship" qsTypeId="urn:microsoft.com/office/officeart/2005/8/quickstyle/simple1" qsCatId="simple" csTypeId="urn:microsoft.com/office/officeart/2005/8/colors/accent1_2" csCatId="accent1" phldr="1"/>
      <dgm:spPr/>
    </dgm:pt>
    <dgm:pt modelId="{F1A58E72-97C6-4EF2-AFC6-52583A305A54}">
      <dgm:prSet phldrT="[טקסט]"/>
      <dgm:spPr/>
      <dgm:t>
        <a:bodyPr/>
        <a:lstStyle/>
        <a:p>
          <a:pPr rtl="1"/>
          <a:r>
            <a:rPr lang="en-US" dirty="0"/>
            <a:t>Previous decisions</a:t>
          </a:r>
          <a:endParaRPr lang="he-IL" dirty="0"/>
        </a:p>
      </dgm:t>
    </dgm:pt>
    <dgm:pt modelId="{0C5C4A24-1A9A-4055-A1C5-CD5C48FCF35F}" type="parTrans" cxnId="{C4BFA986-599D-47C4-BD9B-C263C0D50751}">
      <dgm:prSet/>
      <dgm:spPr/>
      <dgm:t>
        <a:bodyPr/>
        <a:lstStyle/>
        <a:p>
          <a:pPr rtl="1"/>
          <a:endParaRPr lang="he-IL"/>
        </a:p>
      </dgm:t>
    </dgm:pt>
    <dgm:pt modelId="{B2CCDFA0-F9E2-4A60-B88F-3180AB8D855D}" type="sibTrans" cxnId="{C4BFA986-599D-47C4-BD9B-C263C0D50751}">
      <dgm:prSet/>
      <dgm:spPr/>
      <dgm:t>
        <a:bodyPr/>
        <a:lstStyle/>
        <a:p>
          <a:pPr rtl="1"/>
          <a:endParaRPr lang="he-IL"/>
        </a:p>
      </dgm:t>
    </dgm:pt>
    <dgm:pt modelId="{383B9688-DA27-481A-9443-6B9FB8E1B963}">
      <dgm:prSet phldrT="[טקסט]"/>
      <dgm:spPr/>
      <dgm:t>
        <a:bodyPr/>
        <a:lstStyle/>
        <a:p>
          <a:pPr rtl="1"/>
          <a:r>
            <a:rPr lang="en-US" dirty="0"/>
            <a:t>Superpower back</a:t>
          </a:r>
          <a:endParaRPr lang="he-IL" dirty="0"/>
        </a:p>
      </dgm:t>
    </dgm:pt>
    <dgm:pt modelId="{0DF3233A-2155-4CF7-9E11-FB966CB684EA}" type="parTrans" cxnId="{DF3A6A6B-B59E-4095-98E4-75E238B4443D}">
      <dgm:prSet/>
      <dgm:spPr/>
      <dgm:t>
        <a:bodyPr/>
        <a:lstStyle/>
        <a:p>
          <a:pPr rtl="1"/>
          <a:endParaRPr lang="he-IL"/>
        </a:p>
      </dgm:t>
    </dgm:pt>
    <dgm:pt modelId="{E858D2C0-2AE9-49F1-BDFA-9CDBCD218506}" type="sibTrans" cxnId="{DF3A6A6B-B59E-4095-98E4-75E238B4443D}">
      <dgm:prSet/>
      <dgm:spPr/>
      <dgm:t>
        <a:bodyPr/>
        <a:lstStyle/>
        <a:p>
          <a:pPr rtl="1"/>
          <a:endParaRPr lang="he-IL"/>
        </a:p>
      </dgm:t>
    </dgm:pt>
    <dgm:pt modelId="{E03A1F4C-6FE1-4F45-9AB4-64E9F8B2B78E}">
      <dgm:prSet phldrT="[טקסט]"/>
      <dgm:spPr/>
      <dgm:t>
        <a:bodyPr/>
        <a:lstStyle/>
        <a:p>
          <a:pPr rtl="1"/>
          <a:r>
            <a:rPr lang="en-US" dirty="0"/>
            <a:t>Generic military power (tanks)</a:t>
          </a:r>
          <a:endParaRPr lang="he-IL" dirty="0"/>
        </a:p>
      </dgm:t>
    </dgm:pt>
    <dgm:pt modelId="{995C8728-57AE-4477-811E-3D74D9B32EB0}" type="parTrans" cxnId="{145DCE2D-7F9A-41D7-9060-AF358207FD9F}">
      <dgm:prSet/>
      <dgm:spPr/>
      <dgm:t>
        <a:bodyPr/>
        <a:lstStyle/>
        <a:p>
          <a:pPr rtl="1"/>
          <a:endParaRPr lang="he-IL"/>
        </a:p>
      </dgm:t>
    </dgm:pt>
    <dgm:pt modelId="{B891AC36-5399-4F3E-913E-B72FEC40C637}" type="sibTrans" cxnId="{145DCE2D-7F9A-41D7-9060-AF358207FD9F}">
      <dgm:prSet/>
      <dgm:spPr/>
      <dgm:t>
        <a:bodyPr/>
        <a:lstStyle/>
        <a:p>
          <a:pPr rtl="1"/>
          <a:endParaRPr lang="he-IL"/>
        </a:p>
      </dgm:t>
    </dgm:pt>
    <dgm:pt modelId="{B9D079FA-0C3E-4DFC-9A3F-210B5875737C}">
      <dgm:prSet phldrT="[טקסט]"/>
      <dgm:spPr/>
      <dgm:t>
        <a:bodyPr/>
        <a:lstStyle/>
        <a:p>
          <a:pPr rtl="1"/>
          <a:r>
            <a:rPr lang="en-US" dirty="0"/>
            <a:t>Maintenance on the basis of operations (retaliatory operations ..)</a:t>
          </a:r>
          <a:endParaRPr lang="he-IL" dirty="0"/>
        </a:p>
      </dgm:t>
    </dgm:pt>
    <dgm:pt modelId="{7894BA1A-9B76-4211-9A3A-2F3FE2560F54}" type="parTrans" cxnId="{1AFB868B-D6AC-4FC9-9552-EFC51DFE378F}">
      <dgm:prSet/>
      <dgm:spPr/>
      <dgm:t>
        <a:bodyPr/>
        <a:lstStyle/>
        <a:p>
          <a:pPr rtl="1"/>
          <a:endParaRPr lang="he-IL"/>
        </a:p>
      </dgm:t>
    </dgm:pt>
    <dgm:pt modelId="{F43CDCCF-FC64-498B-92FB-96579CB4B90E}" type="sibTrans" cxnId="{1AFB868B-D6AC-4FC9-9552-EFC51DFE378F}">
      <dgm:prSet/>
      <dgm:spPr/>
      <dgm:t>
        <a:bodyPr/>
        <a:lstStyle/>
        <a:p>
          <a:pPr rtl="1"/>
          <a:endParaRPr lang="he-IL"/>
        </a:p>
      </dgm:t>
    </dgm:pt>
    <dgm:pt modelId="{8D0659A9-392D-45BA-B908-7AB420134375}" type="pres">
      <dgm:prSet presAssocID="{9DF21F03-A186-473A-ACCD-528ADBA70252}" presName="compositeShape" presStyleCnt="0">
        <dgm:presLayoutVars>
          <dgm:chMax val="7"/>
          <dgm:dir/>
          <dgm:resizeHandles val="exact"/>
        </dgm:presLayoutVars>
      </dgm:prSet>
      <dgm:spPr/>
    </dgm:pt>
    <dgm:pt modelId="{D1FAF79D-2A19-43DE-B2BA-F2DD8493ABAC}" type="pres">
      <dgm:prSet presAssocID="{9DF21F03-A186-473A-ACCD-528ADBA70252}" presName="wedge1" presStyleLbl="node1" presStyleIdx="0" presStyleCnt="4" custLinFactNeighborX="-4175" custLinFactNeighborY="4689"/>
      <dgm:spPr/>
    </dgm:pt>
    <dgm:pt modelId="{3C872313-4C72-46AA-B211-0E432C8CC088}" type="pres">
      <dgm:prSet presAssocID="{9DF21F03-A186-473A-ACCD-528ADBA70252}" presName="wedge1Tx" presStyleLbl="node1" presStyleIdx="0" presStyleCnt="4">
        <dgm:presLayoutVars>
          <dgm:chMax val="0"/>
          <dgm:chPref val="0"/>
          <dgm:bulletEnabled val="1"/>
        </dgm:presLayoutVars>
      </dgm:prSet>
      <dgm:spPr/>
    </dgm:pt>
    <dgm:pt modelId="{4D68D8B1-871C-4982-A948-DBF14979C016}" type="pres">
      <dgm:prSet presAssocID="{9DF21F03-A186-473A-ACCD-528ADBA70252}" presName="wedge2" presStyleLbl="node1" presStyleIdx="1" presStyleCnt="4"/>
      <dgm:spPr/>
    </dgm:pt>
    <dgm:pt modelId="{36FF061B-D0B2-4D1B-9DE1-27FF99FC74C3}" type="pres">
      <dgm:prSet presAssocID="{9DF21F03-A186-473A-ACCD-528ADBA70252}" presName="wedge2Tx" presStyleLbl="node1" presStyleIdx="1" presStyleCnt="4">
        <dgm:presLayoutVars>
          <dgm:chMax val="0"/>
          <dgm:chPref val="0"/>
          <dgm:bulletEnabled val="1"/>
        </dgm:presLayoutVars>
      </dgm:prSet>
      <dgm:spPr/>
    </dgm:pt>
    <dgm:pt modelId="{CD92B800-4AC0-4F51-95B8-5634816CC500}" type="pres">
      <dgm:prSet presAssocID="{9DF21F03-A186-473A-ACCD-528ADBA70252}" presName="wedge3" presStyleLbl="node1" presStyleIdx="2" presStyleCnt="4"/>
      <dgm:spPr/>
    </dgm:pt>
    <dgm:pt modelId="{74849D39-CDE1-4D7F-BEE9-FE98D4671201}" type="pres">
      <dgm:prSet presAssocID="{9DF21F03-A186-473A-ACCD-528ADBA70252}" presName="wedge3Tx" presStyleLbl="node1" presStyleIdx="2" presStyleCnt="4">
        <dgm:presLayoutVars>
          <dgm:chMax val="0"/>
          <dgm:chPref val="0"/>
          <dgm:bulletEnabled val="1"/>
        </dgm:presLayoutVars>
      </dgm:prSet>
      <dgm:spPr/>
    </dgm:pt>
    <dgm:pt modelId="{3DAA41D3-0657-4BF4-B001-61A622E969EE}" type="pres">
      <dgm:prSet presAssocID="{9DF21F03-A186-473A-ACCD-528ADBA70252}" presName="wedge4" presStyleLbl="node1" presStyleIdx="3" presStyleCnt="4"/>
      <dgm:spPr/>
    </dgm:pt>
    <dgm:pt modelId="{6ACE259D-1BFE-47C5-9BDF-A4E1F2749894}" type="pres">
      <dgm:prSet presAssocID="{9DF21F03-A186-473A-ACCD-528ADBA70252}" presName="wedge4Tx" presStyleLbl="node1" presStyleIdx="3" presStyleCnt="4">
        <dgm:presLayoutVars>
          <dgm:chMax val="0"/>
          <dgm:chPref val="0"/>
          <dgm:bulletEnabled val="1"/>
        </dgm:presLayoutVars>
      </dgm:prSet>
      <dgm:spPr/>
    </dgm:pt>
  </dgm:ptLst>
  <dgm:cxnLst>
    <dgm:cxn modelId="{2E818324-E863-4C78-AD05-37E6DEA7E0E2}" type="presOf" srcId="{9DF21F03-A186-473A-ACCD-528ADBA70252}" destId="{8D0659A9-392D-45BA-B908-7AB420134375}" srcOrd="0" destOrd="0" presId="urn:microsoft.com/office/officeart/2005/8/layout/chart3"/>
    <dgm:cxn modelId="{F558C87D-5401-42E8-8370-796F7DC183E8}" type="presOf" srcId="{F1A58E72-97C6-4EF2-AFC6-52583A305A54}" destId="{D1FAF79D-2A19-43DE-B2BA-F2DD8493ABAC}" srcOrd="0" destOrd="0" presId="urn:microsoft.com/office/officeart/2005/8/layout/chart3"/>
    <dgm:cxn modelId="{145DCE2D-7F9A-41D7-9060-AF358207FD9F}" srcId="{9DF21F03-A186-473A-ACCD-528ADBA70252}" destId="{E03A1F4C-6FE1-4F45-9AB4-64E9F8B2B78E}" srcOrd="1" destOrd="0" parTransId="{995C8728-57AE-4477-811E-3D74D9B32EB0}" sibTransId="{B891AC36-5399-4F3E-913E-B72FEC40C637}"/>
    <dgm:cxn modelId="{DF3A6A6B-B59E-4095-98E4-75E238B4443D}" srcId="{9DF21F03-A186-473A-ACCD-528ADBA70252}" destId="{383B9688-DA27-481A-9443-6B9FB8E1B963}" srcOrd="3" destOrd="0" parTransId="{0DF3233A-2155-4CF7-9E11-FB966CB684EA}" sibTransId="{E858D2C0-2AE9-49F1-BDFA-9CDBCD218506}"/>
    <dgm:cxn modelId="{530C27C7-7FB9-429E-B305-D5E603FFECE9}" type="presOf" srcId="{383B9688-DA27-481A-9443-6B9FB8E1B963}" destId="{3DAA41D3-0657-4BF4-B001-61A622E969EE}" srcOrd="0" destOrd="0" presId="urn:microsoft.com/office/officeart/2005/8/layout/chart3"/>
    <dgm:cxn modelId="{1AFB868B-D6AC-4FC9-9552-EFC51DFE378F}" srcId="{9DF21F03-A186-473A-ACCD-528ADBA70252}" destId="{B9D079FA-0C3E-4DFC-9A3F-210B5875737C}" srcOrd="2" destOrd="0" parTransId="{7894BA1A-9B76-4211-9A3A-2F3FE2560F54}" sibTransId="{F43CDCCF-FC64-498B-92FB-96579CB4B90E}"/>
    <dgm:cxn modelId="{56B02DE2-1361-42D3-BF84-94F3D10A08F1}" type="presOf" srcId="{B9D079FA-0C3E-4DFC-9A3F-210B5875737C}" destId="{74849D39-CDE1-4D7F-BEE9-FE98D4671201}" srcOrd="1" destOrd="0" presId="urn:microsoft.com/office/officeart/2005/8/layout/chart3"/>
    <dgm:cxn modelId="{C4BFA986-599D-47C4-BD9B-C263C0D50751}" srcId="{9DF21F03-A186-473A-ACCD-528ADBA70252}" destId="{F1A58E72-97C6-4EF2-AFC6-52583A305A54}" srcOrd="0" destOrd="0" parTransId="{0C5C4A24-1A9A-4055-A1C5-CD5C48FCF35F}" sibTransId="{B2CCDFA0-F9E2-4A60-B88F-3180AB8D855D}"/>
    <dgm:cxn modelId="{A2449FA5-95E7-4E10-A9E8-7DDC7330B11B}" type="presOf" srcId="{E03A1F4C-6FE1-4F45-9AB4-64E9F8B2B78E}" destId="{4D68D8B1-871C-4982-A948-DBF14979C016}" srcOrd="0" destOrd="0" presId="urn:microsoft.com/office/officeart/2005/8/layout/chart3"/>
    <dgm:cxn modelId="{0A191431-3F36-4773-8EAA-997641F15D3F}" type="presOf" srcId="{383B9688-DA27-481A-9443-6B9FB8E1B963}" destId="{6ACE259D-1BFE-47C5-9BDF-A4E1F2749894}" srcOrd="1" destOrd="0" presId="urn:microsoft.com/office/officeart/2005/8/layout/chart3"/>
    <dgm:cxn modelId="{9320FDA6-EF03-473D-9116-699A6EF442D6}" type="presOf" srcId="{B9D079FA-0C3E-4DFC-9A3F-210B5875737C}" destId="{CD92B800-4AC0-4F51-95B8-5634816CC500}" srcOrd="0" destOrd="0" presId="urn:microsoft.com/office/officeart/2005/8/layout/chart3"/>
    <dgm:cxn modelId="{9CF920B0-5452-4FB9-809E-8F8636D0FD99}" type="presOf" srcId="{E03A1F4C-6FE1-4F45-9AB4-64E9F8B2B78E}" destId="{36FF061B-D0B2-4D1B-9DE1-27FF99FC74C3}" srcOrd="1" destOrd="0" presId="urn:microsoft.com/office/officeart/2005/8/layout/chart3"/>
    <dgm:cxn modelId="{F4076082-C1C8-47FA-8BE5-D8AF0438E8A2}" type="presOf" srcId="{F1A58E72-97C6-4EF2-AFC6-52583A305A54}" destId="{3C872313-4C72-46AA-B211-0E432C8CC088}" srcOrd="1" destOrd="0" presId="urn:microsoft.com/office/officeart/2005/8/layout/chart3"/>
    <dgm:cxn modelId="{31F0F382-646A-4E37-AE3F-F69F1D9D13CE}" type="presParOf" srcId="{8D0659A9-392D-45BA-B908-7AB420134375}" destId="{D1FAF79D-2A19-43DE-B2BA-F2DD8493ABAC}" srcOrd="0" destOrd="0" presId="urn:microsoft.com/office/officeart/2005/8/layout/chart3"/>
    <dgm:cxn modelId="{0B0DB611-4F4D-4CD2-91A6-58E38BCBCCFD}" type="presParOf" srcId="{8D0659A9-392D-45BA-B908-7AB420134375}" destId="{3C872313-4C72-46AA-B211-0E432C8CC088}" srcOrd="1" destOrd="0" presId="urn:microsoft.com/office/officeart/2005/8/layout/chart3"/>
    <dgm:cxn modelId="{B1B5E1DB-C8A8-4136-B26D-4816A01AE8EC}" type="presParOf" srcId="{8D0659A9-392D-45BA-B908-7AB420134375}" destId="{4D68D8B1-871C-4982-A948-DBF14979C016}" srcOrd="2" destOrd="0" presId="urn:microsoft.com/office/officeart/2005/8/layout/chart3"/>
    <dgm:cxn modelId="{01AAD851-6879-4E0A-AB23-E9B7645D24AF}" type="presParOf" srcId="{8D0659A9-392D-45BA-B908-7AB420134375}" destId="{36FF061B-D0B2-4D1B-9DE1-27FF99FC74C3}" srcOrd="3" destOrd="0" presId="urn:microsoft.com/office/officeart/2005/8/layout/chart3"/>
    <dgm:cxn modelId="{FDDE3EEF-8B24-4804-865E-3C066E94E80F}" type="presParOf" srcId="{8D0659A9-392D-45BA-B908-7AB420134375}" destId="{CD92B800-4AC0-4F51-95B8-5634816CC500}" srcOrd="4" destOrd="0" presId="urn:microsoft.com/office/officeart/2005/8/layout/chart3"/>
    <dgm:cxn modelId="{A921874E-B887-4260-A7F9-B9A642D69049}" type="presParOf" srcId="{8D0659A9-392D-45BA-B908-7AB420134375}" destId="{74849D39-CDE1-4D7F-BEE9-FE98D4671201}" srcOrd="5" destOrd="0" presId="urn:microsoft.com/office/officeart/2005/8/layout/chart3"/>
    <dgm:cxn modelId="{ECDE1A2B-AD2C-4F81-99FE-FECD57DA31FF}" type="presParOf" srcId="{8D0659A9-392D-45BA-B908-7AB420134375}" destId="{3DAA41D3-0657-4BF4-B001-61A622E969EE}" srcOrd="6" destOrd="0" presId="urn:microsoft.com/office/officeart/2005/8/layout/chart3"/>
    <dgm:cxn modelId="{9A6FDBDA-2E97-46B8-883B-AA179F1985F7}" type="presParOf" srcId="{8D0659A9-392D-45BA-B908-7AB420134375}" destId="{6ACE259D-1BFE-47C5-9BDF-A4E1F2749894}"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F21F03-A186-473A-ACCD-528ADBA70252}" type="doc">
      <dgm:prSet loTypeId="urn:microsoft.com/office/officeart/2005/8/layout/chart3" loCatId="relationship" qsTypeId="urn:microsoft.com/office/officeart/2005/8/quickstyle/simple1" qsCatId="simple" csTypeId="urn:microsoft.com/office/officeart/2005/8/colors/accent1_2" csCatId="accent1" phldr="1"/>
      <dgm:spPr/>
    </dgm:pt>
    <dgm:pt modelId="{F1A58E72-97C6-4EF2-AFC6-52583A305A54}">
      <dgm:prSet phldrT="[טקסט]" custT="1"/>
      <dgm:spPr/>
      <dgm:t>
        <a:bodyPr/>
        <a:lstStyle/>
        <a:p>
          <a:pPr rtl="1"/>
          <a:r>
            <a:rPr lang="en-US" sz="1200" dirty="0"/>
            <a:t>Serious damage</a:t>
          </a:r>
          <a:endParaRPr lang="he-IL" sz="1200" dirty="0"/>
        </a:p>
      </dgm:t>
    </dgm:pt>
    <dgm:pt modelId="{0C5C4A24-1A9A-4055-A1C5-CD5C48FCF35F}" type="parTrans" cxnId="{C4BFA986-599D-47C4-BD9B-C263C0D50751}">
      <dgm:prSet/>
      <dgm:spPr/>
      <dgm:t>
        <a:bodyPr/>
        <a:lstStyle/>
        <a:p>
          <a:pPr rtl="1"/>
          <a:endParaRPr lang="he-IL" sz="2800"/>
        </a:p>
      </dgm:t>
    </dgm:pt>
    <dgm:pt modelId="{B2CCDFA0-F9E2-4A60-B88F-3180AB8D855D}" type="sibTrans" cxnId="{C4BFA986-599D-47C4-BD9B-C263C0D50751}">
      <dgm:prSet/>
      <dgm:spPr/>
      <dgm:t>
        <a:bodyPr/>
        <a:lstStyle/>
        <a:p>
          <a:pPr rtl="1"/>
          <a:endParaRPr lang="he-IL" sz="2800"/>
        </a:p>
      </dgm:t>
    </dgm:pt>
    <dgm:pt modelId="{383B9688-DA27-481A-9443-6B9FB8E1B963}">
      <dgm:prSet phldrT="[טקסט]" custT="1"/>
      <dgm:spPr/>
      <dgm:t>
        <a:bodyPr/>
        <a:lstStyle/>
        <a:p>
          <a:pPr rtl="1"/>
          <a:r>
            <a:rPr lang="en-US" sz="1200" dirty="0"/>
            <a:t>Specific military power</a:t>
          </a:r>
          <a:endParaRPr lang="he-IL" sz="1200" dirty="0"/>
        </a:p>
      </dgm:t>
    </dgm:pt>
    <dgm:pt modelId="{0DF3233A-2155-4CF7-9E11-FB966CB684EA}" type="parTrans" cxnId="{DF3A6A6B-B59E-4095-98E4-75E238B4443D}">
      <dgm:prSet/>
      <dgm:spPr/>
      <dgm:t>
        <a:bodyPr/>
        <a:lstStyle/>
        <a:p>
          <a:pPr rtl="1"/>
          <a:endParaRPr lang="he-IL" sz="2800"/>
        </a:p>
      </dgm:t>
    </dgm:pt>
    <dgm:pt modelId="{E858D2C0-2AE9-49F1-BDFA-9CDBCD218506}" type="sibTrans" cxnId="{DF3A6A6B-B59E-4095-98E4-75E238B4443D}">
      <dgm:prSet/>
      <dgm:spPr/>
      <dgm:t>
        <a:bodyPr/>
        <a:lstStyle/>
        <a:p>
          <a:pPr rtl="1"/>
          <a:endParaRPr lang="he-IL" sz="2800"/>
        </a:p>
      </dgm:t>
    </dgm:pt>
    <dgm:pt modelId="{84F1E78B-EDC1-4FAE-829A-CFF1C7915917}">
      <dgm:prSet phldrT="[טקסט]" custT="1"/>
      <dgm:spPr/>
      <dgm:t>
        <a:bodyPr/>
        <a:lstStyle/>
        <a:p>
          <a:pPr rtl="1"/>
          <a:r>
            <a:rPr lang="en-US" sz="1200" dirty="0"/>
            <a:t>Campaign between wars</a:t>
          </a:r>
          <a:endParaRPr lang="he-IL" sz="1200" dirty="0"/>
        </a:p>
      </dgm:t>
    </dgm:pt>
    <dgm:pt modelId="{DC06CB0A-D2BE-48C9-8D81-B96EF843EA8D}" type="parTrans" cxnId="{D208E552-0848-4E92-9948-94063F45A40B}">
      <dgm:prSet/>
      <dgm:spPr/>
      <dgm:t>
        <a:bodyPr/>
        <a:lstStyle/>
        <a:p>
          <a:pPr rtl="1"/>
          <a:endParaRPr lang="he-IL" sz="2800"/>
        </a:p>
      </dgm:t>
    </dgm:pt>
    <dgm:pt modelId="{527F52DC-B04B-4A1D-9037-298AE421834A}" type="sibTrans" cxnId="{D208E552-0848-4E92-9948-94063F45A40B}">
      <dgm:prSet/>
      <dgm:spPr/>
      <dgm:t>
        <a:bodyPr/>
        <a:lstStyle/>
        <a:p>
          <a:pPr rtl="1"/>
          <a:endParaRPr lang="he-IL" sz="2800"/>
        </a:p>
      </dgm:t>
    </dgm:pt>
    <dgm:pt modelId="{E03A1F4C-6FE1-4F45-9AB4-64E9F8B2B78E}">
      <dgm:prSet phldrT="[טקסט]" custT="1"/>
      <dgm:spPr/>
      <dgm:t>
        <a:bodyPr/>
        <a:lstStyle/>
        <a:p>
          <a:pPr rtl="1"/>
          <a:r>
            <a:rPr lang="en-US" sz="1200" dirty="0"/>
            <a:t>Anti-</a:t>
          </a:r>
          <a:r>
            <a:rPr lang="en-US" sz="1200" dirty="0" err="1"/>
            <a:t>missle</a:t>
          </a:r>
          <a:r>
            <a:rPr lang="en-US" sz="1200" dirty="0"/>
            <a:t> defense</a:t>
          </a:r>
          <a:endParaRPr lang="he-IL" sz="1200" dirty="0"/>
        </a:p>
      </dgm:t>
    </dgm:pt>
    <dgm:pt modelId="{995C8728-57AE-4477-811E-3D74D9B32EB0}" type="parTrans" cxnId="{145DCE2D-7F9A-41D7-9060-AF358207FD9F}">
      <dgm:prSet/>
      <dgm:spPr/>
      <dgm:t>
        <a:bodyPr/>
        <a:lstStyle/>
        <a:p>
          <a:pPr rtl="1"/>
          <a:endParaRPr lang="he-IL" sz="2800"/>
        </a:p>
      </dgm:t>
    </dgm:pt>
    <dgm:pt modelId="{B891AC36-5399-4F3E-913E-B72FEC40C637}" type="sibTrans" cxnId="{145DCE2D-7F9A-41D7-9060-AF358207FD9F}">
      <dgm:prSet/>
      <dgm:spPr/>
      <dgm:t>
        <a:bodyPr/>
        <a:lstStyle/>
        <a:p>
          <a:pPr rtl="1"/>
          <a:endParaRPr lang="he-IL" sz="2800"/>
        </a:p>
      </dgm:t>
    </dgm:pt>
    <dgm:pt modelId="{B9D079FA-0C3E-4DFC-9A3F-210B5875737C}">
      <dgm:prSet phldrT="[טקסט]" custT="1"/>
      <dgm:spPr/>
      <dgm:t>
        <a:bodyPr/>
        <a:lstStyle/>
        <a:p>
          <a:pPr rtl="1"/>
          <a:r>
            <a:rPr lang="en-US" sz="1000" dirty="0"/>
            <a:t>Maintenance on the basis of ongoing security operations</a:t>
          </a:r>
          <a:endParaRPr lang="he-IL" sz="1000" dirty="0"/>
        </a:p>
      </dgm:t>
    </dgm:pt>
    <dgm:pt modelId="{7894BA1A-9B76-4211-9A3A-2F3FE2560F54}" type="parTrans" cxnId="{1AFB868B-D6AC-4FC9-9552-EFC51DFE378F}">
      <dgm:prSet/>
      <dgm:spPr/>
      <dgm:t>
        <a:bodyPr/>
        <a:lstStyle/>
        <a:p>
          <a:pPr rtl="1"/>
          <a:endParaRPr lang="he-IL" sz="2800"/>
        </a:p>
      </dgm:t>
    </dgm:pt>
    <dgm:pt modelId="{F43CDCCF-FC64-498B-92FB-96579CB4B90E}" type="sibTrans" cxnId="{1AFB868B-D6AC-4FC9-9552-EFC51DFE378F}">
      <dgm:prSet/>
      <dgm:spPr/>
      <dgm:t>
        <a:bodyPr/>
        <a:lstStyle/>
        <a:p>
          <a:pPr rtl="1"/>
          <a:endParaRPr lang="he-IL" sz="2800"/>
        </a:p>
      </dgm:t>
    </dgm:pt>
    <dgm:pt modelId="{8D0659A9-392D-45BA-B908-7AB420134375}" type="pres">
      <dgm:prSet presAssocID="{9DF21F03-A186-473A-ACCD-528ADBA70252}" presName="compositeShape" presStyleCnt="0">
        <dgm:presLayoutVars>
          <dgm:chMax val="7"/>
          <dgm:dir/>
          <dgm:resizeHandles val="exact"/>
        </dgm:presLayoutVars>
      </dgm:prSet>
      <dgm:spPr/>
    </dgm:pt>
    <dgm:pt modelId="{D1FAF79D-2A19-43DE-B2BA-F2DD8493ABAC}" type="pres">
      <dgm:prSet presAssocID="{9DF21F03-A186-473A-ACCD-528ADBA70252}" presName="wedge1" presStyleLbl="node1" presStyleIdx="0" presStyleCnt="5" custScaleX="84574" custScaleY="88498" custLinFactNeighborX="-2422" custLinFactNeighborY="4834"/>
      <dgm:spPr/>
    </dgm:pt>
    <dgm:pt modelId="{3C872313-4C72-46AA-B211-0E432C8CC088}" type="pres">
      <dgm:prSet presAssocID="{9DF21F03-A186-473A-ACCD-528ADBA70252}" presName="wedge1Tx" presStyleLbl="node1" presStyleIdx="0" presStyleCnt="5">
        <dgm:presLayoutVars>
          <dgm:chMax val="0"/>
          <dgm:chPref val="0"/>
          <dgm:bulletEnabled val="1"/>
        </dgm:presLayoutVars>
      </dgm:prSet>
      <dgm:spPr/>
    </dgm:pt>
    <dgm:pt modelId="{4D68D8B1-871C-4982-A948-DBF14979C016}" type="pres">
      <dgm:prSet presAssocID="{9DF21F03-A186-473A-ACCD-528ADBA70252}" presName="wedge2" presStyleLbl="node1" presStyleIdx="1" presStyleCnt="5" custScaleX="112943" custScaleY="106838"/>
      <dgm:spPr/>
    </dgm:pt>
    <dgm:pt modelId="{36FF061B-D0B2-4D1B-9DE1-27FF99FC74C3}" type="pres">
      <dgm:prSet presAssocID="{9DF21F03-A186-473A-ACCD-528ADBA70252}" presName="wedge2Tx" presStyleLbl="node1" presStyleIdx="1" presStyleCnt="5">
        <dgm:presLayoutVars>
          <dgm:chMax val="0"/>
          <dgm:chPref val="0"/>
          <dgm:bulletEnabled val="1"/>
        </dgm:presLayoutVars>
      </dgm:prSet>
      <dgm:spPr/>
    </dgm:pt>
    <dgm:pt modelId="{CD92B800-4AC0-4F51-95B8-5634816CC500}" type="pres">
      <dgm:prSet presAssocID="{9DF21F03-A186-473A-ACCD-528ADBA70252}" presName="wedge3" presStyleLbl="node1" presStyleIdx="2" presStyleCnt="5" custScaleX="85035" custScaleY="90703"/>
      <dgm:spPr/>
    </dgm:pt>
    <dgm:pt modelId="{74849D39-CDE1-4D7F-BEE9-FE98D4671201}" type="pres">
      <dgm:prSet presAssocID="{9DF21F03-A186-473A-ACCD-528ADBA70252}" presName="wedge3Tx" presStyleLbl="node1" presStyleIdx="2" presStyleCnt="5">
        <dgm:presLayoutVars>
          <dgm:chMax val="0"/>
          <dgm:chPref val="0"/>
          <dgm:bulletEnabled val="1"/>
        </dgm:presLayoutVars>
      </dgm:prSet>
      <dgm:spPr/>
    </dgm:pt>
    <dgm:pt modelId="{3DAA41D3-0657-4BF4-B001-61A622E969EE}" type="pres">
      <dgm:prSet presAssocID="{9DF21F03-A186-473A-ACCD-528ADBA70252}" presName="wedge4" presStyleLbl="node1" presStyleIdx="3" presStyleCnt="5" custScaleX="80532" custScaleY="87803" custLinFactNeighborX="-943" custLinFactNeighborY="360"/>
      <dgm:spPr/>
    </dgm:pt>
    <dgm:pt modelId="{6ACE259D-1BFE-47C5-9BDF-A4E1F2749894}" type="pres">
      <dgm:prSet presAssocID="{9DF21F03-A186-473A-ACCD-528ADBA70252}" presName="wedge4Tx" presStyleLbl="node1" presStyleIdx="3" presStyleCnt="5">
        <dgm:presLayoutVars>
          <dgm:chMax val="0"/>
          <dgm:chPref val="0"/>
          <dgm:bulletEnabled val="1"/>
        </dgm:presLayoutVars>
      </dgm:prSet>
      <dgm:spPr/>
    </dgm:pt>
    <dgm:pt modelId="{9FB2D596-C3F7-4F6C-98A5-4D5E82584B04}" type="pres">
      <dgm:prSet presAssocID="{9DF21F03-A186-473A-ACCD-528ADBA70252}" presName="wedge5" presStyleLbl="node1" presStyleIdx="4" presStyleCnt="5"/>
      <dgm:spPr/>
    </dgm:pt>
    <dgm:pt modelId="{B4DA9C27-C9EB-4CC7-AD6C-130BD0ED1093}" type="pres">
      <dgm:prSet presAssocID="{9DF21F03-A186-473A-ACCD-528ADBA70252}" presName="wedge5Tx" presStyleLbl="node1" presStyleIdx="4" presStyleCnt="5">
        <dgm:presLayoutVars>
          <dgm:chMax val="0"/>
          <dgm:chPref val="0"/>
          <dgm:bulletEnabled val="1"/>
        </dgm:presLayoutVars>
      </dgm:prSet>
      <dgm:spPr/>
    </dgm:pt>
  </dgm:ptLst>
  <dgm:cxnLst>
    <dgm:cxn modelId="{6E915B62-4E93-42CE-87A0-004E8072419C}" type="presOf" srcId="{F1A58E72-97C6-4EF2-AFC6-52583A305A54}" destId="{3C872313-4C72-46AA-B211-0E432C8CC088}" srcOrd="1" destOrd="0" presId="urn:microsoft.com/office/officeart/2005/8/layout/chart3"/>
    <dgm:cxn modelId="{EB770C0E-FDED-4385-B3B6-EB2628203948}" type="presOf" srcId="{9DF21F03-A186-473A-ACCD-528ADBA70252}" destId="{8D0659A9-392D-45BA-B908-7AB420134375}" srcOrd="0" destOrd="0" presId="urn:microsoft.com/office/officeart/2005/8/layout/chart3"/>
    <dgm:cxn modelId="{0C2F92A4-7041-40D0-8DB0-1A869784C1E7}" type="presOf" srcId="{383B9688-DA27-481A-9443-6B9FB8E1B963}" destId="{3DAA41D3-0657-4BF4-B001-61A622E969EE}" srcOrd="0" destOrd="0" presId="urn:microsoft.com/office/officeart/2005/8/layout/chart3"/>
    <dgm:cxn modelId="{BC68CA25-36B5-4EBD-B8E6-4DB6F9C1C4C3}" type="presOf" srcId="{E03A1F4C-6FE1-4F45-9AB4-64E9F8B2B78E}" destId="{36FF061B-D0B2-4D1B-9DE1-27FF99FC74C3}" srcOrd="1" destOrd="0" presId="urn:microsoft.com/office/officeart/2005/8/layout/chart3"/>
    <dgm:cxn modelId="{AD61B29F-15EA-49E2-8DF0-A1E59A2B9C46}" type="presOf" srcId="{84F1E78B-EDC1-4FAE-829A-CFF1C7915917}" destId="{B4DA9C27-C9EB-4CC7-AD6C-130BD0ED1093}" srcOrd="1" destOrd="0" presId="urn:microsoft.com/office/officeart/2005/8/layout/chart3"/>
    <dgm:cxn modelId="{145DCE2D-7F9A-41D7-9060-AF358207FD9F}" srcId="{9DF21F03-A186-473A-ACCD-528ADBA70252}" destId="{E03A1F4C-6FE1-4F45-9AB4-64E9F8B2B78E}" srcOrd="1" destOrd="0" parTransId="{995C8728-57AE-4477-811E-3D74D9B32EB0}" sibTransId="{B891AC36-5399-4F3E-913E-B72FEC40C637}"/>
    <dgm:cxn modelId="{DF3A6A6B-B59E-4095-98E4-75E238B4443D}" srcId="{9DF21F03-A186-473A-ACCD-528ADBA70252}" destId="{383B9688-DA27-481A-9443-6B9FB8E1B963}" srcOrd="3" destOrd="0" parTransId="{0DF3233A-2155-4CF7-9E11-FB966CB684EA}" sibTransId="{E858D2C0-2AE9-49F1-BDFA-9CDBCD218506}"/>
    <dgm:cxn modelId="{1AFB868B-D6AC-4FC9-9552-EFC51DFE378F}" srcId="{9DF21F03-A186-473A-ACCD-528ADBA70252}" destId="{B9D079FA-0C3E-4DFC-9A3F-210B5875737C}" srcOrd="2" destOrd="0" parTransId="{7894BA1A-9B76-4211-9A3A-2F3FE2560F54}" sibTransId="{F43CDCCF-FC64-498B-92FB-96579CB4B90E}"/>
    <dgm:cxn modelId="{C4BFA986-599D-47C4-BD9B-C263C0D50751}" srcId="{9DF21F03-A186-473A-ACCD-528ADBA70252}" destId="{F1A58E72-97C6-4EF2-AFC6-52583A305A54}" srcOrd="0" destOrd="0" parTransId="{0C5C4A24-1A9A-4055-A1C5-CD5C48FCF35F}" sibTransId="{B2CCDFA0-F9E2-4A60-B88F-3180AB8D855D}"/>
    <dgm:cxn modelId="{85A27AD8-33F0-4BCF-9090-2E04993732D5}" type="presOf" srcId="{B9D079FA-0C3E-4DFC-9A3F-210B5875737C}" destId="{CD92B800-4AC0-4F51-95B8-5634816CC500}" srcOrd="0" destOrd="0" presId="urn:microsoft.com/office/officeart/2005/8/layout/chart3"/>
    <dgm:cxn modelId="{A48E7697-711B-4BC3-AE8E-F6BA761926CC}" type="presOf" srcId="{84F1E78B-EDC1-4FAE-829A-CFF1C7915917}" destId="{9FB2D596-C3F7-4F6C-98A5-4D5E82584B04}" srcOrd="0" destOrd="0" presId="urn:microsoft.com/office/officeart/2005/8/layout/chart3"/>
    <dgm:cxn modelId="{5A9D4BBB-B0E8-4017-AFBB-FFFF9DC2FEA5}" type="presOf" srcId="{383B9688-DA27-481A-9443-6B9FB8E1B963}" destId="{6ACE259D-1BFE-47C5-9BDF-A4E1F2749894}" srcOrd="1" destOrd="0" presId="urn:microsoft.com/office/officeart/2005/8/layout/chart3"/>
    <dgm:cxn modelId="{74D682C5-83C3-4253-899F-5F4645E480F3}" type="presOf" srcId="{B9D079FA-0C3E-4DFC-9A3F-210B5875737C}" destId="{74849D39-CDE1-4D7F-BEE9-FE98D4671201}" srcOrd="1" destOrd="0" presId="urn:microsoft.com/office/officeart/2005/8/layout/chart3"/>
    <dgm:cxn modelId="{FFD6F828-88C1-43FC-91B3-D734D3BE0527}" type="presOf" srcId="{F1A58E72-97C6-4EF2-AFC6-52583A305A54}" destId="{D1FAF79D-2A19-43DE-B2BA-F2DD8493ABAC}" srcOrd="0" destOrd="0" presId="urn:microsoft.com/office/officeart/2005/8/layout/chart3"/>
    <dgm:cxn modelId="{74D2730D-8EA1-4439-8DBB-113E909C305E}" type="presOf" srcId="{E03A1F4C-6FE1-4F45-9AB4-64E9F8B2B78E}" destId="{4D68D8B1-871C-4982-A948-DBF14979C016}" srcOrd="0" destOrd="0" presId="urn:microsoft.com/office/officeart/2005/8/layout/chart3"/>
    <dgm:cxn modelId="{D208E552-0848-4E92-9948-94063F45A40B}" srcId="{9DF21F03-A186-473A-ACCD-528ADBA70252}" destId="{84F1E78B-EDC1-4FAE-829A-CFF1C7915917}" srcOrd="4" destOrd="0" parTransId="{DC06CB0A-D2BE-48C9-8D81-B96EF843EA8D}" sibTransId="{527F52DC-B04B-4A1D-9037-298AE421834A}"/>
    <dgm:cxn modelId="{1102A740-0A7E-483C-B2DB-A943389FE2E4}" type="presParOf" srcId="{8D0659A9-392D-45BA-B908-7AB420134375}" destId="{D1FAF79D-2A19-43DE-B2BA-F2DD8493ABAC}" srcOrd="0" destOrd="0" presId="urn:microsoft.com/office/officeart/2005/8/layout/chart3"/>
    <dgm:cxn modelId="{B1882341-1856-4F3B-8B10-0274D52789AD}" type="presParOf" srcId="{8D0659A9-392D-45BA-B908-7AB420134375}" destId="{3C872313-4C72-46AA-B211-0E432C8CC088}" srcOrd="1" destOrd="0" presId="urn:microsoft.com/office/officeart/2005/8/layout/chart3"/>
    <dgm:cxn modelId="{766D43AF-1F41-4D74-BFF4-6D801B639959}" type="presParOf" srcId="{8D0659A9-392D-45BA-B908-7AB420134375}" destId="{4D68D8B1-871C-4982-A948-DBF14979C016}" srcOrd="2" destOrd="0" presId="urn:microsoft.com/office/officeart/2005/8/layout/chart3"/>
    <dgm:cxn modelId="{E00F9E32-C1A9-45F6-9D93-856011110DA7}" type="presParOf" srcId="{8D0659A9-392D-45BA-B908-7AB420134375}" destId="{36FF061B-D0B2-4D1B-9DE1-27FF99FC74C3}" srcOrd="3" destOrd="0" presId="urn:microsoft.com/office/officeart/2005/8/layout/chart3"/>
    <dgm:cxn modelId="{EC7BAF47-81E0-4E18-9D4A-EC1CB71F0F51}" type="presParOf" srcId="{8D0659A9-392D-45BA-B908-7AB420134375}" destId="{CD92B800-4AC0-4F51-95B8-5634816CC500}" srcOrd="4" destOrd="0" presId="urn:microsoft.com/office/officeart/2005/8/layout/chart3"/>
    <dgm:cxn modelId="{86D3EAC0-A1C7-4FF2-9BD6-196D0C5321DE}" type="presParOf" srcId="{8D0659A9-392D-45BA-B908-7AB420134375}" destId="{74849D39-CDE1-4D7F-BEE9-FE98D4671201}" srcOrd="5" destOrd="0" presId="urn:microsoft.com/office/officeart/2005/8/layout/chart3"/>
    <dgm:cxn modelId="{C5A3EB3E-3173-4C03-A997-9A570547F89A}" type="presParOf" srcId="{8D0659A9-392D-45BA-B908-7AB420134375}" destId="{3DAA41D3-0657-4BF4-B001-61A622E969EE}" srcOrd="6" destOrd="0" presId="urn:microsoft.com/office/officeart/2005/8/layout/chart3"/>
    <dgm:cxn modelId="{C696E217-9CFC-44C7-931A-786522DD0FCF}" type="presParOf" srcId="{8D0659A9-392D-45BA-B908-7AB420134375}" destId="{6ACE259D-1BFE-47C5-9BDF-A4E1F2749894}" srcOrd="7" destOrd="0" presId="urn:microsoft.com/office/officeart/2005/8/layout/chart3"/>
    <dgm:cxn modelId="{EB77F23C-78A5-4858-904E-5D1E58F3EACA}" type="presParOf" srcId="{8D0659A9-392D-45BA-B908-7AB420134375}" destId="{9FB2D596-C3F7-4F6C-98A5-4D5E82584B04}" srcOrd="8" destOrd="0" presId="urn:microsoft.com/office/officeart/2005/8/layout/chart3"/>
    <dgm:cxn modelId="{04C63883-A76C-439B-B2B0-B766489C996F}" type="presParOf" srcId="{8D0659A9-392D-45BA-B908-7AB420134375}" destId="{B4DA9C27-C9EB-4CC7-AD6C-130BD0ED1093}" srcOrd="9" destOrd="0" presId="urn:microsoft.com/office/officeart/2005/8/layout/char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67E3A-363B-40D0-8887-DA8E7A8486FF}">
      <dsp:nvSpPr>
        <dsp:cNvPr id="0" name=""/>
        <dsp:cNvSpPr/>
      </dsp:nvSpPr>
      <dsp:spPr>
        <a:xfrm>
          <a:off x="2651" y="0"/>
          <a:ext cx="2323425" cy="485778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en-US" sz="2200" kern="1200" dirty="0"/>
            <a:t>Classic Confrontation</a:t>
          </a:r>
          <a:endParaRPr lang="he-IL" sz="2200" kern="1200" dirty="0"/>
        </a:p>
      </dsp:txBody>
      <dsp:txXfrm>
        <a:off x="2651" y="0"/>
        <a:ext cx="2323425" cy="1457335"/>
      </dsp:txXfrm>
    </dsp:sp>
    <dsp:sp modelId="{158CBEC4-4121-40C1-859F-3874440F4C0D}">
      <dsp:nvSpPr>
        <dsp:cNvPr id="0" name=""/>
        <dsp:cNvSpPr/>
      </dsp:nvSpPr>
      <dsp:spPr>
        <a:xfrm>
          <a:off x="2500334" y="0"/>
          <a:ext cx="1976421" cy="4572000"/>
        </a:xfrm>
        <a:prstGeom prst="roundRect">
          <a:avLst>
            <a:gd name="adj" fmla="val 10000"/>
          </a:avLst>
        </a:prstGeom>
        <a:solidFill>
          <a:srgbClr val="FF0000"/>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en-US" sz="2200" kern="1200" dirty="0"/>
            <a:t>Confrontation with Hezbollah and Hamas</a:t>
          </a:r>
          <a:endParaRPr lang="he-IL" sz="2200" kern="1200" dirty="0"/>
        </a:p>
      </dsp:txBody>
      <dsp:txXfrm>
        <a:off x="2500334" y="0"/>
        <a:ext cx="1976421" cy="1371600"/>
      </dsp:txXfrm>
    </dsp:sp>
    <dsp:sp modelId="{822EFB37-378B-480F-8533-6738B41461D2}">
      <dsp:nvSpPr>
        <dsp:cNvPr id="0" name=""/>
        <dsp:cNvSpPr/>
      </dsp:nvSpPr>
      <dsp:spPr>
        <a:xfrm>
          <a:off x="4651012" y="0"/>
          <a:ext cx="2323425" cy="485778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en-US" sz="2200" kern="1200" dirty="0"/>
            <a:t>Confrontation in a non-conventional weapons environment</a:t>
          </a:r>
          <a:endParaRPr lang="he-IL" sz="2200" kern="1200" dirty="0"/>
        </a:p>
      </dsp:txBody>
      <dsp:txXfrm>
        <a:off x="4651012" y="0"/>
        <a:ext cx="2323425" cy="1457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AF79D-2A19-43DE-B2BA-F2DD8493ABAC}">
      <dsp:nvSpPr>
        <dsp:cNvPr id="0" name=""/>
        <dsp:cNvSpPr/>
      </dsp:nvSpPr>
      <dsp:spPr>
        <a:xfrm>
          <a:off x="843895" y="410031"/>
          <a:ext cx="3387101" cy="3387101"/>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1">
            <a:lnSpc>
              <a:spcPct val="90000"/>
            </a:lnSpc>
            <a:spcBef>
              <a:spcPct val="0"/>
            </a:spcBef>
            <a:spcAft>
              <a:spcPct val="35000"/>
            </a:spcAft>
          </a:pPr>
          <a:r>
            <a:rPr lang="en-US" sz="1300" kern="1200" dirty="0"/>
            <a:t>Previous decisions</a:t>
          </a:r>
          <a:endParaRPr lang="he-IL" sz="1300" kern="1200" dirty="0"/>
        </a:p>
      </dsp:txBody>
      <dsp:txXfrm>
        <a:off x="2576156" y="1036645"/>
        <a:ext cx="1250001" cy="1008066"/>
      </dsp:txXfrm>
    </dsp:sp>
    <dsp:sp modelId="{4D68D8B1-871C-4982-A948-DBF14979C016}">
      <dsp:nvSpPr>
        <dsp:cNvPr id="0" name=""/>
        <dsp:cNvSpPr/>
      </dsp:nvSpPr>
      <dsp:spPr>
        <a:xfrm>
          <a:off x="842565" y="393952"/>
          <a:ext cx="3387101" cy="3387101"/>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1">
            <a:lnSpc>
              <a:spcPct val="90000"/>
            </a:lnSpc>
            <a:spcBef>
              <a:spcPct val="0"/>
            </a:spcBef>
            <a:spcAft>
              <a:spcPct val="35000"/>
            </a:spcAft>
          </a:pPr>
          <a:r>
            <a:rPr lang="en-US" sz="1300" kern="1200" dirty="0"/>
            <a:t>Generic military power (tanks)</a:t>
          </a:r>
          <a:endParaRPr lang="he-IL" sz="1300" kern="1200" dirty="0"/>
        </a:p>
      </dsp:txBody>
      <dsp:txXfrm>
        <a:off x="2596599" y="2147987"/>
        <a:ext cx="1250001" cy="1008066"/>
      </dsp:txXfrm>
    </dsp:sp>
    <dsp:sp modelId="{CD92B800-4AC0-4F51-95B8-5634816CC500}">
      <dsp:nvSpPr>
        <dsp:cNvPr id="0" name=""/>
        <dsp:cNvSpPr/>
      </dsp:nvSpPr>
      <dsp:spPr>
        <a:xfrm>
          <a:off x="842565" y="393952"/>
          <a:ext cx="3387101" cy="3387101"/>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1">
            <a:lnSpc>
              <a:spcPct val="90000"/>
            </a:lnSpc>
            <a:spcBef>
              <a:spcPct val="0"/>
            </a:spcBef>
            <a:spcAft>
              <a:spcPct val="35000"/>
            </a:spcAft>
          </a:pPr>
          <a:r>
            <a:rPr lang="en-US" sz="1300" kern="1200" dirty="0"/>
            <a:t>Maintenance on the basis of operations (retaliatory operations ..)</a:t>
          </a:r>
          <a:endParaRPr lang="he-IL" sz="1300" kern="1200" dirty="0"/>
        </a:p>
      </dsp:txBody>
      <dsp:txXfrm>
        <a:off x="1225630" y="2147987"/>
        <a:ext cx="1250001" cy="1008066"/>
      </dsp:txXfrm>
    </dsp:sp>
    <dsp:sp modelId="{3DAA41D3-0657-4BF4-B001-61A622E969EE}">
      <dsp:nvSpPr>
        <dsp:cNvPr id="0" name=""/>
        <dsp:cNvSpPr/>
      </dsp:nvSpPr>
      <dsp:spPr>
        <a:xfrm>
          <a:off x="842565" y="393952"/>
          <a:ext cx="3387101" cy="3387101"/>
        </a:xfrm>
        <a:prstGeom prst="pie">
          <a:avLst>
            <a:gd name="adj1" fmla="val 108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1">
            <a:lnSpc>
              <a:spcPct val="90000"/>
            </a:lnSpc>
            <a:spcBef>
              <a:spcPct val="0"/>
            </a:spcBef>
            <a:spcAft>
              <a:spcPct val="35000"/>
            </a:spcAft>
          </a:pPr>
          <a:r>
            <a:rPr lang="en-US" sz="1300" kern="1200" dirty="0"/>
            <a:t>Superpower back</a:t>
          </a:r>
          <a:endParaRPr lang="he-IL" sz="1300" kern="1200" dirty="0"/>
        </a:p>
      </dsp:txBody>
      <dsp:txXfrm>
        <a:off x="1225630" y="1018953"/>
        <a:ext cx="1250001" cy="10080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AF79D-2A19-43DE-B2BA-F2DD8493ABAC}">
      <dsp:nvSpPr>
        <dsp:cNvPr id="0" name=""/>
        <dsp:cNvSpPr/>
      </dsp:nvSpPr>
      <dsp:spPr>
        <a:xfrm>
          <a:off x="890206" y="385292"/>
          <a:ext cx="2131546" cy="2230443"/>
        </a:xfrm>
        <a:prstGeom prst="pie">
          <a:avLst>
            <a:gd name="adj1" fmla="val 16200000"/>
            <a:gd name="adj2" fmla="val 205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en-US" sz="1200" kern="1200" dirty="0"/>
            <a:t>Serious damage</a:t>
          </a:r>
          <a:endParaRPr lang="he-IL" sz="1200" kern="1200" dirty="0"/>
        </a:p>
      </dsp:txBody>
      <dsp:txXfrm>
        <a:off x="1982877" y="718531"/>
        <a:ext cx="723203" cy="517781"/>
      </dsp:txXfrm>
    </dsp:sp>
    <dsp:sp modelId="{4D68D8B1-871C-4982-A948-DBF14979C016}">
      <dsp:nvSpPr>
        <dsp:cNvPr id="0" name=""/>
        <dsp:cNvSpPr/>
      </dsp:nvSpPr>
      <dsp:spPr>
        <a:xfrm>
          <a:off x="505540" y="153861"/>
          <a:ext cx="2846539" cy="2692672"/>
        </a:xfrm>
        <a:prstGeom prst="pie">
          <a:avLst>
            <a:gd name="adj1" fmla="val 20520000"/>
            <a:gd name="adj2" fmla="val 32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en-US" sz="1200" kern="1200" dirty="0"/>
            <a:t>Anti-</a:t>
          </a:r>
          <a:r>
            <a:rPr lang="en-US" sz="1200" kern="1200" dirty="0" err="1"/>
            <a:t>missle</a:t>
          </a:r>
          <a:r>
            <a:rPr lang="en-US" sz="1200" kern="1200" dirty="0"/>
            <a:t> defense</a:t>
          </a:r>
          <a:endParaRPr lang="he-IL" sz="1200" kern="1200" dirty="0"/>
        </a:p>
      </dsp:txBody>
      <dsp:txXfrm>
        <a:off x="2365957" y="1371975"/>
        <a:ext cx="847184" cy="676373"/>
      </dsp:txXfrm>
    </dsp:sp>
    <dsp:sp modelId="{CD92B800-4AC0-4F51-95B8-5634816CC500}">
      <dsp:nvSpPr>
        <dsp:cNvPr id="0" name=""/>
        <dsp:cNvSpPr/>
      </dsp:nvSpPr>
      <dsp:spPr>
        <a:xfrm>
          <a:off x="857227" y="357189"/>
          <a:ext cx="2143164" cy="2286017"/>
        </a:xfrm>
        <a:prstGeom prst="pie">
          <a:avLst>
            <a:gd name="adj1" fmla="val 3240000"/>
            <a:gd name="adj2" fmla="val 756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1">
            <a:lnSpc>
              <a:spcPct val="90000"/>
            </a:lnSpc>
            <a:spcBef>
              <a:spcPct val="0"/>
            </a:spcBef>
            <a:spcAft>
              <a:spcPct val="35000"/>
            </a:spcAft>
          </a:pPr>
          <a:r>
            <a:rPr lang="en-US" sz="1000" kern="1200" dirty="0"/>
            <a:t>Maintenance on the basis of ongoing security operations</a:t>
          </a:r>
          <a:endParaRPr lang="he-IL" sz="1000" kern="1200" dirty="0"/>
        </a:p>
      </dsp:txBody>
      <dsp:txXfrm>
        <a:off x="1546101" y="2071702"/>
        <a:ext cx="765416" cy="489860"/>
      </dsp:txXfrm>
    </dsp:sp>
    <dsp:sp modelId="{3DAA41D3-0657-4BF4-B001-61A622E969EE}">
      <dsp:nvSpPr>
        <dsp:cNvPr id="0" name=""/>
        <dsp:cNvSpPr/>
      </dsp:nvSpPr>
      <dsp:spPr>
        <a:xfrm>
          <a:off x="890206" y="402807"/>
          <a:ext cx="2029674" cy="2212927"/>
        </a:xfrm>
        <a:prstGeom prst="pie">
          <a:avLst>
            <a:gd name="adj1" fmla="val 7560000"/>
            <a:gd name="adj2" fmla="val 1188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en-US" sz="1200" kern="1200" dirty="0"/>
            <a:t>Specific military power</a:t>
          </a:r>
          <a:endParaRPr lang="he-IL" sz="1200" kern="1200" dirty="0"/>
        </a:p>
      </dsp:txBody>
      <dsp:txXfrm>
        <a:off x="986857" y="1403893"/>
        <a:ext cx="604069" cy="555866"/>
      </dsp:txXfrm>
    </dsp:sp>
    <dsp:sp modelId="{9FB2D596-C3F7-4F6C-98A5-4D5E82584B04}">
      <dsp:nvSpPr>
        <dsp:cNvPr id="0" name=""/>
        <dsp:cNvSpPr/>
      </dsp:nvSpPr>
      <dsp:spPr>
        <a:xfrm>
          <a:off x="668643" y="240031"/>
          <a:ext cx="2520332" cy="2520332"/>
        </a:xfrm>
        <a:prstGeom prst="pie">
          <a:avLst>
            <a:gd name="adj1" fmla="val 1188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en-US" sz="1200" kern="1200" dirty="0"/>
            <a:t>Campaign between wars</a:t>
          </a:r>
          <a:endParaRPr lang="he-IL" sz="1200" kern="1200" dirty="0"/>
        </a:p>
      </dsp:txBody>
      <dsp:txXfrm>
        <a:off x="1036192" y="624082"/>
        <a:ext cx="855112" cy="58507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7625" y="0"/>
            <a:ext cx="2949575" cy="4953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49575" cy="495300"/>
          </a:xfrm>
          <a:prstGeom prst="rect">
            <a:avLst/>
          </a:prstGeom>
        </p:spPr>
        <p:txBody>
          <a:bodyPr vert="horz" lIns="91440" tIns="45720" rIns="91440" bIns="45720" rtlCol="1"/>
          <a:lstStyle>
            <a:lvl1pPr algn="l">
              <a:defRPr sz="1200"/>
            </a:lvl1pPr>
          </a:lstStyle>
          <a:p>
            <a:fld id="{72E82981-C85A-4BE6-8E10-06693EEFECB8}" type="datetimeFigureOut">
              <a:rPr lang="he-IL" smtClean="0"/>
              <a:pPr/>
              <a:t>ט"ז/אדר א/תשע"ו</a:t>
            </a:fld>
            <a:endParaRPr lang="he-IL"/>
          </a:p>
        </p:txBody>
      </p:sp>
      <p:sp>
        <p:nvSpPr>
          <p:cNvPr id="4" name="מציין מיקום של כותרת תחתונה 3"/>
          <p:cNvSpPr>
            <a:spLocks noGrp="1"/>
          </p:cNvSpPr>
          <p:nvPr>
            <p:ph type="ftr" sz="quarter" idx="2"/>
          </p:nvPr>
        </p:nvSpPr>
        <p:spPr>
          <a:xfrm>
            <a:off x="3857625" y="9409113"/>
            <a:ext cx="2949575" cy="495300"/>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9409113"/>
            <a:ext cx="2949575" cy="495300"/>
          </a:xfrm>
          <a:prstGeom prst="rect">
            <a:avLst/>
          </a:prstGeom>
        </p:spPr>
        <p:txBody>
          <a:bodyPr vert="horz" lIns="91440" tIns="45720" rIns="91440" bIns="45720" rtlCol="1" anchor="b"/>
          <a:lstStyle>
            <a:lvl1pPr algn="l">
              <a:defRPr sz="1200"/>
            </a:lvl1pPr>
          </a:lstStyle>
          <a:p>
            <a:fld id="{64E5F3A0-6A9C-4CA7-A074-754FA1AF2E1D}" type="slidenum">
              <a:rPr lang="he-IL" smtClean="0"/>
              <a:pPr/>
              <a:t>‹#›</a:t>
            </a:fld>
            <a:endParaRPr lang="he-IL"/>
          </a:p>
        </p:txBody>
      </p:sp>
    </p:spTree>
    <p:extLst>
      <p:ext uri="{BB962C8B-B14F-4D97-AF65-F5344CB8AC3E}">
        <p14:creationId xmlns:p14="http://schemas.microsoft.com/office/powerpoint/2010/main" val="737908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7625" y="0"/>
            <a:ext cx="2949575" cy="4953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49575" cy="495300"/>
          </a:xfrm>
          <a:prstGeom prst="rect">
            <a:avLst/>
          </a:prstGeom>
        </p:spPr>
        <p:txBody>
          <a:bodyPr vert="horz" lIns="91440" tIns="45720" rIns="91440" bIns="45720" rtlCol="1"/>
          <a:lstStyle>
            <a:lvl1pPr algn="l">
              <a:defRPr sz="1200"/>
            </a:lvl1pPr>
          </a:lstStyle>
          <a:p>
            <a:fld id="{9D95E496-F32E-4364-8078-5A7251BFD767}" type="datetimeFigureOut">
              <a:rPr lang="he-IL" smtClean="0"/>
              <a:pPr/>
              <a:t>ט"ז/אדר א/תשע"ו</a:t>
            </a:fld>
            <a:endParaRPr lang="he-IL"/>
          </a:p>
        </p:txBody>
      </p:sp>
      <p:sp>
        <p:nvSpPr>
          <p:cNvPr id="4" name="מציין מיקום של תמונת שקופית 3"/>
          <p:cNvSpPr>
            <a:spLocks noGrp="1" noRot="1" noChangeAspect="1"/>
          </p:cNvSpPr>
          <p:nvPr>
            <p:ph type="sldImg" idx="2"/>
          </p:nvPr>
        </p:nvSpPr>
        <p:spPr>
          <a:xfrm>
            <a:off x="927100" y="742950"/>
            <a:ext cx="4953000" cy="371475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1038" y="4705350"/>
            <a:ext cx="5445125" cy="44577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57625" y="9409113"/>
            <a:ext cx="2949575" cy="4953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409113"/>
            <a:ext cx="2949575" cy="495300"/>
          </a:xfrm>
          <a:prstGeom prst="rect">
            <a:avLst/>
          </a:prstGeom>
        </p:spPr>
        <p:txBody>
          <a:bodyPr vert="horz" lIns="91440" tIns="45720" rIns="91440" bIns="45720" rtlCol="1" anchor="b"/>
          <a:lstStyle>
            <a:lvl1pPr algn="l">
              <a:defRPr sz="1200"/>
            </a:lvl1pPr>
          </a:lstStyle>
          <a:p>
            <a:fld id="{09433D50-CA61-4337-9E49-7907623C483E}" type="slidenum">
              <a:rPr lang="he-IL" smtClean="0"/>
              <a:pPr/>
              <a:t>‹#›</a:t>
            </a:fld>
            <a:endParaRPr lang="he-IL"/>
          </a:p>
        </p:txBody>
      </p:sp>
    </p:spTree>
    <p:extLst>
      <p:ext uri="{BB962C8B-B14F-4D97-AF65-F5344CB8AC3E}">
        <p14:creationId xmlns:p14="http://schemas.microsoft.com/office/powerpoint/2010/main" val="22954238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פרקטיקנים 2013 - שקופית כותרת">
    <p:spTree>
      <p:nvGrpSpPr>
        <p:cNvPr id="1" name=""/>
        <p:cNvGrpSpPr/>
        <p:nvPr/>
      </p:nvGrpSpPr>
      <p:grpSpPr>
        <a:xfrm>
          <a:off x="0" y="0"/>
          <a:ext cx="0" cy="0"/>
          <a:chOff x="0" y="0"/>
          <a:chExt cx="0" cy="0"/>
        </a:xfrm>
      </p:grpSpPr>
      <p:sp>
        <p:nvSpPr>
          <p:cNvPr id="6" name="כותרת 1"/>
          <p:cNvSpPr>
            <a:spLocks noGrp="1"/>
          </p:cNvSpPr>
          <p:nvPr>
            <p:ph type="ctrTitle"/>
          </p:nvPr>
        </p:nvSpPr>
        <p:spPr>
          <a:xfrm>
            <a:off x="685800" y="2130425"/>
            <a:ext cx="7772400" cy="1470025"/>
          </a:xfrm>
          <a:prstGeom prst="rect">
            <a:avLst/>
          </a:prstGeom>
        </p:spPr>
        <p:txBody>
          <a:bodyPr/>
          <a:lstStyle>
            <a:lvl1pPr>
              <a:defRPr sz="4000" b="1">
                <a:latin typeface="Guttman Hatzvi" pitchFamily="2" charset="-79"/>
                <a:cs typeface="Guttman Hatzvi" pitchFamily="2" charset="-79"/>
              </a:defRPr>
            </a:lvl1pPr>
          </a:lstStyle>
          <a:p>
            <a:r>
              <a:rPr lang="he-IL"/>
              <a:t>לחץ כדי לערוך סגנון כותרת של תבנית בסיס</a:t>
            </a:r>
            <a:endParaRPr lang="he-IL" dirty="0"/>
          </a:p>
        </p:txBody>
      </p:sp>
      <p:sp>
        <p:nvSpPr>
          <p:cNvPr id="7" name="כותרת משנה 2"/>
          <p:cNvSpPr>
            <a:spLocks noGrp="1"/>
          </p:cNvSpPr>
          <p:nvPr>
            <p:ph type="subTitle" idx="1"/>
          </p:nvPr>
        </p:nvSpPr>
        <p:spPr>
          <a:xfrm>
            <a:off x="1371600" y="3886200"/>
            <a:ext cx="6400800" cy="1752600"/>
          </a:xfrm>
          <a:prstGeom prst="rect">
            <a:avLst/>
          </a:prstGeom>
        </p:spPr>
        <p:txBody>
          <a:bodyPr/>
          <a:lstStyle>
            <a:lvl1pPr marL="0" indent="0" algn="ctr">
              <a:buNone/>
              <a:defRPr sz="2800" b="1">
                <a:solidFill>
                  <a:schemeClr val="tx1">
                    <a:tint val="75000"/>
                  </a:schemeClr>
                </a:solidFill>
                <a:latin typeface="Guttman Hatzvi" pitchFamily="2" charset="-79"/>
                <a:cs typeface="Guttman Hatzvi" pitchFamily="2" charset="-79"/>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032B17F6-E967-44C8-9307-2AD92E84AF3C}" type="datetimeFigureOut">
              <a:rPr lang="he-IL" smtClean="0">
                <a:solidFill>
                  <a:prstClr val="black">
                    <a:tint val="75000"/>
                  </a:prstClr>
                </a:solidFill>
              </a:rPr>
              <a:pPr/>
              <a:t>ט"ז/אדר א/תשע"ו</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0AB04BD-BDA6-49CB-8040-5F1C6C9F6D6D}" type="slidenum">
              <a:rPr lang="he-IL" smtClean="0">
                <a:solidFill>
                  <a:prstClr val="black">
                    <a:tint val="75000"/>
                  </a:prstClr>
                </a:solidFill>
              </a:rPr>
              <a:pPr/>
              <a:t>‹#›</a:t>
            </a:fld>
            <a:endParaRPr lang="he-IL">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032B17F6-E967-44C8-9307-2AD92E84AF3C}" type="datetimeFigureOut">
              <a:rPr lang="he-IL" smtClean="0">
                <a:solidFill>
                  <a:prstClr val="black">
                    <a:tint val="75000"/>
                  </a:prstClr>
                </a:solidFill>
              </a:rPr>
              <a:pPr/>
              <a:t>ט"ז/אדר א/תשע"ו</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0AB04BD-BDA6-49CB-8040-5F1C6C9F6D6D}" type="slidenum">
              <a:rPr lang="he-IL" smtClean="0">
                <a:solidFill>
                  <a:prstClr val="black">
                    <a:tint val="75000"/>
                  </a:prstClr>
                </a:solidFill>
              </a:rPr>
              <a:pPr/>
              <a:t>‹#›</a:t>
            </a:fld>
            <a:endParaRPr lang="he-IL">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032B17F6-E967-44C8-9307-2AD92E84AF3C}" type="datetimeFigureOut">
              <a:rPr lang="he-IL" smtClean="0">
                <a:solidFill>
                  <a:prstClr val="black">
                    <a:tint val="75000"/>
                  </a:prstClr>
                </a:solidFill>
              </a:rPr>
              <a:pPr/>
              <a:t>ט"ז/אדר א/תשע"ו</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60AB04BD-BDA6-49CB-8040-5F1C6C9F6D6D}" type="slidenum">
              <a:rPr lang="he-IL" smtClean="0">
                <a:solidFill>
                  <a:prstClr val="black">
                    <a:tint val="75000"/>
                  </a:prstClr>
                </a:solidFill>
              </a:rPr>
              <a:pPr/>
              <a:t>‹#›</a:t>
            </a:fld>
            <a:endParaRPr lang="he-IL">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032B17F6-E967-44C8-9307-2AD92E84AF3C}" type="datetimeFigureOut">
              <a:rPr lang="he-IL" smtClean="0">
                <a:solidFill>
                  <a:prstClr val="black">
                    <a:tint val="75000"/>
                  </a:prstClr>
                </a:solidFill>
              </a:rPr>
              <a:pPr/>
              <a:t>ט"ז/אדר א/תשע"ו</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60AB04BD-BDA6-49CB-8040-5F1C6C9F6D6D}" type="slidenum">
              <a:rPr lang="he-IL" smtClean="0">
                <a:solidFill>
                  <a:prstClr val="black">
                    <a:tint val="75000"/>
                  </a:prstClr>
                </a:solidFill>
              </a:rPr>
              <a:pPr/>
              <a:t>‹#›</a:t>
            </a:fld>
            <a:endParaRPr lang="he-IL">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032B17F6-E967-44C8-9307-2AD92E84AF3C}" type="datetimeFigureOut">
              <a:rPr lang="he-IL" smtClean="0">
                <a:solidFill>
                  <a:prstClr val="black">
                    <a:tint val="75000"/>
                  </a:prstClr>
                </a:solidFill>
              </a:rPr>
              <a:pPr/>
              <a:t>ט"ז/אדר א/תשע"ו</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60AB04BD-BDA6-49CB-8040-5F1C6C9F6D6D}" type="slidenum">
              <a:rPr lang="he-IL" smtClean="0">
                <a:solidFill>
                  <a:prstClr val="black">
                    <a:tint val="75000"/>
                  </a:prstClr>
                </a:solidFill>
              </a:rPr>
              <a:pPr/>
              <a:t>‹#›</a:t>
            </a:fld>
            <a:endParaRPr lang="he-IL">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032B17F6-E967-44C8-9307-2AD92E84AF3C}" type="datetimeFigureOut">
              <a:rPr lang="he-IL" smtClean="0">
                <a:solidFill>
                  <a:prstClr val="black">
                    <a:tint val="75000"/>
                  </a:prstClr>
                </a:solidFill>
              </a:rPr>
              <a:pPr/>
              <a:t>ט"ז/אדר א/תשע"ו</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0AB04BD-BDA6-49CB-8040-5F1C6C9F6D6D}" type="slidenum">
              <a:rPr lang="he-IL" smtClean="0">
                <a:solidFill>
                  <a:prstClr val="black">
                    <a:tint val="75000"/>
                  </a:prstClr>
                </a:solidFill>
              </a:rPr>
              <a:pPr/>
              <a:t>‹#›</a:t>
            </a:fld>
            <a:endParaRPr lang="he-IL">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032B17F6-E967-44C8-9307-2AD92E84AF3C}" type="datetimeFigureOut">
              <a:rPr lang="he-IL" smtClean="0">
                <a:solidFill>
                  <a:prstClr val="black">
                    <a:tint val="75000"/>
                  </a:prstClr>
                </a:solidFill>
              </a:rPr>
              <a:pPr/>
              <a:t>ט"ז/אדר א/תשע"ו</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0AB04BD-BDA6-49CB-8040-5F1C6C9F6D6D}" type="slidenum">
              <a:rPr lang="he-IL" smtClean="0">
                <a:solidFill>
                  <a:prstClr val="black">
                    <a:tint val="75000"/>
                  </a:prstClr>
                </a:solidFill>
              </a:rPr>
              <a:pPr/>
              <a:t>‹#›</a:t>
            </a:fld>
            <a:endParaRPr lang="he-IL">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032B17F6-E967-44C8-9307-2AD92E84AF3C}" type="datetimeFigureOut">
              <a:rPr lang="he-IL" smtClean="0">
                <a:solidFill>
                  <a:prstClr val="black">
                    <a:tint val="75000"/>
                  </a:prstClr>
                </a:solidFill>
              </a:rPr>
              <a:pPr/>
              <a:t>ט"ז/אדר א/תשע"ו</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0AB04BD-BDA6-49CB-8040-5F1C6C9F6D6D}" type="slidenum">
              <a:rPr lang="he-IL" smtClean="0">
                <a:solidFill>
                  <a:prstClr val="black">
                    <a:tint val="75000"/>
                  </a:prstClr>
                </a:solidFill>
              </a:rPr>
              <a:pPr/>
              <a:t>‹#›</a:t>
            </a:fld>
            <a:endParaRPr lang="he-IL">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032B17F6-E967-44C8-9307-2AD92E84AF3C}" type="datetimeFigureOut">
              <a:rPr lang="he-IL" smtClean="0">
                <a:solidFill>
                  <a:prstClr val="black">
                    <a:tint val="75000"/>
                  </a:prstClr>
                </a:solidFill>
              </a:rPr>
              <a:pPr/>
              <a:t>ט"ז/אדר א/תשע"ו</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0AB04BD-BDA6-49CB-8040-5F1C6C9F6D6D}" type="slidenum">
              <a:rPr lang="he-IL" smtClean="0">
                <a:solidFill>
                  <a:prstClr val="black">
                    <a:tint val="75000"/>
                  </a:prstClr>
                </a:solidFill>
              </a:rPr>
              <a:pPr/>
              <a:t>‹#›</a:t>
            </a:fld>
            <a:endParaRPr lang="he-IL">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פרקטיקנים 2013 - שקופית כותרת">
    <p:spTree>
      <p:nvGrpSpPr>
        <p:cNvPr id="1" name=""/>
        <p:cNvGrpSpPr/>
        <p:nvPr/>
      </p:nvGrpSpPr>
      <p:grpSpPr>
        <a:xfrm>
          <a:off x="0" y="0"/>
          <a:ext cx="0" cy="0"/>
          <a:chOff x="0" y="0"/>
          <a:chExt cx="0" cy="0"/>
        </a:xfrm>
      </p:grpSpPr>
      <p:sp>
        <p:nvSpPr>
          <p:cNvPr id="6" name="כותרת 1"/>
          <p:cNvSpPr>
            <a:spLocks noGrp="1"/>
          </p:cNvSpPr>
          <p:nvPr>
            <p:ph type="ctrTitle"/>
          </p:nvPr>
        </p:nvSpPr>
        <p:spPr>
          <a:xfrm>
            <a:off x="685800" y="2130425"/>
            <a:ext cx="7772400" cy="1470025"/>
          </a:xfrm>
          <a:prstGeom prst="rect">
            <a:avLst/>
          </a:prstGeom>
        </p:spPr>
        <p:txBody>
          <a:bodyPr/>
          <a:lstStyle>
            <a:lvl1pPr>
              <a:defRPr sz="4000" b="1">
                <a:latin typeface="Guttman Hatzvi" pitchFamily="2" charset="-79"/>
                <a:cs typeface="Guttman Hatzvi" pitchFamily="2" charset="-79"/>
              </a:defRPr>
            </a:lvl1pPr>
          </a:lstStyle>
          <a:p>
            <a:r>
              <a:rPr lang="he-IL"/>
              <a:t>לחץ כדי לערוך סגנון כותרת של תבנית בסיס</a:t>
            </a:r>
            <a:endParaRPr lang="he-IL" dirty="0"/>
          </a:p>
        </p:txBody>
      </p:sp>
      <p:sp>
        <p:nvSpPr>
          <p:cNvPr id="7" name="כותרת משנה 2"/>
          <p:cNvSpPr>
            <a:spLocks noGrp="1"/>
          </p:cNvSpPr>
          <p:nvPr>
            <p:ph type="subTitle" idx="1"/>
          </p:nvPr>
        </p:nvSpPr>
        <p:spPr>
          <a:xfrm>
            <a:off x="1371600" y="3886200"/>
            <a:ext cx="6400800" cy="1752600"/>
          </a:xfrm>
          <a:prstGeom prst="rect">
            <a:avLst/>
          </a:prstGeom>
        </p:spPr>
        <p:txBody>
          <a:bodyPr/>
          <a:lstStyle>
            <a:lvl1pPr marL="0" indent="0" algn="ctr">
              <a:buNone/>
              <a:defRPr sz="2800" b="1">
                <a:solidFill>
                  <a:schemeClr val="tx1">
                    <a:tint val="75000"/>
                  </a:schemeClr>
                </a:solidFill>
                <a:latin typeface="Guttman Hatzvi" pitchFamily="2" charset="-79"/>
                <a:cs typeface="Guttman Hatzvi" pitchFamily="2" charset="-79"/>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Tree>
    <p:extLst>
      <p:ext uri="{BB962C8B-B14F-4D97-AF65-F5344CB8AC3E}">
        <p14:creationId xmlns:p14="http://schemas.microsoft.com/office/powerpoint/2010/main" val="2100143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פרקטיקנים 2013 - שקופית כותרת וטקסט">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nchor="ctr"/>
          <a:lstStyle>
            <a:lvl1pPr algn="ctr" rtl="1" fontAlgn="base">
              <a:spcBef>
                <a:spcPct val="0"/>
              </a:spcBef>
              <a:spcAft>
                <a:spcPct val="0"/>
              </a:spcAft>
              <a:defRPr lang="he-IL" sz="2800" b="1" kern="1200" dirty="0" smtClean="0">
                <a:solidFill>
                  <a:schemeClr val="tx1"/>
                </a:solidFill>
                <a:latin typeface="Guttman Hatzvi" pitchFamily="2" charset="-79"/>
                <a:ea typeface="+mj-ea"/>
                <a:cs typeface="Guttman Hatzvi" pitchFamily="2" charset="-79"/>
              </a:defRPr>
            </a:lvl1pPr>
          </a:lstStyle>
          <a:p>
            <a:r>
              <a:rPr lang="he-IL"/>
              <a:t>לחץ כדי לערוך סגנון כותרת של תבנית בסיס</a:t>
            </a:r>
          </a:p>
        </p:txBody>
      </p:sp>
      <p:sp>
        <p:nvSpPr>
          <p:cNvPr id="4" name="מציין מיקום טקסט 3"/>
          <p:cNvSpPr>
            <a:spLocks noGrp="1"/>
          </p:cNvSpPr>
          <p:nvPr>
            <p:ph type="body" sz="quarter" idx="10"/>
          </p:nvPr>
        </p:nvSpPr>
        <p:spPr>
          <a:xfrm>
            <a:off x="500063" y="1714500"/>
            <a:ext cx="8143875" cy="4214813"/>
          </a:xfrm>
          <a:prstGeom prst="rect">
            <a:avLst/>
          </a:prstGeom>
        </p:spPr>
        <p:txBody>
          <a:bodyPr/>
          <a:lstStyle>
            <a:lvl1pPr>
              <a:defRPr sz="2000">
                <a:latin typeface="Guttman Hatzvi" pitchFamily="2" charset="-79"/>
                <a:cs typeface="Guttman Hatzvi" pitchFamily="2" charset="-79"/>
              </a:defRPr>
            </a:lvl1pPr>
            <a:lvl2pPr>
              <a:defRPr sz="2000">
                <a:latin typeface="Guttman Hatzvi" pitchFamily="2" charset="-79"/>
                <a:cs typeface="Guttman Hatzvi" pitchFamily="2" charset="-79"/>
              </a:defRPr>
            </a:lvl2pPr>
            <a:lvl3pPr>
              <a:defRPr sz="2000">
                <a:latin typeface="Guttman Hatzvi" pitchFamily="2" charset="-79"/>
                <a:cs typeface="Guttman Hatzvi" pitchFamily="2" charset="-79"/>
              </a:defRPr>
            </a:lvl3pPr>
            <a:lvl4pPr>
              <a:defRPr sz="2000">
                <a:latin typeface="Guttman Hatzvi" pitchFamily="2" charset="-79"/>
                <a:cs typeface="Guttman Hatzvi" pitchFamily="2" charset="-79"/>
              </a:defRPr>
            </a:lvl4pPr>
            <a:lvl5pPr>
              <a:defRPr sz="2000">
                <a:latin typeface="Guttman Hatzvi" pitchFamily="2" charset="-79"/>
                <a:cs typeface="Guttman Hatzvi" pitchFamily="2" charset="-79"/>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he-IL"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פרקטיקנים 2013 - שקופית כותרת וטקסט">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nchor="ctr"/>
          <a:lstStyle>
            <a:lvl1pPr algn="ctr" rtl="1" fontAlgn="base">
              <a:spcBef>
                <a:spcPct val="0"/>
              </a:spcBef>
              <a:spcAft>
                <a:spcPct val="0"/>
              </a:spcAft>
              <a:defRPr lang="he-IL" sz="2800" b="1" kern="1200" dirty="0" smtClean="0">
                <a:solidFill>
                  <a:schemeClr val="tx1"/>
                </a:solidFill>
                <a:latin typeface="Guttman Hatzvi" pitchFamily="2" charset="-79"/>
                <a:ea typeface="+mj-ea"/>
                <a:cs typeface="Guttman Hatzvi" pitchFamily="2" charset="-79"/>
              </a:defRPr>
            </a:lvl1pPr>
          </a:lstStyle>
          <a:p>
            <a:r>
              <a:rPr lang="he-IL"/>
              <a:t>לחץ כדי לערוך סגנון כותרת של תבנית בסיס</a:t>
            </a:r>
          </a:p>
        </p:txBody>
      </p:sp>
      <p:sp>
        <p:nvSpPr>
          <p:cNvPr id="4" name="מציין מיקום טקסט 3"/>
          <p:cNvSpPr>
            <a:spLocks noGrp="1"/>
          </p:cNvSpPr>
          <p:nvPr>
            <p:ph type="body" sz="quarter" idx="10"/>
          </p:nvPr>
        </p:nvSpPr>
        <p:spPr>
          <a:xfrm>
            <a:off x="500063" y="1714500"/>
            <a:ext cx="8143875" cy="4214813"/>
          </a:xfrm>
          <a:prstGeom prst="rect">
            <a:avLst/>
          </a:prstGeom>
        </p:spPr>
        <p:txBody>
          <a:bodyPr/>
          <a:lstStyle>
            <a:lvl1pPr>
              <a:defRPr sz="2000">
                <a:latin typeface="Guttman Hatzvi" pitchFamily="2" charset="-79"/>
                <a:cs typeface="Guttman Hatzvi" pitchFamily="2" charset="-79"/>
              </a:defRPr>
            </a:lvl1pPr>
            <a:lvl2pPr>
              <a:defRPr sz="2000">
                <a:latin typeface="Guttman Hatzvi" pitchFamily="2" charset="-79"/>
                <a:cs typeface="Guttman Hatzvi" pitchFamily="2" charset="-79"/>
              </a:defRPr>
            </a:lvl2pPr>
            <a:lvl3pPr>
              <a:defRPr sz="2000">
                <a:latin typeface="Guttman Hatzvi" pitchFamily="2" charset="-79"/>
                <a:cs typeface="Guttman Hatzvi" pitchFamily="2" charset="-79"/>
              </a:defRPr>
            </a:lvl3pPr>
            <a:lvl4pPr>
              <a:defRPr sz="2000">
                <a:latin typeface="Guttman Hatzvi" pitchFamily="2" charset="-79"/>
                <a:cs typeface="Guttman Hatzvi" pitchFamily="2" charset="-79"/>
              </a:defRPr>
            </a:lvl4pPr>
            <a:lvl5pPr>
              <a:defRPr sz="2000">
                <a:latin typeface="Guttman Hatzvi" pitchFamily="2" charset="-79"/>
                <a:cs typeface="Guttman Hatzvi" pitchFamily="2" charset="-79"/>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he-IL" dirty="0"/>
          </a:p>
        </p:txBody>
      </p:sp>
    </p:spTree>
    <p:extLst>
      <p:ext uri="{BB962C8B-B14F-4D97-AF65-F5344CB8AC3E}">
        <p14:creationId xmlns:p14="http://schemas.microsoft.com/office/powerpoint/2010/main" val="909522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פרקטיקנים 2013 - שקופית 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nchor="ctr"/>
          <a:lstStyle>
            <a:lvl1pPr>
              <a:defRPr lang="he-IL" sz="2800" b="1" kern="1200" dirty="0" smtClean="0">
                <a:solidFill>
                  <a:schemeClr val="tx1"/>
                </a:solidFill>
                <a:latin typeface="Guttman Hatzvi" pitchFamily="2" charset="-79"/>
                <a:ea typeface="+mj-ea"/>
                <a:cs typeface="Guttman Hatzvi" pitchFamily="2" charset="-79"/>
              </a:defRPr>
            </a:lvl1pPr>
          </a:lstStyle>
          <a:p>
            <a:r>
              <a:rPr lang="he-IL"/>
              <a:t>לחץ כדי לערוך סגנון כותרת של תבנית בסיס</a:t>
            </a:r>
            <a:endParaRPr lang="he-IL" dirty="0"/>
          </a:p>
        </p:txBody>
      </p:sp>
    </p:spTree>
    <p:extLst>
      <p:ext uri="{BB962C8B-B14F-4D97-AF65-F5344CB8AC3E}">
        <p14:creationId xmlns:p14="http://schemas.microsoft.com/office/powerpoint/2010/main" val="2442743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פרקטיקנים 2013 - שקופית ריקה">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218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שקופית כותרת">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6" name="מציין מיקום של מספר שקופית 5"/>
          <p:cNvSpPr>
            <a:spLocks noGrp="1"/>
          </p:cNvSpPr>
          <p:nvPr>
            <p:ph type="sldNum" sz="quarter" idx="12"/>
          </p:nvPr>
        </p:nvSpPr>
        <p:spPr>
          <a:xfrm>
            <a:off x="0" y="6429396"/>
            <a:ext cx="2590800" cy="292079"/>
          </a:xfrm>
          <a:prstGeom prst="rect">
            <a:avLst/>
          </a:prstGeom>
        </p:spPr>
        <p:txBody>
          <a:bodyPr/>
          <a:lstStyle>
            <a:lvl1pPr>
              <a:defRPr/>
            </a:lvl1pPr>
          </a:lstStyle>
          <a:p>
            <a:fld id="{C40E8F16-DBAE-4484-822D-D0A2B0713563}" type="slidenum">
              <a:rPr lang="he-IL" smtClean="0"/>
              <a:pPr/>
              <a:t>‹#›</a:t>
            </a:fld>
            <a:endParaRPr lang="he-IL" dirty="0"/>
          </a:p>
        </p:txBody>
      </p:sp>
      <p:sp>
        <p:nvSpPr>
          <p:cNvPr id="7" name="כותרת 6"/>
          <p:cNvSpPr>
            <a:spLocks noGrp="1"/>
          </p:cNvSpPr>
          <p:nvPr>
            <p:ph type="title"/>
          </p:nvPr>
        </p:nvSpPr>
        <p:spPr>
          <a:xfrm>
            <a:off x="457200" y="274638"/>
            <a:ext cx="8229600" cy="1143000"/>
          </a:xfrm>
          <a:prstGeom prst="rect">
            <a:avLst/>
          </a:prstGeom>
        </p:spPr>
        <p:txBody>
          <a:bodyPr/>
          <a:lstStyle/>
          <a:p>
            <a:r>
              <a:rPr lang="he-IL"/>
              <a:t>לחץ כדי לערוך סגנון כותרת של תבנית בסיס</a:t>
            </a:r>
          </a:p>
        </p:txBody>
      </p:sp>
    </p:spTree>
    <p:extLst>
      <p:ext uri="{BB962C8B-B14F-4D97-AF65-F5344CB8AC3E}">
        <p14:creationId xmlns:p14="http://schemas.microsoft.com/office/powerpoint/2010/main" val="3927638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785786" y="274638"/>
            <a:ext cx="7500990" cy="868346"/>
          </a:xfrm>
          <a:prstGeom prst="rect">
            <a:avLst/>
          </a:prstGeom>
        </p:spPr>
        <p:txBody>
          <a:bodyPr/>
          <a:lstStyle>
            <a:lvl1pPr algn="ctr" rtl="1" eaLnBrk="1" fontAlgn="base" hangingPunct="1">
              <a:spcBef>
                <a:spcPct val="0"/>
              </a:spcBef>
              <a:spcAft>
                <a:spcPct val="0"/>
              </a:spcAft>
              <a:defRPr lang="he-IL" sz="3200" b="1" kern="1200" dirty="0">
                <a:solidFill>
                  <a:schemeClr val="tx1"/>
                </a:solidFill>
                <a:latin typeface="Guttman Hatzvi" pitchFamily="2" charset="-79"/>
                <a:ea typeface="+mj-ea"/>
                <a:cs typeface="Guttman Hatzvi" pitchFamily="2" charset="-79"/>
              </a:defRPr>
            </a:lvl1pPr>
          </a:lstStyle>
          <a:p>
            <a:r>
              <a:rPr lang="he-IL" dirty="0"/>
              <a:t>לחץ כדי לערוך סגנון כותרת של תבנית בסיס</a:t>
            </a:r>
          </a:p>
        </p:txBody>
      </p:sp>
      <p:sp>
        <p:nvSpPr>
          <p:cNvPr id="3" name="מציין מיקום תוכן 2"/>
          <p:cNvSpPr>
            <a:spLocks noGrp="1"/>
          </p:cNvSpPr>
          <p:nvPr>
            <p:ph idx="1"/>
          </p:nvPr>
        </p:nvSpPr>
        <p:spPr>
          <a:xfrm>
            <a:off x="457200" y="1428750"/>
            <a:ext cx="8229600" cy="4525963"/>
          </a:xfrm>
          <a:prstGeom prst="rect">
            <a:avLst/>
          </a:prstGeom>
        </p:spPr>
        <p:txBody>
          <a:bodyPr/>
          <a:lstStyle>
            <a:lvl1pPr algn="just">
              <a:defRPr sz="2200" b="0">
                <a:latin typeface="Guttman Hatzvi" pitchFamily="2" charset="-79"/>
                <a:cs typeface="Guttman Hatzvi" pitchFamily="2" charset="-79"/>
              </a:defRPr>
            </a:lvl1pPr>
            <a:lvl2pPr marL="631825" indent="-268288" algn="just">
              <a:defRPr sz="2000" b="0">
                <a:latin typeface="Guttman Hatzvi" pitchFamily="2" charset="-79"/>
                <a:cs typeface="Guttman Hatzvi" pitchFamily="2" charset="-79"/>
              </a:defRPr>
            </a:lvl2pPr>
            <a:lvl3pPr marL="981075" indent="-349250" algn="just">
              <a:defRPr sz="1400" b="0">
                <a:latin typeface="Guttman Hatzvi" pitchFamily="2" charset="-79"/>
                <a:cs typeface="Guttman Hatzvi" pitchFamily="2" charset="-79"/>
              </a:defRPr>
            </a:lvl3pPr>
            <a:lvl4pPr marL="1250950" indent="-269875" algn="just">
              <a:defRPr sz="1600" b="0">
                <a:latin typeface="Guttman Hatzvi" pitchFamily="2" charset="-79"/>
                <a:cs typeface="Guttman Hatzvi" pitchFamily="2" charset="-79"/>
              </a:defRPr>
            </a:lvl4pPr>
            <a:lvl5pPr marL="1519238" indent="-268288" algn="just">
              <a:defRPr sz="1600" b="0">
                <a:latin typeface="Guttman Hatzvi" pitchFamily="2" charset="-79"/>
                <a:cs typeface="Guttman Hatzvi" pitchFamily="2" charset="-79"/>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Tree>
    <p:extLst>
      <p:ext uri="{BB962C8B-B14F-4D97-AF65-F5344CB8AC3E}">
        <p14:creationId xmlns:p14="http://schemas.microsoft.com/office/powerpoint/2010/main" val="2034436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27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פרקטיקנים 2013 - שקופית 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nchor="ctr"/>
          <a:lstStyle>
            <a:lvl1pPr>
              <a:defRPr lang="he-IL" sz="2800" b="1" kern="1200" dirty="0" smtClean="0">
                <a:solidFill>
                  <a:schemeClr val="tx1"/>
                </a:solidFill>
                <a:latin typeface="Guttman Hatzvi" pitchFamily="2" charset="-79"/>
                <a:ea typeface="+mj-ea"/>
                <a:cs typeface="Guttman Hatzvi" pitchFamily="2" charset="-79"/>
              </a:defRPr>
            </a:lvl1pPr>
          </a:lstStyle>
          <a:p>
            <a:r>
              <a:rPr lang="he-IL"/>
              <a:t>לחץ כדי לערוך סגנון כותרת של תבנית בסיס</a:t>
            </a:r>
            <a:endParaRPr lang="he-I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פרקטיקנים 2013 - שקופית ריקה">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שקופית כותרת">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lvl1pPr>
              <a:defRPr/>
            </a:lvl1pPr>
          </a:lstStyle>
          <a:p>
            <a:fld id="{C40E8F16-DBAE-4484-822D-D0A2B0713563}" type="slidenum">
              <a:rPr lang="he-IL" smtClean="0"/>
              <a:pPr/>
              <a:t>‹#›</a:t>
            </a:fld>
            <a:endParaRPr lang="he-IL"/>
          </a:p>
        </p:txBody>
      </p:sp>
      <p:sp>
        <p:nvSpPr>
          <p:cNvPr id="7" name="כותרת 6"/>
          <p:cNvSpPr>
            <a:spLocks noGrp="1"/>
          </p:cNvSpPr>
          <p:nvPr>
            <p:ph type="title"/>
          </p:nvPr>
        </p:nvSpPr>
        <p:spPr>
          <a:xfrm>
            <a:off x="457200" y="274638"/>
            <a:ext cx="8229600" cy="1143000"/>
          </a:xfrm>
          <a:prstGeom prst="rect">
            <a:avLst/>
          </a:prstGeom>
        </p:spPr>
        <p:txBody>
          <a:bodyPr/>
          <a:lstStyle/>
          <a:p>
            <a:r>
              <a:rPr lang="he-IL"/>
              <a:t>לחץ כדי לערוך סגנון כותרת של תבנית בסיס</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785786" y="274638"/>
            <a:ext cx="7500990" cy="868346"/>
          </a:xfrm>
          <a:prstGeom prst="rect">
            <a:avLst/>
          </a:prstGeom>
        </p:spPr>
        <p:txBody>
          <a:bodyPr/>
          <a:lstStyle>
            <a:lvl1pPr algn="ctr" rtl="1" eaLnBrk="1" fontAlgn="base" hangingPunct="1">
              <a:spcBef>
                <a:spcPct val="0"/>
              </a:spcBef>
              <a:spcAft>
                <a:spcPct val="0"/>
              </a:spcAft>
              <a:defRPr lang="he-IL" sz="3200" b="1" kern="1200" dirty="0">
                <a:solidFill>
                  <a:schemeClr val="tx1"/>
                </a:solidFill>
                <a:latin typeface="Guttman Hatzvi" pitchFamily="2" charset="-79"/>
                <a:ea typeface="+mj-ea"/>
                <a:cs typeface="Guttman Hatzvi" pitchFamily="2" charset="-79"/>
              </a:defRPr>
            </a:lvl1pPr>
          </a:lstStyle>
          <a:p>
            <a:r>
              <a:rPr lang="he-IL" dirty="0"/>
              <a:t>לחץ כדי לערוך סגנון כותרת של תבנית בסיס</a:t>
            </a:r>
          </a:p>
        </p:txBody>
      </p:sp>
      <p:sp>
        <p:nvSpPr>
          <p:cNvPr id="3" name="מציין מיקום תוכן 2"/>
          <p:cNvSpPr>
            <a:spLocks noGrp="1"/>
          </p:cNvSpPr>
          <p:nvPr>
            <p:ph idx="1"/>
          </p:nvPr>
        </p:nvSpPr>
        <p:spPr>
          <a:xfrm>
            <a:off x="457200" y="1428750"/>
            <a:ext cx="8229600" cy="4525963"/>
          </a:xfrm>
          <a:prstGeom prst="rect">
            <a:avLst/>
          </a:prstGeom>
        </p:spPr>
        <p:txBody>
          <a:bodyPr/>
          <a:lstStyle>
            <a:lvl1pPr algn="just">
              <a:defRPr sz="2200" b="0">
                <a:latin typeface="Guttman Hatzvi" pitchFamily="2" charset="-79"/>
                <a:cs typeface="Guttman Hatzvi" pitchFamily="2" charset="-79"/>
              </a:defRPr>
            </a:lvl1pPr>
            <a:lvl2pPr marL="631825" indent="-268288" algn="just">
              <a:defRPr sz="2000" b="0">
                <a:latin typeface="Guttman Hatzvi" pitchFamily="2" charset="-79"/>
                <a:cs typeface="Guttman Hatzvi" pitchFamily="2" charset="-79"/>
              </a:defRPr>
            </a:lvl2pPr>
            <a:lvl3pPr marL="981075" indent="-349250" algn="just">
              <a:defRPr sz="1400" b="0">
                <a:latin typeface="Guttman Hatzvi" pitchFamily="2" charset="-79"/>
                <a:cs typeface="Guttman Hatzvi" pitchFamily="2" charset="-79"/>
              </a:defRPr>
            </a:lvl3pPr>
            <a:lvl4pPr marL="1250950" indent="-269875" algn="just">
              <a:defRPr sz="1600" b="0">
                <a:latin typeface="Guttman Hatzvi" pitchFamily="2" charset="-79"/>
                <a:cs typeface="Guttman Hatzvi" pitchFamily="2" charset="-79"/>
              </a:defRPr>
            </a:lvl4pPr>
            <a:lvl5pPr marL="1519238" indent="-268288" algn="just">
              <a:defRPr sz="1600" b="0">
                <a:latin typeface="Guttman Hatzvi" pitchFamily="2" charset="-79"/>
                <a:cs typeface="Guttman Hatzvi" pitchFamily="2" charset="-79"/>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032B17F6-E967-44C8-9307-2AD92E84AF3C}" type="datetimeFigureOut">
              <a:rPr lang="he-IL" smtClean="0">
                <a:solidFill>
                  <a:prstClr val="black">
                    <a:tint val="75000"/>
                  </a:prstClr>
                </a:solidFill>
              </a:rPr>
              <a:pPr/>
              <a:t>ט"ז/אדר א/תשע"ו</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0AB04BD-BDA6-49CB-8040-5F1C6C9F6D6D}" type="slidenum">
              <a:rPr lang="he-IL" smtClean="0">
                <a:solidFill>
                  <a:prstClr val="black">
                    <a:tint val="75000"/>
                  </a:prstClr>
                </a:solidFill>
              </a:rPr>
              <a:pPr/>
              <a:t>‹#›</a:t>
            </a:fld>
            <a:endParaRPr lang="he-IL">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032B17F6-E967-44C8-9307-2AD92E84AF3C}" type="datetimeFigureOut">
              <a:rPr lang="he-IL" smtClean="0">
                <a:solidFill>
                  <a:prstClr val="black">
                    <a:tint val="75000"/>
                  </a:prstClr>
                </a:solidFill>
              </a:rPr>
              <a:pPr/>
              <a:t>ט"ז/אדר א/תשע"ו</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0AB04BD-BDA6-49CB-8040-5F1C6C9F6D6D}" type="slidenum">
              <a:rPr lang="he-IL" smtClean="0">
                <a:solidFill>
                  <a:prstClr val="black">
                    <a:tint val="75000"/>
                  </a:prstClr>
                </a:solidFill>
              </a:rPr>
              <a:pPr/>
              <a:t>‹#›</a:t>
            </a:fld>
            <a:endParaRPr lang="he-IL">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2.png"/><Relationship Id="rId4" Type="http://schemas.openxmlformats.org/officeDocument/2006/relationships/slideLayout" Target="../slideLayouts/slideLayout22.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7" descr="reka"/>
          <p:cNvPicPr>
            <a:picLocks noChangeAspect="1" noChangeArrowheads="1"/>
          </p:cNvPicPr>
          <p:nvPr/>
        </p:nvPicPr>
        <p:blipFill>
          <a:blip r:embed="rId9" cstate="screen"/>
          <a:srcRect/>
          <a:stretch>
            <a:fillRect/>
          </a:stretch>
        </p:blipFill>
        <p:spPr bwMode="auto">
          <a:xfrm>
            <a:off x="0" y="0"/>
            <a:ext cx="9144000" cy="6858000"/>
          </a:xfrm>
          <a:prstGeom prst="rect">
            <a:avLst/>
          </a:prstGeom>
          <a:noFill/>
          <a:ln w="9525">
            <a:noFill/>
            <a:miter lim="800000"/>
            <a:headEnd/>
            <a:tailEnd/>
          </a:ln>
        </p:spPr>
      </p:pic>
      <p:sp>
        <p:nvSpPr>
          <p:cNvPr id="11" name="Rectangle 12"/>
          <p:cNvSpPr>
            <a:spLocks noChangeArrowheads="1"/>
          </p:cNvSpPr>
          <p:nvPr/>
        </p:nvSpPr>
        <p:spPr bwMode="auto">
          <a:xfrm>
            <a:off x="0" y="6381750"/>
            <a:ext cx="9144000" cy="360363"/>
          </a:xfrm>
          <a:prstGeom prst="rect">
            <a:avLst/>
          </a:prstGeom>
          <a:solidFill>
            <a:srgbClr val="0E77BE"/>
          </a:solidFill>
          <a:ln w="9525">
            <a:noFill/>
            <a:miter lim="800000"/>
            <a:headEnd/>
            <a:tailEnd/>
          </a:ln>
          <a:effectLst/>
        </p:spPr>
        <p:txBody>
          <a:bodyPr wrap="none" anchor="ctr"/>
          <a:lstStyle/>
          <a:p>
            <a:pPr fontAlgn="base">
              <a:spcBef>
                <a:spcPct val="0"/>
              </a:spcBef>
              <a:spcAft>
                <a:spcPct val="0"/>
              </a:spcAft>
              <a:defRPr/>
            </a:pPr>
            <a:endParaRPr lang="he-IL" sz="1600">
              <a:solidFill>
                <a:prstClr val="black"/>
              </a:solidFill>
              <a:latin typeface="Arial" pitchFamily="34" charset="0"/>
              <a:cs typeface="Guttman Hatzvi" pitchFamily="2" charset="-79"/>
            </a:endParaRPr>
          </a:p>
        </p:txBody>
      </p:sp>
      <p:sp>
        <p:nvSpPr>
          <p:cNvPr id="17" name="Text Box 13"/>
          <p:cNvSpPr txBox="1">
            <a:spLocks noChangeArrowheads="1"/>
          </p:cNvSpPr>
          <p:nvPr/>
        </p:nvSpPr>
        <p:spPr bwMode="auto">
          <a:xfrm>
            <a:off x="4103688" y="6376988"/>
            <a:ext cx="1001712" cy="338137"/>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he-IL" sz="1600" b="1" dirty="0">
                <a:solidFill>
                  <a:prstClr val="white"/>
                </a:solidFill>
                <a:latin typeface="Arial" pitchFamily="34" charset="0"/>
                <a:cs typeface="Guttman Hatzvi" pitchFamily="2" charset="-79"/>
              </a:rPr>
              <a:t>-</a:t>
            </a:r>
            <a:fld id="{52B28790-9A00-4A35-9AA1-6BC64FF3E81A}" type="slidenum">
              <a:rPr lang="he-IL" sz="1600" b="1">
                <a:solidFill>
                  <a:prstClr val="white"/>
                </a:solidFill>
                <a:latin typeface="Arial" pitchFamily="34" charset="0"/>
                <a:cs typeface="Guttman Hatzvi" pitchFamily="2" charset="-79"/>
              </a:rPr>
              <a:pPr algn="ctr" fontAlgn="base">
                <a:spcBef>
                  <a:spcPct val="50000"/>
                </a:spcBef>
                <a:spcAft>
                  <a:spcPct val="0"/>
                </a:spcAft>
                <a:defRPr/>
              </a:pPr>
              <a:t>‹#›</a:t>
            </a:fld>
            <a:r>
              <a:rPr lang="he-IL" sz="1600" b="1" dirty="0">
                <a:solidFill>
                  <a:prstClr val="white"/>
                </a:solidFill>
                <a:latin typeface="Arial" pitchFamily="34" charset="0"/>
                <a:cs typeface="Guttman Hatzvi" pitchFamily="2" charset="-79"/>
              </a:rPr>
              <a:t>-</a:t>
            </a:r>
            <a:endParaRPr lang="en-US" sz="1600" b="1" dirty="0">
              <a:solidFill>
                <a:prstClr val="white"/>
              </a:solidFill>
              <a:latin typeface="Arial" pitchFamily="34" charset="0"/>
              <a:cs typeface="Guttman Hatzvi" pitchFamily="2" charset="-79"/>
            </a:endParaRPr>
          </a:p>
        </p:txBody>
      </p:sp>
      <p:sp>
        <p:nvSpPr>
          <p:cNvPr id="18" name="Text Box 10"/>
          <p:cNvSpPr txBox="1">
            <a:spLocks noChangeArrowheads="1"/>
          </p:cNvSpPr>
          <p:nvPr/>
        </p:nvSpPr>
        <p:spPr bwMode="auto">
          <a:xfrm>
            <a:off x="171450" y="6376988"/>
            <a:ext cx="885825" cy="338137"/>
          </a:xfrm>
          <a:prstGeom prst="rect">
            <a:avLst/>
          </a:prstGeom>
          <a:noFill/>
          <a:ln w="9525">
            <a:noFill/>
            <a:miter lim="800000"/>
            <a:headEnd/>
            <a:tailEnd/>
          </a:ln>
          <a:effectLst/>
        </p:spPr>
        <p:txBody>
          <a:bodyPr>
            <a:spAutoFit/>
          </a:bodyPr>
          <a:lstStyle/>
          <a:p>
            <a:pPr fontAlgn="base">
              <a:spcBef>
                <a:spcPct val="50000"/>
              </a:spcBef>
              <a:spcAft>
                <a:spcPct val="0"/>
              </a:spcAft>
              <a:defRPr/>
            </a:pPr>
            <a:r>
              <a:rPr lang="he-IL" sz="1600" b="1" dirty="0">
                <a:solidFill>
                  <a:prstClr val="white"/>
                </a:solidFill>
                <a:latin typeface="Arial" pitchFamily="34" charset="0"/>
                <a:cs typeface="Guttman Hatzvi" pitchFamily="2" charset="-79"/>
              </a:rPr>
              <a:t>סודי</a:t>
            </a:r>
            <a:endParaRPr lang="en-US" sz="1600" b="1" dirty="0">
              <a:solidFill>
                <a:prstClr val="white"/>
              </a:solidFill>
              <a:latin typeface="Arial" pitchFamily="34" charset="0"/>
              <a:cs typeface="Guttman Hatzvi" pitchFamily="2" charset="-79"/>
            </a:endParaRPr>
          </a:p>
        </p:txBody>
      </p:sp>
      <p:sp>
        <p:nvSpPr>
          <p:cNvPr id="6" name="Text Box 10"/>
          <p:cNvSpPr txBox="1">
            <a:spLocks noChangeArrowheads="1"/>
          </p:cNvSpPr>
          <p:nvPr/>
        </p:nvSpPr>
        <p:spPr bwMode="auto">
          <a:xfrm>
            <a:off x="5214942" y="6376988"/>
            <a:ext cx="3802058" cy="338554"/>
          </a:xfrm>
          <a:prstGeom prst="rect">
            <a:avLst/>
          </a:prstGeom>
          <a:noFill/>
          <a:ln w="9525">
            <a:noFill/>
            <a:miter lim="800000"/>
            <a:headEnd/>
            <a:tailEnd/>
          </a:ln>
          <a:effectLst/>
        </p:spPr>
        <p:txBody>
          <a:bodyPr wrap="square">
            <a:spAutoFit/>
          </a:bodyPr>
          <a:lstStyle/>
          <a:p>
            <a:pPr fontAlgn="base">
              <a:spcBef>
                <a:spcPct val="50000"/>
              </a:spcBef>
              <a:spcAft>
                <a:spcPct val="0"/>
              </a:spcAft>
              <a:defRPr/>
            </a:pPr>
            <a:r>
              <a:rPr lang="he-IL" sz="1600" b="1" dirty="0">
                <a:solidFill>
                  <a:prstClr val="white"/>
                </a:solidFill>
                <a:latin typeface="Arial" pitchFamily="34" charset="0"/>
                <a:cs typeface="Guttman Hatzvi" pitchFamily="2" charset="-79"/>
              </a:rPr>
              <a:t>הרתעה </a:t>
            </a:r>
            <a:r>
              <a:rPr lang="he-IL" sz="1600" b="1" baseline="0" dirty="0">
                <a:solidFill>
                  <a:prstClr val="white"/>
                </a:solidFill>
                <a:latin typeface="Arial" pitchFamily="34" charset="0"/>
                <a:cs typeface="Guttman Hatzvi" pitchFamily="2" charset="-79"/>
              </a:rPr>
              <a:t>– בחינה השוואתית כמצע לדיון</a:t>
            </a:r>
            <a:endParaRPr lang="en-US" sz="1600" b="1" dirty="0">
              <a:solidFill>
                <a:prstClr val="white"/>
              </a:solidFill>
              <a:latin typeface="Arial" pitchFamily="34" charset="0"/>
              <a:cs typeface="Guttman Hatzvi" pitchFamily="2" charset="-79"/>
            </a:endParaRPr>
          </a:p>
        </p:txBody>
      </p:sp>
      <p:pic>
        <p:nvPicPr>
          <p:cNvPr id="2055" name="Picture 2" descr="maltam1"/>
          <p:cNvPicPr>
            <a:picLocks noChangeAspect="1" noChangeArrowheads="1"/>
          </p:cNvPicPr>
          <p:nvPr/>
        </p:nvPicPr>
        <p:blipFill>
          <a:blip r:embed="rId10" cstate="screen"/>
          <a:srcRect/>
          <a:stretch>
            <a:fillRect/>
          </a:stretch>
        </p:blipFill>
        <p:spPr bwMode="auto">
          <a:xfrm>
            <a:off x="8072462" y="-1"/>
            <a:ext cx="1071538" cy="108621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9" r:id="rId6"/>
    <p:sldLayoutId id="2147483680" r:id="rId7"/>
  </p:sldLayoutIdLst>
  <p:txStyles>
    <p:titleStyle>
      <a:lvl1pPr algn="ctr" rtl="1" eaLnBrk="1" fontAlgn="base" hangingPunct="1">
        <a:spcBef>
          <a:spcPct val="0"/>
        </a:spcBef>
        <a:spcAft>
          <a:spcPct val="0"/>
        </a:spcAft>
        <a:defRPr sz="4400" kern="1200">
          <a:solidFill>
            <a:schemeClr val="tx1"/>
          </a:solidFill>
          <a:latin typeface="+mj-lt"/>
          <a:ea typeface="+mj-ea"/>
          <a:cs typeface="+mj-cs"/>
        </a:defRPr>
      </a:lvl1pPr>
      <a:lvl2pPr algn="ctr" rtl="1" eaLnBrk="1" fontAlgn="base" hangingPunct="1">
        <a:spcBef>
          <a:spcPct val="0"/>
        </a:spcBef>
        <a:spcAft>
          <a:spcPct val="0"/>
        </a:spcAft>
        <a:defRPr sz="4400">
          <a:solidFill>
            <a:schemeClr val="tx1"/>
          </a:solidFill>
          <a:latin typeface="Calibri" pitchFamily="34" charset="0"/>
          <a:cs typeface="Times New Roman" pitchFamily="18" charset="0"/>
        </a:defRPr>
      </a:lvl2pPr>
      <a:lvl3pPr algn="ctr" rtl="1" eaLnBrk="1" fontAlgn="base" hangingPunct="1">
        <a:spcBef>
          <a:spcPct val="0"/>
        </a:spcBef>
        <a:spcAft>
          <a:spcPct val="0"/>
        </a:spcAft>
        <a:defRPr sz="4400">
          <a:solidFill>
            <a:schemeClr val="tx1"/>
          </a:solidFill>
          <a:latin typeface="Calibri" pitchFamily="34" charset="0"/>
          <a:cs typeface="Times New Roman" pitchFamily="18" charset="0"/>
        </a:defRPr>
      </a:lvl3pPr>
      <a:lvl4pPr algn="ctr" rtl="1" eaLnBrk="1" fontAlgn="base" hangingPunct="1">
        <a:spcBef>
          <a:spcPct val="0"/>
        </a:spcBef>
        <a:spcAft>
          <a:spcPct val="0"/>
        </a:spcAft>
        <a:defRPr sz="4400">
          <a:solidFill>
            <a:schemeClr val="tx1"/>
          </a:solidFill>
          <a:latin typeface="Calibri" pitchFamily="34" charset="0"/>
          <a:cs typeface="Times New Roman" pitchFamily="18" charset="0"/>
        </a:defRPr>
      </a:lvl4pPr>
      <a:lvl5pPr algn="ctr" rtl="1" eaLnBrk="1" fontAlgn="base" hangingPunct="1">
        <a:spcBef>
          <a:spcPct val="0"/>
        </a:spcBef>
        <a:spcAft>
          <a:spcPct val="0"/>
        </a:spcAft>
        <a:defRPr sz="4400">
          <a:solidFill>
            <a:schemeClr val="tx1"/>
          </a:solidFill>
          <a:latin typeface="Calibri" pitchFamily="34" charset="0"/>
          <a:cs typeface="Times New Roman" pitchFamily="18" charset="0"/>
        </a:defRPr>
      </a:lvl5pPr>
      <a:lvl6pPr marL="457200" algn="ctr" rtl="1" eaLnBrk="1" fontAlgn="base" hangingPunct="1">
        <a:spcBef>
          <a:spcPct val="0"/>
        </a:spcBef>
        <a:spcAft>
          <a:spcPct val="0"/>
        </a:spcAft>
        <a:defRPr sz="4400">
          <a:solidFill>
            <a:schemeClr val="tx1"/>
          </a:solidFill>
          <a:latin typeface="Calibri" pitchFamily="34" charset="0"/>
          <a:cs typeface="Times New Roman" pitchFamily="18" charset="0"/>
        </a:defRPr>
      </a:lvl6pPr>
      <a:lvl7pPr marL="914400" algn="ctr" rtl="1" eaLnBrk="1" fontAlgn="base" hangingPunct="1">
        <a:spcBef>
          <a:spcPct val="0"/>
        </a:spcBef>
        <a:spcAft>
          <a:spcPct val="0"/>
        </a:spcAft>
        <a:defRPr sz="4400">
          <a:solidFill>
            <a:schemeClr val="tx1"/>
          </a:solidFill>
          <a:latin typeface="Calibri" pitchFamily="34" charset="0"/>
          <a:cs typeface="Times New Roman" pitchFamily="18" charset="0"/>
        </a:defRPr>
      </a:lvl7pPr>
      <a:lvl8pPr marL="1371600" algn="ctr" rtl="1" eaLnBrk="1" fontAlgn="base" hangingPunct="1">
        <a:spcBef>
          <a:spcPct val="0"/>
        </a:spcBef>
        <a:spcAft>
          <a:spcPct val="0"/>
        </a:spcAft>
        <a:defRPr sz="4400">
          <a:solidFill>
            <a:schemeClr val="tx1"/>
          </a:solidFill>
          <a:latin typeface="Calibri" pitchFamily="34" charset="0"/>
          <a:cs typeface="Times New Roman" pitchFamily="18" charset="0"/>
        </a:defRPr>
      </a:lvl8pPr>
      <a:lvl9pPr marL="1828800" algn="ctr" rtl="1" eaLnBrk="1" fontAlgn="base" hangingPunct="1">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pPr>
            <a:fld id="{032B17F6-E967-44C8-9307-2AD92E84AF3C}" type="datetimeFigureOut">
              <a:rPr lang="he-IL" smtClean="0">
                <a:solidFill>
                  <a:prstClr val="black">
                    <a:tint val="75000"/>
                  </a:prstClr>
                </a:solidFill>
                <a:latin typeface="Arial" pitchFamily="34" charset="0"/>
                <a:cs typeface="Guttman Hatzvi" pitchFamily="2" charset="-79"/>
              </a:rPr>
              <a:pPr fontAlgn="base">
                <a:spcBef>
                  <a:spcPct val="0"/>
                </a:spcBef>
                <a:spcAft>
                  <a:spcPct val="0"/>
                </a:spcAft>
              </a:pPr>
              <a:t>ט"ז/אדר א/תשע"ו</a:t>
            </a:fld>
            <a:endParaRPr lang="he-IL">
              <a:solidFill>
                <a:prstClr val="black">
                  <a:tint val="75000"/>
                </a:prstClr>
              </a:solidFill>
              <a:latin typeface="Arial" pitchFamily="34" charset="0"/>
              <a:cs typeface="Guttman Hatzvi" pitchFamily="2" charset="-79"/>
            </a:endParaRPr>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pPr>
            <a:endParaRPr lang="he-IL">
              <a:solidFill>
                <a:prstClr val="black">
                  <a:tint val="75000"/>
                </a:prstClr>
              </a:solidFill>
              <a:latin typeface="Arial" pitchFamily="34" charset="0"/>
              <a:cs typeface="Guttman Hatzvi" pitchFamily="2" charset="-79"/>
            </a:endParaRPr>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pPr>
            <a:fld id="{60AB04BD-BDA6-49CB-8040-5F1C6C9F6D6D}" type="slidenum">
              <a:rPr lang="he-IL" smtClean="0">
                <a:solidFill>
                  <a:prstClr val="black">
                    <a:tint val="75000"/>
                  </a:prstClr>
                </a:solidFill>
                <a:latin typeface="Arial" pitchFamily="34" charset="0"/>
                <a:cs typeface="Guttman Hatzvi" pitchFamily="2" charset="-79"/>
              </a:rPr>
              <a:pPr fontAlgn="base">
                <a:spcBef>
                  <a:spcPct val="0"/>
                </a:spcBef>
                <a:spcAft>
                  <a:spcPct val="0"/>
                </a:spcAft>
              </a:pPr>
              <a:t>‹#›</a:t>
            </a:fld>
            <a:endParaRPr lang="he-IL">
              <a:solidFill>
                <a:prstClr val="black">
                  <a:tint val="75000"/>
                </a:prstClr>
              </a:solidFill>
              <a:latin typeface="Arial" pitchFamily="34" charset="0"/>
              <a:cs typeface="Guttman Hatzvi" pitchFamily="2" charset="-79"/>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7" descr="reka"/>
          <p:cNvPicPr>
            <a:picLocks noChangeAspect="1" noChangeArrowheads="1"/>
          </p:cNvPicPr>
          <p:nvPr/>
        </p:nvPicPr>
        <p:blipFill>
          <a:blip r:embed="rId9" cstate="screen"/>
          <a:srcRect/>
          <a:stretch>
            <a:fillRect/>
          </a:stretch>
        </p:blipFill>
        <p:spPr bwMode="auto">
          <a:xfrm>
            <a:off x="0" y="0"/>
            <a:ext cx="9144000" cy="6858000"/>
          </a:xfrm>
          <a:prstGeom prst="rect">
            <a:avLst/>
          </a:prstGeom>
          <a:noFill/>
          <a:ln w="9525">
            <a:noFill/>
            <a:miter lim="800000"/>
            <a:headEnd/>
            <a:tailEnd/>
          </a:ln>
        </p:spPr>
      </p:pic>
      <p:sp>
        <p:nvSpPr>
          <p:cNvPr id="11" name="Rectangle 12"/>
          <p:cNvSpPr>
            <a:spLocks noChangeArrowheads="1"/>
          </p:cNvSpPr>
          <p:nvPr/>
        </p:nvSpPr>
        <p:spPr bwMode="auto">
          <a:xfrm>
            <a:off x="0" y="6381750"/>
            <a:ext cx="9144000" cy="360363"/>
          </a:xfrm>
          <a:prstGeom prst="rect">
            <a:avLst/>
          </a:prstGeom>
          <a:solidFill>
            <a:srgbClr val="0E77BE"/>
          </a:solidFill>
          <a:ln w="9525">
            <a:noFill/>
            <a:miter lim="800000"/>
            <a:headEnd/>
            <a:tailEnd/>
          </a:ln>
          <a:effectLst/>
        </p:spPr>
        <p:txBody>
          <a:bodyPr wrap="none" anchor="ctr"/>
          <a:lstStyle/>
          <a:p>
            <a:pPr fontAlgn="base">
              <a:spcBef>
                <a:spcPct val="0"/>
              </a:spcBef>
              <a:spcAft>
                <a:spcPct val="0"/>
              </a:spcAft>
              <a:defRPr/>
            </a:pPr>
            <a:endParaRPr lang="he-IL" sz="1600">
              <a:solidFill>
                <a:prstClr val="black"/>
              </a:solidFill>
              <a:latin typeface="Arial" pitchFamily="34" charset="0"/>
              <a:cs typeface="Guttman Hatzvi" pitchFamily="2" charset="-79"/>
            </a:endParaRPr>
          </a:p>
        </p:txBody>
      </p:sp>
      <p:sp>
        <p:nvSpPr>
          <p:cNvPr id="17" name="Text Box 13"/>
          <p:cNvSpPr txBox="1">
            <a:spLocks noChangeArrowheads="1"/>
          </p:cNvSpPr>
          <p:nvPr/>
        </p:nvSpPr>
        <p:spPr bwMode="auto">
          <a:xfrm>
            <a:off x="4103688" y="6376988"/>
            <a:ext cx="1001712" cy="338137"/>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he-IL" sz="1600" b="1" dirty="0">
                <a:solidFill>
                  <a:prstClr val="white"/>
                </a:solidFill>
                <a:latin typeface="Arial" pitchFamily="34" charset="0"/>
                <a:cs typeface="Guttman Hatzvi" pitchFamily="2" charset="-79"/>
              </a:rPr>
              <a:t>-</a:t>
            </a:r>
            <a:fld id="{52B28790-9A00-4A35-9AA1-6BC64FF3E81A}" type="slidenum">
              <a:rPr lang="he-IL" sz="1600" b="1">
                <a:solidFill>
                  <a:prstClr val="white"/>
                </a:solidFill>
                <a:latin typeface="Arial" pitchFamily="34" charset="0"/>
                <a:cs typeface="Guttman Hatzvi" pitchFamily="2" charset="-79"/>
              </a:rPr>
              <a:pPr algn="ctr" fontAlgn="base">
                <a:spcBef>
                  <a:spcPct val="50000"/>
                </a:spcBef>
                <a:spcAft>
                  <a:spcPct val="0"/>
                </a:spcAft>
                <a:defRPr/>
              </a:pPr>
              <a:t>‹#›</a:t>
            </a:fld>
            <a:r>
              <a:rPr lang="he-IL" sz="1600" b="1" dirty="0">
                <a:solidFill>
                  <a:prstClr val="white"/>
                </a:solidFill>
                <a:latin typeface="Arial" pitchFamily="34" charset="0"/>
                <a:cs typeface="Guttman Hatzvi" pitchFamily="2" charset="-79"/>
              </a:rPr>
              <a:t>-</a:t>
            </a:r>
            <a:endParaRPr lang="en-US" sz="1600" b="1" dirty="0">
              <a:solidFill>
                <a:prstClr val="white"/>
              </a:solidFill>
              <a:latin typeface="Arial" pitchFamily="34" charset="0"/>
              <a:cs typeface="Guttman Hatzvi" pitchFamily="2" charset="-79"/>
            </a:endParaRPr>
          </a:p>
        </p:txBody>
      </p:sp>
      <p:sp>
        <p:nvSpPr>
          <p:cNvPr id="18" name="Text Box 10"/>
          <p:cNvSpPr txBox="1">
            <a:spLocks noChangeArrowheads="1"/>
          </p:cNvSpPr>
          <p:nvPr/>
        </p:nvSpPr>
        <p:spPr bwMode="auto">
          <a:xfrm>
            <a:off x="171450" y="6376988"/>
            <a:ext cx="885825" cy="338137"/>
          </a:xfrm>
          <a:prstGeom prst="rect">
            <a:avLst/>
          </a:prstGeom>
          <a:noFill/>
          <a:ln w="9525">
            <a:noFill/>
            <a:miter lim="800000"/>
            <a:headEnd/>
            <a:tailEnd/>
          </a:ln>
          <a:effectLst/>
        </p:spPr>
        <p:txBody>
          <a:bodyPr>
            <a:spAutoFit/>
          </a:bodyPr>
          <a:lstStyle/>
          <a:p>
            <a:pPr fontAlgn="base">
              <a:spcBef>
                <a:spcPct val="50000"/>
              </a:spcBef>
              <a:spcAft>
                <a:spcPct val="0"/>
              </a:spcAft>
              <a:defRPr/>
            </a:pPr>
            <a:r>
              <a:rPr lang="he-IL" sz="1600" b="1" dirty="0">
                <a:solidFill>
                  <a:prstClr val="white"/>
                </a:solidFill>
                <a:latin typeface="Arial" pitchFamily="34" charset="0"/>
                <a:cs typeface="Guttman Hatzvi" pitchFamily="2" charset="-79"/>
              </a:rPr>
              <a:t>שמור</a:t>
            </a:r>
            <a:endParaRPr lang="en-US" sz="1600" b="1" dirty="0">
              <a:solidFill>
                <a:prstClr val="white"/>
              </a:solidFill>
              <a:latin typeface="Arial" pitchFamily="34" charset="0"/>
              <a:cs typeface="Guttman Hatzvi" pitchFamily="2" charset="-79"/>
            </a:endParaRPr>
          </a:p>
        </p:txBody>
      </p:sp>
      <p:sp>
        <p:nvSpPr>
          <p:cNvPr id="6" name="Text Box 10"/>
          <p:cNvSpPr txBox="1">
            <a:spLocks noChangeArrowheads="1"/>
          </p:cNvSpPr>
          <p:nvPr/>
        </p:nvSpPr>
        <p:spPr bwMode="auto">
          <a:xfrm>
            <a:off x="5214942" y="6376988"/>
            <a:ext cx="3802058" cy="338554"/>
          </a:xfrm>
          <a:prstGeom prst="rect">
            <a:avLst/>
          </a:prstGeom>
          <a:noFill/>
          <a:ln w="9525">
            <a:noFill/>
            <a:miter lim="800000"/>
            <a:headEnd/>
            <a:tailEnd/>
          </a:ln>
          <a:effectLst/>
        </p:spPr>
        <p:txBody>
          <a:bodyPr wrap="square">
            <a:spAutoFit/>
          </a:bodyPr>
          <a:lstStyle/>
          <a:p>
            <a:pPr fontAlgn="base">
              <a:spcBef>
                <a:spcPct val="50000"/>
              </a:spcBef>
              <a:spcAft>
                <a:spcPct val="0"/>
              </a:spcAft>
              <a:defRPr/>
            </a:pPr>
            <a:r>
              <a:rPr lang="he-IL" sz="1600" b="1" dirty="0">
                <a:solidFill>
                  <a:prstClr val="white"/>
                </a:solidFill>
                <a:latin typeface="Arial" pitchFamily="34" charset="0"/>
                <a:cs typeface="Guttman Hatzvi" pitchFamily="2" charset="-79"/>
              </a:rPr>
              <a:t>הכרעה</a:t>
            </a:r>
            <a:r>
              <a:rPr lang="he-IL" sz="1600" b="1" baseline="0" dirty="0">
                <a:solidFill>
                  <a:prstClr val="white"/>
                </a:solidFill>
                <a:latin typeface="Arial" pitchFamily="34" charset="0"/>
                <a:cs typeface="Guttman Hatzvi" pitchFamily="2" charset="-79"/>
              </a:rPr>
              <a:t> – בחינה השוואתית כמצע לדיון</a:t>
            </a:r>
            <a:endParaRPr lang="en-US" sz="1600" b="1" dirty="0">
              <a:solidFill>
                <a:prstClr val="white"/>
              </a:solidFill>
              <a:latin typeface="Arial" pitchFamily="34" charset="0"/>
              <a:cs typeface="Guttman Hatzvi" pitchFamily="2" charset="-79"/>
            </a:endParaRPr>
          </a:p>
        </p:txBody>
      </p:sp>
      <p:pic>
        <p:nvPicPr>
          <p:cNvPr id="2055" name="Picture 2" descr="maltam1"/>
          <p:cNvPicPr>
            <a:picLocks noChangeAspect="1" noChangeArrowheads="1"/>
          </p:cNvPicPr>
          <p:nvPr/>
        </p:nvPicPr>
        <p:blipFill>
          <a:blip r:embed="rId10" cstate="screen"/>
          <a:srcRect/>
          <a:stretch>
            <a:fillRect/>
          </a:stretch>
        </p:blipFill>
        <p:spPr bwMode="auto">
          <a:xfrm>
            <a:off x="8072462" y="-1"/>
            <a:ext cx="1071538" cy="1086217"/>
          </a:xfrm>
          <a:prstGeom prst="rect">
            <a:avLst/>
          </a:prstGeom>
          <a:noFill/>
          <a:ln w="9525">
            <a:noFill/>
            <a:miter lim="800000"/>
            <a:headEnd/>
            <a:tailEnd/>
          </a:ln>
        </p:spPr>
      </p:pic>
    </p:spTree>
    <p:extLst>
      <p:ext uri="{BB962C8B-B14F-4D97-AF65-F5344CB8AC3E}">
        <p14:creationId xmlns:p14="http://schemas.microsoft.com/office/powerpoint/2010/main" val="418911367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xStyles>
    <p:titleStyle>
      <a:lvl1pPr algn="ctr" rtl="1" eaLnBrk="1" fontAlgn="base" hangingPunct="1">
        <a:spcBef>
          <a:spcPct val="0"/>
        </a:spcBef>
        <a:spcAft>
          <a:spcPct val="0"/>
        </a:spcAft>
        <a:defRPr sz="4400" kern="1200">
          <a:solidFill>
            <a:schemeClr val="tx1"/>
          </a:solidFill>
          <a:latin typeface="+mj-lt"/>
          <a:ea typeface="+mj-ea"/>
          <a:cs typeface="+mj-cs"/>
        </a:defRPr>
      </a:lvl1pPr>
      <a:lvl2pPr algn="ctr" rtl="1" eaLnBrk="1" fontAlgn="base" hangingPunct="1">
        <a:spcBef>
          <a:spcPct val="0"/>
        </a:spcBef>
        <a:spcAft>
          <a:spcPct val="0"/>
        </a:spcAft>
        <a:defRPr sz="4400">
          <a:solidFill>
            <a:schemeClr val="tx1"/>
          </a:solidFill>
          <a:latin typeface="Calibri" pitchFamily="34" charset="0"/>
          <a:cs typeface="Times New Roman" pitchFamily="18" charset="0"/>
        </a:defRPr>
      </a:lvl2pPr>
      <a:lvl3pPr algn="ctr" rtl="1" eaLnBrk="1" fontAlgn="base" hangingPunct="1">
        <a:spcBef>
          <a:spcPct val="0"/>
        </a:spcBef>
        <a:spcAft>
          <a:spcPct val="0"/>
        </a:spcAft>
        <a:defRPr sz="4400">
          <a:solidFill>
            <a:schemeClr val="tx1"/>
          </a:solidFill>
          <a:latin typeface="Calibri" pitchFamily="34" charset="0"/>
          <a:cs typeface="Times New Roman" pitchFamily="18" charset="0"/>
        </a:defRPr>
      </a:lvl3pPr>
      <a:lvl4pPr algn="ctr" rtl="1" eaLnBrk="1" fontAlgn="base" hangingPunct="1">
        <a:spcBef>
          <a:spcPct val="0"/>
        </a:spcBef>
        <a:spcAft>
          <a:spcPct val="0"/>
        </a:spcAft>
        <a:defRPr sz="4400">
          <a:solidFill>
            <a:schemeClr val="tx1"/>
          </a:solidFill>
          <a:latin typeface="Calibri" pitchFamily="34" charset="0"/>
          <a:cs typeface="Times New Roman" pitchFamily="18" charset="0"/>
        </a:defRPr>
      </a:lvl4pPr>
      <a:lvl5pPr algn="ctr" rtl="1" eaLnBrk="1" fontAlgn="base" hangingPunct="1">
        <a:spcBef>
          <a:spcPct val="0"/>
        </a:spcBef>
        <a:spcAft>
          <a:spcPct val="0"/>
        </a:spcAft>
        <a:defRPr sz="4400">
          <a:solidFill>
            <a:schemeClr val="tx1"/>
          </a:solidFill>
          <a:latin typeface="Calibri" pitchFamily="34" charset="0"/>
          <a:cs typeface="Times New Roman" pitchFamily="18" charset="0"/>
        </a:defRPr>
      </a:lvl5pPr>
      <a:lvl6pPr marL="457200" algn="ctr" rtl="1" eaLnBrk="1" fontAlgn="base" hangingPunct="1">
        <a:spcBef>
          <a:spcPct val="0"/>
        </a:spcBef>
        <a:spcAft>
          <a:spcPct val="0"/>
        </a:spcAft>
        <a:defRPr sz="4400">
          <a:solidFill>
            <a:schemeClr val="tx1"/>
          </a:solidFill>
          <a:latin typeface="Calibri" pitchFamily="34" charset="0"/>
          <a:cs typeface="Times New Roman" pitchFamily="18" charset="0"/>
        </a:defRPr>
      </a:lvl6pPr>
      <a:lvl7pPr marL="914400" algn="ctr" rtl="1" eaLnBrk="1" fontAlgn="base" hangingPunct="1">
        <a:spcBef>
          <a:spcPct val="0"/>
        </a:spcBef>
        <a:spcAft>
          <a:spcPct val="0"/>
        </a:spcAft>
        <a:defRPr sz="4400">
          <a:solidFill>
            <a:schemeClr val="tx1"/>
          </a:solidFill>
          <a:latin typeface="Calibri" pitchFamily="34" charset="0"/>
          <a:cs typeface="Times New Roman" pitchFamily="18" charset="0"/>
        </a:defRPr>
      </a:lvl7pPr>
      <a:lvl8pPr marL="1371600" algn="ctr" rtl="1" eaLnBrk="1" fontAlgn="base" hangingPunct="1">
        <a:spcBef>
          <a:spcPct val="0"/>
        </a:spcBef>
        <a:spcAft>
          <a:spcPct val="0"/>
        </a:spcAft>
        <a:defRPr sz="4400">
          <a:solidFill>
            <a:schemeClr val="tx1"/>
          </a:solidFill>
          <a:latin typeface="Calibri" pitchFamily="34" charset="0"/>
          <a:cs typeface="Times New Roman" pitchFamily="18" charset="0"/>
        </a:defRPr>
      </a:lvl8pPr>
      <a:lvl9pPr marL="1828800" algn="ctr" rtl="1" eaLnBrk="1" fontAlgn="base" hangingPunct="1">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10.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כותרת 1"/>
          <p:cNvSpPr>
            <a:spLocks noGrp="1"/>
          </p:cNvSpPr>
          <p:nvPr>
            <p:ph type="ctrTitle"/>
          </p:nvPr>
        </p:nvSpPr>
        <p:spPr>
          <a:xfrm>
            <a:off x="395536" y="1052736"/>
            <a:ext cx="8307834" cy="1446430"/>
          </a:xfrm>
        </p:spPr>
        <p:txBody>
          <a:bodyPr/>
          <a:lstStyle/>
          <a:p>
            <a:pPr rtl="0"/>
            <a:r>
              <a:rPr lang="en-US" sz="4800" b="1" dirty="0">
                <a:latin typeface="Gisha" panose="020B0502040204020203" pitchFamily="34" charset="-79"/>
                <a:cs typeface="Gisha" panose="020B0502040204020203" pitchFamily="34" charset="-79"/>
              </a:rPr>
              <a:t>‘Deterrence’ as a Corner Stone of IDF Strategy 2000-2015</a:t>
            </a:r>
            <a:br>
              <a:rPr lang="en-US" sz="4800" b="1" dirty="0">
                <a:latin typeface="Gisha" panose="020B0502040204020203" pitchFamily="34" charset="-79"/>
                <a:cs typeface="Gisha" panose="020B0502040204020203" pitchFamily="34" charset="-79"/>
              </a:rPr>
            </a:br>
            <a:br>
              <a:rPr lang="en-US" sz="4800" b="1" dirty="0">
                <a:latin typeface="Gisha" panose="020B0502040204020203" pitchFamily="34" charset="-79"/>
                <a:cs typeface="Gisha" panose="020B0502040204020203" pitchFamily="34" charset="-79"/>
              </a:rPr>
            </a:br>
            <a:r>
              <a:rPr lang="en-US" sz="3600" b="1" dirty="0">
                <a:latin typeface="Gisha" panose="020B0502040204020203" pitchFamily="34" charset="-79"/>
                <a:cs typeface="Gisha" panose="020B0502040204020203" pitchFamily="34" charset="-79"/>
              </a:rPr>
              <a:t>A Comparative Research</a:t>
            </a:r>
            <a:endParaRPr lang="he-IL" sz="4800" b="1" dirty="0">
              <a:cs typeface="+mn-cs"/>
            </a:endParaRPr>
          </a:p>
        </p:txBody>
      </p:sp>
      <p:grpSp>
        <p:nvGrpSpPr>
          <p:cNvPr id="2" name="קבוצה 3"/>
          <p:cNvGrpSpPr>
            <a:grpSpLocks/>
          </p:cNvGrpSpPr>
          <p:nvPr/>
        </p:nvGrpSpPr>
        <p:grpSpPr bwMode="auto">
          <a:xfrm>
            <a:off x="-158477" y="2780927"/>
            <a:ext cx="3435617" cy="3578914"/>
            <a:chOff x="2664213" y="1637919"/>
            <a:chExt cx="4664941" cy="3579317"/>
          </a:xfrm>
        </p:grpSpPr>
        <p:cxnSp>
          <p:nvCxnSpPr>
            <p:cNvPr id="5" name="מחבר ישר 4"/>
            <p:cNvCxnSpPr/>
            <p:nvPr/>
          </p:nvCxnSpPr>
          <p:spPr>
            <a:xfrm flipV="1">
              <a:off x="3429083" y="3611772"/>
              <a:ext cx="2743368" cy="674763"/>
            </a:xfrm>
            <a:prstGeom prst="line">
              <a:avLst/>
            </a:prstGeom>
            <a:ln w="28575">
              <a:solidFill>
                <a:srgbClr val="000099"/>
              </a:solidFill>
              <a:prstDash val="sysDot"/>
            </a:ln>
          </p:spPr>
          <p:style>
            <a:lnRef idx="1">
              <a:schemeClr val="accent1"/>
            </a:lnRef>
            <a:fillRef idx="0">
              <a:schemeClr val="accent1"/>
            </a:fillRef>
            <a:effectRef idx="0">
              <a:schemeClr val="accent1"/>
            </a:effectRef>
            <a:fontRef idx="minor">
              <a:schemeClr val="tx1"/>
            </a:fontRef>
          </p:style>
        </p:cxnSp>
        <p:sp>
          <p:nvSpPr>
            <p:cNvPr id="6" name="משולש שווה שוקיים 5"/>
            <p:cNvSpPr/>
            <p:nvPr/>
          </p:nvSpPr>
          <p:spPr>
            <a:xfrm>
              <a:off x="3071802" y="2000240"/>
              <a:ext cx="2857520" cy="2643206"/>
            </a:xfrm>
            <a:prstGeom prst="triangle">
              <a:avLst/>
            </a:prstGeom>
            <a:solidFill>
              <a:schemeClr val="bg1">
                <a:lumMod val="85000"/>
              </a:schemeClr>
            </a:solidFill>
            <a:ln>
              <a:solidFill>
                <a:srgbClr val="000099"/>
              </a:solidFill>
            </a:ln>
            <a:scene3d>
              <a:camera prst="perspectiveHeroicExtremeLeftFacing"/>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he-IL" sz="1400" b="1" dirty="0">
                  <a:solidFill>
                    <a:srgbClr val="000099"/>
                  </a:solidFill>
                  <a:latin typeface="+mj-lt"/>
                  <a:cs typeface="Guttman Hatzvi" pitchFamily="2" charset="-79"/>
                </a:rPr>
                <a:t>התפיסה המסורתית</a:t>
              </a:r>
            </a:p>
          </p:txBody>
        </p:sp>
        <p:sp>
          <p:nvSpPr>
            <p:cNvPr id="7" name="TextBox 6"/>
            <p:cNvSpPr txBox="1">
              <a:spLocks noChangeArrowheads="1"/>
            </p:cNvSpPr>
            <p:nvPr/>
          </p:nvSpPr>
          <p:spPr bwMode="auto">
            <a:xfrm>
              <a:off x="3777331" y="1637919"/>
              <a:ext cx="1692378" cy="369374"/>
            </a:xfrm>
            <a:prstGeom prst="rect">
              <a:avLst/>
            </a:prstGeom>
            <a:noFill/>
            <a:ln w="9525">
              <a:noFill/>
              <a:miter lim="800000"/>
              <a:headEnd/>
              <a:tailEnd/>
            </a:ln>
          </p:spPr>
          <p:txBody>
            <a:bodyPr wrap="square">
              <a:spAutoFit/>
            </a:bodyPr>
            <a:lstStyle/>
            <a:p>
              <a:pPr algn="ctr"/>
              <a:r>
                <a:rPr lang="en-US" b="1" dirty="0">
                  <a:solidFill>
                    <a:srgbClr val="FF0000"/>
                  </a:solidFill>
                  <a:latin typeface="+mj-lt"/>
                  <a:cs typeface="Guttman Hatzvi" pitchFamily="2" charset="-79"/>
                </a:rPr>
                <a:t>Deterrence</a:t>
              </a:r>
              <a:endParaRPr lang="he-IL" sz="1600" b="1" dirty="0">
                <a:solidFill>
                  <a:srgbClr val="FF0000"/>
                </a:solidFill>
                <a:latin typeface="+mj-lt"/>
                <a:cs typeface="Guttman Hatzvi" pitchFamily="2" charset="-79"/>
              </a:endParaRPr>
            </a:p>
          </p:txBody>
        </p:sp>
        <p:sp>
          <p:nvSpPr>
            <p:cNvPr id="8" name="TextBox 7"/>
            <p:cNvSpPr txBox="1">
              <a:spLocks noChangeArrowheads="1"/>
            </p:cNvSpPr>
            <p:nvPr/>
          </p:nvSpPr>
          <p:spPr bwMode="auto">
            <a:xfrm rot="951659">
              <a:off x="2664213" y="4323485"/>
              <a:ext cx="1500175" cy="338592"/>
            </a:xfrm>
            <a:prstGeom prst="rect">
              <a:avLst/>
            </a:prstGeom>
            <a:noFill/>
            <a:ln w="9525">
              <a:noFill/>
              <a:miter lim="800000"/>
              <a:headEnd/>
              <a:tailEnd/>
            </a:ln>
          </p:spPr>
          <p:txBody>
            <a:bodyPr>
              <a:spAutoFit/>
            </a:bodyPr>
            <a:lstStyle/>
            <a:p>
              <a:pPr algn="ctr"/>
              <a:r>
                <a:rPr lang="en-US" sz="1600" dirty="0">
                  <a:latin typeface="+mj-lt"/>
                  <a:cs typeface="Guttman Hatzvi" pitchFamily="2" charset="-79"/>
                </a:rPr>
                <a:t>Decision</a:t>
              </a:r>
              <a:endParaRPr lang="he-IL" sz="1600" dirty="0">
                <a:latin typeface="+mj-lt"/>
                <a:cs typeface="Guttman Hatzvi" pitchFamily="2" charset="-79"/>
              </a:endParaRPr>
            </a:p>
          </p:txBody>
        </p:sp>
        <p:sp>
          <p:nvSpPr>
            <p:cNvPr id="9" name="TextBox 8"/>
            <p:cNvSpPr txBox="1">
              <a:spLocks noChangeArrowheads="1"/>
            </p:cNvSpPr>
            <p:nvPr/>
          </p:nvSpPr>
          <p:spPr bwMode="auto">
            <a:xfrm>
              <a:off x="4980842" y="4878644"/>
              <a:ext cx="1447283" cy="338592"/>
            </a:xfrm>
            <a:prstGeom prst="rect">
              <a:avLst/>
            </a:prstGeom>
            <a:noFill/>
            <a:ln w="9525">
              <a:noFill/>
              <a:miter lim="800000"/>
              <a:headEnd/>
              <a:tailEnd/>
            </a:ln>
          </p:spPr>
          <p:txBody>
            <a:bodyPr wrap="square">
              <a:spAutoFit/>
            </a:bodyPr>
            <a:lstStyle/>
            <a:p>
              <a:pPr algn="ctr"/>
              <a:r>
                <a:rPr lang="en-US" sz="1600" dirty="0">
                  <a:latin typeface="+mj-lt"/>
                  <a:cs typeface="Guttman Hatzvi" pitchFamily="2" charset="-79"/>
                </a:rPr>
                <a:t>Warning</a:t>
              </a:r>
              <a:endParaRPr lang="he-IL" sz="1600" dirty="0">
                <a:latin typeface="+mj-lt"/>
                <a:cs typeface="Guttman Hatzvi" pitchFamily="2" charset="-79"/>
              </a:endParaRPr>
            </a:p>
          </p:txBody>
        </p:sp>
        <p:cxnSp>
          <p:nvCxnSpPr>
            <p:cNvPr id="10" name="מחבר ישר 9"/>
            <p:cNvCxnSpPr/>
            <p:nvPr/>
          </p:nvCxnSpPr>
          <p:spPr>
            <a:xfrm rot="16200000" flipH="1">
              <a:off x="4567005" y="2006261"/>
              <a:ext cx="1581329" cy="1569359"/>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1" name="מחבר ישר 10"/>
            <p:cNvCxnSpPr/>
            <p:nvPr/>
          </p:nvCxnSpPr>
          <p:spPr>
            <a:xfrm rot="5400000" flipH="1" flipV="1">
              <a:off x="5266499" y="3973804"/>
              <a:ext cx="1278082" cy="493686"/>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6154126" y="3459811"/>
              <a:ext cx="1175028" cy="338592"/>
            </a:xfrm>
            <a:prstGeom prst="rect">
              <a:avLst/>
            </a:prstGeom>
            <a:noFill/>
            <a:ln w="9525">
              <a:noFill/>
              <a:miter lim="800000"/>
              <a:headEnd/>
              <a:tailEnd/>
            </a:ln>
          </p:spPr>
          <p:txBody>
            <a:bodyPr wrap="square">
              <a:spAutoFit/>
            </a:bodyPr>
            <a:lstStyle/>
            <a:p>
              <a:pPr algn="ctr"/>
              <a:r>
                <a:rPr lang="en-US" sz="1600" dirty="0">
                  <a:latin typeface="+mj-lt"/>
                  <a:cs typeface="Guttman Hatzvi" pitchFamily="2" charset="-79"/>
                </a:rPr>
                <a:t>Defense</a:t>
              </a:r>
              <a:endParaRPr lang="he-IL" sz="1600" dirty="0">
                <a:latin typeface="+mj-lt"/>
                <a:cs typeface="Guttman Hatzvi" pitchFamily="2" charset="-79"/>
              </a:endParaRPr>
            </a:p>
          </p:txBody>
        </p:sp>
      </p:grpSp>
      <p:sp>
        <p:nvSpPr>
          <p:cNvPr id="13" name="TextBox 12"/>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
        <p:nvSpPr>
          <p:cNvPr id="14" name="מלבן 13"/>
          <p:cNvSpPr/>
          <p:nvPr/>
        </p:nvSpPr>
        <p:spPr>
          <a:xfrm>
            <a:off x="607923" y="4867696"/>
            <a:ext cx="1083757" cy="57606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Traditional concept</a:t>
            </a:r>
          </a:p>
        </p:txBody>
      </p:sp>
      <p:sp>
        <p:nvSpPr>
          <p:cNvPr id="15" name="TextBox 14"/>
          <p:cNvSpPr txBox="1"/>
          <p:nvPr/>
        </p:nvSpPr>
        <p:spPr>
          <a:xfrm>
            <a:off x="107504" y="6453336"/>
            <a:ext cx="2918128" cy="276999"/>
          </a:xfrm>
          <a:prstGeom prst="rect">
            <a:avLst/>
          </a:prstGeom>
          <a:solidFill>
            <a:srgbClr val="0E77BE"/>
          </a:solidFill>
        </p:spPr>
        <p:txBody>
          <a:bodyPr wrap="square" rtlCol="1">
            <a:spAutoFit/>
          </a:bodyPr>
          <a:lstStyle/>
          <a:p>
            <a:pPr algn="l" rtl="0"/>
            <a:r>
              <a:rPr lang="en-US" sz="1200" dirty="0">
                <a:solidFill>
                  <a:schemeClr val="bg1"/>
                </a:solidFill>
                <a:latin typeface="Gisha" panose="020B0502040204020203" pitchFamily="34" charset="-79"/>
                <a:cs typeface="Gisha" panose="020B0502040204020203" pitchFamily="34" charset="-79"/>
              </a:rPr>
              <a:t>For Official Use Only</a:t>
            </a:r>
            <a:endParaRPr lang="he-IL" sz="1200" dirty="0">
              <a:solidFill>
                <a:schemeClr val="bg1"/>
              </a:solidFill>
              <a:latin typeface="Gisha" panose="020B0502040204020203" pitchFamily="34" charset="-79"/>
              <a:cs typeface="Gisha" panose="020B0502040204020203" pitchFamily="34" charset="-79"/>
            </a:endParaRPr>
          </a:p>
        </p:txBody>
      </p:sp>
      <p:sp>
        <p:nvSpPr>
          <p:cNvPr id="16" name="TextBox 15"/>
          <p:cNvSpPr txBox="1"/>
          <p:nvPr/>
        </p:nvSpPr>
        <p:spPr>
          <a:xfrm>
            <a:off x="5364088" y="6381328"/>
            <a:ext cx="3600400" cy="276999"/>
          </a:xfrm>
          <a:prstGeom prst="rect">
            <a:avLst/>
          </a:prstGeom>
          <a:solidFill>
            <a:srgbClr val="0E77BE"/>
          </a:solidFill>
        </p:spPr>
        <p:txBody>
          <a:bodyPr wrap="square" rtlCol="1">
            <a:spAutoFit/>
          </a:bodyPr>
          <a:lstStyle/>
          <a:p>
            <a:pPr algn="l" rtl="0"/>
            <a:endParaRPr lang="he-IL" sz="1200" dirty="0">
              <a:solidFill>
                <a:schemeClr val="bg1"/>
              </a:solidFill>
              <a:latin typeface="Gisha" panose="020B0502040204020203" pitchFamily="34" charset="-79"/>
              <a:cs typeface="Gisha" panose="020B0502040204020203" pitchFamily="34"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כותרת 1"/>
          <p:cNvSpPr>
            <a:spLocks noGrp="1"/>
          </p:cNvSpPr>
          <p:nvPr>
            <p:ph type="ctrTitle"/>
          </p:nvPr>
        </p:nvSpPr>
        <p:spPr>
          <a:xfrm>
            <a:off x="728690" y="142855"/>
            <a:ext cx="7772400" cy="500063"/>
          </a:xfrm>
        </p:spPr>
        <p:txBody>
          <a:bodyPr/>
          <a:lstStyle/>
          <a:p>
            <a:pPr fontAlgn="auto">
              <a:spcAft>
                <a:spcPts val="0"/>
              </a:spcAft>
              <a:defRPr/>
            </a:pPr>
            <a:r>
              <a:rPr lang="en-US" sz="3600" b="1" dirty="0">
                <a:latin typeface="+mn-lt"/>
                <a:cs typeface="Guttman Hatzvi" pitchFamily="2" charset="-79"/>
              </a:rPr>
              <a:t>IDF Strategy 2002</a:t>
            </a:r>
            <a:endParaRPr lang="he-IL" sz="3600" b="1" dirty="0">
              <a:latin typeface="+mn-lt"/>
              <a:cs typeface="Guttman Hatzvi" pitchFamily="2" charset="-79"/>
            </a:endParaRPr>
          </a:p>
        </p:txBody>
      </p:sp>
      <p:pic>
        <p:nvPicPr>
          <p:cNvPr id="16" name="Picture 2"/>
          <p:cNvPicPr>
            <a:picLocks noChangeAspect="1" noChangeArrowheads="1"/>
          </p:cNvPicPr>
          <p:nvPr/>
        </p:nvPicPr>
        <p:blipFill>
          <a:blip r:embed="rId2" cstate="print"/>
          <a:srcRect/>
          <a:stretch>
            <a:fillRect/>
          </a:stretch>
        </p:blipFill>
        <p:spPr bwMode="auto">
          <a:xfrm>
            <a:off x="71438" y="142852"/>
            <a:ext cx="1571604" cy="2228823"/>
          </a:xfrm>
          <a:prstGeom prst="rect">
            <a:avLst/>
          </a:prstGeom>
          <a:noFill/>
          <a:ln w="28575">
            <a:solidFill>
              <a:schemeClr val="tx1"/>
            </a:solidFill>
            <a:miter lim="800000"/>
            <a:headEnd/>
            <a:tailEnd/>
          </a:ln>
          <a:effectLst/>
        </p:spPr>
      </p:pic>
      <p:grpSp>
        <p:nvGrpSpPr>
          <p:cNvPr id="12" name="קבוצה 11"/>
          <p:cNvGrpSpPr/>
          <p:nvPr/>
        </p:nvGrpSpPr>
        <p:grpSpPr>
          <a:xfrm>
            <a:off x="1785918" y="928694"/>
            <a:ext cx="7143800" cy="5786454"/>
            <a:chOff x="6000760" y="2928934"/>
            <a:chExt cx="4143404" cy="3286146"/>
          </a:xfrm>
        </p:grpSpPr>
        <p:pic>
          <p:nvPicPr>
            <p:cNvPr id="2051" name="Picture 3"/>
            <p:cNvPicPr>
              <a:picLocks noChangeAspect="1" noChangeArrowheads="1"/>
            </p:cNvPicPr>
            <p:nvPr/>
          </p:nvPicPr>
          <p:blipFill>
            <a:blip r:embed="rId3" cstate="print"/>
            <a:srcRect/>
            <a:stretch>
              <a:fillRect/>
            </a:stretch>
          </p:blipFill>
          <p:spPr bwMode="auto">
            <a:xfrm rot="5400000">
              <a:off x="7715272" y="1214422"/>
              <a:ext cx="714380" cy="4143404"/>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2050" name="Picture 2"/>
            <p:cNvPicPr>
              <a:picLocks noChangeAspect="1" noChangeArrowheads="1"/>
            </p:cNvPicPr>
            <p:nvPr/>
          </p:nvPicPr>
          <p:blipFill>
            <a:blip r:embed="rId4" cstate="print"/>
            <a:srcRect/>
            <a:stretch>
              <a:fillRect/>
            </a:stretch>
          </p:blipFill>
          <p:spPr bwMode="auto">
            <a:xfrm rot="5400000">
              <a:off x="6750859" y="2821776"/>
              <a:ext cx="2643205" cy="4143404"/>
            </a:xfrm>
            <a:prstGeom prst="rect">
              <a:avLst/>
            </a:prstGeom>
            <a:ln w="38100" cap="sq">
              <a:noFill/>
              <a:prstDash val="solid"/>
              <a:miter lim="800000"/>
            </a:ln>
            <a:effectLst>
              <a:outerShdw blurRad="50800" dist="38100" dir="2700000" algn="tl" rotWithShape="0">
                <a:srgbClr val="000000">
                  <a:alpha val="43000"/>
                </a:srgbClr>
              </a:outerShdw>
            </a:effectLst>
          </p:spPr>
        </p:pic>
      </p:grpSp>
      <p:sp>
        <p:nvSpPr>
          <p:cNvPr id="8" name="מלבן מעוגל 7"/>
          <p:cNvSpPr/>
          <p:nvPr/>
        </p:nvSpPr>
        <p:spPr>
          <a:xfrm>
            <a:off x="2214546" y="2333492"/>
            <a:ext cx="6357982" cy="2286016"/>
          </a:xfrm>
          <a:prstGeom prst="roundRect">
            <a:avLst/>
          </a:prstGeom>
          <a:solidFill>
            <a:srgbClr val="FFFF0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p:nvSpPr>
        <p:spPr>
          <a:xfrm>
            <a:off x="3000364" y="4643446"/>
            <a:ext cx="5500726" cy="357190"/>
          </a:xfrm>
          <a:prstGeom prst="round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1785919" y="928670"/>
            <a:ext cx="7143800" cy="5786478"/>
          </a:xfrm>
          <a:prstGeom prst="rect">
            <a:avLst/>
          </a:prstGeom>
          <a:noFill/>
        </p:spPr>
        <p:style>
          <a:lnRef idx="2">
            <a:schemeClr val="dk1"/>
          </a:lnRef>
          <a:fillRef idx="1">
            <a:schemeClr val="lt1"/>
          </a:fillRef>
          <a:effectRef idx="0">
            <a:schemeClr val="dk1"/>
          </a:effectRef>
          <a:fontRef idx="minor">
            <a:schemeClr val="dk1"/>
          </a:fontRef>
        </p:style>
        <p:txBody>
          <a:bodyPr rtlCol="1" anchor="ctr"/>
          <a:lstStyle/>
          <a:p>
            <a:pPr algn="ctr"/>
            <a:endParaRPr lang="he-IL"/>
          </a:p>
        </p:txBody>
      </p:sp>
      <p:sp>
        <p:nvSpPr>
          <p:cNvPr id="10" name="TextBox 9"/>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
        <p:nvSpPr>
          <p:cNvPr id="3" name="Rectangle 2"/>
          <p:cNvSpPr/>
          <p:nvPr/>
        </p:nvSpPr>
        <p:spPr>
          <a:xfrm>
            <a:off x="1857356" y="1110782"/>
            <a:ext cx="7072362" cy="5431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853892" y="1110781"/>
            <a:ext cx="6742153" cy="5324535"/>
          </a:xfrm>
          <a:prstGeom prst="rect">
            <a:avLst/>
          </a:prstGeom>
          <a:noFill/>
        </p:spPr>
        <p:txBody>
          <a:bodyPr wrap="square" rtlCol="0">
            <a:spAutoFit/>
          </a:bodyPr>
          <a:lstStyle/>
          <a:p>
            <a:pPr algn="l" rtl="0"/>
            <a:r>
              <a:rPr lang="en-US" sz="2000" dirty="0">
                <a:solidFill>
                  <a:srgbClr val="FF0000"/>
                </a:solidFill>
              </a:rPr>
              <a:t>Strategic deterrence –</a:t>
            </a:r>
            <a:r>
              <a:rPr lang="he-IL" sz="2000" dirty="0">
                <a:solidFill>
                  <a:srgbClr val="FF0000"/>
                </a:solidFill>
              </a:rPr>
              <a:t> </a:t>
            </a:r>
            <a:r>
              <a:rPr lang="en-US" sz="2000" dirty="0">
                <a:solidFill>
                  <a:srgbClr val="FF0000"/>
                </a:solidFill>
              </a:rPr>
              <a:t>Due to superior strategic deterrence, mainly of the air force, there were Arab-Israeli wars averted.</a:t>
            </a:r>
            <a:r>
              <a:rPr lang="he-IL" sz="2000" dirty="0">
                <a:solidFill>
                  <a:srgbClr val="FF0000"/>
                </a:solidFill>
              </a:rPr>
              <a:t>  </a:t>
            </a:r>
            <a:r>
              <a:rPr lang="en-US" sz="2000" dirty="0">
                <a:solidFill>
                  <a:srgbClr val="FF0000"/>
                </a:solidFill>
              </a:rPr>
              <a:t> The technological development  which is the land’s ambition is extreme violence where there isn’t a shared border with Israel to develop weapons to destroy the common masses and to lead these states to the feeling that they can destroy Israel or </a:t>
            </a:r>
            <a:r>
              <a:rPr lang="he-IL" sz="2000" dirty="0">
                <a:solidFill>
                  <a:srgbClr val="FF0000"/>
                </a:solidFill>
              </a:rPr>
              <a:t>"</a:t>
            </a:r>
            <a:r>
              <a:rPr lang="en-US" sz="2000" dirty="0">
                <a:solidFill>
                  <a:srgbClr val="FF0000"/>
                </a:solidFill>
              </a:rPr>
              <a:t>to expropriate immediately the strategic monopoly Israel has.” Israel needs therefore to work through two branches: develop the conventional response (traditional field combat) and develop deterrence force and strategic deterrence (space, air force, navy, other weapons, etc.) </a:t>
            </a:r>
            <a:r>
              <a:rPr lang="en-US" sz="2000" dirty="0"/>
              <a:t>An additional goal of strategic deterrence is to activate awareness of the enemy, so that they politically decide,</a:t>
            </a:r>
            <a:r>
              <a:rPr lang="he-IL" sz="2000" dirty="0"/>
              <a:t> </a:t>
            </a:r>
            <a:r>
              <a:rPr lang="en-US" sz="2000" dirty="0"/>
              <a:t>that they may rely on the evaluations and recommendations of the proper military factors. The decision of the political captains stems from their appraisal regarding their state of mind of the specific enemy’s captains in the situation.</a:t>
            </a:r>
          </a:p>
        </p:txBody>
      </p:sp>
    </p:spTree>
    <p:extLst>
      <p:ext uri="{BB962C8B-B14F-4D97-AF65-F5344CB8AC3E}">
        <p14:creationId xmlns:p14="http://schemas.microsoft.com/office/powerpoint/2010/main" val="257340687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כותרת 1"/>
          <p:cNvSpPr>
            <a:spLocks noGrp="1"/>
          </p:cNvSpPr>
          <p:nvPr>
            <p:ph type="title"/>
          </p:nvPr>
        </p:nvSpPr>
        <p:spPr/>
        <p:txBody>
          <a:bodyPr/>
          <a:lstStyle/>
          <a:p>
            <a:r>
              <a:rPr sz="4000"/>
              <a:t> </a:t>
            </a:r>
            <a:endParaRPr lang="he-IL" sz="3600" dirty="0"/>
          </a:p>
        </p:txBody>
      </p:sp>
      <p:pic>
        <p:nvPicPr>
          <p:cNvPr id="55" name="Picture 63" descr="TFISAT"/>
          <p:cNvPicPr>
            <a:picLocks noChangeAspect="1" noChangeArrowheads="1"/>
          </p:cNvPicPr>
          <p:nvPr/>
        </p:nvPicPr>
        <p:blipFill>
          <a:blip r:embed="rId2" cstate="print"/>
          <a:srcRect l="23531" t="45712" r="25426" b="14110"/>
          <a:stretch>
            <a:fillRect/>
          </a:stretch>
        </p:blipFill>
        <p:spPr bwMode="auto">
          <a:xfrm>
            <a:off x="4912209" y="3184909"/>
            <a:ext cx="877888" cy="1172785"/>
          </a:xfrm>
          <a:prstGeom prst="rect">
            <a:avLst/>
          </a:prstGeom>
          <a:noFill/>
          <a:ln w="19050">
            <a:solidFill>
              <a:schemeClr val="tx1"/>
            </a:solidFill>
            <a:miter lim="800000"/>
            <a:headEnd/>
            <a:tailEnd/>
          </a:ln>
        </p:spPr>
      </p:pic>
      <p:pic>
        <p:nvPicPr>
          <p:cNvPr id="61" name="Picture 2"/>
          <p:cNvPicPr>
            <a:picLocks noChangeAspect="1" noChangeArrowheads="1"/>
          </p:cNvPicPr>
          <p:nvPr/>
        </p:nvPicPr>
        <p:blipFill>
          <a:blip r:embed="rId3" cstate="screen"/>
          <a:srcRect/>
          <a:stretch>
            <a:fillRect/>
          </a:stretch>
        </p:blipFill>
        <p:spPr bwMode="auto">
          <a:xfrm>
            <a:off x="1714480" y="3184909"/>
            <a:ext cx="828000" cy="1172785"/>
          </a:xfrm>
          <a:prstGeom prst="rect">
            <a:avLst/>
          </a:prstGeom>
          <a:noFill/>
          <a:ln w="19050">
            <a:solidFill>
              <a:schemeClr val="tx1"/>
            </a:solidFill>
            <a:miter lim="800000"/>
            <a:headEnd/>
            <a:tailEnd/>
          </a:ln>
          <a:effectLst/>
        </p:spPr>
      </p:pic>
      <p:pic>
        <p:nvPicPr>
          <p:cNvPr id="4098" name="Picture 2"/>
          <p:cNvPicPr>
            <a:picLocks noChangeAspect="1" noChangeArrowheads="1"/>
          </p:cNvPicPr>
          <p:nvPr/>
        </p:nvPicPr>
        <p:blipFill>
          <a:blip r:embed="rId4" cstate="screen"/>
          <a:srcRect/>
          <a:stretch>
            <a:fillRect/>
          </a:stretch>
        </p:blipFill>
        <p:spPr bwMode="auto">
          <a:xfrm>
            <a:off x="6858016" y="3184909"/>
            <a:ext cx="883745" cy="1172785"/>
          </a:xfrm>
          <a:prstGeom prst="rect">
            <a:avLst/>
          </a:prstGeom>
          <a:noFill/>
          <a:ln w="28575">
            <a:solidFill>
              <a:schemeClr val="tx1"/>
            </a:solidFill>
            <a:miter lim="800000"/>
            <a:headEnd/>
            <a:tailEnd/>
          </a:ln>
          <a:effectLst/>
        </p:spPr>
      </p:pic>
      <p:pic>
        <p:nvPicPr>
          <p:cNvPr id="42" name="Picture 4"/>
          <p:cNvPicPr>
            <a:picLocks noChangeAspect="1" noChangeArrowheads="1"/>
          </p:cNvPicPr>
          <p:nvPr/>
        </p:nvPicPr>
        <p:blipFill>
          <a:blip r:embed="rId5" cstate="screen"/>
          <a:srcRect/>
          <a:stretch>
            <a:fillRect/>
          </a:stretch>
        </p:blipFill>
        <p:spPr bwMode="auto">
          <a:xfrm>
            <a:off x="3803794" y="3184909"/>
            <a:ext cx="839644" cy="1172785"/>
          </a:xfrm>
          <a:prstGeom prst="rect">
            <a:avLst/>
          </a:prstGeom>
          <a:noFill/>
          <a:ln w="19050">
            <a:solidFill>
              <a:schemeClr val="tx1"/>
            </a:solidFill>
            <a:miter lim="800000"/>
            <a:headEnd/>
            <a:tailEnd/>
          </a:ln>
          <a:effectLst/>
        </p:spPr>
      </p:pic>
      <p:pic>
        <p:nvPicPr>
          <p:cNvPr id="2" name="Picture 2"/>
          <p:cNvPicPr>
            <a:picLocks noChangeAspect="1" noChangeArrowheads="1"/>
          </p:cNvPicPr>
          <p:nvPr/>
        </p:nvPicPr>
        <p:blipFill>
          <a:blip r:embed="rId6" cstate="screen"/>
          <a:srcRect/>
          <a:stretch>
            <a:fillRect/>
          </a:stretch>
        </p:blipFill>
        <p:spPr bwMode="auto">
          <a:xfrm>
            <a:off x="8215338" y="3143248"/>
            <a:ext cx="866980" cy="1214446"/>
          </a:xfrm>
          <a:prstGeom prst="rect">
            <a:avLst/>
          </a:prstGeom>
          <a:noFill/>
          <a:ln w="28575">
            <a:solidFill>
              <a:schemeClr val="tx1"/>
            </a:solidFill>
            <a:miter lim="800000"/>
            <a:headEnd/>
            <a:tailEnd/>
          </a:ln>
          <a:effectLst/>
        </p:spPr>
      </p:pic>
      <p:pic>
        <p:nvPicPr>
          <p:cNvPr id="67" name="תמונה 66"/>
          <p:cNvPicPr/>
          <p:nvPr/>
        </p:nvPicPr>
        <p:blipFill>
          <a:blip r:embed="rId7" cstate="print"/>
          <a:srcRect l="34481" t="8013" r="31574" b="4167"/>
          <a:stretch>
            <a:fillRect/>
          </a:stretch>
        </p:blipFill>
        <p:spPr bwMode="auto">
          <a:xfrm>
            <a:off x="214282" y="3143248"/>
            <a:ext cx="857224" cy="1214446"/>
          </a:xfrm>
          <a:prstGeom prst="rect">
            <a:avLst/>
          </a:prstGeom>
          <a:noFill/>
          <a:ln w="19050">
            <a:solidFill>
              <a:schemeClr val="tx1"/>
            </a:solidFill>
            <a:miter lim="800000"/>
            <a:headEnd/>
            <a:tailEnd/>
          </a:ln>
          <a:effectLst/>
        </p:spPr>
      </p:pic>
      <p:sp>
        <p:nvSpPr>
          <p:cNvPr id="59" name="כותרת 3"/>
          <p:cNvSpPr txBox="1">
            <a:spLocks/>
          </p:cNvSpPr>
          <p:nvPr/>
        </p:nvSpPr>
        <p:spPr>
          <a:xfrm>
            <a:off x="642910" y="357166"/>
            <a:ext cx="7772400" cy="655633"/>
          </a:xfrm>
          <a:prstGeom prst="rect">
            <a:avLst/>
          </a:prstGeom>
        </p:spPr>
        <p:txBody>
          <a:bodyPr/>
          <a:lstStyle/>
          <a:p>
            <a:pPr lvl="0" algn="ctr" rtl="0" fontAlgn="base">
              <a:spcBef>
                <a:spcPct val="0"/>
              </a:spcBef>
              <a:spcAft>
                <a:spcPct val="0"/>
              </a:spcAft>
              <a:defRPr/>
            </a:pPr>
            <a:r>
              <a:rPr lang="en-US" sz="3200" b="1" dirty="0">
                <a:latin typeface="Gisha" panose="020B0502040204020203" pitchFamily="34" charset="-79"/>
                <a:cs typeface="Gisha" panose="020B0502040204020203" pitchFamily="34" charset="-79"/>
              </a:rPr>
              <a:t>IDF Strategy 2006</a:t>
            </a:r>
            <a:endParaRPr lang="he-IL" sz="3200" b="1" dirty="0">
              <a:latin typeface="Gisha" panose="020B0502040204020203" pitchFamily="34" charset="-79"/>
              <a:cs typeface="Gisha" panose="020B0502040204020203" pitchFamily="34" charset="-79"/>
            </a:endParaRPr>
          </a:p>
        </p:txBody>
      </p:sp>
      <p:sp>
        <p:nvSpPr>
          <p:cNvPr id="94" name="TextBox 93"/>
          <p:cNvSpPr txBox="1"/>
          <p:nvPr/>
        </p:nvSpPr>
        <p:spPr>
          <a:xfrm>
            <a:off x="7666504" y="2658815"/>
            <a:ext cx="714375" cy="338137"/>
          </a:xfrm>
          <a:prstGeom prst="rect">
            <a:avLst/>
          </a:prstGeom>
          <a:noFill/>
        </p:spPr>
        <p:txBody>
          <a:bodyPr rtlCol="1">
            <a:spAutoFit/>
          </a:bodyPr>
          <a:lstStyle/>
          <a:p>
            <a:pPr algn="ctr">
              <a:defRPr/>
            </a:pPr>
            <a:r>
              <a:rPr lang="he-IL" sz="1600" b="1" dirty="0">
                <a:solidFill>
                  <a:schemeClr val="tx2">
                    <a:lumMod val="60000"/>
                    <a:lumOff val="40000"/>
                  </a:schemeClr>
                </a:solidFill>
                <a:latin typeface="Guttman Hatzvi" pitchFamily="2" charset="-79"/>
                <a:cs typeface="Guttman Hatzvi" pitchFamily="2" charset="-79"/>
              </a:rPr>
              <a:t>2000</a:t>
            </a:r>
          </a:p>
        </p:txBody>
      </p:sp>
      <p:sp>
        <p:nvSpPr>
          <p:cNvPr id="95" name="TextBox 94"/>
          <p:cNvSpPr txBox="1"/>
          <p:nvPr/>
        </p:nvSpPr>
        <p:spPr>
          <a:xfrm>
            <a:off x="571477" y="2658815"/>
            <a:ext cx="714375" cy="338137"/>
          </a:xfrm>
          <a:prstGeom prst="rect">
            <a:avLst/>
          </a:prstGeom>
          <a:noFill/>
        </p:spPr>
        <p:txBody>
          <a:bodyPr rtlCol="1">
            <a:spAutoFit/>
          </a:bodyPr>
          <a:lstStyle/>
          <a:p>
            <a:pPr algn="ctr">
              <a:defRPr/>
            </a:pPr>
            <a:r>
              <a:rPr lang="he-IL" sz="1600" b="1" dirty="0">
                <a:solidFill>
                  <a:schemeClr val="tx2">
                    <a:lumMod val="60000"/>
                    <a:lumOff val="40000"/>
                  </a:schemeClr>
                </a:solidFill>
                <a:latin typeface="Guttman Hatzvi" pitchFamily="2" charset="-79"/>
                <a:cs typeface="Guttman Hatzvi" pitchFamily="2" charset="-79"/>
              </a:rPr>
              <a:t>2015</a:t>
            </a:r>
          </a:p>
        </p:txBody>
      </p:sp>
      <p:sp>
        <p:nvSpPr>
          <p:cNvPr id="96" name="TextBox 95"/>
          <p:cNvSpPr txBox="1"/>
          <p:nvPr/>
        </p:nvSpPr>
        <p:spPr>
          <a:xfrm>
            <a:off x="2714617" y="2658815"/>
            <a:ext cx="714375" cy="338137"/>
          </a:xfrm>
          <a:prstGeom prst="rect">
            <a:avLst/>
          </a:prstGeom>
          <a:noFill/>
        </p:spPr>
        <p:txBody>
          <a:bodyPr rtlCol="1">
            <a:spAutoFit/>
          </a:bodyPr>
          <a:lstStyle/>
          <a:p>
            <a:pPr algn="ctr">
              <a:defRPr/>
            </a:pPr>
            <a:r>
              <a:rPr lang="he-IL" sz="1600" b="1" dirty="0">
                <a:solidFill>
                  <a:schemeClr val="tx2">
                    <a:lumMod val="60000"/>
                    <a:lumOff val="40000"/>
                  </a:schemeClr>
                </a:solidFill>
                <a:latin typeface="Guttman Hatzvi" pitchFamily="2" charset="-79"/>
                <a:cs typeface="Guttman Hatzvi" pitchFamily="2" charset="-79"/>
              </a:rPr>
              <a:t>2010</a:t>
            </a:r>
          </a:p>
        </p:txBody>
      </p:sp>
      <p:sp>
        <p:nvSpPr>
          <p:cNvPr id="97" name="TextBox 96"/>
          <p:cNvSpPr txBox="1"/>
          <p:nvPr/>
        </p:nvSpPr>
        <p:spPr>
          <a:xfrm>
            <a:off x="5102711" y="2658815"/>
            <a:ext cx="714375" cy="338137"/>
          </a:xfrm>
          <a:prstGeom prst="rect">
            <a:avLst/>
          </a:prstGeom>
          <a:noFill/>
        </p:spPr>
        <p:txBody>
          <a:bodyPr rtlCol="1">
            <a:spAutoFit/>
          </a:bodyPr>
          <a:lstStyle/>
          <a:p>
            <a:pPr algn="ctr">
              <a:defRPr/>
            </a:pPr>
            <a:r>
              <a:rPr lang="he-IL" sz="1600" b="1" dirty="0">
                <a:solidFill>
                  <a:schemeClr val="tx2">
                    <a:lumMod val="60000"/>
                    <a:lumOff val="40000"/>
                  </a:schemeClr>
                </a:solidFill>
                <a:latin typeface="Guttman Hatzvi" pitchFamily="2" charset="-79"/>
                <a:cs typeface="Guttman Hatzvi" pitchFamily="2" charset="-79"/>
              </a:rPr>
              <a:t>2006</a:t>
            </a:r>
          </a:p>
        </p:txBody>
      </p:sp>
      <p:sp>
        <p:nvSpPr>
          <p:cNvPr id="100" name="Rectangle 99"/>
          <p:cNvSpPr/>
          <p:nvPr/>
        </p:nvSpPr>
        <p:spPr>
          <a:xfrm>
            <a:off x="426128" y="4503990"/>
            <a:ext cx="8137975" cy="1754326"/>
          </a:xfrm>
          <a:prstGeom prst="rect">
            <a:avLst/>
          </a:prstGeom>
        </p:spPr>
        <p:txBody>
          <a:bodyPr wrap="square">
            <a:spAutoFit/>
          </a:bodyPr>
          <a:lstStyle/>
          <a:p>
            <a:pPr algn="l" rtl="0">
              <a:buNone/>
            </a:pPr>
            <a:r>
              <a:rPr lang="en-US" b="1" dirty="0"/>
              <a:t>Comparative analysis of the use of the term 'deterrent' in light of the following parameters:</a:t>
            </a:r>
          </a:p>
          <a:p>
            <a:pPr algn="l" rtl="0">
              <a:buFontTx/>
              <a:buChar char="-"/>
            </a:pPr>
            <a:r>
              <a:rPr lang="en-US" b="1" dirty="0">
                <a:solidFill>
                  <a:srgbClr val="FF0000"/>
                </a:solidFill>
              </a:rPr>
              <a:t>The scenario/enemy requires deterrence; </a:t>
            </a:r>
          </a:p>
          <a:p>
            <a:pPr algn="l" rtl="0">
              <a:buFontTx/>
              <a:buChar char="-"/>
            </a:pPr>
            <a:r>
              <a:rPr lang="en-US" b="1" dirty="0">
                <a:solidFill>
                  <a:srgbClr val="FF0000"/>
                </a:solidFill>
              </a:rPr>
              <a:t>Level of the war where deterrence will be expressed;</a:t>
            </a:r>
          </a:p>
          <a:p>
            <a:pPr algn="l" rtl="0">
              <a:buFontTx/>
              <a:buChar char="-"/>
            </a:pPr>
            <a:r>
              <a:rPr lang="en-US" b="1" dirty="0">
                <a:solidFill>
                  <a:srgbClr val="FF0000"/>
                </a:solidFill>
              </a:rPr>
              <a:t>The central tools in the deterrence concept;</a:t>
            </a:r>
          </a:p>
          <a:p>
            <a:pPr algn="l" rtl="0">
              <a:buFontTx/>
              <a:buChar char="-"/>
            </a:pPr>
            <a:r>
              <a:rPr lang="en-US" b="1" dirty="0">
                <a:solidFill>
                  <a:srgbClr val="FF0000"/>
                </a:solidFill>
              </a:rPr>
              <a:t>Purpose of deterrence</a:t>
            </a:r>
            <a:endParaRPr lang="he-IL" sz="2000" dirty="0">
              <a:solidFill>
                <a:srgbClr val="FF0000"/>
              </a:solidFill>
            </a:endParaRPr>
          </a:p>
        </p:txBody>
      </p:sp>
      <p:sp>
        <p:nvSpPr>
          <p:cNvPr id="101" name="TextBox 100"/>
          <p:cNvSpPr txBox="1"/>
          <p:nvPr/>
        </p:nvSpPr>
        <p:spPr>
          <a:xfrm>
            <a:off x="107504" y="6453336"/>
            <a:ext cx="2918128" cy="276999"/>
          </a:xfrm>
          <a:prstGeom prst="rect">
            <a:avLst/>
          </a:prstGeom>
          <a:solidFill>
            <a:srgbClr val="0E77BE"/>
          </a:solidFill>
        </p:spPr>
        <p:txBody>
          <a:bodyPr wrap="square" rtlCol="1">
            <a:spAutoFit/>
          </a:bodyPr>
          <a:lstStyle/>
          <a:p>
            <a:pPr algn="l" rtl="0"/>
            <a:r>
              <a:rPr lang="en-US" sz="1200" dirty="0">
                <a:solidFill>
                  <a:schemeClr val="bg1"/>
                </a:solidFill>
                <a:latin typeface="Gisha" panose="020B0502040204020203" pitchFamily="34" charset="-79"/>
                <a:cs typeface="Gisha" panose="020B0502040204020203" pitchFamily="34" charset="-79"/>
              </a:rPr>
              <a:t>For Official Use Only</a:t>
            </a:r>
            <a:endParaRPr lang="he-IL" sz="1200" dirty="0">
              <a:solidFill>
                <a:schemeClr val="bg1"/>
              </a:solidFill>
              <a:latin typeface="Gisha" panose="020B0502040204020203" pitchFamily="34" charset="-79"/>
              <a:cs typeface="Gisha" panose="020B0502040204020203" pitchFamily="34" charset="-79"/>
            </a:endParaRPr>
          </a:p>
        </p:txBody>
      </p:sp>
      <p:sp>
        <p:nvSpPr>
          <p:cNvPr id="102" name="TextBox 101"/>
          <p:cNvSpPr txBox="1"/>
          <p:nvPr/>
        </p:nvSpPr>
        <p:spPr>
          <a:xfrm>
            <a:off x="5364088" y="6381328"/>
            <a:ext cx="3600400" cy="276999"/>
          </a:xfrm>
          <a:prstGeom prst="rect">
            <a:avLst/>
          </a:prstGeom>
          <a:solidFill>
            <a:srgbClr val="0E77BE"/>
          </a:solidFill>
        </p:spPr>
        <p:txBody>
          <a:bodyPr wrap="square" rtlCol="1">
            <a:spAutoFit/>
          </a:bodyPr>
          <a:lstStyle/>
          <a:p>
            <a:pPr algn="l" rtl="0"/>
            <a:endParaRPr lang="he-IL" sz="1200" dirty="0">
              <a:solidFill>
                <a:schemeClr val="bg1"/>
              </a:solidFill>
              <a:latin typeface="Gisha" panose="020B0502040204020203" pitchFamily="34" charset="-79"/>
              <a:cs typeface="Gisha" panose="020B0502040204020203" pitchFamily="34" charset="-79"/>
            </a:endParaRPr>
          </a:p>
        </p:txBody>
      </p:sp>
      <p:cxnSp>
        <p:nvCxnSpPr>
          <p:cNvPr id="114" name="מחבר ישר 44"/>
          <p:cNvCxnSpPr/>
          <p:nvPr/>
        </p:nvCxnSpPr>
        <p:spPr>
          <a:xfrm rot="5400000">
            <a:off x="4776792" y="2278922"/>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115" name="מחבר ישר 44"/>
          <p:cNvCxnSpPr/>
          <p:nvPr/>
        </p:nvCxnSpPr>
        <p:spPr>
          <a:xfrm rot="5400000">
            <a:off x="647592" y="2298028"/>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116" name="מחבר ישר 45"/>
          <p:cNvCxnSpPr/>
          <p:nvPr/>
        </p:nvCxnSpPr>
        <p:spPr>
          <a:xfrm rot="5400000">
            <a:off x="2060565" y="2298084"/>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117" name="מחבר ישר 26"/>
          <p:cNvCxnSpPr/>
          <p:nvPr/>
        </p:nvCxnSpPr>
        <p:spPr>
          <a:xfrm rot="10800000">
            <a:off x="-27922" y="2501570"/>
            <a:ext cx="9144000" cy="1588"/>
          </a:xfrm>
          <a:prstGeom prst="line">
            <a:avLst/>
          </a:prstGeom>
          <a:ln w="76200">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8" name="אליפסה 27"/>
          <p:cNvSpPr/>
          <p:nvPr/>
        </p:nvSpPr>
        <p:spPr>
          <a:xfrm>
            <a:off x="7880816" y="2360525"/>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19" name="אליפסה 30"/>
          <p:cNvSpPr/>
          <p:nvPr/>
        </p:nvSpPr>
        <p:spPr>
          <a:xfrm>
            <a:off x="5312260" y="2360525"/>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20" name="אליפסה 33"/>
          <p:cNvSpPr/>
          <p:nvPr/>
        </p:nvSpPr>
        <p:spPr>
          <a:xfrm>
            <a:off x="779365" y="2360525"/>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21" name="אליפסה 34"/>
          <p:cNvSpPr/>
          <p:nvPr/>
        </p:nvSpPr>
        <p:spPr>
          <a:xfrm>
            <a:off x="2919399" y="2360525"/>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22" name="TextBox 42"/>
          <p:cNvSpPr txBox="1">
            <a:spLocks noChangeArrowheads="1"/>
          </p:cNvSpPr>
          <p:nvPr/>
        </p:nvSpPr>
        <p:spPr bwMode="auto">
          <a:xfrm>
            <a:off x="6844266" y="1412776"/>
            <a:ext cx="953851"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2002</a:t>
            </a:r>
          </a:p>
          <a:p>
            <a:pPr algn="ctr" rtl="0"/>
            <a:r>
              <a:rPr lang="en-US" sz="1200" b="1" dirty="0">
                <a:cs typeface="Guttman Hatzvi" pitchFamily="2" charset="-79"/>
              </a:rPr>
              <a:t>IDF Strategy</a:t>
            </a:r>
          </a:p>
          <a:p>
            <a:pPr algn="ctr" rtl="0"/>
            <a:r>
              <a:rPr lang="en-US" sz="1200" b="1" dirty="0" err="1">
                <a:latin typeface="+mj-lt"/>
                <a:cs typeface="Guttman Hatzvi" pitchFamily="2" charset="-79"/>
              </a:rPr>
              <a:t>Mofaz</a:t>
            </a:r>
            <a:endParaRPr lang="he-IL" sz="1200" b="1" dirty="0">
              <a:latin typeface="+mj-lt"/>
              <a:cs typeface="Guttman Hatzvi" pitchFamily="2" charset="-79"/>
            </a:endParaRPr>
          </a:p>
        </p:txBody>
      </p:sp>
      <p:sp>
        <p:nvSpPr>
          <p:cNvPr id="123" name="TextBox 42"/>
          <p:cNvSpPr txBox="1">
            <a:spLocks noChangeArrowheads="1"/>
          </p:cNvSpPr>
          <p:nvPr/>
        </p:nvSpPr>
        <p:spPr bwMode="auto">
          <a:xfrm>
            <a:off x="4554253" y="1412776"/>
            <a:ext cx="953851"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2006</a:t>
            </a:r>
          </a:p>
          <a:p>
            <a:pPr algn="ctr" rtl="0"/>
            <a:r>
              <a:rPr lang="en-US" sz="1200" b="1" dirty="0">
                <a:cs typeface="Guttman Hatzvi" pitchFamily="2" charset="-79"/>
              </a:rPr>
              <a:t>IDF Strategy</a:t>
            </a:r>
          </a:p>
          <a:p>
            <a:pPr algn="ctr" rtl="0"/>
            <a:r>
              <a:rPr lang="en-US" sz="1200" b="1" dirty="0" err="1">
                <a:latin typeface="+mj-lt"/>
                <a:cs typeface="Guttman Hatzvi" pitchFamily="2" charset="-79"/>
              </a:rPr>
              <a:t>Halutz</a:t>
            </a:r>
            <a:endParaRPr lang="en-US" sz="1200" b="1" dirty="0">
              <a:latin typeface="+mj-lt"/>
              <a:cs typeface="Guttman Hatzvi" pitchFamily="2" charset="-79"/>
            </a:endParaRPr>
          </a:p>
        </p:txBody>
      </p:sp>
      <p:sp>
        <p:nvSpPr>
          <p:cNvPr id="124" name="TextBox 42"/>
          <p:cNvSpPr txBox="1">
            <a:spLocks noChangeArrowheads="1"/>
          </p:cNvSpPr>
          <p:nvPr/>
        </p:nvSpPr>
        <p:spPr bwMode="auto">
          <a:xfrm>
            <a:off x="1835696" y="1494301"/>
            <a:ext cx="953851"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2013</a:t>
            </a:r>
          </a:p>
          <a:p>
            <a:pPr algn="ctr" rtl="0"/>
            <a:r>
              <a:rPr lang="en-US" sz="1200" b="1" dirty="0">
                <a:latin typeface="+mj-lt"/>
                <a:cs typeface="Guttman Hatzvi" pitchFamily="2" charset="-79"/>
              </a:rPr>
              <a:t>IDF Strategy</a:t>
            </a:r>
          </a:p>
          <a:p>
            <a:pPr algn="ctr" rtl="0"/>
            <a:r>
              <a:rPr lang="en-US" sz="1200" b="1" dirty="0" err="1">
                <a:latin typeface="+mj-lt"/>
                <a:cs typeface="Guttman Hatzvi" pitchFamily="2" charset="-79"/>
              </a:rPr>
              <a:t>Gantz</a:t>
            </a:r>
            <a:endParaRPr lang="he-IL" sz="1200" b="1" dirty="0">
              <a:latin typeface="+mj-lt"/>
              <a:cs typeface="Guttman Hatzvi" pitchFamily="2" charset="-79"/>
            </a:endParaRPr>
          </a:p>
        </p:txBody>
      </p:sp>
      <p:cxnSp>
        <p:nvCxnSpPr>
          <p:cNvPr id="125" name="מחבר ישר 43"/>
          <p:cNvCxnSpPr/>
          <p:nvPr/>
        </p:nvCxnSpPr>
        <p:spPr>
          <a:xfrm rot="5400000">
            <a:off x="7067160" y="2236280"/>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126" name="TextBox 42"/>
          <p:cNvSpPr txBox="1">
            <a:spLocks noChangeArrowheads="1"/>
          </p:cNvSpPr>
          <p:nvPr/>
        </p:nvSpPr>
        <p:spPr bwMode="auto">
          <a:xfrm>
            <a:off x="4183659" y="2000066"/>
            <a:ext cx="849913" cy="461665"/>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2006</a:t>
            </a:r>
          </a:p>
          <a:p>
            <a:pPr algn="ctr"/>
            <a:r>
              <a:rPr lang="en-US" sz="1200" b="1" dirty="0">
                <a:latin typeface="+mj-lt"/>
                <a:cs typeface="Guttman Hatzvi" pitchFamily="2" charset="-79"/>
              </a:rPr>
              <a:t>Lebanon 2</a:t>
            </a:r>
            <a:endParaRPr lang="he-IL" sz="1200" b="1" dirty="0">
              <a:latin typeface="+mj-lt"/>
              <a:cs typeface="Guttman Hatzvi" pitchFamily="2" charset="-79"/>
            </a:endParaRPr>
          </a:p>
        </p:txBody>
      </p:sp>
      <p:sp>
        <p:nvSpPr>
          <p:cNvPr id="127" name="TextBox 42"/>
          <p:cNvSpPr txBox="1">
            <a:spLocks noChangeArrowheads="1"/>
          </p:cNvSpPr>
          <p:nvPr/>
        </p:nvSpPr>
        <p:spPr bwMode="auto">
          <a:xfrm>
            <a:off x="3292025" y="1951243"/>
            <a:ext cx="790473" cy="461665"/>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2008</a:t>
            </a:r>
          </a:p>
          <a:p>
            <a:pPr algn="ctr"/>
            <a:r>
              <a:rPr lang="en-US" sz="1200" b="1" dirty="0">
                <a:latin typeface="+mj-lt"/>
                <a:cs typeface="Guttman Hatzvi" pitchFamily="2" charset="-79"/>
              </a:rPr>
              <a:t>Cast Lead</a:t>
            </a:r>
            <a:endParaRPr lang="he-IL" sz="1200" b="1" dirty="0">
              <a:latin typeface="+mj-lt"/>
              <a:cs typeface="Guttman Hatzvi" pitchFamily="2" charset="-79"/>
            </a:endParaRPr>
          </a:p>
        </p:txBody>
      </p:sp>
      <p:sp>
        <p:nvSpPr>
          <p:cNvPr id="128" name="TextBox 127"/>
          <p:cNvSpPr txBox="1">
            <a:spLocks noChangeArrowheads="1"/>
          </p:cNvSpPr>
          <p:nvPr/>
        </p:nvSpPr>
        <p:spPr bwMode="auto">
          <a:xfrm>
            <a:off x="954717" y="1928045"/>
            <a:ext cx="1174296" cy="461665"/>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2014</a:t>
            </a:r>
          </a:p>
          <a:p>
            <a:pPr algn="ctr" rtl="0"/>
            <a:r>
              <a:rPr lang="en-US" sz="1200" b="1" dirty="0">
                <a:latin typeface="+mj-lt"/>
                <a:cs typeface="Guttman Hatzvi" pitchFamily="2" charset="-79"/>
              </a:rPr>
              <a:t>Protective Edge</a:t>
            </a:r>
            <a:endParaRPr lang="he-IL" sz="1200" b="1" dirty="0">
              <a:latin typeface="+mj-lt"/>
              <a:cs typeface="Guttman Hatzvi" pitchFamily="2" charset="-79"/>
            </a:endParaRPr>
          </a:p>
        </p:txBody>
      </p:sp>
      <p:cxnSp>
        <p:nvCxnSpPr>
          <p:cNvPr id="129" name="מחבר ישר 52"/>
          <p:cNvCxnSpPr/>
          <p:nvPr/>
        </p:nvCxnSpPr>
        <p:spPr>
          <a:xfrm rot="5400000">
            <a:off x="7845408" y="2235718"/>
            <a:ext cx="360000"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130" name="מחבר ישר 53"/>
          <p:cNvCxnSpPr/>
          <p:nvPr/>
        </p:nvCxnSpPr>
        <p:spPr>
          <a:xfrm rot="5400000">
            <a:off x="8568594" y="1551718"/>
            <a:ext cx="0" cy="1008000"/>
          </a:xfrm>
          <a:prstGeom prst="line">
            <a:avLst/>
          </a:prstGeom>
          <a:ln w="28575">
            <a:prstDash val="dash"/>
            <a:headEnd type="triangle" w="med" len="med"/>
            <a:tailEnd type="none" w="med" len="med"/>
          </a:ln>
        </p:spPr>
        <p:style>
          <a:lnRef idx="1">
            <a:schemeClr val="accent2"/>
          </a:lnRef>
          <a:fillRef idx="0">
            <a:schemeClr val="accent2"/>
          </a:fillRef>
          <a:effectRef idx="0">
            <a:schemeClr val="accent2"/>
          </a:effectRef>
          <a:fontRef idx="minor">
            <a:schemeClr val="tx1"/>
          </a:fontRef>
        </p:style>
      </p:cxnSp>
      <p:sp>
        <p:nvSpPr>
          <p:cNvPr id="131" name="TextBox 42"/>
          <p:cNvSpPr txBox="1">
            <a:spLocks noChangeArrowheads="1"/>
          </p:cNvSpPr>
          <p:nvPr/>
        </p:nvSpPr>
        <p:spPr bwMode="auto">
          <a:xfrm>
            <a:off x="8022897" y="1735941"/>
            <a:ext cx="1082412" cy="338554"/>
          </a:xfrm>
          <a:prstGeom prst="rect">
            <a:avLst/>
          </a:prstGeom>
          <a:noFill/>
          <a:ln w="9525">
            <a:noFill/>
            <a:miter lim="800000"/>
            <a:headEnd/>
            <a:tailEnd/>
          </a:ln>
        </p:spPr>
        <p:txBody>
          <a:bodyPr wrap="none">
            <a:spAutoFit/>
          </a:bodyPr>
          <a:lstStyle/>
          <a:p>
            <a:pPr algn="ctr"/>
            <a:r>
              <a:rPr lang="en-US" sz="1600" b="1" dirty="0">
                <a:latin typeface="+mj-lt"/>
                <a:cs typeface="Guttman Hatzvi" pitchFamily="2" charset="-79"/>
              </a:rPr>
              <a:t>In the Past</a:t>
            </a:r>
            <a:endParaRPr lang="he-IL" sz="1600" b="1" dirty="0">
              <a:latin typeface="+mj-lt"/>
              <a:cs typeface="Guttman Hatzvi" pitchFamily="2" charset="-79"/>
            </a:endParaRPr>
          </a:p>
        </p:txBody>
      </p:sp>
      <p:sp>
        <p:nvSpPr>
          <p:cNvPr id="132" name="אליפסה 61"/>
          <p:cNvSpPr/>
          <p:nvPr/>
        </p:nvSpPr>
        <p:spPr>
          <a:xfrm>
            <a:off x="4929637" y="2412681"/>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3" name="TextBox 132"/>
          <p:cNvSpPr txBox="1">
            <a:spLocks noChangeArrowheads="1"/>
          </p:cNvSpPr>
          <p:nvPr/>
        </p:nvSpPr>
        <p:spPr bwMode="auto">
          <a:xfrm>
            <a:off x="449797" y="1494301"/>
            <a:ext cx="953851"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2015</a:t>
            </a:r>
          </a:p>
          <a:p>
            <a:pPr algn="ctr" rtl="0"/>
            <a:r>
              <a:rPr lang="en-US" sz="1200" b="1" dirty="0">
                <a:latin typeface="+mj-lt"/>
                <a:cs typeface="Guttman Hatzvi" pitchFamily="2" charset="-79"/>
              </a:rPr>
              <a:t>IDF Strategy</a:t>
            </a:r>
          </a:p>
          <a:p>
            <a:pPr algn="ctr" rtl="0"/>
            <a:r>
              <a:rPr lang="en-US" sz="1200" b="1" dirty="0" err="1">
                <a:latin typeface="+mj-lt"/>
                <a:cs typeface="Guttman Hatzvi" pitchFamily="2" charset="-79"/>
              </a:rPr>
              <a:t>Eizenkot</a:t>
            </a:r>
            <a:endParaRPr lang="he-IL" sz="1200" b="1" dirty="0">
              <a:latin typeface="+mj-lt"/>
              <a:cs typeface="Guttman Hatzvi" pitchFamily="2" charset="-79"/>
            </a:endParaRPr>
          </a:p>
        </p:txBody>
      </p:sp>
      <p:sp>
        <p:nvSpPr>
          <p:cNvPr id="134" name="אליפסה 39"/>
          <p:cNvSpPr/>
          <p:nvPr/>
        </p:nvSpPr>
        <p:spPr>
          <a:xfrm>
            <a:off x="1377323" y="2404667"/>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5" name="אליפסה 39"/>
          <p:cNvSpPr/>
          <p:nvPr/>
        </p:nvSpPr>
        <p:spPr>
          <a:xfrm>
            <a:off x="2191117" y="2414477"/>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6" name="אליפסה 39"/>
          <p:cNvSpPr/>
          <p:nvPr/>
        </p:nvSpPr>
        <p:spPr>
          <a:xfrm>
            <a:off x="3580072" y="2413228"/>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7" name="אליפסה 39"/>
          <p:cNvSpPr/>
          <p:nvPr/>
        </p:nvSpPr>
        <p:spPr>
          <a:xfrm>
            <a:off x="4506265" y="2423766"/>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8" name="אליפסה 39"/>
          <p:cNvSpPr/>
          <p:nvPr/>
        </p:nvSpPr>
        <p:spPr>
          <a:xfrm>
            <a:off x="814290" y="2404667"/>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9" name="אליפסה 39"/>
          <p:cNvSpPr/>
          <p:nvPr/>
        </p:nvSpPr>
        <p:spPr>
          <a:xfrm>
            <a:off x="7915741" y="2408699"/>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cxnSp>
        <p:nvCxnSpPr>
          <p:cNvPr id="140" name="מחבר ישר 44"/>
          <p:cNvCxnSpPr/>
          <p:nvPr/>
        </p:nvCxnSpPr>
        <p:spPr>
          <a:xfrm rot="5400000">
            <a:off x="3887952" y="2285737"/>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141" name="TextBox 42"/>
          <p:cNvSpPr txBox="1">
            <a:spLocks noChangeArrowheads="1"/>
          </p:cNvSpPr>
          <p:nvPr/>
        </p:nvSpPr>
        <p:spPr bwMode="auto">
          <a:xfrm>
            <a:off x="3635896" y="1414517"/>
            <a:ext cx="1002198"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2007</a:t>
            </a:r>
          </a:p>
          <a:p>
            <a:pPr algn="ctr"/>
            <a:r>
              <a:rPr lang="en-US" sz="1200" b="1" dirty="0">
                <a:latin typeface="+mj-lt"/>
                <a:cs typeface="Guttman Hatzvi" pitchFamily="2" charset="-79"/>
              </a:rPr>
              <a:t>IDF Strategy</a:t>
            </a:r>
          </a:p>
          <a:p>
            <a:pPr algn="ctr"/>
            <a:r>
              <a:rPr lang="en-US" sz="1200" b="1" dirty="0">
                <a:latin typeface="+mj-lt"/>
                <a:cs typeface="Guttman Hatzvi" pitchFamily="2" charset="-79"/>
              </a:rPr>
              <a:t>Dan </a:t>
            </a:r>
            <a:r>
              <a:rPr lang="en-US" sz="1200" b="1" dirty="0" err="1">
                <a:latin typeface="+mj-lt"/>
                <a:cs typeface="Guttman Hatzvi" pitchFamily="2" charset="-79"/>
              </a:rPr>
              <a:t>Meridor</a:t>
            </a:r>
            <a:endParaRPr lang="en-US" sz="1200" b="1" dirty="0">
              <a:latin typeface="+mj-lt"/>
              <a:cs typeface="Guttman Hatzvi" pitchFamily="2" charset="-79"/>
            </a:endParaRPr>
          </a:p>
        </p:txBody>
      </p:sp>
      <p:sp>
        <p:nvSpPr>
          <p:cNvPr id="142" name="אליפסה 39"/>
          <p:cNvSpPr/>
          <p:nvPr/>
        </p:nvSpPr>
        <p:spPr>
          <a:xfrm>
            <a:off x="4024290" y="2413228"/>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43" name="אליפסה 39"/>
          <p:cNvSpPr/>
          <p:nvPr/>
        </p:nvSpPr>
        <p:spPr>
          <a:xfrm>
            <a:off x="7206030" y="2381124"/>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Tree>
    <p:extLst>
      <p:ext uri="{BB962C8B-B14F-4D97-AF65-F5344CB8AC3E}">
        <p14:creationId xmlns:p14="http://schemas.microsoft.com/office/powerpoint/2010/main" val="350209619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pic>
        <p:nvPicPr>
          <p:cNvPr id="8" name="Picture 3"/>
          <p:cNvPicPr>
            <a:picLocks noChangeAspect="1" noChangeArrowheads="1"/>
          </p:cNvPicPr>
          <p:nvPr/>
        </p:nvPicPr>
        <p:blipFill>
          <a:blip r:embed="rId2" cstate="print"/>
          <a:srcRect/>
          <a:stretch>
            <a:fillRect/>
          </a:stretch>
        </p:blipFill>
        <p:spPr bwMode="auto">
          <a:xfrm>
            <a:off x="4929222" y="3819358"/>
            <a:ext cx="4714876" cy="2109972"/>
          </a:xfrm>
          <a:prstGeom prst="rect">
            <a:avLst/>
          </a:prstGeom>
          <a:noFill/>
          <a:ln w="9525">
            <a:solidFill>
              <a:schemeClr val="tx1"/>
            </a:solidFill>
            <a:miter lim="800000"/>
            <a:headEnd/>
            <a:tailEnd/>
          </a:ln>
          <a:effectLst/>
        </p:spPr>
      </p:pic>
      <p:sp>
        <p:nvSpPr>
          <p:cNvPr id="6" name="כותרת 1"/>
          <p:cNvSpPr txBox="1">
            <a:spLocks/>
          </p:cNvSpPr>
          <p:nvPr/>
        </p:nvSpPr>
        <p:spPr>
          <a:xfrm>
            <a:off x="1475655" y="142855"/>
            <a:ext cx="7011119" cy="428625"/>
          </a:xfrm>
          <a:prstGeom prst="rect">
            <a:avLst/>
          </a:prstGeom>
        </p:spPr>
        <p:txBody>
          <a:bodyPr rtlCol="1" anchor="ctr">
            <a:noAutofit/>
          </a:bodyPr>
          <a:lstStyle/>
          <a:p>
            <a:pPr algn="ctr" fontAlgn="auto">
              <a:spcAft>
                <a:spcPts val="0"/>
              </a:spcAft>
              <a:defRPr/>
            </a:pPr>
            <a:r>
              <a:rPr lang="en-US" sz="3200" b="1" dirty="0">
                <a:ea typeface="+mj-ea"/>
                <a:cs typeface="Guttman Hatzvi" pitchFamily="2" charset="-79"/>
              </a:rPr>
              <a:t>IDF Strategy 2006</a:t>
            </a:r>
            <a:endParaRPr lang="he-IL" sz="3200" b="1" dirty="0">
              <a:ea typeface="+mj-ea"/>
              <a:cs typeface="Guttman Hatzvi" pitchFamily="2" charset="-79"/>
            </a:endParaRPr>
          </a:p>
        </p:txBody>
      </p:sp>
      <p:pic>
        <p:nvPicPr>
          <p:cNvPr id="7" name="Picture 63" descr="TFISAT">
            <a:hlinkClick r:id="rId3" action="ppaction://hlinksldjump"/>
          </p:cNvPr>
          <p:cNvPicPr>
            <a:picLocks noChangeAspect="1" noChangeArrowheads="1"/>
          </p:cNvPicPr>
          <p:nvPr/>
        </p:nvPicPr>
        <p:blipFill>
          <a:blip r:embed="rId4" cstate="print"/>
          <a:srcRect l="23531" t="45712" r="25426" b="14110"/>
          <a:stretch>
            <a:fillRect/>
          </a:stretch>
        </p:blipFill>
        <p:spPr bwMode="auto">
          <a:xfrm>
            <a:off x="95237" y="71437"/>
            <a:ext cx="2000247" cy="2571745"/>
          </a:xfrm>
          <a:prstGeom prst="rect">
            <a:avLst/>
          </a:prstGeom>
          <a:noFill/>
          <a:ln w="19050">
            <a:solidFill>
              <a:schemeClr val="tx1"/>
            </a:solidFill>
            <a:miter lim="800000"/>
            <a:headEnd/>
            <a:tailEnd/>
          </a:ln>
        </p:spPr>
      </p:pic>
      <p:pic>
        <p:nvPicPr>
          <p:cNvPr id="7170" name="Picture 2"/>
          <p:cNvPicPr>
            <a:picLocks noChangeAspect="1" noChangeArrowheads="1"/>
          </p:cNvPicPr>
          <p:nvPr/>
        </p:nvPicPr>
        <p:blipFill>
          <a:blip r:embed="rId5" cstate="print"/>
          <a:srcRect/>
          <a:stretch>
            <a:fillRect/>
          </a:stretch>
        </p:blipFill>
        <p:spPr bwMode="auto">
          <a:xfrm>
            <a:off x="3500439" y="1857374"/>
            <a:ext cx="5350383" cy="1582674"/>
          </a:xfrm>
          <a:prstGeom prst="rect">
            <a:avLst/>
          </a:prstGeom>
          <a:noFill/>
          <a:ln w="9525">
            <a:noFill/>
            <a:miter lim="800000"/>
            <a:headEnd/>
            <a:tailEnd/>
          </a:ln>
          <a:effectLst/>
        </p:spPr>
      </p:pic>
      <p:pic>
        <p:nvPicPr>
          <p:cNvPr id="7171" name="Picture 3"/>
          <p:cNvPicPr>
            <a:picLocks noChangeAspect="1" noChangeArrowheads="1"/>
          </p:cNvPicPr>
          <p:nvPr/>
        </p:nvPicPr>
        <p:blipFill>
          <a:blip r:embed="rId6" cstate="print"/>
          <a:srcRect/>
          <a:stretch>
            <a:fillRect/>
          </a:stretch>
        </p:blipFill>
        <p:spPr bwMode="auto">
          <a:xfrm>
            <a:off x="3500430" y="1071546"/>
            <a:ext cx="5357850" cy="838588"/>
          </a:xfrm>
          <a:prstGeom prst="rect">
            <a:avLst/>
          </a:prstGeom>
          <a:noFill/>
          <a:ln w="9525">
            <a:noFill/>
            <a:miter lim="800000"/>
            <a:headEnd/>
            <a:tailEnd/>
          </a:ln>
          <a:effectLst/>
        </p:spPr>
      </p:pic>
      <p:graphicFrame>
        <p:nvGraphicFramePr>
          <p:cNvPr id="10" name="מציין מיקום תוכן 3"/>
          <p:cNvGraphicFramePr>
            <a:graphicFrameLocks/>
          </p:cNvGraphicFramePr>
          <p:nvPr/>
        </p:nvGraphicFramePr>
        <p:xfrm>
          <a:off x="1331640" y="3645024"/>
          <a:ext cx="3872843" cy="2820378"/>
        </p:xfrm>
        <a:graphic>
          <a:graphicData uri="http://schemas.openxmlformats.org/drawingml/2006/table">
            <a:tbl>
              <a:tblPr rtl="1" bandRow="1">
                <a:tableStyleId>{5C22544A-7EE6-4342-B048-85BDC9FD1C3A}</a:tableStyleId>
              </a:tblPr>
              <a:tblGrid>
                <a:gridCol w="3872843">
                  <a:extLst>
                    <a:ext uri="{9D8B030D-6E8A-4147-A177-3AD203B41FA5}">
                      <a16:colId xmlns:a16="http://schemas.microsoft.com/office/drawing/2014/main" val="20000"/>
                    </a:ext>
                  </a:extLst>
                </a:gridCol>
              </a:tblGrid>
              <a:tr h="666905">
                <a:tc>
                  <a:txBody>
                    <a:bodyPr/>
                    <a:lstStyle/>
                    <a:p>
                      <a:pPr algn="l" rtl="0"/>
                      <a:r>
                        <a:rPr lang="en-US" sz="1200" b="1" dirty="0">
                          <a:solidFill>
                            <a:schemeClr val="tx1"/>
                          </a:solidFill>
                        </a:rPr>
                        <a:t>Network of confrontation</a:t>
                      </a:r>
                      <a:endParaRPr lang="he-IL"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07553">
                <a:tc>
                  <a:txBody>
                    <a:bodyPr/>
                    <a:lstStyle/>
                    <a:p>
                      <a:pPr algn="l" rtl="0"/>
                      <a:r>
                        <a:rPr lang="en-US" sz="1200" b="1" dirty="0">
                          <a:solidFill>
                            <a:schemeClr val="tx1"/>
                          </a:solidFill>
                        </a:rPr>
                        <a:t>Strategy</a:t>
                      </a:r>
                      <a:endParaRPr lang="he-IL"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16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Sequence </a:t>
                      </a:r>
                      <a:r>
                        <a:rPr lang="en-US" sz="1200" b="1" baseline="0" dirty="0">
                          <a:solidFill>
                            <a:schemeClr val="tx1"/>
                          </a:solidFill>
                        </a:rPr>
                        <a:t>of </a:t>
                      </a:r>
                      <a:r>
                        <a:rPr lang="en-US" sz="1200" b="1" dirty="0">
                          <a:solidFill>
                            <a:schemeClr val="tx1"/>
                          </a:solidFill>
                        </a:rPr>
                        <a:t>operational successes; ability; Determination, image of a menacing country and </a:t>
                      </a:r>
                      <a:r>
                        <a:rPr lang="en-US" sz="1200" b="1" dirty="0">
                          <a:solidFill>
                            <a:srgbClr val="FF0000"/>
                          </a:solidFill>
                        </a:rPr>
                        <a:t>image of a country with non-conventional weapons</a:t>
                      </a:r>
                      <a:r>
                        <a:rPr lang="en-US" sz="1200" b="1" dirty="0">
                          <a:solidFill>
                            <a:schemeClr val="tx1"/>
                          </a:solidFill>
                        </a:rPr>
                        <a:t>; US support; </a:t>
                      </a:r>
                      <a:r>
                        <a:rPr lang="en-US" sz="1200" b="1" dirty="0">
                          <a:solidFill>
                            <a:srgbClr val="FF0000"/>
                          </a:solidFill>
                        </a:rPr>
                        <a:t>Defensive deterrence </a:t>
                      </a:r>
                      <a:r>
                        <a:rPr lang="en-US" sz="1200" b="1" dirty="0">
                          <a:solidFill>
                            <a:schemeClr val="tx1"/>
                          </a:solidFill>
                        </a:rPr>
                        <a:t>- the existence of a defense system (mainly limited conflict)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35439">
                <a:tc>
                  <a:txBody>
                    <a:bodyPr/>
                    <a:lstStyle/>
                    <a:p>
                      <a:pPr algn="l" rtl="0"/>
                      <a:r>
                        <a:rPr lang="en-US" sz="1200" b="1" dirty="0">
                          <a:solidFill>
                            <a:schemeClr val="tx1"/>
                          </a:solidFill>
                        </a:rPr>
                        <a:t>Conflict prevention + </a:t>
                      </a:r>
                      <a:r>
                        <a:rPr lang="en-US" sz="1200" b="1" dirty="0">
                          <a:solidFill>
                            <a:srgbClr val="FF0000"/>
                          </a:solidFill>
                        </a:rPr>
                        <a:t>set the boundaries </a:t>
                      </a:r>
                      <a:r>
                        <a:rPr lang="en-US" sz="1200" b="1" dirty="0">
                          <a:solidFill>
                            <a:schemeClr val="tx1"/>
                          </a:solidFill>
                        </a:rPr>
                        <a:t>(control over escalation)</a:t>
                      </a:r>
                    </a:p>
                    <a:p>
                      <a:pPr algn="l" rtl="0"/>
                      <a:r>
                        <a:rPr lang="en-US" sz="1200" b="1" dirty="0">
                          <a:solidFill>
                            <a:srgbClr val="FF0000"/>
                          </a:solidFill>
                        </a:rPr>
                        <a:t>Deterring through</a:t>
                      </a:r>
                      <a:r>
                        <a:rPr lang="en-US" sz="1200" b="1" baseline="0" dirty="0">
                          <a:solidFill>
                            <a:srgbClr val="FF0000"/>
                          </a:solidFill>
                        </a:rPr>
                        <a:t> </a:t>
                      </a:r>
                      <a:r>
                        <a:rPr lang="en-US" sz="1200" b="1" dirty="0">
                          <a:solidFill>
                            <a:srgbClr val="FF0000"/>
                          </a:solidFill>
                        </a:rPr>
                        <a:t>use of non-conventional</a:t>
                      </a:r>
                      <a:r>
                        <a:rPr lang="en-US" sz="1200" b="1" baseline="0" dirty="0">
                          <a:solidFill>
                            <a:srgbClr val="FF0000"/>
                          </a:solidFill>
                        </a:rPr>
                        <a:t> warfare</a:t>
                      </a:r>
                      <a:endParaRPr lang="en-US" sz="12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1" name="TextBox 10"/>
          <p:cNvSpPr txBox="1"/>
          <p:nvPr/>
        </p:nvSpPr>
        <p:spPr>
          <a:xfrm>
            <a:off x="3428992" y="3143248"/>
            <a:ext cx="1428760" cy="369332"/>
          </a:xfrm>
          <a:prstGeom prst="rect">
            <a:avLst/>
          </a:prstGeom>
          <a:noFill/>
        </p:spPr>
        <p:txBody>
          <a:bodyPr wrap="square" rtlCol="1">
            <a:spAutoFit/>
          </a:bodyPr>
          <a:lstStyle/>
          <a:p>
            <a:r>
              <a:rPr lang="he-IL" dirty="0" err="1"/>
              <a:t>עמ</a:t>
            </a:r>
            <a:r>
              <a:rPr lang="he-IL" dirty="0"/>
              <a:t>' 41-40</a:t>
            </a:r>
          </a:p>
        </p:txBody>
      </p:sp>
      <p:sp>
        <p:nvSpPr>
          <p:cNvPr id="12" name="מלבן 11"/>
          <p:cNvSpPr/>
          <p:nvPr/>
        </p:nvSpPr>
        <p:spPr>
          <a:xfrm>
            <a:off x="3571868" y="1045030"/>
            <a:ext cx="5286753" cy="2410690"/>
          </a:xfrm>
          <a:prstGeom prst="rect">
            <a:avLst/>
          </a:prstGeom>
          <a:noFill/>
        </p:spPr>
        <p:style>
          <a:lnRef idx="2">
            <a:schemeClr val="dk1"/>
          </a:lnRef>
          <a:fillRef idx="1">
            <a:schemeClr val="lt1"/>
          </a:fillRef>
          <a:effectRef idx="0">
            <a:schemeClr val="dk1"/>
          </a:effectRef>
          <a:fontRef idx="minor">
            <a:schemeClr val="dk1"/>
          </a:fontRef>
        </p:style>
        <p:txBody>
          <a:bodyPr rtlCol="1" anchor="ctr"/>
          <a:lstStyle/>
          <a:p>
            <a:pPr algn="ctr"/>
            <a:endParaRPr lang="he-IL"/>
          </a:p>
        </p:txBody>
      </p:sp>
      <p:sp>
        <p:nvSpPr>
          <p:cNvPr id="13" name="לחצן פעולה: מידע 12">
            <a:hlinkClick r:id="rId3" action="ppaction://hlinksldjump" highlightClick="1"/>
          </p:cNvPr>
          <p:cNvSpPr/>
          <p:nvPr/>
        </p:nvSpPr>
        <p:spPr>
          <a:xfrm>
            <a:off x="4499992" y="3728447"/>
            <a:ext cx="571504" cy="500066"/>
          </a:xfrm>
          <a:prstGeom prst="actionButtonInformation">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he-IL"/>
          </a:p>
        </p:txBody>
      </p:sp>
      <p:sp>
        <p:nvSpPr>
          <p:cNvPr id="15" name="מלבן 14"/>
          <p:cNvSpPr/>
          <p:nvPr/>
        </p:nvSpPr>
        <p:spPr>
          <a:xfrm>
            <a:off x="3563888" y="1052736"/>
            <a:ext cx="5328592" cy="24482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635896" y="1052736"/>
            <a:ext cx="5221088" cy="2462213"/>
          </a:xfrm>
          <a:prstGeom prst="rect">
            <a:avLst/>
          </a:prstGeom>
          <a:noFill/>
        </p:spPr>
        <p:txBody>
          <a:bodyPr wrap="square" rtlCol="0">
            <a:spAutoFit/>
          </a:bodyPr>
          <a:lstStyle/>
          <a:p>
            <a:pPr algn="l" rtl="0"/>
            <a:r>
              <a:rPr lang="en-US" sz="1400" b="1" u="sng" dirty="0"/>
              <a:t>Deterrence</a:t>
            </a:r>
            <a:r>
              <a:rPr lang="en-US" sz="1400" b="1" dirty="0"/>
              <a:t> against all networks of threats and violence – </a:t>
            </a:r>
            <a:r>
              <a:rPr lang="en-US" sz="1400" dirty="0"/>
              <a:t>the deterrence needs to be built on a basis </a:t>
            </a:r>
            <a:r>
              <a:rPr lang="en-US" sz="1400" b="1" u="sng" dirty="0"/>
              <a:t>of operational success sequence, decisiveness, and truthfulness of signaling belligerence</a:t>
            </a:r>
            <a:r>
              <a:rPr lang="en-US" sz="1400" b="1" dirty="0"/>
              <a:t>,  so it does not have the power to be based on imagination only, but it must be </a:t>
            </a:r>
            <a:r>
              <a:rPr lang="en-US" sz="1400" b="1" u="sng" dirty="0"/>
              <a:t>also existing ability to operate </a:t>
            </a:r>
            <a:r>
              <a:rPr lang="en-US" sz="1400" b="1" dirty="0"/>
              <a:t>during</a:t>
            </a:r>
            <a:r>
              <a:rPr lang="en-US" sz="1400" dirty="0"/>
              <a:t> </a:t>
            </a:r>
            <a:r>
              <a:rPr lang="en-US" sz="1400" b="1" dirty="0"/>
              <a:t> a defined set of priorities during building (“deterrence generator”).  Dependent on it to be </a:t>
            </a:r>
            <a:r>
              <a:rPr lang="en-US" sz="1400" b="1" u="sng" dirty="0"/>
              <a:t>effective against state actors and non-state actors from institutions </a:t>
            </a:r>
            <a:r>
              <a:rPr lang="en-US" sz="1400" b="1" dirty="0"/>
              <a:t>(Hezbollah and Hamas) and its purpose is not only prevention of confrontation but also </a:t>
            </a:r>
            <a:r>
              <a:rPr lang="en-US" sz="1400" b="1" u="sng" dirty="0"/>
              <a:t>setting its boundaries </a:t>
            </a:r>
            <a:r>
              <a:rPr lang="en-US" sz="1400" b="1" dirty="0"/>
              <a:t>(escalation control); </a:t>
            </a:r>
            <a:r>
              <a:rPr lang="en-US" sz="1400" dirty="0"/>
              <a:t>and in any case, deterrence against use of non-conventional warfare.</a:t>
            </a:r>
            <a:r>
              <a:rPr lang="en-US" sz="1400" b="1" dirty="0"/>
              <a:t>  Pg. 40-41</a:t>
            </a:r>
            <a:endParaRPr lang="en-US" sz="1400" b="1" u="sng" dirty="0"/>
          </a:p>
        </p:txBody>
      </p:sp>
      <p:sp>
        <p:nvSpPr>
          <p:cNvPr id="17" name="מלבן 16"/>
          <p:cNvSpPr/>
          <p:nvPr/>
        </p:nvSpPr>
        <p:spPr>
          <a:xfrm>
            <a:off x="5292080" y="3861048"/>
            <a:ext cx="4320480" cy="1944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292080" y="3861048"/>
            <a:ext cx="4320480" cy="1785104"/>
          </a:xfrm>
          <a:prstGeom prst="rect">
            <a:avLst/>
          </a:prstGeom>
          <a:noFill/>
        </p:spPr>
        <p:txBody>
          <a:bodyPr wrap="square" rtlCol="0">
            <a:spAutoFit/>
          </a:bodyPr>
          <a:lstStyle/>
          <a:p>
            <a:pPr algn="l" rtl="0"/>
            <a:r>
              <a:rPr lang="en-US" sz="1100" b="1" dirty="0"/>
              <a:t>Self-defense</a:t>
            </a:r>
            <a:r>
              <a:rPr lang="en-US" sz="1100" dirty="0"/>
              <a:t>, with an emphasis on the need to create “balanced </a:t>
            </a:r>
            <a:r>
              <a:rPr lang="en-US" sz="1100" b="1" dirty="0"/>
              <a:t>deterrence</a:t>
            </a:r>
            <a:r>
              <a:rPr lang="en-US" sz="1100" dirty="0"/>
              <a:t>” against the network of instigated potential threats including non-state actors. Balance is created through abilities </a:t>
            </a:r>
            <a:r>
              <a:rPr lang="en-US" sz="1100" b="1" dirty="0"/>
              <a:t>to manage “deterrence dialogue”  </a:t>
            </a:r>
            <a:r>
              <a:rPr lang="en-US" sz="1100" dirty="0"/>
              <a:t>(“rules of the game”), while </a:t>
            </a:r>
            <a:r>
              <a:rPr lang="en-US" sz="1100" b="1" dirty="0"/>
              <a:t>including supervision mechanisms and control of escalations also to calm (de-escalation). </a:t>
            </a:r>
            <a:r>
              <a:rPr lang="en-US" sz="1100" dirty="0"/>
              <a:t> Complicated challenges emphasize the </a:t>
            </a:r>
            <a:r>
              <a:rPr lang="en-US" sz="1100" b="1" dirty="0"/>
              <a:t>intelligence considerations of </a:t>
            </a:r>
            <a:r>
              <a:rPr lang="en-US" sz="1100" b="1" u="sng" dirty="0"/>
              <a:t>deterrence</a:t>
            </a:r>
            <a:r>
              <a:rPr lang="en-US" sz="1100" b="1" dirty="0"/>
              <a:t>,  investigate and  find insights and awareness of the opponent,  localize centers of weight and their “core assets,” and additionally the ability to inspect and value  the desirable effects. </a:t>
            </a:r>
          </a:p>
        </p:txBody>
      </p:sp>
      <p:sp>
        <p:nvSpPr>
          <p:cNvPr id="9" name="מלבן 8"/>
          <p:cNvSpPr/>
          <p:nvPr/>
        </p:nvSpPr>
        <p:spPr>
          <a:xfrm>
            <a:off x="5292080" y="5805264"/>
            <a:ext cx="3571868" cy="553264"/>
          </a:xfrm>
          <a:prstGeom prst="rect">
            <a:avLst/>
          </a:prstGeom>
        </p:spPr>
        <p:style>
          <a:lnRef idx="0">
            <a:schemeClr val="accent3"/>
          </a:lnRef>
          <a:fillRef idx="3">
            <a:schemeClr val="accent3"/>
          </a:fillRef>
          <a:effectRef idx="3">
            <a:schemeClr val="accent3"/>
          </a:effectRef>
          <a:fontRef idx="minor">
            <a:schemeClr val="lt1"/>
          </a:fontRef>
        </p:style>
        <p:txBody>
          <a:bodyPr rtlCol="1" anchor="t" anchorCtr="1"/>
          <a:lstStyle/>
          <a:p>
            <a:pPr algn="ctr"/>
            <a:r>
              <a:rPr lang="en-US" sz="1600" dirty="0">
                <a:solidFill>
                  <a:sysClr val="windowText" lastClr="000000"/>
                </a:solidFill>
                <a:latin typeface="Tahoma" pitchFamily="34" charset="0"/>
                <a:cs typeface="Tahoma" pitchFamily="34" charset="0"/>
              </a:rPr>
              <a:t>Defense as a new component of deterrence</a:t>
            </a:r>
            <a:endParaRPr lang="he-IL" sz="1600" dirty="0">
              <a:solidFill>
                <a:srgbClr val="FF0000"/>
              </a:solidFill>
              <a:latin typeface="Tahoma" pitchFamily="34" charset="0"/>
              <a:cs typeface="Tahoma" pitchFamily="34" charset="0"/>
            </a:endParaRPr>
          </a:p>
        </p:txBody>
      </p:sp>
      <p:graphicFrame>
        <p:nvGraphicFramePr>
          <p:cNvPr id="19" name="טבלה 18"/>
          <p:cNvGraphicFramePr>
            <a:graphicFrameLocks noGrp="1"/>
          </p:cNvGraphicFramePr>
          <p:nvPr/>
        </p:nvGraphicFramePr>
        <p:xfrm>
          <a:off x="0" y="3645024"/>
          <a:ext cx="1342099" cy="2795679"/>
        </p:xfrm>
        <a:graphic>
          <a:graphicData uri="http://schemas.openxmlformats.org/drawingml/2006/table">
            <a:tbl>
              <a:tblPr rtl="1" bandRow="1">
                <a:tableStyleId>{5C22544A-7EE6-4342-B048-85BDC9FD1C3A}</a:tableStyleId>
              </a:tblPr>
              <a:tblGrid>
                <a:gridCol w="1342099">
                  <a:extLst>
                    <a:ext uri="{9D8B030D-6E8A-4147-A177-3AD203B41FA5}">
                      <a16:colId xmlns:a16="http://schemas.microsoft.com/office/drawing/2014/main" val="20000"/>
                    </a:ext>
                  </a:extLst>
                </a:gridCol>
              </a:tblGrid>
              <a:tr h="507553">
                <a:tc>
                  <a:txBody>
                    <a:bodyPr/>
                    <a:lstStyle/>
                    <a:p>
                      <a:pPr algn="l" rtl="0"/>
                      <a:r>
                        <a:rPr lang="en-US" sz="1200" dirty="0">
                          <a:solidFill>
                            <a:schemeClr val="tx1">
                              <a:lumMod val="75000"/>
                              <a:lumOff val="25000"/>
                            </a:schemeClr>
                          </a:solidFill>
                        </a:rPr>
                        <a:t>Whole scenario</a:t>
                      </a:r>
                      <a:r>
                        <a:rPr lang="en-US" sz="1200" baseline="0" dirty="0">
                          <a:solidFill>
                            <a:schemeClr val="tx1">
                              <a:lumMod val="75000"/>
                              <a:lumOff val="25000"/>
                            </a:schemeClr>
                          </a:solidFill>
                        </a:rPr>
                        <a:t> requires deterrence</a:t>
                      </a:r>
                      <a:endParaRPr lang="he-IL" sz="1200" b="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075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Level of war being discussed </a:t>
                      </a:r>
                      <a:endParaRPr lang="he-IL" sz="1200" b="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12607">
                <a:tc>
                  <a:txBody>
                    <a:bodyPr/>
                    <a:lstStyle/>
                    <a:p>
                      <a:pPr algn="l" rtl="0"/>
                      <a:r>
                        <a:rPr lang="en-US" sz="1200" dirty="0">
                          <a:solidFill>
                            <a:schemeClr val="tx1">
                              <a:lumMod val="75000"/>
                              <a:lumOff val="25000"/>
                            </a:schemeClr>
                          </a:solidFill>
                        </a:rPr>
                        <a:t>Central</a:t>
                      </a:r>
                      <a:r>
                        <a:rPr lang="en-US" sz="1200" baseline="0" dirty="0">
                          <a:solidFill>
                            <a:schemeClr val="tx1">
                              <a:lumMod val="75000"/>
                              <a:lumOff val="25000"/>
                            </a:schemeClr>
                          </a:solidFill>
                        </a:rPr>
                        <a:t> tools for deterrence </a:t>
                      </a:r>
                      <a:endParaRPr lang="he-IL" sz="1200" b="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35439">
                <a:tc>
                  <a:txBody>
                    <a:bodyPr/>
                    <a:lstStyle/>
                    <a:p>
                      <a:pPr algn="l" rtl="0"/>
                      <a:r>
                        <a:rPr lang="en-US" sz="1200" dirty="0">
                          <a:solidFill>
                            <a:schemeClr val="tx1">
                              <a:lumMod val="75000"/>
                              <a:lumOff val="25000"/>
                            </a:schemeClr>
                          </a:solidFill>
                        </a:rPr>
                        <a:t>Purpose of deterrence</a:t>
                      </a:r>
                      <a:endParaRPr lang="he-IL" sz="1200" b="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20" name="TextBox 19"/>
          <p:cNvSpPr txBox="1"/>
          <p:nvPr/>
        </p:nvSpPr>
        <p:spPr>
          <a:xfrm>
            <a:off x="107504" y="6525344"/>
            <a:ext cx="2918128" cy="276999"/>
          </a:xfrm>
          <a:prstGeom prst="rect">
            <a:avLst/>
          </a:prstGeom>
          <a:solidFill>
            <a:srgbClr val="0E77BE"/>
          </a:solidFill>
        </p:spPr>
        <p:txBody>
          <a:bodyPr wrap="square" rtlCol="1">
            <a:spAutoFit/>
          </a:bodyPr>
          <a:lstStyle/>
          <a:p>
            <a:pPr algn="l" rtl="0"/>
            <a:r>
              <a:rPr lang="en-US" sz="1200" dirty="0">
                <a:solidFill>
                  <a:schemeClr val="bg1"/>
                </a:solidFill>
                <a:latin typeface="Gisha" panose="020B0502040204020203" pitchFamily="34" charset="-79"/>
                <a:cs typeface="Gisha" panose="020B0502040204020203" pitchFamily="34" charset="-79"/>
              </a:rPr>
              <a:t>For Official Use Only</a:t>
            </a:r>
            <a:endParaRPr lang="he-IL" sz="1200" dirty="0">
              <a:solidFill>
                <a:schemeClr val="bg1"/>
              </a:solidFill>
              <a:latin typeface="Gisha" panose="020B0502040204020203" pitchFamily="34" charset="-79"/>
              <a:cs typeface="Gisha" panose="020B0502040204020203" pitchFamily="34" charset="-79"/>
            </a:endParaRPr>
          </a:p>
        </p:txBody>
      </p:sp>
      <p:sp>
        <p:nvSpPr>
          <p:cNvPr id="21" name="TextBox 20"/>
          <p:cNvSpPr txBox="1"/>
          <p:nvPr/>
        </p:nvSpPr>
        <p:spPr>
          <a:xfrm>
            <a:off x="5364088" y="6453336"/>
            <a:ext cx="3600400" cy="276999"/>
          </a:xfrm>
          <a:prstGeom prst="rect">
            <a:avLst/>
          </a:prstGeom>
          <a:solidFill>
            <a:srgbClr val="0E77BE"/>
          </a:solidFill>
        </p:spPr>
        <p:txBody>
          <a:bodyPr wrap="square" rtlCol="1">
            <a:spAutoFit/>
          </a:bodyPr>
          <a:lstStyle/>
          <a:p>
            <a:pPr algn="l" rtl="0"/>
            <a:endParaRPr lang="he-IL" sz="1200" dirty="0">
              <a:solidFill>
                <a:schemeClr val="bg1"/>
              </a:solidFill>
              <a:latin typeface="Gisha" panose="020B0502040204020203" pitchFamily="34" charset="-79"/>
              <a:cs typeface="Gisha" panose="020B0502040204020203" pitchFamily="34" charset="-79"/>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txBox="1">
            <a:spLocks/>
          </p:cNvSpPr>
          <p:nvPr/>
        </p:nvSpPr>
        <p:spPr>
          <a:xfrm>
            <a:off x="714375" y="142855"/>
            <a:ext cx="7772400" cy="428625"/>
          </a:xfrm>
          <a:prstGeom prst="rect">
            <a:avLst/>
          </a:prstGeom>
        </p:spPr>
        <p:txBody>
          <a:bodyPr rtlCol="1" anchor="ctr">
            <a:noAutofit/>
          </a:bodyPr>
          <a:lstStyle/>
          <a:p>
            <a:pPr algn="ctr" fontAlgn="auto">
              <a:spcAft>
                <a:spcPts val="0"/>
              </a:spcAft>
              <a:defRPr/>
            </a:pPr>
            <a:r>
              <a:rPr lang="en-US" sz="3600" b="1" dirty="0">
                <a:ea typeface="+mj-ea"/>
                <a:cs typeface="Guttman Hatzvi" pitchFamily="2" charset="-79"/>
              </a:rPr>
              <a:t>IDF Strategy 2006</a:t>
            </a:r>
            <a:endParaRPr lang="he-IL" sz="3600" b="1" dirty="0">
              <a:ea typeface="+mj-ea"/>
              <a:cs typeface="Guttman Hatzvi" pitchFamily="2" charset="-79"/>
            </a:endParaRPr>
          </a:p>
        </p:txBody>
      </p:sp>
      <p:pic>
        <p:nvPicPr>
          <p:cNvPr id="7" name="Picture 63" descr="TFISAT"/>
          <p:cNvPicPr>
            <a:picLocks noChangeAspect="1" noChangeArrowheads="1"/>
          </p:cNvPicPr>
          <p:nvPr/>
        </p:nvPicPr>
        <p:blipFill>
          <a:blip r:embed="rId2" cstate="print"/>
          <a:srcRect l="23531" t="45712" r="25426" b="14110"/>
          <a:stretch>
            <a:fillRect/>
          </a:stretch>
        </p:blipFill>
        <p:spPr bwMode="auto">
          <a:xfrm>
            <a:off x="95237" y="71437"/>
            <a:ext cx="1976433" cy="2541128"/>
          </a:xfrm>
          <a:prstGeom prst="rect">
            <a:avLst/>
          </a:prstGeom>
          <a:noFill/>
          <a:ln w="19050">
            <a:solidFill>
              <a:schemeClr val="tx1"/>
            </a:solid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3152786" y="868671"/>
            <a:ext cx="5226462" cy="845817"/>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3143240" y="1643050"/>
            <a:ext cx="5233545" cy="3917060"/>
          </a:xfrm>
          <a:prstGeom prst="rect">
            <a:avLst/>
          </a:prstGeom>
          <a:noFill/>
          <a:ln w="9525">
            <a:noFill/>
            <a:miter lim="800000"/>
            <a:headEnd/>
            <a:tailEnd/>
          </a:ln>
          <a:effectLst/>
        </p:spPr>
      </p:pic>
      <p:sp>
        <p:nvSpPr>
          <p:cNvPr id="9" name="מלבן מעוגל 8"/>
          <p:cNvSpPr/>
          <p:nvPr/>
        </p:nvSpPr>
        <p:spPr>
          <a:xfrm>
            <a:off x="3357554" y="2214554"/>
            <a:ext cx="4643470" cy="2643206"/>
          </a:xfrm>
          <a:prstGeom prst="roundRect">
            <a:avLst/>
          </a:prstGeom>
          <a:solidFill>
            <a:srgbClr val="FFFF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p:cNvSpPr/>
          <p:nvPr/>
        </p:nvSpPr>
        <p:spPr>
          <a:xfrm>
            <a:off x="3214678" y="857233"/>
            <a:ext cx="5143877" cy="4786346"/>
          </a:xfrm>
          <a:prstGeom prst="rect">
            <a:avLst/>
          </a:prstGeom>
          <a:noFill/>
        </p:spPr>
        <p:style>
          <a:lnRef idx="2">
            <a:schemeClr val="dk1"/>
          </a:lnRef>
          <a:fillRef idx="1">
            <a:schemeClr val="lt1"/>
          </a:fillRef>
          <a:effectRef idx="0">
            <a:schemeClr val="dk1"/>
          </a:effectRef>
          <a:fontRef idx="minor">
            <a:schemeClr val="dk1"/>
          </a:fontRef>
        </p:style>
        <p:txBody>
          <a:bodyPr rtlCol="1" anchor="ctr"/>
          <a:lstStyle/>
          <a:p>
            <a:pPr algn="ctr"/>
            <a:endParaRPr lang="he-IL"/>
          </a:p>
        </p:txBody>
      </p:sp>
      <p:sp>
        <p:nvSpPr>
          <p:cNvPr id="12" name="TextBox 11"/>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
        <p:nvSpPr>
          <p:cNvPr id="14" name="מלבן 13"/>
          <p:cNvSpPr/>
          <p:nvPr/>
        </p:nvSpPr>
        <p:spPr>
          <a:xfrm>
            <a:off x="3275856" y="908720"/>
            <a:ext cx="5040560" cy="4608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275856" y="908720"/>
            <a:ext cx="5112568" cy="4616648"/>
          </a:xfrm>
          <a:prstGeom prst="rect">
            <a:avLst/>
          </a:prstGeom>
          <a:noFill/>
        </p:spPr>
        <p:txBody>
          <a:bodyPr wrap="square" rtlCol="0">
            <a:spAutoFit/>
          </a:bodyPr>
          <a:lstStyle/>
          <a:p>
            <a:pPr algn="l" rtl="0"/>
            <a:r>
              <a:rPr lang="en-US" sz="1400" dirty="0"/>
              <a:t>Israel is perceived by its surrounding area as a regional power. Its position is derived first and foremost from  that in the eyes of its surroundings it is perceived as a threatening state whose authority comes from conventional force  which they don’t have in their neighborhood to stand up with against Israel. Crushing force and its image as holders of varied non-conventional weapons, and as they </a:t>
            </a:r>
            <a:r>
              <a:rPr lang="en-US" sz="1400" dirty="0">
                <a:solidFill>
                  <a:srgbClr val="FF0000"/>
                </a:solidFill>
              </a:rPr>
              <a:t>enjoyed powerful backup by the USA – creating a stance of Israeli deterrence against those threatening it. Deterrence is drawn from conventionally and  from the top and related to Israel in the following fields: Technological field (intelligence collection for operations), Airspace (able to accomplish freedom to operate for the air force and ability to manage an effective war from the air against military land targets or strategic), the intelligence field (ability to distribute deterrence and establish intelligence dominance at the strategic level, the tactical system, including through giving exact intelligence regarding targets) and the field of command and control (C2). </a:t>
            </a:r>
            <a:r>
              <a:rPr lang="en-US" sz="1400" dirty="0"/>
              <a:t>As derived from this superiority, Israel is perceived as able to create a believable military effect on its neighborhood, and in general it is able to destroy hostile military force within a short time and on a large scale, and damage the system of control</a:t>
            </a:r>
          </a:p>
        </p:txBody>
      </p:sp>
      <p:sp>
        <p:nvSpPr>
          <p:cNvPr id="8" name="מלבן 7"/>
          <p:cNvSpPr/>
          <p:nvPr/>
        </p:nvSpPr>
        <p:spPr>
          <a:xfrm>
            <a:off x="2206577" y="2126807"/>
            <a:ext cx="1071570" cy="571504"/>
          </a:xfrm>
          <a:prstGeom prst="rect">
            <a:avLst/>
          </a:prstGeom>
        </p:spPr>
        <p:style>
          <a:lnRef idx="0">
            <a:schemeClr val="accent3"/>
          </a:lnRef>
          <a:fillRef idx="3">
            <a:schemeClr val="accent3"/>
          </a:fillRef>
          <a:effectRef idx="3">
            <a:schemeClr val="accent3"/>
          </a:effectRef>
          <a:fontRef idx="minor">
            <a:schemeClr val="lt1"/>
          </a:fontRef>
        </p:style>
        <p:txBody>
          <a:bodyPr rtlCol="1" anchor="t" anchorCtr="1"/>
          <a:lstStyle/>
          <a:p>
            <a:pPr algn="ctr"/>
            <a:r>
              <a:rPr lang="en-US" sz="1400" dirty="0">
                <a:solidFill>
                  <a:sysClr val="windowText" lastClr="000000"/>
                </a:solidFill>
                <a:latin typeface="Tahoma" pitchFamily="34" charset="0"/>
                <a:cs typeface="Tahoma" pitchFamily="34" charset="0"/>
              </a:rPr>
              <a:t>Backup by the USA</a:t>
            </a:r>
            <a:endParaRPr lang="he-IL" sz="1400" dirty="0">
              <a:solidFill>
                <a:srgbClr val="FF0000"/>
              </a:solidFill>
              <a:latin typeface="Tahoma" pitchFamily="34" charset="0"/>
              <a:cs typeface="Tahoma" pitchFamily="34" charset="0"/>
            </a:endParaRPr>
          </a:p>
        </p:txBody>
      </p:sp>
      <p:sp>
        <p:nvSpPr>
          <p:cNvPr id="10" name="מלבן 9"/>
          <p:cNvSpPr/>
          <p:nvPr/>
        </p:nvSpPr>
        <p:spPr>
          <a:xfrm>
            <a:off x="2227080" y="2998662"/>
            <a:ext cx="1071570" cy="428628"/>
          </a:xfrm>
          <a:prstGeom prst="rect">
            <a:avLst/>
          </a:prstGeom>
        </p:spPr>
        <p:style>
          <a:lnRef idx="0">
            <a:schemeClr val="accent3"/>
          </a:lnRef>
          <a:fillRef idx="3">
            <a:schemeClr val="accent3"/>
          </a:fillRef>
          <a:effectRef idx="3">
            <a:schemeClr val="accent3"/>
          </a:effectRef>
          <a:fontRef idx="minor">
            <a:schemeClr val="lt1"/>
          </a:fontRef>
        </p:style>
        <p:txBody>
          <a:bodyPr rtlCol="1" anchor="t" anchorCtr="1"/>
          <a:lstStyle/>
          <a:p>
            <a:pPr algn="ctr"/>
            <a:r>
              <a:rPr lang="en-US" dirty="0">
                <a:solidFill>
                  <a:sysClr val="windowText" lastClr="000000"/>
                </a:solidFill>
                <a:latin typeface="Tahoma" pitchFamily="34" charset="0"/>
                <a:cs typeface="Tahoma" pitchFamily="34" charset="0"/>
              </a:rPr>
              <a:t>Tools</a:t>
            </a:r>
            <a:endParaRPr lang="he-IL" dirty="0">
              <a:solidFill>
                <a:srgbClr val="FF0000"/>
              </a:solidFill>
              <a:latin typeface="Tahoma" pitchFamily="34" charset="0"/>
              <a:cs typeface="Tahoma" pitchFamily="34" charset="0"/>
            </a:endParaRPr>
          </a:p>
        </p:txBody>
      </p:sp>
      <p:sp>
        <p:nvSpPr>
          <p:cNvPr id="15" name="TextBox 14"/>
          <p:cNvSpPr txBox="1"/>
          <p:nvPr/>
        </p:nvSpPr>
        <p:spPr>
          <a:xfrm>
            <a:off x="107504" y="6453336"/>
            <a:ext cx="2918128" cy="276999"/>
          </a:xfrm>
          <a:prstGeom prst="rect">
            <a:avLst/>
          </a:prstGeom>
          <a:solidFill>
            <a:srgbClr val="0E77BE"/>
          </a:solidFill>
        </p:spPr>
        <p:txBody>
          <a:bodyPr wrap="square" rtlCol="1">
            <a:spAutoFit/>
          </a:bodyPr>
          <a:lstStyle/>
          <a:p>
            <a:pPr algn="l" rtl="0"/>
            <a:r>
              <a:rPr lang="en-US" sz="1200" dirty="0">
                <a:solidFill>
                  <a:schemeClr val="bg1"/>
                </a:solidFill>
                <a:latin typeface="Gisha" panose="020B0502040204020203" pitchFamily="34" charset="-79"/>
                <a:cs typeface="Gisha" panose="020B0502040204020203" pitchFamily="34" charset="-79"/>
              </a:rPr>
              <a:t>For Official Use Only</a:t>
            </a:r>
            <a:endParaRPr lang="he-IL" sz="1200" dirty="0">
              <a:solidFill>
                <a:schemeClr val="bg1"/>
              </a:solidFill>
              <a:latin typeface="Gisha" panose="020B0502040204020203" pitchFamily="34" charset="-79"/>
              <a:cs typeface="Gisha" panose="020B0502040204020203" pitchFamily="34" charset="-79"/>
            </a:endParaRPr>
          </a:p>
        </p:txBody>
      </p:sp>
      <p:sp>
        <p:nvSpPr>
          <p:cNvPr id="16" name="TextBox 15"/>
          <p:cNvSpPr txBox="1"/>
          <p:nvPr/>
        </p:nvSpPr>
        <p:spPr>
          <a:xfrm>
            <a:off x="5364088" y="6381328"/>
            <a:ext cx="3600400" cy="276999"/>
          </a:xfrm>
          <a:prstGeom prst="rect">
            <a:avLst/>
          </a:prstGeom>
          <a:solidFill>
            <a:srgbClr val="0E77BE"/>
          </a:solidFill>
        </p:spPr>
        <p:txBody>
          <a:bodyPr wrap="square" rtlCol="1">
            <a:spAutoFit/>
          </a:bodyPr>
          <a:lstStyle/>
          <a:p>
            <a:pPr algn="l" rtl="0"/>
            <a:endParaRPr lang="he-IL" sz="1200" dirty="0">
              <a:solidFill>
                <a:schemeClr val="bg1"/>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87554416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print"/>
          <a:srcRect/>
          <a:stretch>
            <a:fillRect/>
          </a:stretch>
        </p:blipFill>
        <p:spPr bwMode="auto">
          <a:xfrm>
            <a:off x="3405251" y="3214686"/>
            <a:ext cx="5268516" cy="3000375"/>
          </a:xfrm>
          <a:prstGeom prst="rect">
            <a:avLst/>
          </a:prstGeom>
          <a:noFill/>
          <a:ln w="9525">
            <a:noFill/>
            <a:miter lim="800000"/>
            <a:headEnd/>
            <a:tailEnd/>
          </a:ln>
          <a:effectLst/>
        </p:spPr>
      </p:pic>
      <p:sp>
        <p:nvSpPr>
          <p:cNvPr id="6" name="כותרת 1"/>
          <p:cNvSpPr txBox="1">
            <a:spLocks/>
          </p:cNvSpPr>
          <p:nvPr/>
        </p:nvSpPr>
        <p:spPr>
          <a:xfrm>
            <a:off x="899592" y="188640"/>
            <a:ext cx="7772400" cy="428625"/>
          </a:xfrm>
          <a:prstGeom prst="rect">
            <a:avLst/>
          </a:prstGeom>
        </p:spPr>
        <p:txBody>
          <a:bodyPr rtlCol="1" anchor="ctr">
            <a:noAutofit/>
          </a:bodyPr>
          <a:lstStyle/>
          <a:p>
            <a:pPr algn="ctr" fontAlgn="auto">
              <a:spcAft>
                <a:spcPts val="0"/>
              </a:spcAft>
              <a:defRPr/>
            </a:pPr>
            <a:r>
              <a:rPr lang="en-US" sz="3600" b="1" dirty="0">
                <a:ea typeface="+mj-ea"/>
                <a:cs typeface="Guttman Hatzvi" pitchFamily="2" charset="-79"/>
              </a:rPr>
              <a:t>IDF Strategy 2006</a:t>
            </a:r>
            <a:endParaRPr lang="he-IL" sz="3600" b="1" dirty="0">
              <a:ea typeface="+mj-ea"/>
              <a:cs typeface="Guttman Hatzvi" pitchFamily="2" charset="-79"/>
            </a:endParaRPr>
          </a:p>
        </p:txBody>
      </p:sp>
      <p:pic>
        <p:nvPicPr>
          <p:cNvPr id="7" name="Picture 63" descr="TFISAT"/>
          <p:cNvPicPr>
            <a:picLocks noChangeAspect="1" noChangeArrowheads="1"/>
          </p:cNvPicPr>
          <p:nvPr/>
        </p:nvPicPr>
        <p:blipFill>
          <a:blip r:embed="rId3" cstate="print"/>
          <a:srcRect l="23531" t="45712" r="25426" b="14110"/>
          <a:stretch>
            <a:fillRect/>
          </a:stretch>
        </p:blipFill>
        <p:spPr bwMode="auto">
          <a:xfrm>
            <a:off x="95237" y="71437"/>
            <a:ext cx="2055809" cy="2643183"/>
          </a:xfrm>
          <a:prstGeom prst="rect">
            <a:avLst/>
          </a:prstGeom>
          <a:noFill/>
          <a:ln w="19050">
            <a:solidFill>
              <a:schemeClr val="tx1"/>
            </a:solidFill>
            <a:miter lim="800000"/>
            <a:headEnd/>
            <a:tailEnd/>
          </a:ln>
        </p:spPr>
      </p:pic>
      <p:pic>
        <p:nvPicPr>
          <p:cNvPr id="6146" name="Picture 2"/>
          <p:cNvPicPr>
            <a:picLocks noChangeAspect="1" noChangeArrowheads="1"/>
          </p:cNvPicPr>
          <p:nvPr/>
        </p:nvPicPr>
        <p:blipFill>
          <a:blip r:embed="rId4" cstate="print"/>
          <a:srcRect/>
          <a:stretch>
            <a:fillRect/>
          </a:stretch>
        </p:blipFill>
        <p:spPr bwMode="auto">
          <a:xfrm>
            <a:off x="3405244" y="730147"/>
            <a:ext cx="5310160" cy="2678915"/>
          </a:xfrm>
          <a:prstGeom prst="rect">
            <a:avLst/>
          </a:prstGeom>
          <a:noFill/>
          <a:ln w="9525">
            <a:noFill/>
            <a:miter lim="800000"/>
            <a:headEnd/>
            <a:tailEnd/>
          </a:ln>
          <a:effectLst/>
        </p:spPr>
      </p:pic>
      <p:sp>
        <p:nvSpPr>
          <p:cNvPr id="9" name="מלבן מעוגל 8"/>
          <p:cNvSpPr/>
          <p:nvPr/>
        </p:nvSpPr>
        <p:spPr>
          <a:xfrm>
            <a:off x="3500430" y="4572008"/>
            <a:ext cx="4786346" cy="1643074"/>
          </a:xfrm>
          <a:prstGeom prst="roundRect">
            <a:avLst/>
          </a:prstGeom>
          <a:solidFill>
            <a:srgbClr val="FFFF00">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3345679" y="714356"/>
            <a:ext cx="5358191" cy="5500726"/>
          </a:xfrm>
          <a:prstGeom prst="rect">
            <a:avLst/>
          </a:prstGeom>
          <a:noFill/>
        </p:spPr>
        <p:style>
          <a:lnRef idx="2">
            <a:schemeClr val="dk1"/>
          </a:lnRef>
          <a:fillRef idx="1">
            <a:schemeClr val="lt1"/>
          </a:fillRef>
          <a:effectRef idx="0">
            <a:schemeClr val="dk1"/>
          </a:effectRef>
          <a:fontRef idx="minor">
            <a:schemeClr val="dk1"/>
          </a:fontRef>
        </p:style>
        <p:txBody>
          <a:bodyPr rtlCol="1" anchor="ctr"/>
          <a:lstStyle/>
          <a:p>
            <a:pPr algn="ctr"/>
            <a:endParaRPr lang="he-IL"/>
          </a:p>
        </p:txBody>
      </p:sp>
      <p:sp>
        <p:nvSpPr>
          <p:cNvPr id="8" name="מלבן 7"/>
          <p:cNvSpPr/>
          <p:nvPr/>
        </p:nvSpPr>
        <p:spPr>
          <a:xfrm>
            <a:off x="2267744" y="5072074"/>
            <a:ext cx="1375562" cy="571504"/>
          </a:xfrm>
          <a:prstGeom prst="rect">
            <a:avLst/>
          </a:prstGeom>
        </p:spPr>
        <p:style>
          <a:lnRef idx="0">
            <a:schemeClr val="accent3"/>
          </a:lnRef>
          <a:fillRef idx="3">
            <a:schemeClr val="accent3"/>
          </a:fillRef>
          <a:effectRef idx="3">
            <a:schemeClr val="accent3"/>
          </a:effectRef>
          <a:fontRef idx="minor">
            <a:schemeClr val="lt1"/>
          </a:fontRef>
        </p:style>
        <p:txBody>
          <a:bodyPr rtlCol="1" anchor="t" anchorCtr="1"/>
          <a:lstStyle/>
          <a:p>
            <a:pPr algn="ctr"/>
            <a:r>
              <a:rPr lang="en-US" dirty="0">
                <a:solidFill>
                  <a:sysClr val="windowText" lastClr="000000"/>
                </a:solidFill>
                <a:latin typeface="Tahoma" pitchFamily="34" charset="0"/>
                <a:cs typeface="Tahoma" pitchFamily="34" charset="0"/>
              </a:rPr>
              <a:t>Israeli Deterrence </a:t>
            </a:r>
            <a:endParaRPr lang="he-IL" dirty="0">
              <a:solidFill>
                <a:srgbClr val="FF0000"/>
              </a:solidFill>
              <a:latin typeface="Tahoma" pitchFamily="34" charset="0"/>
              <a:cs typeface="Tahoma" pitchFamily="34" charset="0"/>
            </a:endParaRPr>
          </a:p>
        </p:txBody>
      </p:sp>
      <p:sp>
        <p:nvSpPr>
          <p:cNvPr id="11" name="TextBox 10"/>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
        <p:nvSpPr>
          <p:cNvPr id="13" name="מלבן 12"/>
          <p:cNvSpPr/>
          <p:nvPr/>
        </p:nvSpPr>
        <p:spPr>
          <a:xfrm>
            <a:off x="3707904" y="764704"/>
            <a:ext cx="4896544" cy="540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707904" y="764704"/>
            <a:ext cx="4824536" cy="5262979"/>
          </a:xfrm>
          <a:prstGeom prst="rect">
            <a:avLst/>
          </a:prstGeom>
          <a:noFill/>
        </p:spPr>
        <p:txBody>
          <a:bodyPr wrap="square" rtlCol="0">
            <a:spAutoFit/>
          </a:bodyPr>
          <a:lstStyle/>
          <a:p>
            <a:pPr algn="l" rtl="0"/>
            <a:r>
              <a:rPr lang="en-US" sz="1400" dirty="0"/>
              <a:t>4) Creation of Israeli deterrence in the conventional field and the weakness of Israel and the IDF, especially the sensitivity of the vulnerable home front and perseverance – this brought radical forces (Iran, Syria, Hezbollah, PLO, and the Global Jihad) to establish the effort to build power with the idea to equip oneself with components for asymmetric warfare, including the investment in non-conventional weapons and in surface-to-surface missiles, to constitute the central effort, and on that side the effort of building the ability to operate with a “low signature.” They also implement tactics of efficiency and concealment (commando forces and anti-tank, tunnels, etc.) and use of subversive forces (“terror in the hands of a messenger”) for example the use of Syria by Hezbollah. Additionally, the sustainability equation (durability) perceived in their eyes as the central Israeli cure, there is a preference to drag Israel into a war of attrition and to avoid conventional military confrontation where they feel inferior. Through their perception, combination is systemic deterrent asymmetry and reduces to scope of Israel’s operation, it is seen as an adequate response against the distinct advantages in the conventional field and creates a chance to harm it, to cast on it violent threats and to have existential meaning and to allow them to force upon them what they want and to prevent it from shaping the Middle East according to her aspirations. </a:t>
            </a:r>
          </a:p>
        </p:txBody>
      </p:sp>
      <p:sp>
        <p:nvSpPr>
          <p:cNvPr id="14" name="TextBox 13"/>
          <p:cNvSpPr txBox="1"/>
          <p:nvPr/>
        </p:nvSpPr>
        <p:spPr>
          <a:xfrm>
            <a:off x="107504" y="6453336"/>
            <a:ext cx="2918128" cy="276999"/>
          </a:xfrm>
          <a:prstGeom prst="rect">
            <a:avLst/>
          </a:prstGeom>
          <a:solidFill>
            <a:srgbClr val="0E77BE"/>
          </a:solidFill>
        </p:spPr>
        <p:txBody>
          <a:bodyPr wrap="square" rtlCol="1">
            <a:spAutoFit/>
          </a:bodyPr>
          <a:lstStyle/>
          <a:p>
            <a:pPr algn="l" rtl="0"/>
            <a:r>
              <a:rPr lang="en-US" sz="1200" dirty="0">
                <a:solidFill>
                  <a:schemeClr val="bg1"/>
                </a:solidFill>
                <a:latin typeface="Gisha" panose="020B0502040204020203" pitchFamily="34" charset="-79"/>
                <a:cs typeface="Gisha" panose="020B0502040204020203" pitchFamily="34" charset="-79"/>
              </a:rPr>
              <a:t>For Official Use Only</a:t>
            </a:r>
            <a:endParaRPr lang="he-IL" sz="1200" dirty="0">
              <a:solidFill>
                <a:schemeClr val="bg1"/>
              </a:solidFill>
              <a:latin typeface="Gisha" panose="020B0502040204020203" pitchFamily="34" charset="-79"/>
              <a:cs typeface="Gisha" panose="020B0502040204020203" pitchFamily="34" charset="-79"/>
            </a:endParaRPr>
          </a:p>
        </p:txBody>
      </p:sp>
      <p:sp>
        <p:nvSpPr>
          <p:cNvPr id="15" name="TextBox 14"/>
          <p:cNvSpPr txBox="1"/>
          <p:nvPr/>
        </p:nvSpPr>
        <p:spPr>
          <a:xfrm>
            <a:off x="5364088" y="6381328"/>
            <a:ext cx="3600400" cy="276999"/>
          </a:xfrm>
          <a:prstGeom prst="rect">
            <a:avLst/>
          </a:prstGeom>
          <a:solidFill>
            <a:srgbClr val="0E77BE"/>
          </a:solidFill>
        </p:spPr>
        <p:txBody>
          <a:bodyPr wrap="square" rtlCol="1">
            <a:spAutoFit/>
          </a:bodyPr>
          <a:lstStyle/>
          <a:p>
            <a:pPr algn="l" rtl="0"/>
            <a:endParaRPr lang="he-IL" sz="1200" dirty="0">
              <a:solidFill>
                <a:schemeClr val="bg1"/>
              </a:solidFill>
              <a:latin typeface="Gisha" panose="020B0502040204020203" pitchFamily="34" charset="-79"/>
              <a:cs typeface="Gisha" panose="020B0502040204020203" pitchFamily="34" charset="-79"/>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txBox="1">
            <a:spLocks/>
          </p:cNvSpPr>
          <p:nvPr/>
        </p:nvSpPr>
        <p:spPr>
          <a:xfrm>
            <a:off x="1187624" y="260648"/>
            <a:ext cx="7772400" cy="428625"/>
          </a:xfrm>
          <a:prstGeom prst="rect">
            <a:avLst/>
          </a:prstGeom>
        </p:spPr>
        <p:txBody>
          <a:bodyPr rtlCol="1" anchor="ctr">
            <a:noAutofit/>
          </a:bodyPr>
          <a:lstStyle/>
          <a:p>
            <a:pPr algn="ctr" fontAlgn="auto">
              <a:spcAft>
                <a:spcPts val="0"/>
              </a:spcAft>
              <a:defRPr/>
            </a:pPr>
            <a:r>
              <a:rPr lang="en-US" sz="3600" b="1" dirty="0">
                <a:latin typeface="+mj-lt"/>
                <a:ea typeface="+mj-ea"/>
                <a:cs typeface="Guttman Hatzvi" pitchFamily="2" charset="-79"/>
              </a:rPr>
              <a:t>IDF Strategy 2006</a:t>
            </a:r>
            <a:endParaRPr lang="he-IL" sz="3600" b="1" dirty="0">
              <a:latin typeface="+mj-lt"/>
              <a:ea typeface="+mj-ea"/>
              <a:cs typeface="Guttman Hatzvi" pitchFamily="2" charset="-79"/>
            </a:endParaRPr>
          </a:p>
        </p:txBody>
      </p:sp>
      <p:pic>
        <p:nvPicPr>
          <p:cNvPr id="7" name="Picture 63" descr="TFISAT"/>
          <p:cNvPicPr>
            <a:picLocks noChangeAspect="1" noChangeArrowheads="1"/>
          </p:cNvPicPr>
          <p:nvPr/>
        </p:nvPicPr>
        <p:blipFill>
          <a:blip r:embed="rId2" cstate="print"/>
          <a:srcRect l="23531" t="45712" r="25426" b="14110"/>
          <a:stretch>
            <a:fillRect/>
          </a:stretch>
        </p:blipFill>
        <p:spPr bwMode="auto">
          <a:xfrm>
            <a:off x="95237" y="71437"/>
            <a:ext cx="2119309" cy="2724825"/>
          </a:xfrm>
          <a:prstGeom prst="rect">
            <a:avLst/>
          </a:prstGeom>
          <a:noFill/>
          <a:ln w="19050">
            <a:solidFill>
              <a:schemeClr val="tx1"/>
            </a:solidFill>
            <a:miter lim="800000"/>
            <a:headEnd/>
            <a:tailEnd/>
          </a:ln>
        </p:spPr>
      </p:pic>
      <p:pic>
        <p:nvPicPr>
          <p:cNvPr id="8194" name="Picture 2"/>
          <p:cNvPicPr>
            <a:picLocks noChangeAspect="1" noChangeArrowheads="1"/>
          </p:cNvPicPr>
          <p:nvPr/>
        </p:nvPicPr>
        <p:blipFill>
          <a:blip r:embed="rId3" cstate="print"/>
          <a:srcRect/>
          <a:stretch>
            <a:fillRect/>
          </a:stretch>
        </p:blipFill>
        <p:spPr bwMode="auto">
          <a:xfrm>
            <a:off x="3786183" y="928669"/>
            <a:ext cx="5143536" cy="2731471"/>
          </a:xfrm>
          <a:prstGeom prst="rect">
            <a:avLst/>
          </a:prstGeom>
          <a:noFill/>
          <a:ln w="9525">
            <a:noFill/>
            <a:miter lim="800000"/>
            <a:headEnd/>
            <a:tailEnd/>
          </a:ln>
          <a:effectLst/>
        </p:spPr>
      </p:pic>
      <p:sp>
        <p:nvSpPr>
          <p:cNvPr id="9" name="מלבן מעוגל 8"/>
          <p:cNvSpPr/>
          <p:nvPr/>
        </p:nvSpPr>
        <p:spPr>
          <a:xfrm rot="10800000" flipV="1">
            <a:off x="5429256" y="3286124"/>
            <a:ext cx="928694" cy="500066"/>
          </a:xfrm>
          <a:prstGeom prst="roundRect">
            <a:avLst/>
          </a:prstGeom>
          <a:solidFill>
            <a:srgbClr val="FFFF00">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err="1">
                <a:solidFill>
                  <a:schemeClr val="tx1"/>
                </a:solidFill>
              </a:rPr>
              <a:t>עמ</a:t>
            </a:r>
            <a:r>
              <a:rPr lang="he-IL" dirty="0">
                <a:solidFill>
                  <a:schemeClr val="tx1"/>
                </a:solidFill>
              </a:rPr>
              <a:t> 43</a:t>
            </a:r>
          </a:p>
        </p:txBody>
      </p:sp>
      <p:sp>
        <p:nvSpPr>
          <p:cNvPr id="11" name="מלבן 10"/>
          <p:cNvSpPr/>
          <p:nvPr/>
        </p:nvSpPr>
        <p:spPr>
          <a:xfrm>
            <a:off x="3857620" y="928671"/>
            <a:ext cx="5072439" cy="2714643"/>
          </a:xfrm>
          <a:prstGeom prst="rect">
            <a:avLst/>
          </a:prstGeom>
          <a:noFill/>
        </p:spPr>
        <p:style>
          <a:lnRef idx="2">
            <a:schemeClr val="dk1"/>
          </a:lnRef>
          <a:fillRef idx="1">
            <a:schemeClr val="lt1"/>
          </a:fillRef>
          <a:effectRef idx="0">
            <a:schemeClr val="dk1"/>
          </a:effectRef>
          <a:fontRef idx="minor">
            <a:schemeClr val="dk1"/>
          </a:fontRef>
        </p:style>
        <p:txBody>
          <a:bodyPr rtlCol="1" anchor="ctr"/>
          <a:lstStyle/>
          <a:p>
            <a:pPr algn="ctr"/>
            <a:endParaRPr lang="he-IL"/>
          </a:p>
        </p:txBody>
      </p:sp>
      <p:sp>
        <p:nvSpPr>
          <p:cNvPr id="10" name="מלבן 9"/>
          <p:cNvSpPr/>
          <p:nvPr/>
        </p:nvSpPr>
        <p:spPr>
          <a:xfrm>
            <a:off x="2857488" y="1357298"/>
            <a:ext cx="1071570" cy="428628"/>
          </a:xfrm>
          <a:prstGeom prst="rect">
            <a:avLst/>
          </a:prstGeom>
        </p:spPr>
        <p:style>
          <a:lnRef idx="0">
            <a:schemeClr val="accent3"/>
          </a:lnRef>
          <a:fillRef idx="3">
            <a:schemeClr val="accent3"/>
          </a:fillRef>
          <a:effectRef idx="3">
            <a:schemeClr val="accent3"/>
          </a:effectRef>
          <a:fontRef idx="minor">
            <a:schemeClr val="lt1"/>
          </a:fontRef>
        </p:style>
        <p:txBody>
          <a:bodyPr rtlCol="1" anchor="t" anchorCtr="1"/>
          <a:lstStyle/>
          <a:p>
            <a:pPr algn="ctr"/>
            <a:r>
              <a:rPr lang="en-US" dirty="0">
                <a:solidFill>
                  <a:sysClr val="windowText" lastClr="000000"/>
                </a:solidFill>
                <a:latin typeface="Tahoma" pitchFamily="34" charset="0"/>
                <a:cs typeface="Tahoma" pitchFamily="34" charset="0"/>
              </a:rPr>
              <a:t>Nuclear</a:t>
            </a:r>
            <a:endParaRPr lang="he-IL" dirty="0">
              <a:solidFill>
                <a:srgbClr val="FF0000"/>
              </a:solidFill>
              <a:latin typeface="Tahoma" pitchFamily="34" charset="0"/>
              <a:cs typeface="Tahoma" pitchFamily="34" charset="0"/>
            </a:endParaRPr>
          </a:p>
        </p:txBody>
      </p:sp>
      <p:graphicFrame>
        <p:nvGraphicFramePr>
          <p:cNvPr id="8" name="מציין מיקום תוכן 3"/>
          <p:cNvGraphicFramePr>
            <a:graphicFrameLocks/>
          </p:cNvGraphicFramePr>
          <p:nvPr>
            <p:extLst>
              <p:ext uri="{D42A27DB-BD31-4B8C-83A1-F6EECF244321}">
                <p14:modId xmlns:p14="http://schemas.microsoft.com/office/powerpoint/2010/main" val="3085352744"/>
              </p:ext>
            </p:extLst>
          </p:nvPr>
        </p:nvGraphicFramePr>
        <p:xfrm>
          <a:off x="1475656" y="3914936"/>
          <a:ext cx="3694560" cy="2304255"/>
        </p:xfrm>
        <a:graphic>
          <a:graphicData uri="http://schemas.openxmlformats.org/drawingml/2006/table">
            <a:tbl>
              <a:tblPr rtl="1" bandRow="1">
                <a:tableStyleId>{5C22544A-7EE6-4342-B048-85BDC9FD1C3A}</a:tableStyleId>
              </a:tblPr>
              <a:tblGrid>
                <a:gridCol w="3694560">
                  <a:extLst>
                    <a:ext uri="{9D8B030D-6E8A-4147-A177-3AD203B41FA5}">
                      <a16:colId xmlns:a16="http://schemas.microsoft.com/office/drawing/2014/main" val="20000"/>
                    </a:ext>
                  </a:extLst>
                </a:gridCol>
              </a:tblGrid>
              <a:tr h="751644">
                <a:tc>
                  <a:txBody>
                    <a:bodyPr/>
                    <a:lstStyle/>
                    <a:p>
                      <a:pPr algn="l" rtl="0"/>
                      <a:r>
                        <a:rPr lang="en-US" sz="1600" b="1" dirty="0">
                          <a:solidFill>
                            <a:srgbClr val="C00000"/>
                          </a:solidFill>
                        </a:rPr>
                        <a:t>Nuclear Threat</a:t>
                      </a:r>
                      <a:endParaRPr lang="he-IL" sz="16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01317">
                <a:tc>
                  <a:txBody>
                    <a:bodyPr/>
                    <a:lstStyle/>
                    <a:p>
                      <a:pPr algn="l" rtl="0"/>
                      <a:r>
                        <a:rPr lang="en-US" sz="1600" b="1" dirty="0">
                          <a:solidFill>
                            <a:srgbClr val="C00000"/>
                          </a:solidFill>
                        </a:rPr>
                        <a:t>Strategic-political</a:t>
                      </a:r>
                      <a:endParaRPr lang="he-IL" sz="16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47238">
                <a:tc>
                  <a:txBody>
                    <a:bodyPr/>
                    <a:lstStyle/>
                    <a:p>
                      <a:pPr algn="l" rtl="0"/>
                      <a:r>
                        <a:rPr lang="he-IL" sz="1600" b="1" dirty="0">
                          <a:solidFill>
                            <a:srgbClr val="C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04056">
                <a:tc>
                  <a:txBody>
                    <a:bodyPr/>
                    <a:lstStyle/>
                    <a:p>
                      <a:pPr algn="l" rtl="0"/>
                      <a:r>
                        <a:rPr lang="en-US" sz="1600" b="1" dirty="0">
                          <a:solidFill>
                            <a:srgbClr val="C00000"/>
                          </a:solidFill>
                        </a:rPr>
                        <a:t>Prevent nuclear weapons use</a:t>
                      </a:r>
                      <a:endParaRPr lang="he-IL" sz="16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2" name="TextBox 11"/>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graphicFrame>
        <p:nvGraphicFramePr>
          <p:cNvPr id="13" name="טבלה 12"/>
          <p:cNvGraphicFramePr>
            <a:graphicFrameLocks noGrp="1"/>
          </p:cNvGraphicFramePr>
          <p:nvPr>
            <p:extLst>
              <p:ext uri="{D42A27DB-BD31-4B8C-83A1-F6EECF244321}">
                <p14:modId xmlns:p14="http://schemas.microsoft.com/office/powerpoint/2010/main" val="324099450"/>
              </p:ext>
            </p:extLst>
          </p:nvPr>
        </p:nvGraphicFramePr>
        <p:xfrm>
          <a:off x="107504" y="3914935"/>
          <a:ext cx="1377538" cy="2322377"/>
        </p:xfrm>
        <a:graphic>
          <a:graphicData uri="http://schemas.openxmlformats.org/drawingml/2006/table">
            <a:tbl>
              <a:tblPr rtl="1" bandRow="1">
                <a:tableStyleId>{5C22544A-7EE6-4342-B048-85BDC9FD1C3A}</a:tableStyleId>
              </a:tblPr>
              <a:tblGrid>
                <a:gridCol w="1377538">
                  <a:extLst>
                    <a:ext uri="{9D8B030D-6E8A-4147-A177-3AD203B41FA5}">
                      <a16:colId xmlns:a16="http://schemas.microsoft.com/office/drawing/2014/main" val="20000"/>
                    </a:ext>
                  </a:extLst>
                </a:gridCol>
              </a:tblGrid>
              <a:tr h="554537">
                <a:tc>
                  <a:txBody>
                    <a:bodyPr/>
                    <a:lstStyle/>
                    <a:p>
                      <a:pPr algn="l" rtl="0"/>
                      <a:r>
                        <a:rPr lang="en-US" sz="1400" dirty="0">
                          <a:solidFill>
                            <a:schemeClr val="tx1">
                              <a:lumMod val="75000"/>
                              <a:lumOff val="25000"/>
                            </a:schemeClr>
                          </a:solidFill>
                        </a:rPr>
                        <a:t>Whole scenario</a:t>
                      </a:r>
                      <a:r>
                        <a:rPr lang="en-US" sz="1400" baseline="0" dirty="0">
                          <a:solidFill>
                            <a:schemeClr val="tx1">
                              <a:lumMod val="75000"/>
                              <a:lumOff val="25000"/>
                            </a:schemeClr>
                          </a:solidFill>
                        </a:rPr>
                        <a:t> requires deterrence</a:t>
                      </a:r>
                      <a:endParaRPr lang="he-IL" sz="1400" b="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54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rPr>
                        <a:t>Level of war being discussed </a:t>
                      </a:r>
                      <a:endParaRPr lang="he-IL" sz="1400" b="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76755">
                <a:tc>
                  <a:txBody>
                    <a:bodyPr/>
                    <a:lstStyle/>
                    <a:p>
                      <a:pPr algn="l" rtl="0"/>
                      <a:r>
                        <a:rPr lang="en-US" sz="1400" dirty="0">
                          <a:solidFill>
                            <a:schemeClr val="tx1">
                              <a:lumMod val="75000"/>
                              <a:lumOff val="25000"/>
                            </a:schemeClr>
                          </a:solidFill>
                        </a:rPr>
                        <a:t>Central</a:t>
                      </a:r>
                      <a:r>
                        <a:rPr lang="en-US" sz="1400" baseline="0" dirty="0">
                          <a:solidFill>
                            <a:schemeClr val="tx1">
                              <a:lumMod val="75000"/>
                              <a:lumOff val="25000"/>
                            </a:schemeClr>
                          </a:solidFill>
                        </a:rPr>
                        <a:t> tools for deterrence </a:t>
                      </a:r>
                      <a:endParaRPr lang="he-IL" sz="1400" b="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7368">
                <a:tc>
                  <a:txBody>
                    <a:bodyPr/>
                    <a:lstStyle/>
                    <a:p>
                      <a:pPr algn="l" rtl="0"/>
                      <a:r>
                        <a:rPr lang="en-US" sz="1400" dirty="0">
                          <a:solidFill>
                            <a:schemeClr val="tx1">
                              <a:lumMod val="75000"/>
                              <a:lumOff val="25000"/>
                            </a:schemeClr>
                          </a:solidFill>
                        </a:rPr>
                        <a:t>Purpose of deterrence</a:t>
                      </a:r>
                      <a:endParaRPr lang="he-IL" sz="1400" b="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5" name="מלבן 14"/>
          <p:cNvSpPr/>
          <p:nvPr/>
        </p:nvSpPr>
        <p:spPr>
          <a:xfrm>
            <a:off x="3995936" y="980728"/>
            <a:ext cx="4896544"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923928" y="1196752"/>
            <a:ext cx="4968552" cy="2308324"/>
          </a:xfrm>
          <a:prstGeom prst="rect">
            <a:avLst/>
          </a:prstGeom>
          <a:noFill/>
        </p:spPr>
        <p:txBody>
          <a:bodyPr wrap="square" rtlCol="0">
            <a:spAutoFit/>
          </a:bodyPr>
          <a:lstStyle/>
          <a:p>
            <a:pPr algn="l" rtl="0"/>
            <a:r>
              <a:rPr lang="en-US" sz="1200" b="1" dirty="0"/>
              <a:t>6. Dealing with the potentially existential threat of nuclear </a:t>
            </a:r>
            <a:r>
              <a:rPr lang="en-US" sz="1200" dirty="0"/>
              <a:t>– updating the concept of security must relate to the nuclear threat which is growing and maturing in the coming years, and which holds a potential existential threat to Israel. A focused response </a:t>
            </a:r>
            <a:r>
              <a:rPr lang="en-US" sz="1200" b="1" dirty="0"/>
              <a:t>requires attention to thwart the threat </a:t>
            </a:r>
            <a:r>
              <a:rPr lang="en-US" sz="1200" dirty="0"/>
              <a:t>(in political preference); </a:t>
            </a:r>
            <a:r>
              <a:rPr lang="en-US" sz="1200" b="1" dirty="0"/>
              <a:t>deterrence</a:t>
            </a:r>
            <a:r>
              <a:rPr lang="en-US" sz="1200" dirty="0"/>
              <a:t> from operating nuclear weapons against Israel; </a:t>
            </a:r>
            <a:r>
              <a:rPr lang="en-US" sz="1200" b="1" dirty="0"/>
              <a:t>preventing a local nuclear arms race; and integrating “code of conduct” </a:t>
            </a:r>
            <a:r>
              <a:rPr lang="en-US" sz="1200" dirty="0"/>
              <a:t>to prevent further deterioration of the conflict and prevent the operation of nuclear weapons.  On this end, one must be prepared to manage </a:t>
            </a:r>
            <a:r>
              <a:rPr lang="en-US" sz="1200" b="1" dirty="0"/>
              <a:t>conventional conflicts under the “nuclear umbrella” – preserve the  abilities of deterrence and response against the subconscious nuclear threats </a:t>
            </a:r>
            <a:r>
              <a:rPr lang="en-US" sz="1200" dirty="0"/>
              <a:t>and creates strategic stability which allows the existence of reasonable life routine in Israel and in the area also in the nuclear era. Pg. 43</a:t>
            </a:r>
          </a:p>
        </p:txBody>
      </p:sp>
      <p:sp>
        <p:nvSpPr>
          <p:cNvPr id="16" name="TextBox 15"/>
          <p:cNvSpPr txBox="1"/>
          <p:nvPr/>
        </p:nvSpPr>
        <p:spPr>
          <a:xfrm>
            <a:off x="107504" y="6453336"/>
            <a:ext cx="2918128" cy="276999"/>
          </a:xfrm>
          <a:prstGeom prst="rect">
            <a:avLst/>
          </a:prstGeom>
          <a:solidFill>
            <a:srgbClr val="0E77BE"/>
          </a:solidFill>
        </p:spPr>
        <p:txBody>
          <a:bodyPr wrap="square" rtlCol="1">
            <a:spAutoFit/>
          </a:bodyPr>
          <a:lstStyle/>
          <a:p>
            <a:pPr algn="l" rtl="0"/>
            <a:r>
              <a:rPr lang="en-US" sz="1200" dirty="0">
                <a:solidFill>
                  <a:schemeClr val="bg1"/>
                </a:solidFill>
                <a:latin typeface="Gisha" panose="020B0502040204020203" pitchFamily="34" charset="-79"/>
                <a:cs typeface="Gisha" panose="020B0502040204020203" pitchFamily="34" charset="-79"/>
              </a:rPr>
              <a:t>For Official Use Only</a:t>
            </a:r>
            <a:endParaRPr lang="he-IL" sz="1200" dirty="0">
              <a:solidFill>
                <a:schemeClr val="bg1"/>
              </a:solidFill>
              <a:latin typeface="Gisha" panose="020B0502040204020203" pitchFamily="34" charset="-79"/>
              <a:cs typeface="Gisha" panose="020B0502040204020203" pitchFamily="34" charset="-79"/>
            </a:endParaRPr>
          </a:p>
        </p:txBody>
      </p:sp>
      <p:sp>
        <p:nvSpPr>
          <p:cNvPr id="17" name="TextBox 16"/>
          <p:cNvSpPr txBox="1"/>
          <p:nvPr/>
        </p:nvSpPr>
        <p:spPr>
          <a:xfrm>
            <a:off x="5364088" y="6381328"/>
            <a:ext cx="3600400" cy="276999"/>
          </a:xfrm>
          <a:prstGeom prst="rect">
            <a:avLst/>
          </a:prstGeom>
          <a:solidFill>
            <a:srgbClr val="0E77BE"/>
          </a:solidFill>
        </p:spPr>
        <p:txBody>
          <a:bodyPr wrap="square" rtlCol="1">
            <a:spAutoFit/>
          </a:bodyPr>
          <a:lstStyle/>
          <a:p>
            <a:pPr algn="l" rtl="0"/>
            <a:endParaRPr lang="he-IL" sz="1200" dirty="0">
              <a:solidFill>
                <a:schemeClr val="bg1"/>
              </a:solidFill>
              <a:latin typeface="Gisha" panose="020B0502040204020203" pitchFamily="34" charset="-79"/>
              <a:cs typeface="Gisha" panose="020B0502040204020203" pitchFamily="34" charset="-79"/>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כותרת 1"/>
          <p:cNvSpPr>
            <a:spLocks noGrp="1"/>
          </p:cNvSpPr>
          <p:nvPr>
            <p:ph type="title"/>
          </p:nvPr>
        </p:nvSpPr>
        <p:spPr/>
        <p:txBody>
          <a:bodyPr/>
          <a:lstStyle/>
          <a:p>
            <a:r>
              <a:rPr sz="4000"/>
              <a:t> </a:t>
            </a:r>
            <a:endParaRPr lang="he-IL" sz="3600" dirty="0"/>
          </a:p>
        </p:txBody>
      </p:sp>
      <p:pic>
        <p:nvPicPr>
          <p:cNvPr id="55" name="Picture 63" descr="TFISAT"/>
          <p:cNvPicPr>
            <a:picLocks noChangeAspect="1" noChangeArrowheads="1"/>
          </p:cNvPicPr>
          <p:nvPr/>
        </p:nvPicPr>
        <p:blipFill>
          <a:blip r:embed="rId2" cstate="print"/>
          <a:srcRect l="23531" t="45712" r="25426" b="14110"/>
          <a:stretch>
            <a:fillRect/>
          </a:stretch>
        </p:blipFill>
        <p:spPr bwMode="auto">
          <a:xfrm>
            <a:off x="4912209" y="3184909"/>
            <a:ext cx="877888" cy="1172785"/>
          </a:xfrm>
          <a:prstGeom prst="rect">
            <a:avLst/>
          </a:prstGeom>
          <a:noFill/>
          <a:ln w="19050">
            <a:solidFill>
              <a:schemeClr val="tx1"/>
            </a:solidFill>
            <a:miter lim="800000"/>
            <a:headEnd/>
            <a:tailEnd/>
          </a:ln>
        </p:spPr>
      </p:pic>
      <p:pic>
        <p:nvPicPr>
          <p:cNvPr id="61" name="Picture 2"/>
          <p:cNvPicPr>
            <a:picLocks noChangeAspect="1" noChangeArrowheads="1"/>
          </p:cNvPicPr>
          <p:nvPr/>
        </p:nvPicPr>
        <p:blipFill>
          <a:blip r:embed="rId3" cstate="screen"/>
          <a:srcRect/>
          <a:stretch>
            <a:fillRect/>
          </a:stretch>
        </p:blipFill>
        <p:spPr bwMode="auto">
          <a:xfrm>
            <a:off x="1714480" y="3184909"/>
            <a:ext cx="828000" cy="1172785"/>
          </a:xfrm>
          <a:prstGeom prst="rect">
            <a:avLst/>
          </a:prstGeom>
          <a:noFill/>
          <a:ln w="19050">
            <a:solidFill>
              <a:schemeClr val="tx1"/>
            </a:solidFill>
            <a:miter lim="800000"/>
            <a:headEnd/>
            <a:tailEnd/>
          </a:ln>
          <a:effectLst/>
        </p:spPr>
      </p:pic>
      <p:pic>
        <p:nvPicPr>
          <p:cNvPr id="4098" name="Picture 2"/>
          <p:cNvPicPr>
            <a:picLocks noChangeAspect="1" noChangeArrowheads="1"/>
          </p:cNvPicPr>
          <p:nvPr/>
        </p:nvPicPr>
        <p:blipFill>
          <a:blip r:embed="rId4" cstate="screen"/>
          <a:srcRect/>
          <a:stretch>
            <a:fillRect/>
          </a:stretch>
        </p:blipFill>
        <p:spPr bwMode="auto">
          <a:xfrm>
            <a:off x="6858016" y="3184909"/>
            <a:ext cx="883745" cy="1172785"/>
          </a:xfrm>
          <a:prstGeom prst="rect">
            <a:avLst/>
          </a:prstGeom>
          <a:noFill/>
          <a:ln w="28575">
            <a:solidFill>
              <a:schemeClr val="tx1"/>
            </a:solidFill>
            <a:miter lim="800000"/>
            <a:headEnd/>
            <a:tailEnd/>
          </a:ln>
          <a:effectLst/>
        </p:spPr>
      </p:pic>
      <p:pic>
        <p:nvPicPr>
          <p:cNvPr id="42" name="Picture 4"/>
          <p:cNvPicPr>
            <a:picLocks noChangeAspect="1" noChangeArrowheads="1"/>
          </p:cNvPicPr>
          <p:nvPr/>
        </p:nvPicPr>
        <p:blipFill>
          <a:blip r:embed="rId5" cstate="screen"/>
          <a:srcRect/>
          <a:stretch>
            <a:fillRect/>
          </a:stretch>
        </p:blipFill>
        <p:spPr bwMode="auto">
          <a:xfrm>
            <a:off x="3803794" y="3184909"/>
            <a:ext cx="839644" cy="1172785"/>
          </a:xfrm>
          <a:prstGeom prst="rect">
            <a:avLst/>
          </a:prstGeom>
          <a:noFill/>
          <a:ln w="19050">
            <a:solidFill>
              <a:schemeClr val="tx1"/>
            </a:solidFill>
            <a:miter lim="800000"/>
            <a:headEnd/>
            <a:tailEnd/>
          </a:ln>
          <a:effectLst/>
        </p:spPr>
      </p:pic>
      <p:pic>
        <p:nvPicPr>
          <p:cNvPr id="2" name="Picture 2"/>
          <p:cNvPicPr>
            <a:picLocks noChangeAspect="1" noChangeArrowheads="1"/>
          </p:cNvPicPr>
          <p:nvPr/>
        </p:nvPicPr>
        <p:blipFill>
          <a:blip r:embed="rId6" cstate="screen"/>
          <a:srcRect/>
          <a:stretch>
            <a:fillRect/>
          </a:stretch>
        </p:blipFill>
        <p:spPr bwMode="auto">
          <a:xfrm>
            <a:off x="8215338" y="3143248"/>
            <a:ext cx="866980" cy="1214446"/>
          </a:xfrm>
          <a:prstGeom prst="rect">
            <a:avLst/>
          </a:prstGeom>
          <a:noFill/>
          <a:ln w="28575">
            <a:solidFill>
              <a:schemeClr val="tx1"/>
            </a:solidFill>
            <a:miter lim="800000"/>
            <a:headEnd/>
            <a:tailEnd/>
          </a:ln>
          <a:effectLst/>
        </p:spPr>
      </p:pic>
      <p:pic>
        <p:nvPicPr>
          <p:cNvPr id="67" name="תמונה 66"/>
          <p:cNvPicPr/>
          <p:nvPr/>
        </p:nvPicPr>
        <p:blipFill>
          <a:blip r:embed="rId7" cstate="print"/>
          <a:srcRect l="34481" t="8013" r="31574" b="4167"/>
          <a:stretch>
            <a:fillRect/>
          </a:stretch>
        </p:blipFill>
        <p:spPr bwMode="auto">
          <a:xfrm>
            <a:off x="214282" y="3143248"/>
            <a:ext cx="857224" cy="1214446"/>
          </a:xfrm>
          <a:prstGeom prst="rect">
            <a:avLst/>
          </a:prstGeom>
          <a:noFill/>
          <a:ln w="19050">
            <a:solidFill>
              <a:schemeClr val="tx1"/>
            </a:solidFill>
            <a:miter lim="800000"/>
            <a:headEnd/>
            <a:tailEnd/>
          </a:ln>
          <a:effectLst/>
        </p:spPr>
      </p:pic>
      <p:sp>
        <p:nvSpPr>
          <p:cNvPr id="59" name="כותרת 3"/>
          <p:cNvSpPr txBox="1">
            <a:spLocks/>
          </p:cNvSpPr>
          <p:nvPr/>
        </p:nvSpPr>
        <p:spPr>
          <a:xfrm>
            <a:off x="642910" y="357166"/>
            <a:ext cx="7772400" cy="65563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Gisha" panose="020B0502040204020203" pitchFamily="34" charset="-79"/>
                <a:ea typeface="+mj-ea"/>
                <a:cs typeface="Gisha" panose="020B0502040204020203" pitchFamily="34" charset="-79"/>
              </a:rPr>
              <a:t>Deterrence</a:t>
            </a:r>
            <a:r>
              <a:rPr kumimoji="0" lang="en-US" sz="3200" b="1" i="0" u="none" strike="noStrike" kern="1200" cap="none" spc="0" normalizeH="0" noProof="0" dirty="0">
                <a:ln>
                  <a:noFill/>
                </a:ln>
                <a:solidFill>
                  <a:schemeClr val="tx1"/>
                </a:solidFill>
                <a:effectLst/>
                <a:uLnTx/>
                <a:uFillTx/>
                <a:latin typeface="Gisha" panose="020B0502040204020203" pitchFamily="34" charset="-79"/>
                <a:ea typeface="+mj-ea"/>
                <a:cs typeface="Gisha" panose="020B0502040204020203" pitchFamily="34" charset="-79"/>
              </a:rPr>
              <a:t> in Operations from 2006</a:t>
            </a:r>
            <a:endParaRPr kumimoji="0" lang="he-IL" sz="3200" b="1" i="0" u="none" strike="noStrike" kern="1200" cap="none" spc="0" normalizeH="0" baseline="0" noProof="0" dirty="0">
              <a:ln>
                <a:noFill/>
              </a:ln>
              <a:solidFill>
                <a:schemeClr val="tx1"/>
              </a:solidFill>
              <a:effectLst/>
              <a:uLnTx/>
              <a:uFillTx/>
              <a:latin typeface="Gisha" panose="020B0502040204020203" pitchFamily="34" charset="-79"/>
              <a:ea typeface="+mj-ea"/>
              <a:cs typeface="Gisha" panose="020B0502040204020203" pitchFamily="34" charset="-79"/>
            </a:endParaRPr>
          </a:p>
        </p:txBody>
      </p:sp>
      <p:cxnSp>
        <p:nvCxnSpPr>
          <p:cNvPr id="49" name="מחבר ישר 44"/>
          <p:cNvCxnSpPr/>
          <p:nvPr/>
        </p:nvCxnSpPr>
        <p:spPr>
          <a:xfrm rot="5400000">
            <a:off x="4776792" y="2206914"/>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68" name="מחבר ישר 44"/>
          <p:cNvCxnSpPr/>
          <p:nvPr/>
        </p:nvCxnSpPr>
        <p:spPr>
          <a:xfrm rot="5400000">
            <a:off x="647592" y="2226020"/>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69" name="מחבר ישר 45"/>
          <p:cNvCxnSpPr/>
          <p:nvPr/>
        </p:nvCxnSpPr>
        <p:spPr>
          <a:xfrm rot="5400000">
            <a:off x="2060565" y="2226076"/>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70" name="מחבר ישר 26"/>
          <p:cNvCxnSpPr/>
          <p:nvPr/>
        </p:nvCxnSpPr>
        <p:spPr>
          <a:xfrm rot="10800000">
            <a:off x="0" y="2431392"/>
            <a:ext cx="9144000" cy="1588"/>
          </a:xfrm>
          <a:prstGeom prst="line">
            <a:avLst/>
          </a:prstGeom>
          <a:ln w="76200">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אליפסה 27"/>
          <p:cNvSpPr/>
          <p:nvPr/>
        </p:nvSpPr>
        <p:spPr>
          <a:xfrm>
            <a:off x="7880816" y="2288517"/>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2" name="אליפסה 30"/>
          <p:cNvSpPr/>
          <p:nvPr/>
        </p:nvSpPr>
        <p:spPr>
          <a:xfrm>
            <a:off x="5312260" y="2288517"/>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3" name="אליפסה 33"/>
          <p:cNvSpPr/>
          <p:nvPr/>
        </p:nvSpPr>
        <p:spPr>
          <a:xfrm>
            <a:off x="779365" y="2288517"/>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4" name="אליפסה 34"/>
          <p:cNvSpPr/>
          <p:nvPr/>
        </p:nvSpPr>
        <p:spPr>
          <a:xfrm>
            <a:off x="2919399" y="2288517"/>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5" name="TextBox 42"/>
          <p:cNvSpPr txBox="1">
            <a:spLocks noChangeArrowheads="1"/>
          </p:cNvSpPr>
          <p:nvPr/>
        </p:nvSpPr>
        <p:spPr bwMode="auto">
          <a:xfrm>
            <a:off x="6844266" y="1340768"/>
            <a:ext cx="953851"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2002</a:t>
            </a:r>
          </a:p>
          <a:p>
            <a:pPr algn="ctr" rtl="0"/>
            <a:r>
              <a:rPr lang="en-US" sz="1200" b="1" dirty="0">
                <a:cs typeface="Guttman Hatzvi" pitchFamily="2" charset="-79"/>
              </a:rPr>
              <a:t>IDF Strategy</a:t>
            </a:r>
          </a:p>
          <a:p>
            <a:pPr algn="ctr" rtl="0"/>
            <a:r>
              <a:rPr lang="en-US" sz="1200" b="1" dirty="0" err="1">
                <a:latin typeface="+mj-lt"/>
                <a:cs typeface="Guttman Hatzvi" pitchFamily="2" charset="-79"/>
              </a:rPr>
              <a:t>Mofaz</a:t>
            </a:r>
            <a:endParaRPr lang="he-IL" sz="1200" b="1" dirty="0">
              <a:latin typeface="+mj-lt"/>
              <a:cs typeface="Guttman Hatzvi" pitchFamily="2" charset="-79"/>
            </a:endParaRPr>
          </a:p>
        </p:txBody>
      </p:sp>
      <p:sp>
        <p:nvSpPr>
          <p:cNvPr id="76" name="TextBox 42"/>
          <p:cNvSpPr txBox="1">
            <a:spLocks noChangeArrowheads="1"/>
          </p:cNvSpPr>
          <p:nvPr/>
        </p:nvSpPr>
        <p:spPr bwMode="auto">
          <a:xfrm>
            <a:off x="4554253" y="1340768"/>
            <a:ext cx="953851"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2006</a:t>
            </a:r>
          </a:p>
          <a:p>
            <a:pPr algn="ctr" rtl="0"/>
            <a:r>
              <a:rPr lang="en-US" sz="1200" b="1" dirty="0">
                <a:cs typeface="Guttman Hatzvi" pitchFamily="2" charset="-79"/>
              </a:rPr>
              <a:t>IDF Strategy</a:t>
            </a:r>
          </a:p>
          <a:p>
            <a:pPr algn="ctr" rtl="0"/>
            <a:r>
              <a:rPr lang="en-US" sz="1200" b="1" dirty="0" err="1">
                <a:latin typeface="+mj-lt"/>
                <a:cs typeface="Guttman Hatzvi" pitchFamily="2" charset="-79"/>
              </a:rPr>
              <a:t>Halutz</a:t>
            </a:r>
            <a:endParaRPr lang="en-US" sz="1200" b="1" dirty="0">
              <a:latin typeface="+mj-lt"/>
              <a:cs typeface="Guttman Hatzvi" pitchFamily="2" charset="-79"/>
            </a:endParaRPr>
          </a:p>
        </p:txBody>
      </p:sp>
      <p:sp>
        <p:nvSpPr>
          <p:cNvPr id="77" name="TextBox 42"/>
          <p:cNvSpPr txBox="1">
            <a:spLocks noChangeArrowheads="1"/>
          </p:cNvSpPr>
          <p:nvPr/>
        </p:nvSpPr>
        <p:spPr bwMode="auto">
          <a:xfrm>
            <a:off x="1835696" y="1422293"/>
            <a:ext cx="953851"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2013</a:t>
            </a:r>
          </a:p>
          <a:p>
            <a:pPr algn="ctr" rtl="0"/>
            <a:r>
              <a:rPr lang="en-US" sz="1200" b="1" dirty="0">
                <a:latin typeface="+mj-lt"/>
                <a:cs typeface="Guttman Hatzvi" pitchFamily="2" charset="-79"/>
              </a:rPr>
              <a:t>IDF Strategy</a:t>
            </a:r>
          </a:p>
          <a:p>
            <a:pPr algn="ctr" rtl="0"/>
            <a:r>
              <a:rPr lang="en-US" sz="1200" b="1" dirty="0" err="1">
                <a:latin typeface="+mj-lt"/>
                <a:cs typeface="Guttman Hatzvi" pitchFamily="2" charset="-79"/>
              </a:rPr>
              <a:t>Gantz</a:t>
            </a:r>
            <a:endParaRPr lang="he-IL" sz="1200" b="1" dirty="0">
              <a:latin typeface="+mj-lt"/>
              <a:cs typeface="Guttman Hatzvi" pitchFamily="2" charset="-79"/>
            </a:endParaRPr>
          </a:p>
        </p:txBody>
      </p:sp>
      <p:cxnSp>
        <p:nvCxnSpPr>
          <p:cNvPr id="78" name="מחבר ישר 43"/>
          <p:cNvCxnSpPr/>
          <p:nvPr/>
        </p:nvCxnSpPr>
        <p:spPr>
          <a:xfrm rot="5400000">
            <a:off x="7067160" y="2164272"/>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79" name="TextBox 42"/>
          <p:cNvSpPr txBox="1">
            <a:spLocks noChangeArrowheads="1"/>
          </p:cNvSpPr>
          <p:nvPr/>
        </p:nvSpPr>
        <p:spPr bwMode="auto">
          <a:xfrm>
            <a:off x="4183659" y="1928058"/>
            <a:ext cx="849913" cy="461665"/>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2006</a:t>
            </a:r>
          </a:p>
          <a:p>
            <a:pPr algn="ctr"/>
            <a:r>
              <a:rPr lang="en-US" sz="1200" b="1" dirty="0">
                <a:latin typeface="+mj-lt"/>
                <a:cs typeface="Guttman Hatzvi" pitchFamily="2" charset="-79"/>
              </a:rPr>
              <a:t>Lebanon 2</a:t>
            </a:r>
            <a:endParaRPr lang="he-IL" sz="1200" b="1" dirty="0">
              <a:latin typeface="+mj-lt"/>
              <a:cs typeface="Guttman Hatzvi" pitchFamily="2" charset="-79"/>
            </a:endParaRPr>
          </a:p>
        </p:txBody>
      </p:sp>
      <p:sp>
        <p:nvSpPr>
          <p:cNvPr id="80" name="TextBox 42"/>
          <p:cNvSpPr txBox="1">
            <a:spLocks noChangeArrowheads="1"/>
          </p:cNvSpPr>
          <p:nvPr/>
        </p:nvSpPr>
        <p:spPr bwMode="auto">
          <a:xfrm>
            <a:off x="3292025" y="1879235"/>
            <a:ext cx="790473" cy="461665"/>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2008</a:t>
            </a:r>
          </a:p>
          <a:p>
            <a:pPr algn="ctr"/>
            <a:r>
              <a:rPr lang="en-US" sz="1200" b="1" dirty="0">
                <a:latin typeface="+mj-lt"/>
                <a:cs typeface="Guttman Hatzvi" pitchFamily="2" charset="-79"/>
              </a:rPr>
              <a:t>Cast Lead</a:t>
            </a:r>
            <a:endParaRPr lang="he-IL" sz="1200" b="1" dirty="0">
              <a:latin typeface="+mj-lt"/>
              <a:cs typeface="Guttman Hatzvi" pitchFamily="2" charset="-79"/>
            </a:endParaRPr>
          </a:p>
        </p:txBody>
      </p:sp>
      <p:sp>
        <p:nvSpPr>
          <p:cNvPr id="81" name="TextBox 80"/>
          <p:cNvSpPr txBox="1">
            <a:spLocks noChangeArrowheads="1"/>
          </p:cNvSpPr>
          <p:nvPr/>
        </p:nvSpPr>
        <p:spPr bwMode="auto">
          <a:xfrm>
            <a:off x="954717" y="1856037"/>
            <a:ext cx="1174296" cy="461665"/>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2014</a:t>
            </a:r>
          </a:p>
          <a:p>
            <a:pPr algn="ctr" rtl="0"/>
            <a:r>
              <a:rPr lang="en-US" sz="1200" b="1" dirty="0">
                <a:latin typeface="+mj-lt"/>
                <a:cs typeface="Guttman Hatzvi" pitchFamily="2" charset="-79"/>
              </a:rPr>
              <a:t>Protective Edge</a:t>
            </a:r>
            <a:endParaRPr lang="he-IL" sz="1200" b="1" dirty="0">
              <a:latin typeface="+mj-lt"/>
              <a:cs typeface="Guttman Hatzvi" pitchFamily="2" charset="-79"/>
            </a:endParaRPr>
          </a:p>
        </p:txBody>
      </p:sp>
      <p:cxnSp>
        <p:nvCxnSpPr>
          <p:cNvPr id="82" name="מחבר ישר 52"/>
          <p:cNvCxnSpPr/>
          <p:nvPr/>
        </p:nvCxnSpPr>
        <p:spPr>
          <a:xfrm rot="5400000">
            <a:off x="7845408" y="2163710"/>
            <a:ext cx="360000"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83" name="מחבר ישר 53"/>
          <p:cNvCxnSpPr/>
          <p:nvPr/>
        </p:nvCxnSpPr>
        <p:spPr>
          <a:xfrm rot="5400000">
            <a:off x="8568594" y="1479710"/>
            <a:ext cx="0" cy="1008000"/>
          </a:xfrm>
          <a:prstGeom prst="line">
            <a:avLst/>
          </a:prstGeom>
          <a:ln w="28575">
            <a:prstDash val="dash"/>
            <a:headEnd type="triangle" w="med" len="med"/>
            <a:tailEnd type="none" w="med" len="med"/>
          </a:ln>
        </p:spPr>
        <p:style>
          <a:lnRef idx="1">
            <a:schemeClr val="accent2"/>
          </a:lnRef>
          <a:fillRef idx="0">
            <a:schemeClr val="accent2"/>
          </a:fillRef>
          <a:effectRef idx="0">
            <a:schemeClr val="accent2"/>
          </a:effectRef>
          <a:fontRef idx="minor">
            <a:schemeClr val="tx1"/>
          </a:fontRef>
        </p:style>
      </p:cxnSp>
      <p:sp>
        <p:nvSpPr>
          <p:cNvPr id="84" name="TextBox 42"/>
          <p:cNvSpPr txBox="1">
            <a:spLocks noChangeArrowheads="1"/>
          </p:cNvSpPr>
          <p:nvPr/>
        </p:nvSpPr>
        <p:spPr bwMode="auto">
          <a:xfrm>
            <a:off x="8022897" y="1663933"/>
            <a:ext cx="1082412" cy="338554"/>
          </a:xfrm>
          <a:prstGeom prst="rect">
            <a:avLst/>
          </a:prstGeom>
          <a:noFill/>
          <a:ln w="9525">
            <a:noFill/>
            <a:miter lim="800000"/>
            <a:headEnd/>
            <a:tailEnd/>
          </a:ln>
        </p:spPr>
        <p:txBody>
          <a:bodyPr wrap="none">
            <a:spAutoFit/>
          </a:bodyPr>
          <a:lstStyle/>
          <a:p>
            <a:pPr algn="ctr"/>
            <a:r>
              <a:rPr lang="en-US" sz="1600" b="1" dirty="0">
                <a:latin typeface="+mj-lt"/>
                <a:cs typeface="Guttman Hatzvi" pitchFamily="2" charset="-79"/>
              </a:rPr>
              <a:t>In the Past</a:t>
            </a:r>
            <a:endParaRPr lang="he-IL" sz="1600" b="1" dirty="0">
              <a:latin typeface="+mj-lt"/>
              <a:cs typeface="Guttman Hatzvi" pitchFamily="2" charset="-79"/>
            </a:endParaRPr>
          </a:p>
        </p:txBody>
      </p:sp>
      <p:sp>
        <p:nvSpPr>
          <p:cNvPr id="85" name="אליפסה 61"/>
          <p:cNvSpPr/>
          <p:nvPr/>
        </p:nvSpPr>
        <p:spPr>
          <a:xfrm>
            <a:off x="3549535" y="2300908"/>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6" name="TextBox 85"/>
          <p:cNvSpPr txBox="1">
            <a:spLocks noChangeArrowheads="1"/>
          </p:cNvSpPr>
          <p:nvPr/>
        </p:nvSpPr>
        <p:spPr bwMode="auto">
          <a:xfrm>
            <a:off x="449797" y="1422293"/>
            <a:ext cx="953851"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2015</a:t>
            </a:r>
          </a:p>
          <a:p>
            <a:pPr algn="ctr" rtl="0"/>
            <a:r>
              <a:rPr lang="en-US" sz="1200" b="1" dirty="0">
                <a:latin typeface="+mj-lt"/>
                <a:cs typeface="Guttman Hatzvi" pitchFamily="2" charset="-79"/>
              </a:rPr>
              <a:t>IDF Strategy</a:t>
            </a:r>
          </a:p>
          <a:p>
            <a:pPr algn="ctr" rtl="0"/>
            <a:r>
              <a:rPr lang="en-US" sz="1200" b="1" dirty="0" err="1">
                <a:latin typeface="+mj-lt"/>
                <a:cs typeface="Guttman Hatzvi" pitchFamily="2" charset="-79"/>
              </a:rPr>
              <a:t>Eizenkot</a:t>
            </a:r>
            <a:endParaRPr lang="he-IL" sz="1200" b="1" dirty="0">
              <a:latin typeface="+mj-lt"/>
              <a:cs typeface="Guttman Hatzvi" pitchFamily="2" charset="-79"/>
            </a:endParaRPr>
          </a:p>
        </p:txBody>
      </p:sp>
      <p:sp>
        <p:nvSpPr>
          <p:cNvPr id="87" name="אליפסה 39"/>
          <p:cNvSpPr/>
          <p:nvPr/>
        </p:nvSpPr>
        <p:spPr>
          <a:xfrm>
            <a:off x="1377323" y="2332659"/>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8" name="אליפסה 39"/>
          <p:cNvSpPr/>
          <p:nvPr/>
        </p:nvSpPr>
        <p:spPr>
          <a:xfrm>
            <a:off x="2191117" y="2342469"/>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9" name="אליפסה 39"/>
          <p:cNvSpPr/>
          <p:nvPr/>
        </p:nvSpPr>
        <p:spPr>
          <a:xfrm>
            <a:off x="7915741" y="2332659"/>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1" name="אליפסה 39"/>
          <p:cNvSpPr/>
          <p:nvPr/>
        </p:nvSpPr>
        <p:spPr>
          <a:xfrm>
            <a:off x="814290" y="2332659"/>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2" name="אליפסה 39"/>
          <p:cNvSpPr/>
          <p:nvPr/>
        </p:nvSpPr>
        <p:spPr>
          <a:xfrm>
            <a:off x="7217487" y="2325825"/>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3" name="TextBox 92"/>
          <p:cNvSpPr txBox="1"/>
          <p:nvPr/>
        </p:nvSpPr>
        <p:spPr>
          <a:xfrm>
            <a:off x="7666504" y="2586807"/>
            <a:ext cx="714375" cy="338137"/>
          </a:xfrm>
          <a:prstGeom prst="rect">
            <a:avLst/>
          </a:prstGeom>
          <a:noFill/>
        </p:spPr>
        <p:txBody>
          <a:bodyPr rtlCol="1">
            <a:spAutoFit/>
          </a:bodyPr>
          <a:lstStyle/>
          <a:p>
            <a:pPr algn="ctr">
              <a:defRPr/>
            </a:pPr>
            <a:r>
              <a:rPr lang="he-IL" sz="1600" b="1" dirty="0">
                <a:solidFill>
                  <a:schemeClr val="tx2">
                    <a:lumMod val="60000"/>
                    <a:lumOff val="40000"/>
                  </a:schemeClr>
                </a:solidFill>
                <a:latin typeface="Guttman Hatzvi" pitchFamily="2" charset="-79"/>
                <a:cs typeface="Guttman Hatzvi" pitchFamily="2" charset="-79"/>
              </a:rPr>
              <a:t>2000</a:t>
            </a:r>
          </a:p>
        </p:txBody>
      </p:sp>
      <p:sp>
        <p:nvSpPr>
          <p:cNvPr id="94" name="TextBox 93"/>
          <p:cNvSpPr txBox="1"/>
          <p:nvPr/>
        </p:nvSpPr>
        <p:spPr>
          <a:xfrm>
            <a:off x="571477" y="2586807"/>
            <a:ext cx="714375" cy="338137"/>
          </a:xfrm>
          <a:prstGeom prst="rect">
            <a:avLst/>
          </a:prstGeom>
          <a:noFill/>
        </p:spPr>
        <p:txBody>
          <a:bodyPr rtlCol="1">
            <a:spAutoFit/>
          </a:bodyPr>
          <a:lstStyle/>
          <a:p>
            <a:pPr algn="ctr">
              <a:defRPr/>
            </a:pPr>
            <a:r>
              <a:rPr lang="he-IL" sz="1600" b="1" dirty="0">
                <a:solidFill>
                  <a:schemeClr val="tx2">
                    <a:lumMod val="60000"/>
                    <a:lumOff val="40000"/>
                  </a:schemeClr>
                </a:solidFill>
                <a:latin typeface="Guttman Hatzvi" pitchFamily="2" charset="-79"/>
                <a:cs typeface="Guttman Hatzvi" pitchFamily="2" charset="-79"/>
              </a:rPr>
              <a:t>2015</a:t>
            </a:r>
          </a:p>
        </p:txBody>
      </p:sp>
      <p:sp>
        <p:nvSpPr>
          <p:cNvPr id="95" name="TextBox 94"/>
          <p:cNvSpPr txBox="1"/>
          <p:nvPr/>
        </p:nvSpPr>
        <p:spPr>
          <a:xfrm>
            <a:off x="2714617" y="2586807"/>
            <a:ext cx="714375" cy="338137"/>
          </a:xfrm>
          <a:prstGeom prst="rect">
            <a:avLst/>
          </a:prstGeom>
          <a:noFill/>
        </p:spPr>
        <p:txBody>
          <a:bodyPr rtlCol="1">
            <a:spAutoFit/>
          </a:bodyPr>
          <a:lstStyle/>
          <a:p>
            <a:pPr algn="ctr">
              <a:defRPr/>
            </a:pPr>
            <a:r>
              <a:rPr lang="he-IL" sz="1600" b="1" dirty="0">
                <a:solidFill>
                  <a:schemeClr val="tx2">
                    <a:lumMod val="60000"/>
                    <a:lumOff val="40000"/>
                  </a:schemeClr>
                </a:solidFill>
                <a:latin typeface="Guttman Hatzvi" pitchFamily="2" charset="-79"/>
                <a:cs typeface="Guttman Hatzvi" pitchFamily="2" charset="-79"/>
              </a:rPr>
              <a:t>2010</a:t>
            </a:r>
          </a:p>
        </p:txBody>
      </p:sp>
      <p:sp>
        <p:nvSpPr>
          <p:cNvPr id="96" name="TextBox 95"/>
          <p:cNvSpPr txBox="1"/>
          <p:nvPr/>
        </p:nvSpPr>
        <p:spPr>
          <a:xfrm>
            <a:off x="5102711" y="2586807"/>
            <a:ext cx="714375" cy="338137"/>
          </a:xfrm>
          <a:prstGeom prst="rect">
            <a:avLst/>
          </a:prstGeom>
          <a:noFill/>
        </p:spPr>
        <p:txBody>
          <a:bodyPr rtlCol="1">
            <a:spAutoFit/>
          </a:bodyPr>
          <a:lstStyle/>
          <a:p>
            <a:pPr algn="ctr">
              <a:defRPr/>
            </a:pPr>
            <a:r>
              <a:rPr lang="he-IL" sz="1600" b="1" dirty="0">
                <a:solidFill>
                  <a:schemeClr val="tx2">
                    <a:lumMod val="60000"/>
                    <a:lumOff val="40000"/>
                  </a:schemeClr>
                </a:solidFill>
                <a:latin typeface="Guttman Hatzvi" pitchFamily="2" charset="-79"/>
                <a:cs typeface="Guttman Hatzvi" pitchFamily="2" charset="-79"/>
              </a:rPr>
              <a:t>2005</a:t>
            </a:r>
          </a:p>
        </p:txBody>
      </p:sp>
      <p:cxnSp>
        <p:nvCxnSpPr>
          <p:cNvPr id="97" name="מחבר ישר 44"/>
          <p:cNvCxnSpPr/>
          <p:nvPr/>
        </p:nvCxnSpPr>
        <p:spPr>
          <a:xfrm rot="5400000">
            <a:off x="3887952" y="2213729"/>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98" name="TextBox 42"/>
          <p:cNvSpPr txBox="1">
            <a:spLocks noChangeArrowheads="1"/>
          </p:cNvSpPr>
          <p:nvPr/>
        </p:nvSpPr>
        <p:spPr bwMode="auto">
          <a:xfrm>
            <a:off x="3635896" y="1342509"/>
            <a:ext cx="1002198"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2007</a:t>
            </a:r>
          </a:p>
          <a:p>
            <a:pPr algn="ctr"/>
            <a:r>
              <a:rPr lang="en-US" sz="1200" b="1" dirty="0">
                <a:latin typeface="+mj-lt"/>
                <a:cs typeface="Guttman Hatzvi" pitchFamily="2" charset="-79"/>
              </a:rPr>
              <a:t>IDF Strategy</a:t>
            </a:r>
          </a:p>
          <a:p>
            <a:pPr algn="ctr"/>
            <a:r>
              <a:rPr lang="en-US" sz="1200" b="1" dirty="0">
                <a:latin typeface="+mj-lt"/>
                <a:cs typeface="Guttman Hatzvi" pitchFamily="2" charset="-79"/>
              </a:rPr>
              <a:t>Dan </a:t>
            </a:r>
            <a:r>
              <a:rPr lang="en-US" sz="1200" b="1" dirty="0" err="1">
                <a:latin typeface="+mj-lt"/>
                <a:cs typeface="Guttman Hatzvi" pitchFamily="2" charset="-79"/>
              </a:rPr>
              <a:t>Meridor</a:t>
            </a:r>
            <a:endParaRPr lang="en-US" sz="1200" b="1" dirty="0">
              <a:latin typeface="+mj-lt"/>
              <a:cs typeface="Guttman Hatzvi" pitchFamily="2" charset="-79"/>
            </a:endParaRPr>
          </a:p>
        </p:txBody>
      </p:sp>
      <p:sp>
        <p:nvSpPr>
          <p:cNvPr id="99" name="אליפסה 39"/>
          <p:cNvSpPr/>
          <p:nvPr/>
        </p:nvSpPr>
        <p:spPr>
          <a:xfrm>
            <a:off x="4024290" y="2341220"/>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0" name="אליפסה 39"/>
          <p:cNvSpPr/>
          <p:nvPr/>
        </p:nvSpPr>
        <p:spPr>
          <a:xfrm>
            <a:off x="4932492" y="2321707"/>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1" name="אליפסה 61"/>
          <p:cNvSpPr/>
          <p:nvPr/>
        </p:nvSpPr>
        <p:spPr>
          <a:xfrm>
            <a:off x="4496097" y="2309116"/>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2" name="Rectangle 101"/>
          <p:cNvSpPr/>
          <p:nvPr/>
        </p:nvSpPr>
        <p:spPr>
          <a:xfrm>
            <a:off x="426128" y="4503990"/>
            <a:ext cx="8137975" cy="1754326"/>
          </a:xfrm>
          <a:prstGeom prst="rect">
            <a:avLst/>
          </a:prstGeom>
        </p:spPr>
        <p:txBody>
          <a:bodyPr wrap="square">
            <a:spAutoFit/>
          </a:bodyPr>
          <a:lstStyle/>
          <a:p>
            <a:pPr algn="l" rtl="0">
              <a:buNone/>
            </a:pPr>
            <a:r>
              <a:rPr lang="en-US" b="1" dirty="0"/>
              <a:t>Comparative analysis of the use of the term 'deterrent' in light of the following parameters:</a:t>
            </a:r>
          </a:p>
          <a:p>
            <a:pPr algn="l" rtl="0">
              <a:buFontTx/>
              <a:buChar char="-"/>
            </a:pPr>
            <a:r>
              <a:rPr lang="en-US" b="1" dirty="0">
                <a:solidFill>
                  <a:srgbClr val="FF0000"/>
                </a:solidFill>
              </a:rPr>
              <a:t>The scenario/enemy requires deterrence; </a:t>
            </a:r>
          </a:p>
          <a:p>
            <a:pPr algn="l" rtl="0">
              <a:buFontTx/>
              <a:buChar char="-"/>
            </a:pPr>
            <a:r>
              <a:rPr lang="en-US" b="1" dirty="0">
                <a:solidFill>
                  <a:srgbClr val="FF0000"/>
                </a:solidFill>
              </a:rPr>
              <a:t>Level of the war where deterrence will be expressed;</a:t>
            </a:r>
          </a:p>
          <a:p>
            <a:pPr algn="l" rtl="0">
              <a:buFontTx/>
              <a:buChar char="-"/>
            </a:pPr>
            <a:r>
              <a:rPr lang="en-US" b="1" dirty="0">
                <a:solidFill>
                  <a:srgbClr val="FF0000"/>
                </a:solidFill>
              </a:rPr>
              <a:t>The central tools in the deterrence concept;</a:t>
            </a:r>
          </a:p>
          <a:p>
            <a:pPr algn="l" rtl="0">
              <a:buFontTx/>
              <a:buChar char="-"/>
            </a:pPr>
            <a:r>
              <a:rPr lang="en-US" b="1" dirty="0">
                <a:solidFill>
                  <a:srgbClr val="FF0000"/>
                </a:solidFill>
              </a:rPr>
              <a:t>Purpose of deterrence</a:t>
            </a:r>
            <a:endParaRPr lang="he-IL" sz="2000" dirty="0">
              <a:solidFill>
                <a:srgbClr val="FF0000"/>
              </a:solidFill>
            </a:endParaRPr>
          </a:p>
        </p:txBody>
      </p:sp>
      <p:sp>
        <p:nvSpPr>
          <p:cNvPr id="103" name="TextBox 102"/>
          <p:cNvSpPr txBox="1"/>
          <p:nvPr/>
        </p:nvSpPr>
        <p:spPr>
          <a:xfrm>
            <a:off x="107504" y="6453336"/>
            <a:ext cx="2918128" cy="276999"/>
          </a:xfrm>
          <a:prstGeom prst="rect">
            <a:avLst/>
          </a:prstGeom>
          <a:solidFill>
            <a:srgbClr val="0E77BE"/>
          </a:solidFill>
        </p:spPr>
        <p:txBody>
          <a:bodyPr wrap="square" rtlCol="1">
            <a:spAutoFit/>
          </a:bodyPr>
          <a:lstStyle/>
          <a:p>
            <a:pPr algn="l" rtl="0"/>
            <a:r>
              <a:rPr lang="en-US" sz="1200" dirty="0">
                <a:solidFill>
                  <a:schemeClr val="bg1"/>
                </a:solidFill>
                <a:latin typeface="Gisha" panose="020B0502040204020203" pitchFamily="34" charset="-79"/>
                <a:cs typeface="Gisha" panose="020B0502040204020203" pitchFamily="34" charset="-79"/>
              </a:rPr>
              <a:t>For Official Use Only</a:t>
            </a:r>
            <a:endParaRPr lang="he-IL" sz="1200" dirty="0">
              <a:solidFill>
                <a:schemeClr val="bg1"/>
              </a:solidFill>
              <a:latin typeface="Gisha" panose="020B0502040204020203" pitchFamily="34" charset="-79"/>
              <a:cs typeface="Gisha" panose="020B0502040204020203" pitchFamily="34" charset="-79"/>
            </a:endParaRPr>
          </a:p>
        </p:txBody>
      </p:sp>
      <p:sp>
        <p:nvSpPr>
          <p:cNvPr id="104" name="TextBox 103"/>
          <p:cNvSpPr txBox="1"/>
          <p:nvPr/>
        </p:nvSpPr>
        <p:spPr>
          <a:xfrm>
            <a:off x="5364088" y="6381328"/>
            <a:ext cx="3600400" cy="276999"/>
          </a:xfrm>
          <a:prstGeom prst="rect">
            <a:avLst/>
          </a:prstGeom>
          <a:solidFill>
            <a:srgbClr val="0E77BE"/>
          </a:solidFill>
        </p:spPr>
        <p:txBody>
          <a:bodyPr wrap="square" rtlCol="1">
            <a:spAutoFit/>
          </a:bodyPr>
          <a:lstStyle/>
          <a:p>
            <a:pPr algn="l" rtl="0"/>
            <a:endParaRPr lang="he-IL" sz="1200" dirty="0">
              <a:solidFill>
                <a:schemeClr val="bg1"/>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24776867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107503" y="0"/>
            <a:ext cx="8424937" cy="1052736"/>
          </a:xfrm>
          <a:prstGeom prst="rect">
            <a:avLst/>
          </a:prstGeom>
        </p:spPr>
        <p:txBody>
          <a:bodyPr/>
          <a:lstStyle/>
          <a:p>
            <a:pPr algn="ctr" rtl="0" fontAlgn="auto">
              <a:spcAft>
                <a:spcPts val="0"/>
              </a:spcAft>
              <a:defRPr/>
            </a:pPr>
            <a:r>
              <a:rPr lang="en-US" sz="4000" b="1" dirty="0">
                <a:latin typeface="+mj-lt"/>
                <a:ea typeface="+mj-ea"/>
                <a:cs typeface="Guttman Hatzvi" pitchFamily="2" charset="-79"/>
              </a:rPr>
              <a:t>Historical “Spotlight” - Deterrence</a:t>
            </a:r>
            <a:endParaRPr lang="he-IL" sz="4000" b="1" dirty="0">
              <a:latin typeface="+mj-lt"/>
              <a:ea typeface="+mj-ea"/>
              <a:cs typeface="Guttman Hatzvi" pitchFamily="2" charset="-79"/>
            </a:endParaRPr>
          </a:p>
        </p:txBody>
      </p:sp>
      <p:pic>
        <p:nvPicPr>
          <p:cNvPr id="3" name="Picture 2"/>
          <p:cNvPicPr>
            <a:picLocks noChangeAspect="1" noChangeArrowheads="1"/>
          </p:cNvPicPr>
          <p:nvPr/>
        </p:nvPicPr>
        <p:blipFill>
          <a:blip r:embed="rId2" cstate="print"/>
          <a:srcRect/>
          <a:stretch>
            <a:fillRect/>
          </a:stretch>
        </p:blipFill>
        <p:spPr bwMode="auto">
          <a:xfrm>
            <a:off x="249238" y="785813"/>
            <a:ext cx="5040312" cy="2840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noChangeArrowheads="1"/>
          </p:cNvPicPr>
          <p:nvPr/>
        </p:nvPicPr>
        <p:blipFill>
          <a:blip r:embed="rId3" cstate="print"/>
          <a:srcRect/>
          <a:stretch>
            <a:fillRect/>
          </a:stretch>
        </p:blipFill>
        <p:spPr bwMode="auto">
          <a:xfrm>
            <a:off x="249238" y="3778250"/>
            <a:ext cx="5040312" cy="1008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noChangeArrowheads="1"/>
          </p:cNvPicPr>
          <p:nvPr/>
        </p:nvPicPr>
        <p:blipFill>
          <a:blip r:embed="rId4" cstate="print"/>
          <a:srcRect/>
          <a:stretch>
            <a:fillRect/>
          </a:stretch>
        </p:blipFill>
        <p:spPr bwMode="auto">
          <a:xfrm>
            <a:off x="249238" y="4953000"/>
            <a:ext cx="5040312" cy="1344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8"/>
          <p:cNvPicPr>
            <a:picLocks noChangeAspect="1" noChangeArrowheads="1"/>
          </p:cNvPicPr>
          <p:nvPr/>
        </p:nvPicPr>
        <p:blipFill>
          <a:blip r:embed="rId5" cstate="print"/>
          <a:srcRect/>
          <a:stretch>
            <a:fillRect/>
          </a:stretch>
        </p:blipFill>
        <p:spPr bwMode="auto">
          <a:xfrm>
            <a:off x="5786438" y="1631950"/>
            <a:ext cx="3038475" cy="3297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7" name="Picture 9"/>
          <p:cNvPicPr>
            <a:picLocks noChangeAspect="1" noChangeArrowheads="1"/>
          </p:cNvPicPr>
          <p:nvPr/>
        </p:nvPicPr>
        <p:blipFill>
          <a:blip r:embed="rId6" cstate="print"/>
          <a:srcRect/>
          <a:stretch>
            <a:fillRect/>
          </a:stretch>
        </p:blipFill>
        <p:spPr bwMode="auto">
          <a:xfrm>
            <a:off x="4429125" y="4962525"/>
            <a:ext cx="714375" cy="252413"/>
          </a:xfrm>
          <a:prstGeom prst="rect">
            <a:avLst/>
          </a:prstGeom>
          <a:noFill/>
          <a:ln w="9525">
            <a:noFill/>
            <a:miter lim="800000"/>
            <a:headEnd/>
            <a:tailEnd/>
          </a:ln>
        </p:spPr>
      </p:pic>
      <p:pic>
        <p:nvPicPr>
          <p:cNvPr id="5128" name="Picture 9"/>
          <p:cNvPicPr>
            <a:picLocks noChangeAspect="1" noChangeArrowheads="1"/>
          </p:cNvPicPr>
          <p:nvPr/>
        </p:nvPicPr>
        <p:blipFill>
          <a:blip r:embed="rId6" cstate="print"/>
          <a:srcRect/>
          <a:stretch>
            <a:fillRect/>
          </a:stretch>
        </p:blipFill>
        <p:spPr bwMode="auto">
          <a:xfrm>
            <a:off x="428625" y="3357563"/>
            <a:ext cx="919163" cy="252412"/>
          </a:xfrm>
          <a:prstGeom prst="rect">
            <a:avLst/>
          </a:prstGeom>
          <a:noFill/>
          <a:ln w="9525">
            <a:noFill/>
            <a:miter lim="800000"/>
            <a:headEnd/>
            <a:tailEnd/>
          </a:ln>
        </p:spPr>
      </p:pic>
      <p:sp>
        <p:nvSpPr>
          <p:cNvPr id="9" name="TextBox 8"/>
          <p:cNvSpPr txBox="1"/>
          <p:nvPr/>
        </p:nvSpPr>
        <p:spPr>
          <a:xfrm>
            <a:off x="5929322" y="5286375"/>
            <a:ext cx="2891150" cy="738664"/>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rtl="0" eaLnBrk="0" hangingPunct="0">
              <a:spcBef>
                <a:spcPct val="20000"/>
              </a:spcBef>
              <a:buSzPct val="119000"/>
              <a:defRPr/>
            </a:pPr>
            <a:r>
              <a:rPr lang="en-US" sz="1400" b="1" dirty="0">
                <a:solidFill>
                  <a:schemeClr val="tx1"/>
                </a:solidFill>
                <a:latin typeface="+mj-lt"/>
                <a:cs typeface="Guttman Hatzvi" pitchFamily="2" charset="-79"/>
              </a:rPr>
              <a:t>The first time the term is shown in command of operations in the IDF – in the 2</a:t>
            </a:r>
            <a:r>
              <a:rPr lang="en-US" sz="1400" b="1" baseline="30000" dirty="0">
                <a:solidFill>
                  <a:schemeClr val="tx1"/>
                </a:solidFill>
                <a:latin typeface="+mj-lt"/>
                <a:cs typeface="Guttman Hatzvi" pitchFamily="2" charset="-79"/>
              </a:rPr>
              <a:t>nd</a:t>
            </a:r>
            <a:r>
              <a:rPr lang="en-US" sz="1400" b="1" dirty="0">
                <a:solidFill>
                  <a:schemeClr val="tx1"/>
                </a:solidFill>
                <a:latin typeface="+mj-lt"/>
                <a:cs typeface="Guttman Hatzvi" pitchFamily="2" charset="-79"/>
              </a:rPr>
              <a:t> Lebanon War</a:t>
            </a:r>
            <a:endParaRPr lang="he-IL" sz="1400" b="1" dirty="0">
              <a:solidFill>
                <a:schemeClr val="tx1"/>
              </a:solidFill>
              <a:latin typeface="+mj-lt"/>
              <a:cs typeface="Guttman Hatzvi" pitchFamily="2" charset="-79"/>
            </a:endParaRPr>
          </a:p>
        </p:txBody>
      </p:sp>
      <p:sp>
        <p:nvSpPr>
          <p:cNvPr id="10" name="TextBox 9"/>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
        <p:nvSpPr>
          <p:cNvPr id="12" name="מלבן 11"/>
          <p:cNvSpPr/>
          <p:nvPr/>
        </p:nvSpPr>
        <p:spPr>
          <a:xfrm>
            <a:off x="467544" y="836712"/>
            <a:ext cx="4752528" cy="2736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5536" y="764704"/>
            <a:ext cx="4824536" cy="2631490"/>
          </a:xfrm>
          <a:prstGeom prst="rect">
            <a:avLst/>
          </a:prstGeom>
          <a:noFill/>
        </p:spPr>
        <p:txBody>
          <a:bodyPr wrap="square" rtlCol="0">
            <a:spAutoFit/>
          </a:bodyPr>
          <a:lstStyle/>
          <a:p>
            <a:pPr algn="ctr" rtl="0"/>
            <a:r>
              <a:rPr lang="en-US" sz="1100" b="1" dirty="0"/>
              <a:t>Summary</a:t>
            </a:r>
          </a:p>
          <a:p>
            <a:pPr algn="ctr" rtl="0"/>
            <a:endParaRPr lang="en-US" sz="1100" dirty="0"/>
          </a:p>
          <a:p>
            <a:pPr algn="l" rtl="0"/>
            <a:r>
              <a:rPr lang="en-US" sz="1100" dirty="0"/>
              <a:t>The term “deterrence” is elusive. The deterrence is not given exact measurement. There is no clear formula to relate between actions of one side to the mood which was created on the other side. It is relatively easy to identify the instance where the enemy avoids taking  specific action since it was </a:t>
            </a:r>
            <a:r>
              <a:rPr lang="en-US" sz="1100" u="sng" dirty="0"/>
              <a:t>impossible</a:t>
            </a:r>
            <a:r>
              <a:rPr lang="en-US" sz="1100" dirty="0"/>
              <a:t> to do it.  It is harder to measure </a:t>
            </a:r>
            <a:r>
              <a:rPr lang="en-US" sz="1100" u="sng" dirty="0"/>
              <a:t>motives  </a:t>
            </a:r>
            <a:r>
              <a:rPr lang="en-US" sz="1100" dirty="0"/>
              <a:t>- for example, in the instance of the ability to perform a specific activity but from which they refrained. It is not always possible to match the true considerations of abstention: if, for example, it they hold back for fear of the enemy’s expected response. Meaning, if the steps measured by the other side led him to the conclusion that his adopted methods are not worth it – because the price paid for it is greater than the benefits who expects to produce from it? Is this deterrence considered somehow a failure by taking the same side, or failure from taking the same side, or does its failure stem from other considerations?</a:t>
            </a:r>
            <a:endParaRPr lang="en-US" sz="1100" u="sng" dirty="0"/>
          </a:p>
        </p:txBody>
      </p:sp>
      <p:sp>
        <p:nvSpPr>
          <p:cNvPr id="14" name="מלבן 13"/>
          <p:cNvSpPr/>
          <p:nvPr/>
        </p:nvSpPr>
        <p:spPr>
          <a:xfrm>
            <a:off x="251520" y="3789040"/>
            <a:ext cx="5040560"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51520" y="3789040"/>
            <a:ext cx="5040560" cy="938719"/>
          </a:xfrm>
          <a:prstGeom prst="rect">
            <a:avLst/>
          </a:prstGeom>
          <a:noFill/>
        </p:spPr>
        <p:txBody>
          <a:bodyPr wrap="square" rtlCol="0">
            <a:spAutoFit/>
          </a:bodyPr>
          <a:lstStyle/>
          <a:p>
            <a:pPr algn="l" rtl="0"/>
            <a:r>
              <a:rPr lang="en-US" sz="1100" dirty="0"/>
              <a:t> The question if the concept of what deterrence can achieve can be measured only in retrospect. Furthermore, as we have seen from the different examples, the mask of deterrence is limited by time – forming, in the view of the side which is supposed to be deterred, under new circumstances, and with its changes considered , ceasing to deter making  moves which they avoided implementing until then.  </a:t>
            </a:r>
          </a:p>
        </p:txBody>
      </p:sp>
      <p:sp>
        <p:nvSpPr>
          <p:cNvPr id="16" name="מלבן 15"/>
          <p:cNvSpPr/>
          <p:nvPr/>
        </p:nvSpPr>
        <p:spPr>
          <a:xfrm>
            <a:off x="323528" y="4941168"/>
            <a:ext cx="4824536"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51520" y="4941168"/>
            <a:ext cx="4968552" cy="1107996"/>
          </a:xfrm>
          <a:prstGeom prst="rect">
            <a:avLst/>
          </a:prstGeom>
          <a:noFill/>
        </p:spPr>
        <p:txBody>
          <a:bodyPr wrap="square" rtlCol="0">
            <a:spAutoFit/>
          </a:bodyPr>
          <a:lstStyle/>
          <a:p>
            <a:pPr algn="l" rtl="0"/>
            <a:r>
              <a:rPr lang="en-US" sz="1100" dirty="0"/>
              <a:t>Even if it is right to use general terms, such as “deterrence renewal,” “improvement of deterrence capability,” as components of strategic process, expressing aspirations to create an atmosphere within the enemy, making it seem that there is no place to use them in the description as one of the components of the situation’s expected  finish. Related to this, it is expected to describe the real situation which is presented as a result of the same deterrence. </a:t>
            </a:r>
          </a:p>
        </p:txBody>
      </p:sp>
      <p:sp>
        <p:nvSpPr>
          <p:cNvPr id="18" name="מלבן 17"/>
          <p:cNvSpPr/>
          <p:nvPr/>
        </p:nvSpPr>
        <p:spPr>
          <a:xfrm>
            <a:off x="5868144" y="2276872"/>
            <a:ext cx="2880320" cy="2664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796136" y="2420888"/>
            <a:ext cx="3024336" cy="2031325"/>
          </a:xfrm>
          <a:prstGeom prst="rect">
            <a:avLst/>
          </a:prstGeom>
          <a:noFill/>
        </p:spPr>
        <p:txBody>
          <a:bodyPr wrap="square" rtlCol="0">
            <a:spAutoFit/>
          </a:bodyPr>
          <a:lstStyle/>
          <a:p>
            <a:pPr algn="ctr" rtl="0"/>
            <a:r>
              <a:rPr lang="en-US" sz="1400" dirty="0"/>
              <a:t>History Spotlight 29</a:t>
            </a:r>
          </a:p>
          <a:p>
            <a:pPr algn="ctr" rtl="0"/>
            <a:endParaRPr lang="en-US" dirty="0"/>
          </a:p>
          <a:p>
            <a:pPr algn="ctr" rtl="0"/>
            <a:r>
              <a:rPr lang="en-US" dirty="0"/>
              <a:t>Concept of “deterrence” and it place in the command of operations in wars, operations, and in IDF Exercises</a:t>
            </a:r>
          </a:p>
        </p:txBody>
      </p:sp>
      <p:sp>
        <p:nvSpPr>
          <p:cNvPr id="20" name="TextBox 19"/>
          <p:cNvSpPr txBox="1"/>
          <p:nvPr/>
        </p:nvSpPr>
        <p:spPr>
          <a:xfrm>
            <a:off x="107504" y="6453336"/>
            <a:ext cx="2918128" cy="276999"/>
          </a:xfrm>
          <a:prstGeom prst="rect">
            <a:avLst/>
          </a:prstGeom>
          <a:solidFill>
            <a:srgbClr val="0E77BE"/>
          </a:solidFill>
        </p:spPr>
        <p:txBody>
          <a:bodyPr wrap="square" rtlCol="1">
            <a:spAutoFit/>
          </a:bodyPr>
          <a:lstStyle/>
          <a:p>
            <a:pPr algn="l" rtl="0"/>
            <a:r>
              <a:rPr lang="en-US" sz="1200" dirty="0">
                <a:solidFill>
                  <a:schemeClr val="bg1"/>
                </a:solidFill>
                <a:latin typeface="Gisha" panose="020B0502040204020203" pitchFamily="34" charset="-79"/>
                <a:cs typeface="Gisha" panose="020B0502040204020203" pitchFamily="34" charset="-79"/>
              </a:rPr>
              <a:t>For Official Use Only</a:t>
            </a:r>
            <a:endParaRPr lang="he-IL" sz="1200" dirty="0">
              <a:solidFill>
                <a:schemeClr val="bg1"/>
              </a:solidFill>
              <a:latin typeface="Gisha" panose="020B0502040204020203" pitchFamily="34" charset="-79"/>
              <a:cs typeface="Gisha" panose="020B0502040204020203" pitchFamily="34" charset="-79"/>
            </a:endParaRPr>
          </a:p>
        </p:txBody>
      </p:sp>
      <p:sp>
        <p:nvSpPr>
          <p:cNvPr id="21" name="TextBox 20"/>
          <p:cNvSpPr txBox="1"/>
          <p:nvPr/>
        </p:nvSpPr>
        <p:spPr>
          <a:xfrm>
            <a:off x="5364088" y="6381328"/>
            <a:ext cx="3600400" cy="276999"/>
          </a:xfrm>
          <a:prstGeom prst="rect">
            <a:avLst/>
          </a:prstGeom>
          <a:solidFill>
            <a:srgbClr val="0E77BE"/>
          </a:solidFill>
        </p:spPr>
        <p:txBody>
          <a:bodyPr wrap="square" rtlCol="1">
            <a:spAutoFit/>
          </a:bodyPr>
          <a:lstStyle/>
          <a:p>
            <a:pPr algn="l" rtl="0"/>
            <a:endParaRPr lang="he-IL" sz="1200" dirty="0">
              <a:solidFill>
                <a:schemeClr val="bg1"/>
              </a:solidFill>
              <a:latin typeface="Gisha" panose="020B0502040204020203" pitchFamily="34" charset="-79"/>
              <a:cs typeface="Gisha" panose="020B0502040204020203" pitchFamily="34" charset="-79"/>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כותרת 1"/>
          <p:cNvSpPr>
            <a:spLocks noGrp="1"/>
          </p:cNvSpPr>
          <p:nvPr>
            <p:ph type="title"/>
          </p:nvPr>
        </p:nvSpPr>
        <p:spPr/>
        <p:txBody>
          <a:bodyPr/>
          <a:lstStyle/>
          <a:p>
            <a:r>
              <a:rPr sz="4000"/>
              <a:t> </a:t>
            </a:r>
            <a:endParaRPr lang="he-IL" sz="3600" dirty="0"/>
          </a:p>
        </p:txBody>
      </p:sp>
      <p:pic>
        <p:nvPicPr>
          <p:cNvPr id="55" name="Picture 63" descr="TFISAT"/>
          <p:cNvPicPr>
            <a:picLocks noChangeAspect="1" noChangeArrowheads="1"/>
          </p:cNvPicPr>
          <p:nvPr/>
        </p:nvPicPr>
        <p:blipFill>
          <a:blip r:embed="rId2" cstate="print"/>
          <a:srcRect l="23531" t="45712" r="25426" b="14110"/>
          <a:stretch>
            <a:fillRect/>
          </a:stretch>
        </p:blipFill>
        <p:spPr bwMode="auto">
          <a:xfrm>
            <a:off x="4912209" y="3184909"/>
            <a:ext cx="877888" cy="1172785"/>
          </a:xfrm>
          <a:prstGeom prst="rect">
            <a:avLst/>
          </a:prstGeom>
          <a:noFill/>
          <a:ln w="19050">
            <a:solidFill>
              <a:schemeClr val="tx1"/>
            </a:solidFill>
            <a:miter lim="800000"/>
            <a:headEnd/>
            <a:tailEnd/>
          </a:ln>
        </p:spPr>
      </p:pic>
      <p:pic>
        <p:nvPicPr>
          <p:cNvPr id="61" name="Picture 2"/>
          <p:cNvPicPr>
            <a:picLocks noChangeAspect="1" noChangeArrowheads="1"/>
          </p:cNvPicPr>
          <p:nvPr/>
        </p:nvPicPr>
        <p:blipFill>
          <a:blip r:embed="rId3" cstate="screen"/>
          <a:srcRect/>
          <a:stretch>
            <a:fillRect/>
          </a:stretch>
        </p:blipFill>
        <p:spPr bwMode="auto">
          <a:xfrm>
            <a:off x="1714480" y="3184909"/>
            <a:ext cx="828000" cy="1172785"/>
          </a:xfrm>
          <a:prstGeom prst="rect">
            <a:avLst/>
          </a:prstGeom>
          <a:noFill/>
          <a:ln w="19050">
            <a:solidFill>
              <a:schemeClr val="tx1"/>
            </a:solidFill>
            <a:miter lim="800000"/>
            <a:headEnd/>
            <a:tailEnd/>
          </a:ln>
          <a:effectLst/>
        </p:spPr>
      </p:pic>
      <p:pic>
        <p:nvPicPr>
          <p:cNvPr id="4098" name="Picture 2"/>
          <p:cNvPicPr>
            <a:picLocks noChangeAspect="1" noChangeArrowheads="1"/>
          </p:cNvPicPr>
          <p:nvPr/>
        </p:nvPicPr>
        <p:blipFill>
          <a:blip r:embed="rId4" cstate="screen"/>
          <a:srcRect/>
          <a:stretch>
            <a:fillRect/>
          </a:stretch>
        </p:blipFill>
        <p:spPr bwMode="auto">
          <a:xfrm>
            <a:off x="6858016" y="3184909"/>
            <a:ext cx="883745" cy="1172785"/>
          </a:xfrm>
          <a:prstGeom prst="rect">
            <a:avLst/>
          </a:prstGeom>
          <a:noFill/>
          <a:ln w="28575">
            <a:solidFill>
              <a:schemeClr val="tx1"/>
            </a:solidFill>
            <a:miter lim="800000"/>
            <a:headEnd/>
            <a:tailEnd/>
          </a:ln>
          <a:effectLst/>
        </p:spPr>
      </p:pic>
      <p:pic>
        <p:nvPicPr>
          <p:cNvPr id="42" name="Picture 4"/>
          <p:cNvPicPr>
            <a:picLocks noChangeAspect="1" noChangeArrowheads="1"/>
          </p:cNvPicPr>
          <p:nvPr/>
        </p:nvPicPr>
        <p:blipFill>
          <a:blip r:embed="rId5" cstate="screen"/>
          <a:srcRect/>
          <a:stretch>
            <a:fillRect/>
          </a:stretch>
        </p:blipFill>
        <p:spPr bwMode="auto">
          <a:xfrm>
            <a:off x="3803794" y="3184909"/>
            <a:ext cx="839644" cy="1172785"/>
          </a:xfrm>
          <a:prstGeom prst="rect">
            <a:avLst/>
          </a:prstGeom>
          <a:noFill/>
          <a:ln w="19050">
            <a:solidFill>
              <a:schemeClr val="tx1"/>
            </a:solidFill>
            <a:miter lim="800000"/>
            <a:headEnd/>
            <a:tailEnd/>
          </a:ln>
          <a:effectLst/>
        </p:spPr>
      </p:pic>
      <p:pic>
        <p:nvPicPr>
          <p:cNvPr id="2" name="Picture 2"/>
          <p:cNvPicPr>
            <a:picLocks noChangeAspect="1" noChangeArrowheads="1"/>
          </p:cNvPicPr>
          <p:nvPr/>
        </p:nvPicPr>
        <p:blipFill>
          <a:blip r:embed="rId6" cstate="screen"/>
          <a:srcRect/>
          <a:stretch>
            <a:fillRect/>
          </a:stretch>
        </p:blipFill>
        <p:spPr bwMode="auto">
          <a:xfrm>
            <a:off x="8215338" y="3143248"/>
            <a:ext cx="866980" cy="1214446"/>
          </a:xfrm>
          <a:prstGeom prst="rect">
            <a:avLst/>
          </a:prstGeom>
          <a:noFill/>
          <a:ln w="28575">
            <a:solidFill>
              <a:schemeClr val="tx1"/>
            </a:solidFill>
            <a:miter lim="800000"/>
            <a:headEnd/>
            <a:tailEnd/>
          </a:ln>
          <a:effectLst/>
        </p:spPr>
      </p:pic>
      <p:pic>
        <p:nvPicPr>
          <p:cNvPr id="67" name="תמונה 66"/>
          <p:cNvPicPr/>
          <p:nvPr/>
        </p:nvPicPr>
        <p:blipFill>
          <a:blip r:embed="rId7" cstate="print"/>
          <a:srcRect l="34481" t="8013" r="31574" b="4167"/>
          <a:stretch>
            <a:fillRect/>
          </a:stretch>
        </p:blipFill>
        <p:spPr bwMode="auto">
          <a:xfrm>
            <a:off x="214282" y="3143248"/>
            <a:ext cx="857224" cy="1214446"/>
          </a:xfrm>
          <a:prstGeom prst="rect">
            <a:avLst/>
          </a:prstGeom>
          <a:noFill/>
          <a:ln w="19050">
            <a:solidFill>
              <a:schemeClr val="tx1"/>
            </a:solidFill>
            <a:miter lim="800000"/>
            <a:headEnd/>
            <a:tailEnd/>
          </a:ln>
          <a:effectLst/>
        </p:spPr>
      </p:pic>
      <p:sp>
        <p:nvSpPr>
          <p:cNvPr id="59" name="כותרת 3"/>
          <p:cNvSpPr txBox="1">
            <a:spLocks/>
          </p:cNvSpPr>
          <p:nvPr/>
        </p:nvSpPr>
        <p:spPr>
          <a:xfrm>
            <a:off x="642910" y="357166"/>
            <a:ext cx="7772400" cy="65563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Gisha" panose="020B0502040204020203" pitchFamily="34" charset="-79"/>
                <a:ea typeface="+mj-ea"/>
                <a:cs typeface="Gisha" panose="020B0502040204020203" pitchFamily="34" charset="-79"/>
              </a:rPr>
              <a:t>Meridor</a:t>
            </a:r>
            <a:r>
              <a:rPr kumimoji="0" lang="en-US" sz="3200" b="1" i="0" u="none" strike="noStrike" kern="1200" cap="none" spc="0" normalizeH="0" baseline="0" noProof="0" dirty="0">
                <a:ln>
                  <a:noFill/>
                </a:ln>
                <a:solidFill>
                  <a:schemeClr val="tx1"/>
                </a:solidFill>
                <a:effectLst/>
                <a:uLnTx/>
                <a:uFillTx/>
                <a:latin typeface="Gisha" panose="020B0502040204020203" pitchFamily="34" charset="-79"/>
                <a:ea typeface="+mj-ea"/>
                <a:cs typeface="Gisha" panose="020B0502040204020203" pitchFamily="34" charset="-79"/>
              </a:rPr>
              <a:t> Report from</a:t>
            </a:r>
            <a:r>
              <a:rPr kumimoji="0" lang="en-US" sz="3200" b="1" i="0" u="none" strike="noStrike" kern="1200" cap="none" spc="0" normalizeH="0" noProof="0" dirty="0">
                <a:ln>
                  <a:noFill/>
                </a:ln>
                <a:solidFill>
                  <a:schemeClr val="tx1"/>
                </a:solidFill>
                <a:effectLst/>
                <a:uLnTx/>
                <a:uFillTx/>
                <a:latin typeface="Gisha" panose="020B0502040204020203" pitchFamily="34" charset="-79"/>
                <a:ea typeface="+mj-ea"/>
                <a:cs typeface="Gisha" panose="020B0502040204020203" pitchFamily="34" charset="-79"/>
              </a:rPr>
              <a:t> 2007</a:t>
            </a:r>
            <a:endParaRPr kumimoji="0" lang="he-IL" sz="3200" b="1" i="0" u="none" strike="noStrike" kern="1200" cap="none" spc="0" normalizeH="0" baseline="0" noProof="0" dirty="0">
              <a:ln>
                <a:noFill/>
              </a:ln>
              <a:solidFill>
                <a:schemeClr val="tx1"/>
              </a:solidFill>
              <a:effectLst/>
              <a:uLnTx/>
              <a:uFillTx/>
              <a:latin typeface="Gisha" panose="020B0502040204020203" pitchFamily="34" charset="-79"/>
              <a:ea typeface="+mj-ea"/>
              <a:cs typeface="Gisha" panose="020B0502040204020203" pitchFamily="34" charset="-79"/>
            </a:endParaRPr>
          </a:p>
        </p:txBody>
      </p:sp>
      <p:cxnSp>
        <p:nvCxnSpPr>
          <p:cNvPr id="58" name="מחבר ישר 44"/>
          <p:cNvCxnSpPr/>
          <p:nvPr/>
        </p:nvCxnSpPr>
        <p:spPr>
          <a:xfrm rot="5400000">
            <a:off x="4776792" y="2206914"/>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60" name="מחבר ישר 44"/>
          <p:cNvCxnSpPr/>
          <p:nvPr/>
        </p:nvCxnSpPr>
        <p:spPr>
          <a:xfrm rot="5400000">
            <a:off x="647592" y="2226020"/>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68" name="מחבר ישר 45"/>
          <p:cNvCxnSpPr/>
          <p:nvPr/>
        </p:nvCxnSpPr>
        <p:spPr>
          <a:xfrm rot="5400000">
            <a:off x="2060565" y="2226076"/>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69" name="מחבר ישר 26"/>
          <p:cNvCxnSpPr/>
          <p:nvPr/>
        </p:nvCxnSpPr>
        <p:spPr>
          <a:xfrm rot="10800000">
            <a:off x="0" y="2431392"/>
            <a:ext cx="9144000" cy="1588"/>
          </a:xfrm>
          <a:prstGeom prst="line">
            <a:avLst/>
          </a:prstGeom>
          <a:ln w="76200">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אליפסה 27"/>
          <p:cNvSpPr/>
          <p:nvPr/>
        </p:nvSpPr>
        <p:spPr>
          <a:xfrm>
            <a:off x="7880816" y="2288517"/>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1" name="אליפסה 30"/>
          <p:cNvSpPr/>
          <p:nvPr/>
        </p:nvSpPr>
        <p:spPr>
          <a:xfrm>
            <a:off x="5312260" y="2288517"/>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2" name="אליפסה 33"/>
          <p:cNvSpPr/>
          <p:nvPr/>
        </p:nvSpPr>
        <p:spPr>
          <a:xfrm>
            <a:off x="779365" y="2288517"/>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3" name="אליפסה 34"/>
          <p:cNvSpPr/>
          <p:nvPr/>
        </p:nvSpPr>
        <p:spPr>
          <a:xfrm>
            <a:off x="2919399" y="2288517"/>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4" name="TextBox 42"/>
          <p:cNvSpPr txBox="1">
            <a:spLocks noChangeArrowheads="1"/>
          </p:cNvSpPr>
          <p:nvPr/>
        </p:nvSpPr>
        <p:spPr bwMode="auto">
          <a:xfrm>
            <a:off x="6844266" y="1340768"/>
            <a:ext cx="953851"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2002</a:t>
            </a:r>
          </a:p>
          <a:p>
            <a:pPr algn="ctr" rtl="0"/>
            <a:r>
              <a:rPr lang="en-US" sz="1200" b="1" dirty="0">
                <a:cs typeface="Guttman Hatzvi" pitchFamily="2" charset="-79"/>
              </a:rPr>
              <a:t>IDF Strategy</a:t>
            </a:r>
          </a:p>
          <a:p>
            <a:pPr algn="ctr" rtl="0"/>
            <a:r>
              <a:rPr lang="en-US" sz="1200" b="1" dirty="0" err="1">
                <a:latin typeface="+mj-lt"/>
                <a:cs typeface="Guttman Hatzvi" pitchFamily="2" charset="-79"/>
              </a:rPr>
              <a:t>Mofaz</a:t>
            </a:r>
            <a:endParaRPr lang="he-IL" sz="1200" b="1" dirty="0">
              <a:latin typeface="+mj-lt"/>
              <a:cs typeface="Guttman Hatzvi" pitchFamily="2" charset="-79"/>
            </a:endParaRPr>
          </a:p>
        </p:txBody>
      </p:sp>
      <p:sp>
        <p:nvSpPr>
          <p:cNvPr id="75" name="TextBox 42"/>
          <p:cNvSpPr txBox="1">
            <a:spLocks noChangeArrowheads="1"/>
          </p:cNvSpPr>
          <p:nvPr/>
        </p:nvSpPr>
        <p:spPr bwMode="auto">
          <a:xfrm>
            <a:off x="4554253" y="1340768"/>
            <a:ext cx="953851"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2006</a:t>
            </a:r>
          </a:p>
          <a:p>
            <a:pPr algn="ctr" rtl="0"/>
            <a:r>
              <a:rPr lang="en-US" sz="1200" b="1" dirty="0">
                <a:cs typeface="Guttman Hatzvi" pitchFamily="2" charset="-79"/>
              </a:rPr>
              <a:t>IDF Strategy</a:t>
            </a:r>
          </a:p>
          <a:p>
            <a:pPr algn="ctr" rtl="0"/>
            <a:r>
              <a:rPr lang="en-US" sz="1200" b="1" dirty="0" err="1">
                <a:latin typeface="+mj-lt"/>
                <a:cs typeface="Guttman Hatzvi" pitchFamily="2" charset="-79"/>
              </a:rPr>
              <a:t>Halutz</a:t>
            </a:r>
            <a:endParaRPr lang="en-US" sz="1200" b="1" dirty="0">
              <a:latin typeface="+mj-lt"/>
              <a:cs typeface="Guttman Hatzvi" pitchFamily="2" charset="-79"/>
            </a:endParaRPr>
          </a:p>
        </p:txBody>
      </p:sp>
      <p:sp>
        <p:nvSpPr>
          <p:cNvPr id="76" name="TextBox 42"/>
          <p:cNvSpPr txBox="1">
            <a:spLocks noChangeArrowheads="1"/>
          </p:cNvSpPr>
          <p:nvPr/>
        </p:nvSpPr>
        <p:spPr bwMode="auto">
          <a:xfrm>
            <a:off x="1835696" y="1422293"/>
            <a:ext cx="953851"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2013</a:t>
            </a:r>
          </a:p>
          <a:p>
            <a:pPr algn="ctr" rtl="0"/>
            <a:r>
              <a:rPr lang="en-US" sz="1200" b="1" dirty="0">
                <a:latin typeface="+mj-lt"/>
                <a:cs typeface="Guttman Hatzvi" pitchFamily="2" charset="-79"/>
              </a:rPr>
              <a:t>IDF Strategy</a:t>
            </a:r>
          </a:p>
          <a:p>
            <a:pPr algn="ctr" rtl="0"/>
            <a:r>
              <a:rPr lang="en-US" sz="1200" b="1" dirty="0" err="1">
                <a:latin typeface="+mj-lt"/>
                <a:cs typeface="Guttman Hatzvi" pitchFamily="2" charset="-79"/>
              </a:rPr>
              <a:t>Gantz</a:t>
            </a:r>
            <a:endParaRPr lang="he-IL" sz="1200" b="1" dirty="0">
              <a:latin typeface="+mj-lt"/>
              <a:cs typeface="Guttman Hatzvi" pitchFamily="2" charset="-79"/>
            </a:endParaRPr>
          </a:p>
        </p:txBody>
      </p:sp>
      <p:cxnSp>
        <p:nvCxnSpPr>
          <p:cNvPr id="77" name="מחבר ישר 43"/>
          <p:cNvCxnSpPr/>
          <p:nvPr/>
        </p:nvCxnSpPr>
        <p:spPr>
          <a:xfrm rot="5400000">
            <a:off x="7067160" y="2164272"/>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78" name="TextBox 42"/>
          <p:cNvSpPr txBox="1">
            <a:spLocks noChangeArrowheads="1"/>
          </p:cNvSpPr>
          <p:nvPr/>
        </p:nvSpPr>
        <p:spPr bwMode="auto">
          <a:xfrm>
            <a:off x="4183659" y="1928058"/>
            <a:ext cx="849913" cy="461665"/>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2006</a:t>
            </a:r>
          </a:p>
          <a:p>
            <a:pPr algn="ctr"/>
            <a:r>
              <a:rPr lang="en-US" sz="1200" b="1" dirty="0">
                <a:latin typeface="+mj-lt"/>
                <a:cs typeface="Guttman Hatzvi" pitchFamily="2" charset="-79"/>
              </a:rPr>
              <a:t>Lebanon 2</a:t>
            </a:r>
            <a:endParaRPr lang="he-IL" sz="1200" b="1" dirty="0">
              <a:latin typeface="+mj-lt"/>
              <a:cs typeface="Guttman Hatzvi" pitchFamily="2" charset="-79"/>
            </a:endParaRPr>
          </a:p>
        </p:txBody>
      </p:sp>
      <p:sp>
        <p:nvSpPr>
          <p:cNvPr id="79" name="TextBox 42"/>
          <p:cNvSpPr txBox="1">
            <a:spLocks noChangeArrowheads="1"/>
          </p:cNvSpPr>
          <p:nvPr/>
        </p:nvSpPr>
        <p:spPr bwMode="auto">
          <a:xfrm>
            <a:off x="3292025" y="1879235"/>
            <a:ext cx="790473" cy="461665"/>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2008</a:t>
            </a:r>
          </a:p>
          <a:p>
            <a:pPr algn="ctr"/>
            <a:r>
              <a:rPr lang="en-US" sz="1200" b="1" dirty="0">
                <a:latin typeface="+mj-lt"/>
                <a:cs typeface="Guttman Hatzvi" pitchFamily="2" charset="-79"/>
              </a:rPr>
              <a:t>Cast Lead</a:t>
            </a:r>
            <a:endParaRPr lang="he-IL" sz="1200" b="1" dirty="0">
              <a:latin typeface="+mj-lt"/>
              <a:cs typeface="Guttman Hatzvi" pitchFamily="2" charset="-79"/>
            </a:endParaRPr>
          </a:p>
        </p:txBody>
      </p:sp>
      <p:sp>
        <p:nvSpPr>
          <p:cNvPr id="80" name="TextBox 79"/>
          <p:cNvSpPr txBox="1">
            <a:spLocks noChangeArrowheads="1"/>
          </p:cNvSpPr>
          <p:nvPr/>
        </p:nvSpPr>
        <p:spPr bwMode="auto">
          <a:xfrm>
            <a:off x="954717" y="1856037"/>
            <a:ext cx="1174296" cy="461665"/>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2014</a:t>
            </a:r>
          </a:p>
          <a:p>
            <a:pPr algn="ctr" rtl="0"/>
            <a:r>
              <a:rPr lang="en-US" sz="1200" b="1" dirty="0">
                <a:latin typeface="+mj-lt"/>
                <a:cs typeface="Guttman Hatzvi" pitchFamily="2" charset="-79"/>
              </a:rPr>
              <a:t>Protective Edge</a:t>
            </a:r>
            <a:endParaRPr lang="he-IL" sz="1200" b="1" dirty="0">
              <a:latin typeface="+mj-lt"/>
              <a:cs typeface="Guttman Hatzvi" pitchFamily="2" charset="-79"/>
            </a:endParaRPr>
          </a:p>
        </p:txBody>
      </p:sp>
      <p:cxnSp>
        <p:nvCxnSpPr>
          <p:cNvPr id="81" name="מחבר ישר 52"/>
          <p:cNvCxnSpPr/>
          <p:nvPr/>
        </p:nvCxnSpPr>
        <p:spPr>
          <a:xfrm rot="5400000">
            <a:off x="7845408" y="2163710"/>
            <a:ext cx="360000"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82" name="מחבר ישר 53"/>
          <p:cNvCxnSpPr/>
          <p:nvPr/>
        </p:nvCxnSpPr>
        <p:spPr>
          <a:xfrm rot="5400000">
            <a:off x="8568594" y="1479710"/>
            <a:ext cx="0" cy="1008000"/>
          </a:xfrm>
          <a:prstGeom prst="line">
            <a:avLst/>
          </a:prstGeom>
          <a:ln w="28575">
            <a:prstDash val="dash"/>
            <a:headEnd type="triangle" w="med" len="med"/>
            <a:tailEnd type="none" w="med" len="med"/>
          </a:ln>
        </p:spPr>
        <p:style>
          <a:lnRef idx="1">
            <a:schemeClr val="accent2"/>
          </a:lnRef>
          <a:fillRef idx="0">
            <a:schemeClr val="accent2"/>
          </a:fillRef>
          <a:effectRef idx="0">
            <a:schemeClr val="accent2"/>
          </a:effectRef>
          <a:fontRef idx="minor">
            <a:schemeClr val="tx1"/>
          </a:fontRef>
        </p:style>
      </p:cxnSp>
      <p:sp>
        <p:nvSpPr>
          <p:cNvPr id="83" name="TextBox 42"/>
          <p:cNvSpPr txBox="1">
            <a:spLocks noChangeArrowheads="1"/>
          </p:cNvSpPr>
          <p:nvPr/>
        </p:nvSpPr>
        <p:spPr bwMode="auto">
          <a:xfrm>
            <a:off x="8022897" y="1663933"/>
            <a:ext cx="1082412" cy="338554"/>
          </a:xfrm>
          <a:prstGeom prst="rect">
            <a:avLst/>
          </a:prstGeom>
          <a:noFill/>
          <a:ln w="9525">
            <a:noFill/>
            <a:miter lim="800000"/>
            <a:headEnd/>
            <a:tailEnd/>
          </a:ln>
        </p:spPr>
        <p:txBody>
          <a:bodyPr wrap="none">
            <a:spAutoFit/>
          </a:bodyPr>
          <a:lstStyle/>
          <a:p>
            <a:pPr algn="ctr"/>
            <a:r>
              <a:rPr lang="en-US" sz="1600" b="1" dirty="0">
                <a:latin typeface="+mj-lt"/>
                <a:cs typeface="Guttman Hatzvi" pitchFamily="2" charset="-79"/>
              </a:rPr>
              <a:t>In the Past</a:t>
            </a:r>
            <a:endParaRPr lang="he-IL" sz="1600" b="1" dirty="0">
              <a:latin typeface="+mj-lt"/>
              <a:cs typeface="Guttman Hatzvi" pitchFamily="2" charset="-79"/>
            </a:endParaRPr>
          </a:p>
        </p:txBody>
      </p:sp>
      <p:sp>
        <p:nvSpPr>
          <p:cNvPr id="84" name="אליפסה 61"/>
          <p:cNvSpPr/>
          <p:nvPr/>
        </p:nvSpPr>
        <p:spPr>
          <a:xfrm>
            <a:off x="4021670" y="2340900"/>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5" name="TextBox 84"/>
          <p:cNvSpPr txBox="1">
            <a:spLocks noChangeArrowheads="1"/>
          </p:cNvSpPr>
          <p:nvPr/>
        </p:nvSpPr>
        <p:spPr bwMode="auto">
          <a:xfrm>
            <a:off x="449797" y="1422293"/>
            <a:ext cx="953851"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2015</a:t>
            </a:r>
          </a:p>
          <a:p>
            <a:pPr algn="ctr" rtl="0"/>
            <a:r>
              <a:rPr lang="en-US" sz="1200" b="1" dirty="0">
                <a:latin typeface="+mj-lt"/>
                <a:cs typeface="Guttman Hatzvi" pitchFamily="2" charset="-79"/>
              </a:rPr>
              <a:t>IDF Strategy</a:t>
            </a:r>
          </a:p>
          <a:p>
            <a:pPr algn="ctr" rtl="0"/>
            <a:r>
              <a:rPr lang="en-US" sz="1200" b="1" dirty="0" err="1">
                <a:latin typeface="+mj-lt"/>
                <a:cs typeface="Guttman Hatzvi" pitchFamily="2" charset="-79"/>
              </a:rPr>
              <a:t>Eizenkot</a:t>
            </a:r>
            <a:endParaRPr lang="he-IL" sz="1200" b="1" dirty="0">
              <a:latin typeface="+mj-lt"/>
              <a:cs typeface="Guttman Hatzvi" pitchFamily="2" charset="-79"/>
            </a:endParaRPr>
          </a:p>
        </p:txBody>
      </p:sp>
      <p:sp>
        <p:nvSpPr>
          <p:cNvPr id="86" name="אליפסה 39"/>
          <p:cNvSpPr/>
          <p:nvPr/>
        </p:nvSpPr>
        <p:spPr>
          <a:xfrm>
            <a:off x="1377323" y="2332659"/>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7" name="אליפסה 39"/>
          <p:cNvSpPr/>
          <p:nvPr/>
        </p:nvSpPr>
        <p:spPr>
          <a:xfrm>
            <a:off x="2191117" y="2342469"/>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8" name="אליפסה 39"/>
          <p:cNvSpPr/>
          <p:nvPr/>
        </p:nvSpPr>
        <p:spPr>
          <a:xfrm>
            <a:off x="7915741" y="2332659"/>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9" name="אליפסה 39"/>
          <p:cNvSpPr/>
          <p:nvPr/>
        </p:nvSpPr>
        <p:spPr>
          <a:xfrm>
            <a:off x="814290" y="2332659"/>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0" name="אליפסה 39"/>
          <p:cNvSpPr/>
          <p:nvPr/>
        </p:nvSpPr>
        <p:spPr>
          <a:xfrm>
            <a:off x="7217487" y="2325825"/>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1" name="TextBox 90"/>
          <p:cNvSpPr txBox="1"/>
          <p:nvPr/>
        </p:nvSpPr>
        <p:spPr>
          <a:xfrm>
            <a:off x="7666504" y="2586807"/>
            <a:ext cx="714375" cy="338137"/>
          </a:xfrm>
          <a:prstGeom prst="rect">
            <a:avLst/>
          </a:prstGeom>
          <a:noFill/>
        </p:spPr>
        <p:txBody>
          <a:bodyPr rtlCol="1">
            <a:spAutoFit/>
          </a:bodyPr>
          <a:lstStyle/>
          <a:p>
            <a:pPr algn="ctr">
              <a:defRPr/>
            </a:pPr>
            <a:r>
              <a:rPr lang="he-IL" sz="1600" b="1" dirty="0">
                <a:solidFill>
                  <a:schemeClr val="tx2">
                    <a:lumMod val="60000"/>
                    <a:lumOff val="40000"/>
                  </a:schemeClr>
                </a:solidFill>
                <a:latin typeface="Guttman Hatzvi" pitchFamily="2" charset="-79"/>
                <a:cs typeface="Guttman Hatzvi" pitchFamily="2" charset="-79"/>
              </a:rPr>
              <a:t>2000</a:t>
            </a:r>
          </a:p>
        </p:txBody>
      </p:sp>
      <p:sp>
        <p:nvSpPr>
          <p:cNvPr id="92" name="TextBox 91"/>
          <p:cNvSpPr txBox="1"/>
          <p:nvPr/>
        </p:nvSpPr>
        <p:spPr>
          <a:xfrm>
            <a:off x="571477" y="2586807"/>
            <a:ext cx="714375" cy="338137"/>
          </a:xfrm>
          <a:prstGeom prst="rect">
            <a:avLst/>
          </a:prstGeom>
          <a:noFill/>
        </p:spPr>
        <p:txBody>
          <a:bodyPr rtlCol="1">
            <a:spAutoFit/>
          </a:bodyPr>
          <a:lstStyle/>
          <a:p>
            <a:pPr algn="ctr">
              <a:defRPr/>
            </a:pPr>
            <a:r>
              <a:rPr lang="he-IL" sz="1600" b="1" dirty="0">
                <a:solidFill>
                  <a:schemeClr val="tx2">
                    <a:lumMod val="60000"/>
                    <a:lumOff val="40000"/>
                  </a:schemeClr>
                </a:solidFill>
                <a:latin typeface="Guttman Hatzvi" pitchFamily="2" charset="-79"/>
                <a:cs typeface="Guttman Hatzvi" pitchFamily="2" charset="-79"/>
              </a:rPr>
              <a:t>2015</a:t>
            </a:r>
          </a:p>
        </p:txBody>
      </p:sp>
      <p:sp>
        <p:nvSpPr>
          <p:cNvPr id="93" name="TextBox 92"/>
          <p:cNvSpPr txBox="1"/>
          <p:nvPr/>
        </p:nvSpPr>
        <p:spPr>
          <a:xfrm>
            <a:off x="2714617" y="2586807"/>
            <a:ext cx="714375" cy="338137"/>
          </a:xfrm>
          <a:prstGeom prst="rect">
            <a:avLst/>
          </a:prstGeom>
          <a:noFill/>
        </p:spPr>
        <p:txBody>
          <a:bodyPr rtlCol="1">
            <a:spAutoFit/>
          </a:bodyPr>
          <a:lstStyle/>
          <a:p>
            <a:pPr algn="ctr">
              <a:defRPr/>
            </a:pPr>
            <a:r>
              <a:rPr lang="he-IL" sz="1600" b="1" dirty="0">
                <a:solidFill>
                  <a:schemeClr val="tx2">
                    <a:lumMod val="60000"/>
                    <a:lumOff val="40000"/>
                  </a:schemeClr>
                </a:solidFill>
                <a:latin typeface="Guttman Hatzvi" pitchFamily="2" charset="-79"/>
                <a:cs typeface="Guttman Hatzvi" pitchFamily="2" charset="-79"/>
              </a:rPr>
              <a:t>2010</a:t>
            </a:r>
          </a:p>
        </p:txBody>
      </p:sp>
      <p:sp>
        <p:nvSpPr>
          <p:cNvPr id="94" name="TextBox 93"/>
          <p:cNvSpPr txBox="1"/>
          <p:nvPr/>
        </p:nvSpPr>
        <p:spPr>
          <a:xfrm>
            <a:off x="5102711" y="2586807"/>
            <a:ext cx="714375" cy="338137"/>
          </a:xfrm>
          <a:prstGeom prst="rect">
            <a:avLst/>
          </a:prstGeom>
          <a:noFill/>
        </p:spPr>
        <p:txBody>
          <a:bodyPr rtlCol="1">
            <a:spAutoFit/>
          </a:bodyPr>
          <a:lstStyle/>
          <a:p>
            <a:pPr algn="ctr">
              <a:defRPr/>
            </a:pPr>
            <a:r>
              <a:rPr lang="he-IL" sz="1600" b="1" dirty="0">
                <a:solidFill>
                  <a:schemeClr val="tx2">
                    <a:lumMod val="60000"/>
                    <a:lumOff val="40000"/>
                  </a:schemeClr>
                </a:solidFill>
                <a:latin typeface="Guttman Hatzvi" pitchFamily="2" charset="-79"/>
                <a:cs typeface="Guttman Hatzvi" pitchFamily="2" charset="-79"/>
              </a:rPr>
              <a:t>2005</a:t>
            </a:r>
          </a:p>
        </p:txBody>
      </p:sp>
      <p:cxnSp>
        <p:nvCxnSpPr>
          <p:cNvPr id="95" name="מחבר ישר 44"/>
          <p:cNvCxnSpPr/>
          <p:nvPr/>
        </p:nvCxnSpPr>
        <p:spPr>
          <a:xfrm rot="5400000">
            <a:off x="3887952" y="2213729"/>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96" name="TextBox 42"/>
          <p:cNvSpPr txBox="1">
            <a:spLocks noChangeArrowheads="1"/>
          </p:cNvSpPr>
          <p:nvPr/>
        </p:nvSpPr>
        <p:spPr bwMode="auto">
          <a:xfrm>
            <a:off x="3635896" y="1342509"/>
            <a:ext cx="1002198"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2007</a:t>
            </a:r>
          </a:p>
          <a:p>
            <a:pPr algn="ctr"/>
            <a:r>
              <a:rPr lang="en-US" sz="1200" b="1" dirty="0">
                <a:latin typeface="+mj-lt"/>
                <a:cs typeface="Guttman Hatzvi" pitchFamily="2" charset="-79"/>
              </a:rPr>
              <a:t>IDF Strategy</a:t>
            </a:r>
          </a:p>
          <a:p>
            <a:pPr algn="ctr"/>
            <a:r>
              <a:rPr lang="en-US" sz="1200" b="1" dirty="0">
                <a:latin typeface="+mj-lt"/>
                <a:cs typeface="Guttman Hatzvi" pitchFamily="2" charset="-79"/>
              </a:rPr>
              <a:t>Dan </a:t>
            </a:r>
            <a:r>
              <a:rPr lang="en-US" sz="1200" b="1" dirty="0" err="1">
                <a:latin typeface="+mj-lt"/>
                <a:cs typeface="Guttman Hatzvi" pitchFamily="2" charset="-79"/>
              </a:rPr>
              <a:t>Meridor</a:t>
            </a:r>
            <a:endParaRPr lang="en-US" sz="1200" b="1" dirty="0">
              <a:latin typeface="+mj-lt"/>
              <a:cs typeface="Guttman Hatzvi" pitchFamily="2" charset="-79"/>
            </a:endParaRPr>
          </a:p>
        </p:txBody>
      </p:sp>
      <p:sp>
        <p:nvSpPr>
          <p:cNvPr id="98" name="אליפסה 39"/>
          <p:cNvSpPr/>
          <p:nvPr/>
        </p:nvSpPr>
        <p:spPr>
          <a:xfrm>
            <a:off x="4932492" y="2321707"/>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0" name="אליפסה 39"/>
          <p:cNvSpPr/>
          <p:nvPr/>
        </p:nvSpPr>
        <p:spPr>
          <a:xfrm>
            <a:off x="4489803" y="2332483"/>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1" name="אליפסה 39"/>
          <p:cNvSpPr/>
          <p:nvPr/>
        </p:nvSpPr>
        <p:spPr>
          <a:xfrm>
            <a:off x="3574245" y="2332307"/>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2" name="Rectangle 101"/>
          <p:cNvSpPr/>
          <p:nvPr/>
        </p:nvSpPr>
        <p:spPr>
          <a:xfrm>
            <a:off x="0" y="4653136"/>
            <a:ext cx="9144000" cy="1477328"/>
          </a:xfrm>
          <a:prstGeom prst="rect">
            <a:avLst/>
          </a:prstGeom>
        </p:spPr>
        <p:txBody>
          <a:bodyPr wrap="square">
            <a:spAutoFit/>
          </a:bodyPr>
          <a:lstStyle/>
          <a:p>
            <a:pPr algn="l" rtl="0">
              <a:buNone/>
            </a:pPr>
            <a:r>
              <a:rPr lang="en-US" b="1" dirty="0"/>
              <a:t>Comparative analysis of the use of the term 'deterrent' in light of the following parameters:</a:t>
            </a:r>
          </a:p>
          <a:p>
            <a:pPr algn="l" rtl="0">
              <a:buFontTx/>
              <a:buChar char="-"/>
            </a:pPr>
            <a:r>
              <a:rPr lang="en-US" b="1" dirty="0">
                <a:solidFill>
                  <a:srgbClr val="FF0000"/>
                </a:solidFill>
              </a:rPr>
              <a:t> The scenario/enemy requires deterrence; </a:t>
            </a:r>
          </a:p>
          <a:p>
            <a:pPr algn="l" rtl="0">
              <a:buFontTx/>
              <a:buChar char="-"/>
            </a:pPr>
            <a:r>
              <a:rPr lang="en-US" b="1" dirty="0">
                <a:solidFill>
                  <a:srgbClr val="FF0000"/>
                </a:solidFill>
              </a:rPr>
              <a:t> Level of the war where deterrence will be expressed;</a:t>
            </a:r>
          </a:p>
          <a:p>
            <a:pPr algn="l" rtl="0">
              <a:buFontTx/>
              <a:buChar char="-"/>
            </a:pPr>
            <a:r>
              <a:rPr lang="en-US" b="1" dirty="0">
                <a:solidFill>
                  <a:srgbClr val="FF0000"/>
                </a:solidFill>
              </a:rPr>
              <a:t> The central tools in the deterrence concept;</a:t>
            </a:r>
          </a:p>
          <a:p>
            <a:pPr algn="l" rtl="0">
              <a:buFontTx/>
              <a:buChar char="-"/>
            </a:pPr>
            <a:r>
              <a:rPr lang="en-US" b="1" dirty="0">
                <a:solidFill>
                  <a:srgbClr val="FF0000"/>
                </a:solidFill>
              </a:rPr>
              <a:t> Purpose of deterrence</a:t>
            </a:r>
            <a:endParaRPr lang="he-IL" sz="2000" dirty="0">
              <a:solidFill>
                <a:srgbClr val="FF0000"/>
              </a:solidFill>
            </a:endParaRPr>
          </a:p>
        </p:txBody>
      </p:sp>
      <p:sp>
        <p:nvSpPr>
          <p:cNvPr id="103" name="TextBox 102"/>
          <p:cNvSpPr txBox="1"/>
          <p:nvPr/>
        </p:nvSpPr>
        <p:spPr>
          <a:xfrm>
            <a:off x="107504" y="6453336"/>
            <a:ext cx="2918128" cy="276999"/>
          </a:xfrm>
          <a:prstGeom prst="rect">
            <a:avLst/>
          </a:prstGeom>
          <a:solidFill>
            <a:srgbClr val="0E77BE"/>
          </a:solidFill>
        </p:spPr>
        <p:txBody>
          <a:bodyPr wrap="square" rtlCol="1">
            <a:spAutoFit/>
          </a:bodyPr>
          <a:lstStyle/>
          <a:p>
            <a:pPr algn="l" rtl="0"/>
            <a:r>
              <a:rPr lang="en-US" sz="1200" dirty="0">
                <a:solidFill>
                  <a:schemeClr val="bg1"/>
                </a:solidFill>
                <a:latin typeface="Gisha" panose="020B0502040204020203" pitchFamily="34" charset="-79"/>
                <a:cs typeface="Gisha" panose="020B0502040204020203" pitchFamily="34" charset="-79"/>
              </a:rPr>
              <a:t>For Official Use Only</a:t>
            </a:r>
            <a:endParaRPr lang="he-IL" sz="1200" dirty="0">
              <a:solidFill>
                <a:schemeClr val="bg1"/>
              </a:solidFill>
              <a:latin typeface="Gisha" panose="020B0502040204020203" pitchFamily="34" charset="-79"/>
              <a:cs typeface="Gisha" panose="020B0502040204020203" pitchFamily="34" charset="-79"/>
            </a:endParaRPr>
          </a:p>
        </p:txBody>
      </p:sp>
      <p:sp>
        <p:nvSpPr>
          <p:cNvPr id="104" name="TextBox 103"/>
          <p:cNvSpPr txBox="1"/>
          <p:nvPr/>
        </p:nvSpPr>
        <p:spPr>
          <a:xfrm>
            <a:off x="5364088" y="6381328"/>
            <a:ext cx="3600400" cy="276999"/>
          </a:xfrm>
          <a:prstGeom prst="rect">
            <a:avLst/>
          </a:prstGeom>
          <a:solidFill>
            <a:srgbClr val="0E77BE"/>
          </a:solidFill>
        </p:spPr>
        <p:txBody>
          <a:bodyPr wrap="square" rtlCol="1">
            <a:spAutoFit/>
          </a:bodyPr>
          <a:lstStyle/>
          <a:p>
            <a:pPr algn="l" rtl="0"/>
            <a:endParaRPr lang="he-IL" sz="1200" dirty="0">
              <a:solidFill>
                <a:schemeClr val="bg1"/>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24644842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err="1">
                <a:latin typeface="+mj-lt"/>
              </a:rPr>
              <a:t>Meridor</a:t>
            </a:r>
            <a:r>
              <a:rPr lang="en-US" dirty="0">
                <a:latin typeface="+mj-lt"/>
              </a:rPr>
              <a:t> Report 2007</a:t>
            </a:r>
            <a:endParaRPr lang="he-IL" dirty="0">
              <a:latin typeface="+mj-lt"/>
            </a:endParaRPr>
          </a:p>
        </p:txBody>
      </p:sp>
      <p:pic>
        <p:nvPicPr>
          <p:cNvPr id="1026" name="Picture 2"/>
          <p:cNvPicPr>
            <a:picLocks noChangeAspect="1" noChangeArrowheads="1"/>
          </p:cNvPicPr>
          <p:nvPr/>
        </p:nvPicPr>
        <p:blipFill>
          <a:blip r:embed="rId2" cstate="print"/>
          <a:srcRect/>
          <a:stretch>
            <a:fillRect/>
          </a:stretch>
        </p:blipFill>
        <p:spPr bwMode="auto">
          <a:xfrm>
            <a:off x="2303813" y="798579"/>
            <a:ext cx="6197277" cy="1783457"/>
          </a:xfrm>
          <a:prstGeom prst="rect">
            <a:avLst/>
          </a:prstGeom>
          <a:noFill/>
          <a:ln w="9525">
            <a:solidFill>
              <a:schemeClr val="tx1"/>
            </a:solidFill>
            <a:miter lim="800000"/>
            <a:headEnd/>
            <a:tailEnd/>
          </a:ln>
          <a:effectLst/>
        </p:spPr>
      </p:pic>
      <p:pic>
        <p:nvPicPr>
          <p:cNvPr id="1027" name="Picture 3"/>
          <p:cNvPicPr>
            <a:picLocks noGrp="1" noChangeAspect="1" noChangeArrowheads="1"/>
          </p:cNvPicPr>
          <p:nvPr>
            <p:ph idx="1"/>
          </p:nvPr>
        </p:nvPicPr>
        <p:blipFill>
          <a:blip r:embed="rId3" cstate="print"/>
          <a:srcRect/>
          <a:stretch>
            <a:fillRect/>
          </a:stretch>
        </p:blipFill>
        <p:spPr bwMode="auto">
          <a:xfrm>
            <a:off x="2301682" y="2155901"/>
            <a:ext cx="6199408" cy="3059049"/>
          </a:xfrm>
          <a:prstGeom prst="rect">
            <a:avLst/>
          </a:prstGeom>
          <a:noFill/>
          <a:ln w="9525">
            <a:solidFill>
              <a:schemeClr val="tx1"/>
            </a:solidFill>
            <a:miter lim="800000"/>
            <a:headEnd/>
            <a:tailEnd/>
          </a:ln>
          <a:effectLst/>
        </p:spPr>
      </p:pic>
      <p:sp>
        <p:nvSpPr>
          <p:cNvPr id="6" name="TextBox 5"/>
          <p:cNvSpPr txBox="1"/>
          <p:nvPr/>
        </p:nvSpPr>
        <p:spPr>
          <a:xfrm>
            <a:off x="2428860" y="4857760"/>
            <a:ext cx="1500198" cy="307777"/>
          </a:xfrm>
          <a:prstGeom prst="rect">
            <a:avLst/>
          </a:prstGeom>
          <a:noFill/>
        </p:spPr>
        <p:txBody>
          <a:bodyPr wrap="square" rtlCol="1">
            <a:spAutoFit/>
          </a:bodyPr>
          <a:lstStyle/>
          <a:p>
            <a:r>
              <a:rPr lang="he-IL" sz="1400" dirty="0" err="1"/>
              <a:t>עמ' </a:t>
            </a:r>
            <a:r>
              <a:rPr lang="he-IL" sz="1400" dirty="0"/>
              <a:t>67-66</a:t>
            </a:r>
          </a:p>
        </p:txBody>
      </p:sp>
      <p:sp>
        <p:nvSpPr>
          <p:cNvPr id="7" name="TextBox 6"/>
          <p:cNvSpPr txBox="1"/>
          <p:nvPr/>
        </p:nvSpPr>
        <p:spPr>
          <a:xfrm>
            <a:off x="2195736" y="5286388"/>
            <a:ext cx="6948264"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l" rtl="0"/>
            <a:r>
              <a:rPr lang="en-US" sz="1600" dirty="0"/>
              <a:t>Preservation of the existing concept in “classic” threats however understanding the existing difficulties in creating “effective deterrence” in non-conventional threats (terror and non-conventional weapons)</a:t>
            </a:r>
          </a:p>
          <a:p>
            <a:pPr algn="l" rtl="0"/>
            <a:r>
              <a:rPr lang="en-US" sz="1600" dirty="0"/>
              <a:t>*Similar formulas for operational concepts</a:t>
            </a:r>
            <a:endParaRPr lang="he-IL" sz="1600" dirty="0"/>
          </a:p>
        </p:txBody>
      </p:sp>
      <p:sp>
        <p:nvSpPr>
          <p:cNvPr id="8" name="מלבן 7"/>
          <p:cNvSpPr/>
          <p:nvPr/>
        </p:nvSpPr>
        <p:spPr>
          <a:xfrm>
            <a:off x="3357554" y="2512180"/>
            <a:ext cx="3786214" cy="273878"/>
          </a:xfrm>
          <a:prstGeom prst="rect">
            <a:avLst/>
          </a:prstGeom>
          <a:solidFill>
            <a:srgbClr val="FFFF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3000364" y="3512312"/>
            <a:ext cx="2000264" cy="273878"/>
          </a:xfrm>
          <a:prstGeom prst="rect">
            <a:avLst/>
          </a:prstGeom>
          <a:solidFill>
            <a:srgbClr val="FFFF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3214678" y="3798064"/>
            <a:ext cx="1285884" cy="345316"/>
          </a:xfrm>
          <a:prstGeom prst="rect">
            <a:avLst/>
          </a:prstGeom>
          <a:solidFill>
            <a:srgbClr val="FFFF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28" name="Picture 4"/>
          <p:cNvPicPr>
            <a:picLocks noChangeAspect="1" noChangeArrowheads="1"/>
          </p:cNvPicPr>
          <p:nvPr/>
        </p:nvPicPr>
        <p:blipFill>
          <a:blip r:embed="rId4" cstate="screen"/>
          <a:srcRect/>
          <a:stretch>
            <a:fillRect/>
          </a:stretch>
        </p:blipFill>
        <p:spPr bwMode="auto">
          <a:xfrm>
            <a:off x="285720" y="285728"/>
            <a:ext cx="1554024" cy="2285992"/>
          </a:xfrm>
          <a:prstGeom prst="rect">
            <a:avLst/>
          </a:prstGeom>
          <a:noFill/>
          <a:ln w="9525">
            <a:solidFill>
              <a:schemeClr val="tx1"/>
            </a:solidFill>
            <a:miter lim="800000"/>
            <a:headEnd/>
            <a:tailEnd/>
          </a:ln>
          <a:effectLst/>
        </p:spPr>
      </p:pic>
      <p:sp>
        <p:nvSpPr>
          <p:cNvPr id="11" name="מלבן 10"/>
          <p:cNvSpPr/>
          <p:nvPr/>
        </p:nvSpPr>
        <p:spPr>
          <a:xfrm>
            <a:off x="2393235" y="2166866"/>
            <a:ext cx="4453094" cy="273877"/>
          </a:xfrm>
          <a:prstGeom prst="rect">
            <a:avLst/>
          </a:prstGeom>
          <a:solidFill>
            <a:srgbClr val="FFFF00">
              <a:alpha val="1607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p:cNvSpPr/>
          <p:nvPr/>
        </p:nvSpPr>
        <p:spPr>
          <a:xfrm>
            <a:off x="7096080" y="2476556"/>
            <a:ext cx="1143008" cy="285752"/>
          </a:xfrm>
          <a:prstGeom prst="rect">
            <a:avLst/>
          </a:prstGeom>
          <a:solidFill>
            <a:srgbClr val="FFFF00">
              <a:alpha val="1607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TextBox 12"/>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
        <p:nvSpPr>
          <p:cNvPr id="15" name="מלבן 14"/>
          <p:cNvSpPr/>
          <p:nvPr/>
        </p:nvSpPr>
        <p:spPr>
          <a:xfrm>
            <a:off x="2339752" y="836712"/>
            <a:ext cx="6120680" cy="4320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267744" y="764704"/>
            <a:ext cx="6336704" cy="4401205"/>
          </a:xfrm>
          <a:prstGeom prst="rect">
            <a:avLst/>
          </a:prstGeom>
          <a:noFill/>
        </p:spPr>
        <p:txBody>
          <a:bodyPr wrap="square" rtlCol="0">
            <a:spAutoFit/>
          </a:bodyPr>
          <a:lstStyle/>
          <a:p>
            <a:pPr algn="l" rtl="0"/>
            <a:r>
              <a:rPr lang="en-US" sz="1400" dirty="0"/>
              <a:t>Basic concepts</a:t>
            </a:r>
          </a:p>
          <a:p>
            <a:pPr algn="l" rtl="0"/>
            <a:endParaRPr lang="en-US" sz="1400" dirty="0"/>
          </a:p>
          <a:p>
            <a:pPr algn="l" rtl="0"/>
            <a:r>
              <a:rPr lang="en-US" sz="1400" dirty="0"/>
              <a:t>7. </a:t>
            </a:r>
            <a:r>
              <a:rPr lang="en-US" sz="1400" b="1" u="sng" dirty="0"/>
              <a:t>Deterrence</a:t>
            </a:r>
            <a:r>
              <a:rPr lang="en-US" sz="1400" dirty="0"/>
              <a:t> – in the updated concept a truly preserved </a:t>
            </a:r>
            <a:r>
              <a:rPr lang="en-US" sz="1400" b="1" dirty="0"/>
              <a:t>central place of the principle of deterrence </a:t>
            </a:r>
            <a:r>
              <a:rPr lang="en-US" sz="1400" dirty="0"/>
              <a:t>against every range of threats and clashes, but the difficulty in creating effective deterrence, mainly against the fields of terror from one side and the non-conventional weapons from the other side, requires more complicated observation of the dimension of deterrence against the wide range of challenges</a:t>
            </a:r>
            <a:r>
              <a:rPr lang="en-US" sz="1400" dirty="0">
                <a:solidFill>
                  <a:srgbClr val="FF0000"/>
                </a:solidFill>
              </a:rPr>
              <a:t>. </a:t>
            </a:r>
            <a:r>
              <a:rPr lang="en-US" sz="1400" b="1" dirty="0">
                <a:solidFill>
                  <a:srgbClr val="FF0000"/>
                </a:solidFill>
              </a:rPr>
              <a:t>It is not possible to settle in the previous model, resting mainly on deterrence to prevent  total war</a:t>
            </a:r>
            <a:r>
              <a:rPr lang="en-US" sz="1400" dirty="0">
                <a:solidFill>
                  <a:srgbClr val="FF0000"/>
                </a:solidFill>
              </a:rPr>
              <a:t>. It is expected to develop </a:t>
            </a:r>
            <a:r>
              <a:rPr lang="en-US" sz="1400" b="1" dirty="0">
                <a:solidFill>
                  <a:srgbClr val="FF0000"/>
                </a:solidFill>
              </a:rPr>
              <a:t>concrete models against specific challenges</a:t>
            </a:r>
            <a:r>
              <a:rPr lang="en-US" sz="1400" dirty="0"/>
              <a:t>, beyond strengthening and nurturing the image of overall deterrence (important in its own right) and to stand on the complex </a:t>
            </a:r>
            <a:r>
              <a:rPr lang="en-US" sz="1400" b="1" dirty="0"/>
              <a:t>strengths</a:t>
            </a:r>
            <a:r>
              <a:rPr lang="en-US" sz="1400" dirty="0"/>
              <a:t> between them.  It should be emphasized that the issue of deterrence against the threat of non-conventional weapons and the terror was discussed in the relevant chapters. </a:t>
            </a:r>
          </a:p>
          <a:p>
            <a:pPr algn="l" rtl="0"/>
            <a:r>
              <a:rPr lang="en-US" sz="1400" dirty="0"/>
              <a:t> </a:t>
            </a:r>
          </a:p>
          <a:p>
            <a:pPr algn="l" rtl="0"/>
            <a:r>
              <a:rPr lang="en-US" sz="1400" dirty="0"/>
              <a:t>8. In every place, deterrence needs to build on a basis of </a:t>
            </a:r>
            <a:r>
              <a:rPr lang="en-US" sz="1400" b="1" u="sng" dirty="0"/>
              <a:t>determination and readiness to operate force</a:t>
            </a:r>
            <a:r>
              <a:rPr lang="en-US" sz="1400" dirty="0"/>
              <a:t>, but it cannot be based on image alone, it must have </a:t>
            </a:r>
            <a:r>
              <a:rPr lang="en-US" sz="1400" b="1" dirty="0"/>
              <a:t>actual</a:t>
            </a:r>
            <a:r>
              <a:rPr lang="en-US" sz="1400" dirty="0"/>
              <a:t> operational abilities, while setting priorities of assembly (“Generators of Deterrence”). It is up to it to be effective against semi-state factors and non-state (for example Hezbollah and Hamas) and its purpose prevents violence and at least  - if it fails – setting boundaries (control of escalation). P. 66-67                                                                                               </a:t>
            </a:r>
          </a:p>
        </p:txBody>
      </p:sp>
      <p:sp>
        <p:nvSpPr>
          <p:cNvPr id="16" name="TextBox 15"/>
          <p:cNvSpPr txBox="1"/>
          <p:nvPr/>
        </p:nvSpPr>
        <p:spPr>
          <a:xfrm>
            <a:off x="107504" y="6453336"/>
            <a:ext cx="2918128" cy="276999"/>
          </a:xfrm>
          <a:prstGeom prst="rect">
            <a:avLst/>
          </a:prstGeom>
          <a:solidFill>
            <a:srgbClr val="0E77BE"/>
          </a:solidFill>
        </p:spPr>
        <p:txBody>
          <a:bodyPr wrap="square" rtlCol="1">
            <a:spAutoFit/>
          </a:bodyPr>
          <a:lstStyle/>
          <a:p>
            <a:pPr algn="l" rtl="0"/>
            <a:r>
              <a:rPr lang="en-US" sz="1200" dirty="0">
                <a:solidFill>
                  <a:schemeClr val="bg1"/>
                </a:solidFill>
                <a:latin typeface="Gisha" panose="020B0502040204020203" pitchFamily="34" charset="-79"/>
                <a:cs typeface="Gisha" panose="020B0502040204020203" pitchFamily="34" charset="-79"/>
              </a:rPr>
              <a:t>For Official Use Only</a:t>
            </a:r>
            <a:endParaRPr lang="he-IL" sz="1200" dirty="0">
              <a:solidFill>
                <a:schemeClr val="bg1"/>
              </a:solidFill>
              <a:latin typeface="Gisha" panose="020B0502040204020203" pitchFamily="34" charset="-79"/>
              <a:cs typeface="Gisha" panose="020B0502040204020203" pitchFamily="34" charset="-79"/>
            </a:endParaRPr>
          </a:p>
        </p:txBody>
      </p:sp>
      <p:sp>
        <p:nvSpPr>
          <p:cNvPr id="17" name="TextBox 16"/>
          <p:cNvSpPr txBox="1"/>
          <p:nvPr/>
        </p:nvSpPr>
        <p:spPr>
          <a:xfrm>
            <a:off x="5364088" y="6381328"/>
            <a:ext cx="3600400" cy="276999"/>
          </a:xfrm>
          <a:prstGeom prst="rect">
            <a:avLst/>
          </a:prstGeom>
          <a:solidFill>
            <a:srgbClr val="0E77BE"/>
          </a:solidFill>
        </p:spPr>
        <p:txBody>
          <a:bodyPr wrap="square" rtlCol="1">
            <a:spAutoFit/>
          </a:bodyPr>
          <a:lstStyle/>
          <a:p>
            <a:pPr algn="l" rtl="0"/>
            <a:endParaRPr lang="he-IL" sz="1200" dirty="0">
              <a:solidFill>
                <a:schemeClr val="bg1"/>
              </a:solidFill>
              <a:latin typeface="Gisha" panose="020B0502040204020203" pitchFamily="34" charset="-79"/>
              <a:cs typeface="Gisha" panose="020B0502040204020203" pitchFamily="34" charset="-79"/>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כותרת 1"/>
          <p:cNvSpPr>
            <a:spLocks noGrp="1"/>
          </p:cNvSpPr>
          <p:nvPr>
            <p:ph type="title"/>
          </p:nvPr>
        </p:nvSpPr>
        <p:spPr>
          <a:xfrm>
            <a:off x="467544" y="184390"/>
            <a:ext cx="7500990" cy="868346"/>
          </a:xfrm>
        </p:spPr>
        <p:txBody>
          <a:bodyPr/>
          <a:lstStyle/>
          <a:p>
            <a:pPr rtl="0"/>
            <a:r>
              <a:rPr lang="en-US" sz="2800" dirty="0">
                <a:latin typeface="+mj-lt"/>
              </a:rPr>
              <a:t>The Methodology – Reviewing the significant changes in concept between the years 2000-2015</a:t>
            </a:r>
            <a:endParaRPr lang="he-IL" sz="2800" dirty="0">
              <a:latin typeface="+mj-lt"/>
            </a:endParaRPr>
          </a:p>
        </p:txBody>
      </p:sp>
      <p:sp>
        <p:nvSpPr>
          <p:cNvPr id="56" name="TextBox 55"/>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
        <p:nvSpPr>
          <p:cNvPr id="3075" name="מציין מיקום תוכן 2"/>
          <p:cNvSpPr>
            <a:spLocks noGrp="1"/>
          </p:cNvSpPr>
          <p:nvPr>
            <p:ph idx="1"/>
          </p:nvPr>
        </p:nvSpPr>
        <p:spPr>
          <a:xfrm>
            <a:off x="251520" y="4293096"/>
            <a:ext cx="8501122" cy="1954195"/>
          </a:xfrm>
        </p:spPr>
        <p:txBody>
          <a:bodyPr/>
          <a:lstStyle/>
          <a:p>
            <a:pPr rtl="0">
              <a:buNone/>
            </a:pPr>
            <a:r>
              <a:rPr lang="en-US" sz="2000" dirty="0">
                <a:latin typeface="+mj-lt"/>
              </a:rPr>
              <a:t>Examining the comparison between use of the concept of “deterrence” according to the following parameters: </a:t>
            </a:r>
          </a:p>
          <a:p>
            <a:pPr rtl="0">
              <a:buNone/>
            </a:pPr>
            <a:r>
              <a:rPr lang="en-US" sz="1800" dirty="0">
                <a:solidFill>
                  <a:srgbClr val="FF0000"/>
                </a:solidFill>
                <a:latin typeface="+mj-lt"/>
              </a:rPr>
              <a:t>	-Scenario/ the enemy requires deterrence;</a:t>
            </a:r>
          </a:p>
          <a:p>
            <a:pPr rtl="0">
              <a:buNone/>
            </a:pPr>
            <a:r>
              <a:rPr lang="en-US" sz="1800" dirty="0">
                <a:solidFill>
                  <a:srgbClr val="FF0000"/>
                </a:solidFill>
                <a:latin typeface="+mj-lt"/>
              </a:rPr>
              <a:t>	-The level of war reflects the deterrence;</a:t>
            </a:r>
          </a:p>
          <a:p>
            <a:pPr rtl="0">
              <a:buNone/>
            </a:pPr>
            <a:r>
              <a:rPr lang="en-US" sz="2000" dirty="0">
                <a:latin typeface="+mj-lt"/>
              </a:rPr>
              <a:t>	</a:t>
            </a:r>
            <a:r>
              <a:rPr lang="en-US" sz="1800" dirty="0">
                <a:solidFill>
                  <a:srgbClr val="FF0000"/>
                </a:solidFill>
                <a:latin typeface="+mj-lt"/>
              </a:rPr>
              <a:t>- Key tools for deterrence</a:t>
            </a:r>
          </a:p>
          <a:p>
            <a:pPr rtl="0">
              <a:buNone/>
            </a:pPr>
            <a:r>
              <a:rPr lang="en-US" sz="1800" dirty="0">
                <a:solidFill>
                  <a:srgbClr val="FF0000"/>
                </a:solidFill>
                <a:latin typeface="+mj-lt"/>
              </a:rPr>
              <a:t>	- The purpose of deterrence</a:t>
            </a:r>
          </a:p>
        </p:txBody>
      </p:sp>
      <p:cxnSp>
        <p:nvCxnSpPr>
          <p:cNvPr id="64" name="מחבר ישר 44"/>
          <p:cNvCxnSpPr/>
          <p:nvPr/>
        </p:nvCxnSpPr>
        <p:spPr>
          <a:xfrm rot="5400000">
            <a:off x="4776792" y="2062898"/>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67" name="מחבר ישר 44"/>
          <p:cNvCxnSpPr/>
          <p:nvPr/>
        </p:nvCxnSpPr>
        <p:spPr>
          <a:xfrm rot="5400000">
            <a:off x="647592" y="2082004"/>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68" name="מחבר ישר 45"/>
          <p:cNvCxnSpPr/>
          <p:nvPr/>
        </p:nvCxnSpPr>
        <p:spPr>
          <a:xfrm rot="5400000">
            <a:off x="2060565" y="2082060"/>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69" name="מחבר ישר 26"/>
          <p:cNvCxnSpPr/>
          <p:nvPr/>
        </p:nvCxnSpPr>
        <p:spPr>
          <a:xfrm rot="10800000">
            <a:off x="0" y="2287376"/>
            <a:ext cx="9144000" cy="1588"/>
          </a:xfrm>
          <a:prstGeom prst="line">
            <a:avLst/>
          </a:prstGeom>
          <a:ln w="76200">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אליפסה 27"/>
          <p:cNvSpPr/>
          <p:nvPr/>
        </p:nvSpPr>
        <p:spPr>
          <a:xfrm>
            <a:off x="7880816" y="2144501"/>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1" name="אליפסה 30"/>
          <p:cNvSpPr/>
          <p:nvPr/>
        </p:nvSpPr>
        <p:spPr>
          <a:xfrm>
            <a:off x="5312260" y="2144501"/>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2" name="אליפסה 33"/>
          <p:cNvSpPr/>
          <p:nvPr/>
        </p:nvSpPr>
        <p:spPr>
          <a:xfrm>
            <a:off x="779365" y="2144501"/>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3" name="אליפסה 34"/>
          <p:cNvSpPr/>
          <p:nvPr/>
        </p:nvSpPr>
        <p:spPr>
          <a:xfrm>
            <a:off x="2919399" y="2144501"/>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4" name="TextBox 42"/>
          <p:cNvSpPr txBox="1">
            <a:spLocks noChangeArrowheads="1"/>
          </p:cNvSpPr>
          <p:nvPr/>
        </p:nvSpPr>
        <p:spPr bwMode="auto">
          <a:xfrm>
            <a:off x="6844266" y="1196752"/>
            <a:ext cx="953851"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2002</a:t>
            </a:r>
          </a:p>
          <a:p>
            <a:pPr algn="ctr" rtl="0"/>
            <a:r>
              <a:rPr lang="en-US" sz="1200" b="1" dirty="0">
                <a:cs typeface="Guttman Hatzvi" pitchFamily="2" charset="-79"/>
              </a:rPr>
              <a:t>IDF Strategy</a:t>
            </a:r>
          </a:p>
          <a:p>
            <a:pPr algn="ctr" rtl="0"/>
            <a:r>
              <a:rPr lang="en-US" sz="1200" b="1" dirty="0" err="1">
                <a:latin typeface="+mj-lt"/>
                <a:cs typeface="Guttman Hatzvi" pitchFamily="2" charset="-79"/>
              </a:rPr>
              <a:t>Mofaz</a:t>
            </a:r>
            <a:endParaRPr lang="he-IL" sz="1200" b="1" dirty="0">
              <a:latin typeface="+mj-lt"/>
              <a:cs typeface="Guttman Hatzvi" pitchFamily="2" charset="-79"/>
            </a:endParaRPr>
          </a:p>
        </p:txBody>
      </p:sp>
      <p:sp>
        <p:nvSpPr>
          <p:cNvPr id="75" name="TextBox 42"/>
          <p:cNvSpPr txBox="1">
            <a:spLocks noChangeArrowheads="1"/>
          </p:cNvSpPr>
          <p:nvPr/>
        </p:nvSpPr>
        <p:spPr bwMode="auto">
          <a:xfrm>
            <a:off x="4554253" y="1196752"/>
            <a:ext cx="953851"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2006</a:t>
            </a:r>
          </a:p>
          <a:p>
            <a:pPr algn="ctr" rtl="0"/>
            <a:r>
              <a:rPr lang="en-US" sz="1200" b="1" dirty="0">
                <a:cs typeface="Guttman Hatzvi" pitchFamily="2" charset="-79"/>
              </a:rPr>
              <a:t>IDF Strategy</a:t>
            </a:r>
          </a:p>
          <a:p>
            <a:pPr algn="ctr" rtl="0"/>
            <a:r>
              <a:rPr lang="en-US" sz="1200" b="1" dirty="0" err="1">
                <a:latin typeface="+mj-lt"/>
                <a:cs typeface="Guttman Hatzvi" pitchFamily="2" charset="-79"/>
              </a:rPr>
              <a:t>Halutz</a:t>
            </a:r>
            <a:endParaRPr lang="en-US" sz="1200" b="1" dirty="0">
              <a:latin typeface="+mj-lt"/>
              <a:cs typeface="Guttman Hatzvi" pitchFamily="2" charset="-79"/>
            </a:endParaRPr>
          </a:p>
        </p:txBody>
      </p:sp>
      <p:sp>
        <p:nvSpPr>
          <p:cNvPr id="76" name="TextBox 42"/>
          <p:cNvSpPr txBox="1">
            <a:spLocks noChangeArrowheads="1"/>
          </p:cNvSpPr>
          <p:nvPr/>
        </p:nvSpPr>
        <p:spPr bwMode="auto">
          <a:xfrm>
            <a:off x="1835696" y="1278277"/>
            <a:ext cx="953851"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2013</a:t>
            </a:r>
          </a:p>
          <a:p>
            <a:pPr algn="ctr" rtl="0"/>
            <a:r>
              <a:rPr lang="en-US" sz="1200" b="1" dirty="0">
                <a:latin typeface="+mj-lt"/>
                <a:cs typeface="Guttman Hatzvi" pitchFamily="2" charset="-79"/>
              </a:rPr>
              <a:t>IDF Strategy</a:t>
            </a:r>
          </a:p>
          <a:p>
            <a:pPr algn="ctr" rtl="0"/>
            <a:r>
              <a:rPr lang="en-US" sz="1200" b="1" dirty="0" err="1">
                <a:latin typeface="+mj-lt"/>
                <a:cs typeface="Guttman Hatzvi" pitchFamily="2" charset="-79"/>
              </a:rPr>
              <a:t>Gantz</a:t>
            </a:r>
            <a:endParaRPr lang="he-IL" sz="1200" b="1" dirty="0">
              <a:latin typeface="+mj-lt"/>
              <a:cs typeface="Guttman Hatzvi" pitchFamily="2" charset="-79"/>
            </a:endParaRPr>
          </a:p>
        </p:txBody>
      </p:sp>
      <p:cxnSp>
        <p:nvCxnSpPr>
          <p:cNvPr id="78" name="מחבר ישר 43"/>
          <p:cNvCxnSpPr/>
          <p:nvPr/>
        </p:nvCxnSpPr>
        <p:spPr>
          <a:xfrm rot="5400000">
            <a:off x="7067160" y="2020256"/>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79" name="TextBox 42"/>
          <p:cNvSpPr txBox="1">
            <a:spLocks noChangeArrowheads="1"/>
          </p:cNvSpPr>
          <p:nvPr/>
        </p:nvSpPr>
        <p:spPr bwMode="auto">
          <a:xfrm>
            <a:off x="4183659" y="1784042"/>
            <a:ext cx="849913" cy="461665"/>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2006</a:t>
            </a:r>
          </a:p>
          <a:p>
            <a:pPr algn="ctr"/>
            <a:r>
              <a:rPr lang="en-US" sz="1200" b="1" dirty="0">
                <a:latin typeface="+mj-lt"/>
                <a:cs typeface="Guttman Hatzvi" pitchFamily="2" charset="-79"/>
              </a:rPr>
              <a:t>Lebanon 2</a:t>
            </a:r>
            <a:endParaRPr lang="he-IL" sz="1200" b="1" dirty="0">
              <a:latin typeface="+mj-lt"/>
              <a:cs typeface="Guttman Hatzvi" pitchFamily="2" charset="-79"/>
            </a:endParaRPr>
          </a:p>
        </p:txBody>
      </p:sp>
      <p:sp>
        <p:nvSpPr>
          <p:cNvPr id="80" name="TextBox 42"/>
          <p:cNvSpPr txBox="1">
            <a:spLocks noChangeArrowheads="1"/>
          </p:cNvSpPr>
          <p:nvPr/>
        </p:nvSpPr>
        <p:spPr bwMode="auto">
          <a:xfrm>
            <a:off x="3292025" y="1735219"/>
            <a:ext cx="790473" cy="461665"/>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2008</a:t>
            </a:r>
          </a:p>
          <a:p>
            <a:pPr algn="ctr"/>
            <a:r>
              <a:rPr lang="en-US" sz="1200" b="1" dirty="0">
                <a:latin typeface="+mj-lt"/>
                <a:cs typeface="Guttman Hatzvi" pitchFamily="2" charset="-79"/>
              </a:rPr>
              <a:t>Cast Lead</a:t>
            </a:r>
            <a:endParaRPr lang="he-IL" sz="1200" b="1" dirty="0">
              <a:latin typeface="+mj-lt"/>
              <a:cs typeface="Guttman Hatzvi" pitchFamily="2" charset="-79"/>
            </a:endParaRPr>
          </a:p>
        </p:txBody>
      </p:sp>
      <p:sp>
        <p:nvSpPr>
          <p:cNvPr id="81" name="TextBox 80"/>
          <p:cNvSpPr txBox="1">
            <a:spLocks noChangeArrowheads="1"/>
          </p:cNvSpPr>
          <p:nvPr/>
        </p:nvSpPr>
        <p:spPr bwMode="auto">
          <a:xfrm>
            <a:off x="954717" y="1712021"/>
            <a:ext cx="1174296" cy="461665"/>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2014</a:t>
            </a:r>
          </a:p>
          <a:p>
            <a:pPr algn="ctr" rtl="0"/>
            <a:r>
              <a:rPr lang="en-US" sz="1200" b="1" dirty="0">
                <a:latin typeface="+mj-lt"/>
                <a:cs typeface="Guttman Hatzvi" pitchFamily="2" charset="-79"/>
              </a:rPr>
              <a:t>Protective Edge</a:t>
            </a:r>
            <a:endParaRPr lang="he-IL" sz="1200" b="1" dirty="0">
              <a:latin typeface="+mj-lt"/>
              <a:cs typeface="Guttman Hatzvi" pitchFamily="2" charset="-79"/>
            </a:endParaRPr>
          </a:p>
        </p:txBody>
      </p:sp>
      <p:cxnSp>
        <p:nvCxnSpPr>
          <p:cNvPr id="82" name="מחבר ישר 52"/>
          <p:cNvCxnSpPr/>
          <p:nvPr/>
        </p:nvCxnSpPr>
        <p:spPr>
          <a:xfrm rot="5400000">
            <a:off x="7845408" y="2019694"/>
            <a:ext cx="360000"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83" name="מחבר ישר 53"/>
          <p:cNvCxnSpPr/>
          <p:nvPr/>
        </p:nvCxnSpPr>
        <p:spPr>
          <a:xfrm rot="5400000">
            <a:off x="8568594" y="1335694"/>
            <a:ext cx="0" cy="1008000"/>
          </a:xfrm>
          <a:prstGeom prst="line">
            <a:avLst/>
          </a:prstGeom>
          <a:ln w="28575">
            <a:prstDash val="dash"/>
            <a:headEnd type="triangle" w="med" len="med"/>
            <a:tailEnd type="none" w="med" len="med"/>
          </a:ln>
        </p:spPr>
        <p:style>
          <a:lnRef idx="1">
            <a:schemeClr val="accent2"/>
          </a:lnRef>
          <a:fillRef idx="0">
            <a:schemeClr val="accent2"/>
          </a:fillRef>
          <a:effectRef idx="0">
            <a:schemeClr val="accent2"/>
          </a:effectRef>
          <a:fontRef idx="minor">
            <a:schemeClr val="tx1"/>
          </a:fontRef>
        </p:style>
      </p:cxnSp>
      <p:sp>
        <p:nvSpPr>
          <p:cNvPr id="84" name="TextBox 42"/>
          <p:cNvSpPr txBox="1">
            <a:spLocks noChangeArrowheads="1"/>
          </p:cNvSpPr>
          <p:nvPr/>
        </p:nvSpPr>
        <p:spPr bwMode="auto">
          <a:xfrm>
            <a:off x="8022897" y="1519917"/>
            <a:ext cx="1082412" cy="338554"/>
          </a:xfrm>
          <a:prstGeom prst="rect">
            <a:avLst/>
          </a:prstGeom>
          <a:noFill/>
          <a:ln w="9525">
            <a:noFill/>
            <a:miter lim="800000"/>
            <a:headEnd/>
            <a:tailEnd/>
          </a:ln>
        </p:spPr>
        <p:txBody>
          <a:bodyPr wrap="none">
            <a:spAutoFit/>
          </a:bodyPr>
          <a:lstStyle/>
          <a:p>
            <a:pPr algn="ctr"/>
            <a:r>
              <a:rPr lang="en-US" sz="1600" b="1" dirty="0">
                <a:latin typeface="+mj-lt"/>
                <a:cs typeface="Guttman Hatzvi" pitchFamily="2" charset="-79"/>
              </a:rPr>
              <a:t>In the Past</a:t>
            </a:r>
            <a:endParaRPr lang="he-IL" sz="1600" b="1" dirty="0">
              <a:latin typeface="+mj-lt"/>
              <a:cs typeface="Guttman Hatzvi" pitchFamily="2" charset="-79"/>
            </a:endParaRPr>
          </a:p>
        </p:txBody>
      </p:sp>
      <p:sp>
        <p:nvSpPr>
          <p:cNvPr id="85" name="אליפסה 61"/>
          <p:cNvSpPr/>
          <p:nvPr/>
        </p:nvSpPr>
        <p:spPr>
          <a:xfrm>
            <a:off x="7915741" y="2186692"/>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6" name="TextBox 85"/>
          <p:cNvSpPr txBox="1">
            <a:spLocks noChangeArrowheads="1"/>
          </p:cNvSpPr>
          <p:nvPr/>
        </p:nvSpPr>
        <p:spPr bwMode="auto">
          <a:xfrm>
            <a:off x="449797" y="1278277"/>
            <a:ext cx="953851"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2015</a:t>
            </a:r>
          </a:p>
          <a:p>
            <a:pPr algn="ctr" rtl="0"/>
            <a:r>
              <a:rPr lang="en-US" sz="1200" b="1" dirty="0">
                <a:latin typeface="+mj-lt"/>
                <a:cs typeface="Guttman Hatzvi" pitchFamily="2" charset="-79"/>
              </a:rPr>
              <a:t>IDF Strategy</a:t>
            </a:r>
          </a:p>
          <a:p>
            <a:pPr algn="ctr" rtl="0"/>
            <a:r>
              <a:rPr lang="en-US" sz="1200" b="1" dirty="0" err="1">
                <a:latin typeface="+mj-lt"/>
                <a:cs typeface="Guttman Hatzvi" pitchFamily="2" charset="-79"/>
              </a:rPr>
              <a:t>Eizenkot</a:t>
            </a:r>
            <a:endParaRPr lang="he-IL" sz="1200" b="1" dirty="0">
              <a:latin typeface="+mj-lt"/>
              <a:cs typeface="Guttman Hatzvi" pitchFamily="2" charset="-79"/>
            </a:endParaRPr>
          </a:p>
        </p:txBody>
      </p:sp>
      <p:sp>
        <p:nvSpPr>
          <p:cNvPr id="87" name="אליפסה 39"/>
          <p:cNvSpPr/>
          <p:nvPr/>
        </p:nvSpPr>
        <p:spPr>
          <a:xfrm>
            <a:off x="1377323" y="2188643"/>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8" name="אליפסה 39"/>
          <p:cNvSpPr/>
          <p:nvPr/>
        </p:nvSpPr>
        <p:spPr>
          <a:xfrm>
            <a:off x="2191117" y="2198453"/>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9" name="אליפסה 39"/>
          <p:cNvSpPr/>
          <p:nvPr/>
        </p:nvSpPr>
        <p:spPr>
          <a:xfrm>
            <a:off x="3580072" y="2197204"/>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0" name="אליפסה 39"/>
          <p:cNvSpPr/>
          <p:nvPr/>
        </p:nvSpPr>
        <p:spPr>
          <a:xfrm>
            <a:off x="4506265" y="2207742"/>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1" name="אליפסה 39"/>
          <p:cNvSpPr/>
          <p:nvPr/>
        </p:nvSpPr>
        <p:spPr>
          <a:xfrm>
            <a:off x="814290" y="2188643"/>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3" name="אליפסה 39"/>
          <p:cNvSpPr/>
          <p:nvPr/>
        </p:nvSpPr>
        <p:spPr>
          <a:xfrm>
            <a:off x="7217487" y="2181809"/>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4" name="TextBox 93"/>
          <p:cNvSpPr txBox="1"/>
          <p:nvPr/>
        </p:nvSpPr>
        <p:spPr>
          <a:xfrm>
            <a:off x="7666504" y="2442791"/>
            <a:ext cx="714375" cy="338137"/>
          </a:xfrm>
          <a:prstGeom prst="rect">
            <a:avLst/>
          </a:prstGeom>
          <a:noFill/>
        </p:spPr>
        <p:txBody>
          <a:bodyPr rtlCol="1">
            <a:spAutoFit/>
          </a:bodyPr>
          <a:lstStyle/>
          <a:p>
            <a:pPr algn="ctr">
              <a:defRPr/>
            </a:pPr>
            <a:r>
              <a:rPr lang="he-IL" sz="1600" b="1" dirty="0">
                <a:solidFill>
                  <a:schemeClr val="tx2">
                    <a:lumMod val="60000"/>
                    <a:lumOff val="40000"/>
                  </a:schemeClr>
                </a:solidFill>
                <a:latin typeface="Guttman Hatzvi" pitchFamily="2" charset="-79"/>
                <a:cs typeface="Guttman Hatzvi" pitchFamily="2" charset="-79"/>
              </a:rPr>
              <a:t>2000</a:t>
            </a:r>
          </a:p>
        </p:txBody>
      </p:sp>
      <p:sp>
        <p:nvSpPr>
          <p:cNvPr id="95" name="TextBox 94"/>
          <p:cNvSpPr txBox="1"/>
          <p:nvPr/>
        </p:nvSpPr>
        <p:spPr>
          <a:xfrm>
            <a:off x="571477" y="2442791"/>
            <a:ext cx="714375" cy="338137"/>
          </a:xfrm>
          <a:prstGeom prst="rect">
            <a:avLst/>
          </a:prstGeom>
          <a:noFill/>
        </p:spPr>
        <p:txBody>
          <a:bodyPr rtlCol="1">
            <a:spAutoFit/>
          </a:bodyPr>
          <a:lstStyle/>
          <a:p>
            <a:pPr algn="ctr">
              <a:defRPr/>
            </a:pPr>
            <a:r>
              <a:rPr lang="he-IL" sz="1600" b="1" dirty="0">
                <a:solidFill>
                  <a:schemeClr val="tx2">
                    <a:lumMod val="60000"/>
                    <a:lumOff val="40000"/>
                  </a:schemeClr>
                </a:solidFill>
                <a:latin typeface="Guttman Hatzvi" pitchFamily="2" charset="-79"/>
                <a:cs typeface="Guttman Hatzvi" pitchFamily="2" charset="-79"/>
              </a:rPr>
              <a:t>2015</a:t>
            </a:r>
          </a:p>
        </p:txBody>
      </p:sp>
      <p:sp>
        <p:nvSpPr>
          <p:cNvPr id="96" name="TextBox 95"/>
          <p:cNvSpPr txBox="1"/>
          <p:nvPr/>
        </p:nvSpPr>
        <p:spPr>
          <a:xfrm>
            <a:off x="2714617" y="2442791"/>
            <a:ext cx="714375" cy="338137"/>
          </a:xfrm>
          <a:prstGeom prst="rect">
            <a:avLst/>
          </a:prstGeom>
          <a:noFill/>
        </p:spPr>
        <p:txBody>
          <a:bodyPr rtlCol="1">
            <a:spAutoFit/>
          </a:bodyPr>
          <a:lstStyle/>
          <a:p>
            <a:pPr algn="ctr">
              <a:defRPr/>
            </a:pPr>
            <a:r>
              <a:rPr lang="he-IL" sz="1600" b="1" dirty="0">
                <a:solidFill>
                  <a:schemeClr val="tx2">
                    <a:lumMod val="60000"/>
                    <a:lumOff val="40000"/>
                  </a:schemeClr>
                </a:solidFill>
                <a:latin typeface="Guttman Hatzvi" pitchFamily="2" charset="-79"/>
                <a:cs typeface="Guttman Hatzvi" pitchFamily="2" charset="-79"/>
              </a:rPr>
              <a:t>2010</a:t>
            </a:r>
          </a:p>
        </p:txBody>
      </p:sp>
      <p:sp>
        <p:nvSpPr>
          <p:cNvPr id="97" name="TextBox 96"/>
          <p:cNvSpPr txBox="1"/>
          <p:nvPr/>
        </p:nvSpPr>
        <p:spPr>
          <a:xfrm>
            <a:off x="5102711" y="2442791"/>
            <a:ext cx="714375" cy="338137"/>
          </a:xfrm>
          <a:prstGeom prst="rect">
            <a:avLst/>
          </a:prstGeom>
          <a:noFill/>
        </p:spPr>
        <p:txBody>
          <a:bodyPr rtlCol="1">
            <a:spAutoFit/>
          </a:bodyPr>
          <a:lstStyle/>
          <a:p>
            <a:pPr algn="ctr">
              <a:defRPr/>
            </a:pPr>
            <a:r>
              <a:rPr lang="he-IL" sz="1600" b="1" dirty="0">
                <a:solidFill>
                  <a:schemeClr val="tx2">
                    <a:lumMod val="60000"/>
                    <a:lumOff val="40000"/>
                  </a:schemeClr>
                </a:solidFill>
                <a:latin typeface="Guttman Hatzvi" pitchFamily="2" charset="-79"/>
                <a:cs typeface="Guttman Hatzvi" pitchFamily="2" charset="-79"/>
              </a:rPr>
              <a:t>2005</a:t>
            </a:r>
          </a:p>
        </p:txBody>
      </p:sp>
      <p:cxnSp>
        <p:nvCxnSpPr>
          <p:cNvPr id="43" name="מחבר ישר 44"/>
          <p:cNvCxnSpPr/>
          <p:nvPr/>
        </p:nvCxnSpPr>
        <p:spPr>
          <a:xfrm rot="5400000">
            <a:off x="3887952" y="2069713"/>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44" name="TextBox 42"/>
          <p:cNvSpPr txBox="1">
            <a:spLocks noChangeArrowheads="1"/>
          </p:cNvSpPr>
          <p:nvPr/>
        </p:nvSpPr>
        <p:spPr bwMode="auto">
          <a:xfrm>
            <a:off x="3635896" y="1198493"/>
            <a:ext cx="1002198"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2007</a:t>
            </a:r>
          </a:p>
          <a:p>
            <a:pPr algn="ctr"/>
            <a:r>
              <a:rPr lang="en-US" sz="1200" b="1" dirty="0">
                <a:latin typeface="+mj-lt"/>
                <a:cs typeface="Guttman Hatzvi" pitchFamily="2" charset="-79"/>
              </a:rPr>
              <a:t>IDF Strategy</a:t>
            </a:r>
          </a:p>
          <a:p>
            <a:pPr algn="ctr"/>
            <a:r>
              <a:rPr lang="en-US" sz="1200" b="1" dirty="0">
                <a:latin typeface="+mj-lt"/>
                <a:cs typeface="Guttman Hatzvi" pitchFamily="2" charset="-79"/>
              </a:rPr>
              <a:t>Dan </a:t>
            </a:r>
            <a:r>
              <a:rPr lang="en-US" sz="1200" b="1" dirty="0" err="1">
                <a:latin typeface="+mj-lt"/>
                <a:cs typeface="Guttman Hatzvi" pitchFamily="2" charset="-79"/>
              </a:rPr>
              <a:t>Meridor</a:t>
            </a:r>
            <a:endParaRPr lang="en-US" sz="1200" b="1" dirty="0">
              <a:latin typeface="+mj-lt"/>
              <a:cs typeface="Guttman Hatzvi" pitchFamily="2" charset="-79"/>
            </a:endParaRPr>
          </a:p>
        </p:txBody>
      </p:sp>
      <p:sp>
        <p:nvSpPr>
          <p:cNvPr id="45" name="אליפסה 39"/>
          <p:cNvSpPr/>
          <p:nvPr/>
        </p:nvSpPr>
        <p:spPr>
          <a:xfrm>
            <a:off x="4024290" y="2197204"/>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6" name="אליפסה 39"/>
          <p:cNvSpPr/>
          <p:nvPr/>
        </p:nvSpPr>
        <p:spPr>
          <a:xfrm>
            <a:off x="4932040" y="2207742"/>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8" name="TextBox 47"/>
          <p:cNvSpPr txBox="1"/>
          <p:nvPr/>
        </p:nvSpPr>
        <p:spPr>
          <a:xfrm>
            <a:off x="107504" y="6453336"/>
            <a:ext cx="2918128" cy="276999"/>
          </a:xfrm>
          <a:prstGeom prst="rect">
            <a:avLst/>
          </a:prstGeom>
          <a:solidFill>
            <a:srgbClr val="0E77BE"/>
          </a:solidFill>
        </p:spPr>
        <p:txBody>
          <a:bodyPr wrap="square" rtlCol="1">
            <a:spAutoFit/>
          </a:bodyPr>
          <a:lstStyle/>
          <a:p>
            <a:pPr algn="l" rtl="0"/>
            <a:r>
              <a:rPr lang="en-US" sz="1200" dirty="0">
                <a:solidFill>
                  <a:schemeClr val="bg1"/>
                </a:solidFill>
                <a:latin typeface="Gisha" panose="020B0502040204020203" pitchFamily="34" charset="-79"/>
                <a:cs typeface="Gisha" panose="020B0502040204020203" pitchFamily="34" charset="-79"/>
              </a:rPr>
              <a:t>For Official Use Only</a:t>
            </a:r>
            <a:endParaRPr lang="he-IL" sz="1200" dirty="0">
              <a:solidFill>
                <a:schemeClr val="bg1"/>
              </a:solidFill>
              <a:latin typeface="Gisha" panose="020B0502040204020203" pitchFamily="34" charset="-79"/>
              <a:cs typeface="Gisha" panose="020B0502040204020203" pitchFamily="34" charset="-79"/>
            </a:endParaRPr>
          </a:p>
        </p:txBody>
      </p:sp>
      <p:sp>
        <p:nvSpPr>
          <p:cNvPr id="49" name="TextBox 48"/>
          <p:cNvSpPr txBox="1"/>
          <p:nvPr/>
        </p:nvSpPr>
        <p:spPr>
          <a:xfrm>
            <a:off x="5364088" y="6381328"/>
            <a:ext cx="3600400" cy="276999"/>
          </a:xfrm>
          <a:prstGeom prst="rect">
            <a:avLst/>
          </a:prstGeom>
          <a:solidFill>
            <a:srgbClr val="0E77BE"/>
          </a:solidFill>
        </p:spPr>
        <p:txBody>
          <a:bodyPr wrap="square" rtlCol="1">
            <a:spAutoFit/>
          </a:bodyPr>
          <a:lstStyle/>
          <a:p>
            <a:pPr algn="l" rtl="0"/>
            <a:endParaRPr lang="he-IL" sz="1200" dirty="0">
              <a:solidFill>
                <a:schemeClr val="bg1"/>
              </a:solidFill>
              <a:latin typeface="Gisha" panose="020B0502040204020203" pitchFamily="34" charset="-79"/>
              <a:cs typeface="Gisha" panose="020B0502040204020203" pitchFamily="34" charset="-79"/>
            </a:endParaRPr>
          </a:p>
        </p:txBody>
      </p:sp>
      <p:pic>
        <p:nvPicPr>
          <p:cNvPr id="47" name="Picture 63" descr="TFISAT"/>
          <p:cNvPicPr>
            <a:picLocks noChangeAspect="1" noChangeArrowheads="1"/>
          </p:cNvPicPr>
          <p:nvPr/>
        </p:nvPicPr>
        <p:blipFill>
          <a:blip r:embed="rId2" cstate="print"/>
          <a:srcRect l="23531" t="45712" r="25426" b="14110"/>
          <a:stretch>
            <a:fillRect/>
          </a:stretch>
        </p:blipFill>
        <p:spPr bwMode="auto">
          <a:xfrm>
            <a:off x="4912209" y="2966605"/>
            <a:ext cx="877888" cy="1172785"/>
          </a:xfrm>
          <a:prstGeom prst="rect">
            <a:avLst/>
          </a:prstGeom>
          <a:noFill/>
          <a:ln w="19050">
            <a:solidFill>
              <a:schemeClr val="tx1"/>
            </a:solidFill>
            <a:miter lim="800000"/>
            <a:headEnd/>
            <a:tailEnd/>
          </a:ln>
        </p:spPr>
      </p:pic>
      <p:pic>
        <p:nvPicPr>
          <p:cNvPr id="50" name="Picture 2"/>
          <p:cNvPicPr>
            <a:picLocks noChangeAspect="1" noChangeArrowheads="1"/>
          </p:cNvPicPr>
          <p:nvPr/>
        </p:nvPicPr>
        <p:blipFill>
          <a:blip r:embed="rId3" cstate="screen"/>
          <a:srcRect/>
          <a:stretch>
            <a:fillRect/>
          </a:stretch>
        </p:blipFill>
        <p:spPr bwMode="auto">
          <a:xfrm>
            <a:off x="1714480" y="2966605"/>
            <a:ext cx="828000" cy="1172785"/>
          </a:xfrm>
          <a:prstGeom prst="rect">
            <a:avLst/>
          </a:prstGeom>
          <a:noFill/>
          <a:ln w="19050">
            <a:solidFill>
              <a:schemeClr val="tx1"/>
            </a:solidFill>
            <a:miter lim="800000"/>
            <a:headEnd/>
            <a:tailEnd/>
          </a:ln>
          <a:effectLst/>
        </p:spPr>
      </p:pic>
      <p:pic>
        <p:nvPicPr>
          <p:cNvPr id="51" name="Picture 2"/>
          <p:cNvPicPr>
            <a:picLocks noChangeAspect="1" noChangeArrowheads="1"/>
          </p:cNvPicPr>
          <p:nvPr/>
        </p:nvPicPr>
        <p:blipFill>
          <a:blip r:embed="rId4" cstate="screen"/>
          <a:srcRect/>
          <a:stretch>
            <a:fillRect/>
          </a:stretch>
        </p:blipFill>
        <p:spPr bwMode="auto">
          <a:xfrm>
            <a:off x="6858016" y="2966605"/>
            <a:ext cx="883745" cy="1172785"/>
          </a:xfrm>
          <a:prstGeom prst="rect">
            <a:avLst/>
          </a:prstGeom>
          <a:noFill/>
          <a:ln w="28575">
            <a:solidFill>
              <a:schemeClr val="tx1"/>
            </a:solidFill>
            <a:miter lim="800000"/>
            <a:headEnd/>
            <a:tailEnd/>
          </a:ln>
          <a:effectLst/>
        </p:spPr>
      </p:pic>
      <p:pic>
        <p:nvPicPr>
          <p:cNvPr id="52" name="Picture 4"/>
          <p:cNvPicPr>
            <a:picLocks noChangeAspect="1" noChangeArrowheads="1"/>
          </p:cNvPicPr>
          <p:nvPr/>
        </p:nvPicPr>
        <p:blipFill>
          <a:blip r:embed="rId5" cstate="screen"/>
          <a:srcRect/>
          <a:stretch>
            <a:fillRect/>
          </a:stretch>
        </p:blipFill>
        <p:spPr bwMode="auto">
          <a:xfrm>
            <a:off x="3803794" y="2966605"/>
            <a:ext cx="839644" cy="1172785"/>
          </a:xfrm>
          <a:prstGeom prst="rect">
            <a:avLst/>
          </a:prstGeom>
          <a:noFill/>
          <a:ln w="19050">
            <a:solidFill>
              <a:schemeClr val="tx1"/>
            </a:solidFill>
            <a:miter lim="800000"/>
            <a:headEnd/>
            <a:tailEnd/>
          </a:ln>
          <a:effectLst/>
        </p:spPr>
      </p:pic>
      <p:pic>
        <p:nvPicPr>
          <p:cNvPr id="53" name="Picture 2"/>
          <p:cNvPicPr>
            <a:picLocks noChangeAspect="1" noChangeArrowheads="1"/>
          </p:cNvPicPr>
          <p:nvPr/>
        </p:nvPicPr>
        <p:blipFill>
          <a:blip r:embed="rId6" cstate="screen"/>
          <a:srcRect/>
          <a:stretch>
            <a:fillRect/>
          </a:stretch>
        </p:blipFill>
        <p:spPr bwMode="auto">
          <a:xfrm>
            <a:off x="8215338" y="2924944"/>
            <a:ext cx="866980" cy="1214446"/>
          </a:xfrm>
          <a:prstGeom prst="rect">
            <a:avLst/>
          </a:prstGeom>
          <a:noFill/>
          <a:ln w="28575">
            <a:solidFill>
              <a:schemeClr val="tx1"/>
            </a:solidFill>
            <a:miter lim="800000"/>
            <a:headEnd/>
            <a:tailEnd/>
          </a:ln>
          <a:effectLst/>
        </p:spPr>
      </p:pic>
      <p:pic>
        <p:nvPicPr>
          <p:cNvPr id="54" name="תמונה 66"/>
          <p:cNvPicPr/>
          <p:nvPr/>
        </p:nvPicPr>
        <p:blipFill>
          <a:blip r:embed="rId7" cstate="print"/>
          <a:srcRect l="34481" t="8013" r="31574" b="4167"/>
          <a:stretch>
            <a:fillRect/>
          </a:stretch>
        </p:blipFill>
        <p:spPr bwMode="auto">
          <a:xfrm>
            <a:off x="214282" y="2924944"/>
            <a:ext cx="857224" cy="1214446"/>
          </a:xfrm>
          <a:prstGeom prst="rect">
            <a:avLst/>
          </a:prstGeom>
          <a:noFill/>
          <a:ln w="19050">
            <a:solidFill>
              <a:schemeClr val="tx1"/>
            </a:solid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1"/>
          <p:cNvSpPr txBox="1">
            <a:spLocks/>
          </p:cNvSpPr>
          <p:nvPr/>
        </p:nvSpPr>
        <p:spPr>
          <a:xfrm>
            <a:off x="500034" y="357166"/>
            <a:ext cx="7772400" cy="642939"/>
          </a:xfrm>
          <a:prstGeom prst="rect">
            <a:avLst/>
          </a:prstGeom>
        </p:spPr>
        <p:txBody>
          <a:bodyPr rtlCol="1" anchor="ctr">
            <a:noAutofit/>
          </a:bodyPr>
          <a:lstStyle/>
          <a:p>
            <a:pPr algn="ctr" fontAlgn="auto">
              <a:spcAft>
                <a:spcPts val="0"/>
              </a:spcAft>
              <a:defRPr/>
            </a:pPr>
            <a:r>
              <a:rPr lang="en-US" sz="3600" b="1" dirty="0" err="1">
                <a:latin typeface="+mj-lt"/>
                <a:ea typeface="+mj-ea"/>
                <a:cs typeface="Guttman Hatzvi" pitchFamily="2" charset="-79"/>
              </a:rPr>
              <a:t>Meridor</a:t>
            </a:r>
            <a:r>
              <a:rPr lang="en-US" sz="3600" b="1" dirty="0">
                <a:latin typeface="+mj-lt"/>
                <a:ea typeface="+mj-ea"/>
                <a:cs typeface="Guttman Hatzvi" pitchFamily="2" charset="-79"/>
              </a:rPr>
              <a:t> Report - Summary</a:t>
            </a:r>
            <a:endParaRPr lang="he-IL" sz="3600" b="1" dirty="0">
              <a:latin typeface="+mj-lt"/>
              <a:ea typeface="+mj-ea"/>
              <a:cs typeface="Guttman Hatzvi" pitchFamily="2" charset="-79"/>
            </a:endParaRPr>
          </a:p>
        </p:txBody>
      </p:sp>
      <p:graphicFrame>
        <p:nvGraphicFramePr>
          <p:cNvPr id="9" name="מציין מיקום תוכן 3"/>
          <p:cNvGraphicFramePr>
            <a:graphicFrameLocks/>
          </p:cNvGraphicFramePr>
          <p:nvPr>
            <p:extLst>
              <p:ext uri="{D42A27DB-BD31-4B8C-83A1-F6EECF244321}">
                <p14:modId xmlns:p14="http://schemas.microsoft.com/office/powerpoint/2010/main" val="196711737"/>
              </p:ext>
            </p:extLst>
          </p:nvPr>
        </p:nvGraphicFramePr>
        <p:xfrm>
          <a:off x="357158" y="1994532"/>
          <a:ext cx="8358246" cy="3722516"/>
        </p:xfrm>
        <a:graphic>
          <a:graphicData uri="http://schemas.openxmlformats.org/drawingml/2006/table">
            <a:tbl>
              <a:tblPr bandRow="1">
                <a:tableStyleId>{7DF18680-E054-41AD-8BC1-D1AEF772440D}</a:tableStyleId>
              </a:tblPr>
              <a:tblGrid>
                <a:gridCol w="3206730">
                  <a:extLst>
                    <a:ext uri="{9D8B030D-6E8A-4147-A177-3AD203B41FA5}">
                      <a16:colId xmlns:a16="http://schemas.microsoft.com/office/drawing/2014/main" val="20000"/>
                    </a:ext>
                  </a:extLst>
                </a:gridCol>
                <a:gridCol w="5151516">
                  <a:extLst>
                    <a:ext uri="{9D8B030D-6E8A-4147-A177-3AD203B41FA5}">
                      <a16:colId xmlns:a16="http://schemas.microsoft.com/office/drawing/2014/main" val="20001"/>
                    </a:ext>
                  </a:extLst>
                </a:gridCol>
              </a:tblGrid>
              <a:tr h="592584">
                <a:tc>
                  <a:txBody>
                    <a:bodyPr/>
                    <a:lstStyle/>
                    <a:p>
                      <a:pPr algn="l" rtl="0"/>
                      <a:r>
                        <a:rPr lang="en-US" sz="1800" dirty="0">
                          <a:solidFill>
                            <a:schemeClr val="tx1">
                              <a:lumMod val="75000"/>
                              <a:lumOff val="25000"/>
                            </a:schemeClr>
                          </a:solidFill>
                        </a:rPr>
                        <a:t>Whole scenario</a:t>
                      </a:r>
                      <a:r>
                        <a:rPr lang="en-US" sz="1800" baseline="0" dirty="0">
                          <a:solidFill>
                            <a:schemeClr val="tx1">
                              <a:lumMod val="75000"/>
                              <a:lumOff val="25000"/>
                            </a:schemeClr>
                          </a:solidFill>
                        </a:rPr>
                        <a:t> requires deterrence</a:t>
                      </a:r>
                      <a:endParaRPr lang="he-IL" sz="1800" b="0" dirty="0">
                        <a:solidFill>
                          <a:schemeClr val="tx1">
                            <a:lumMod val="75000"/>
                            <a:lumOff val="25000"/>
                          </a:schemeClr>
                        </a:solidFill>
                      </a:endParaRPr>
                    </a:p>
                  </a:txBody>
                  <a:tcPr/>
                </a:tc>
                <a:tc>
                  <a:txBody>
                    <a:bodyPr/>
                    <a:lstStyle/>
                    <a:p>
                      <a:pPr algn="l" rtl="0"/>
                      <a:r>
                        <a:rPr lang="en-US" sz="1800" b="1" baseline="0" dirty="0">
                          <a:solidFill>
                            <a:schemeClr val="tx1"/>
                          </a:solidFill>
                        </a:rPr>
                        <a:t>Limited threat and </a:t>
                      </a:r>
                      <a:r>
                        <a:rPr lang="en-US" sz="1800" b="1" baseline="0" dirty="0">
                          <a:solidFill>
                            <a:srgbClr val="FF0000"/>
                          </a:solidFill>
                        </a:rPr>
                        <a:t>threat with non-conventional weapons</a:t>
                      </a:r>
                    </a:p>
                  </a:txBody>
                  <a:tcPr anchor="ctr"/>
                </a:tc>
                <a:extLst>
                  <a:ext uri="{0D108BD9-81ED-4DB2-BD59-A6C34878D82A}">
                    <a16:rowId xmlns:a16="http://schemas.microsoft.com/office/drawing/2014/main" val="10000"/>
                  </a:ext>
                </a:extLst>
              </a:tr>
              <a:tr h="5925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rPr>
                        <a:t>Level of war being discussed </a:t>
                      </a:r>
                      <a:endParaRPr lang="he-IL" sz="1800" b="0" dirty="0">
                        <a:solidFill>
                          <a:schemeClr val="tx1">
                            <a:lumMod val="75000"/>
                            <a:lumOff val="25000"/>
                          </a:schemeClr>
                        </a:solidFill>
                      </a:endParaRPr>
                    </a:p>
                  </a:txBody>
                  <a:tcPr/>
                </a:tc>
                <a:tc>
                  <a:txBody>
                    <a:bodyPr/>
                    <a:lstStyle/>
                    <a:p>
                      <a:pPr algn="l" rtl="1"/>
                      <a:r>
                        <a:rPr lang="en-US" sz="1800" b="1" dirty="0">
                          <a:solidFill>
                            <a:schemeClr val="tx1"/>
                          </a:solidFill>
                        </a:rPr>
                        <a:t>Political-Strategic</a:t>
                      </a:r>
                      <a:endParaRPr lang="he-IL" sz="1800" b="1" dirty="0">
                        <a:solidFill>
                          <a:schemeClr val="tx1"/>
                        </a:solidFill>
                      </a:endParaRPr>
                    </a:p>
                  </a:txBody>
                  <a:tcPr anchor="ctr"/>
                </a:tc>
                <a:extLst>
                  <a:ext uri="{0D108BD9-81ED-4DB2-BD59-A6C34878D82A}">
                    <a16:rowId xmlns:a16="http://schemas.microsoft.com/office/drawing/2014/main" val="10001"/>
                  </a:ext>
                </a:extLst>
              </a:tr>
              <a:tr h="1026812">
                <a:tc>
                  <a:txBody>
                    <a:bodyPr/>
                    <a:lstStyle/>
                    <a:p>
                      <a:pPr algn="l" rtl="0"/>
                      <a:r>
                        <a:rPr lang="en-US" sz="1800" dirty="0">
                          <a:solidFill>
                            <a:schemeClr val="tx1">
                              <a:lumMod val="75000"/>
                              <a:lumOff val="25000"/>
                            </a:schemeClr>
                          </a:solidFill>
                        </a:rPr>
                        <a:t>Central</a:t>
                      </a:r>
                      <a:r>
                        <a:rPr lang="en-US" sz="1800" baseline="0" dirty="0">
                          <a:solidFill>
                            <a:schemeClr val="tx1">
                              <a:lumMod val="75000"/>
                              <a:lumOff val="25000"/>
                            </a:schemeClr>
                          </a:solidFill>
                        </a:rPr>
                        <a:t> tools for deterrence </a:t>
                      </a:r>
                      <a:endParaRPr lang="he-IL" sz="1800" b="0" dirty="0">
                        <a:solidFill>
                          <a:schemeClr val="tx1">
                            <a:lumMod val="75000"/>
                            <a:lumOff val="25000"/>
                          </a:schemeClr>
                        </a:solidFill>
                      </a:endParaRPr>
                    </a:p>
                  </a:txBody>
                  <a:tcPr/>
                </a:tc>
                <a:tc>
                  <a:txBody>
                    <a:bodyPr/>
                    <a:lstStyle/>
                    <a:p>
                      <a:pPr algn="l" rtl="0"/>
                      <a:r>
                        <a:rPr lang="en-US" sz="1800" b="1" baseline="0" dirty="0">
                          <a:solidFill>
                            <a:schemeClr val="tx1"/>
                          </a:solidFill>
                        </a:rPr>
                        <a:t>Ability and image; </a:t>
                      </a:r>
                      <a:r>
                        <a:rPr lang="en-US" sz="1800" b="1" baseline="0" dirty="0">
                          <a:solidFill>
                            <a:srgbClr val="FF0000"/>
                          </a:solidFill>
                        </a:rPr>
                        <a:t>Claims due to lack of tools to deal with terror and non-conventional weapons and because it is expected to develop them</a:t>
                      </a:r>
                      <a:endParaRPr lang="he-IL" sz="1800" b="1" baseline="0" dirty="0">
                        <a:solidFill>
                          <a:srgbClr val="C00000"/>
                        </a:solidFill>
                      </a:endParaRPr>
                    </a:p>
                  </a:txBody>
                  <a:tcPr anchor="ctr"/>
                </a:tc>
                <a:extLst>
                  <a:ext uri="{0D108BD9-81ED-4DB2-BD59-A6C34878D82A}">
                    <a16:rowId xmlns:a16="http://schemas.microsoft.com/office/drawing/2014/main" val="10002"/>
                  </a:ext>
                </a:extLst>
              </a:tr>
              <a:tr h="850229">
                <a:tc>
                  <a:txBody>
                    <a:bodyPr/>
                    <a:lstStyle/>
                    <a:p>
                      <a:pPr algn="l" rtl="0"/>
                      <a:r>
                        <a:rPr lang="en-US" sz="1800" dirty="0">
                          <a:solidFill>
                            <a:schemeClr val="tx1">
                              <a:lumMod val="75000"/>
                              <a:lumOff val="25000"/>
                            </a:schemeClr>
                          </a:solidFill>
                        </a:rPr>
                        <a:t>Purpose of deterrence</a:t>
                      </a:r>
                      <a:endParaRPr lang="he-IL" sz="1800" b="0" dirty="0">
                        <a:solidFill>
                          <a:schemeClr val="tx1">
                            <a:lumMod val="75000"/>
                            <a:lumOff val="2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Deterrence to prevent total war; the purpose of conflict prevention (against countries</a:t>
                      </a:r>
                      <a:r>
                        <a:rPr lang="en-US" sz="1800" b="1" baseline="0" dirty="0">
                          <a:solidFill>
                            <a:schemeClr val="tx1"/>
                          </a:solidFill>
                        </a:rPr>
                        <a:t> and against </a:t>
                      </a:r>
                      <a:r>
                        <a:rPr lang="en-US" sz="1800" b="1" baseline="0" dirty="0">
                          <a:solidFill>
                            <a:srgbClr val="FF0000"/>
                          </a:solidFill>
                        </a:rPr>
                        <a:t>semi-state organizations</a:t>
                      </a:r>
                      <a:r>
                        <a:rPr lang="en-US" sz="1800" b="1" baseline="0" dirty="0">
                          <a:solidFill>
                            <a:schemeClr val="tx1"/>
                          </a:solidFill>
                        </a:rPr>
                        <a:t>) </a:t>
                      </a:r>
                      <a:r>
                        <a:rPr lang="en-US" sz="1800" b="1" baseline="0" dirty="0">
                          <a:solidFill>
                            <a:srgbClr val="FF0000"/>
                          </a:solidFill>
                        </a:rPr>
                        <a:t>and intended purpose is to define the borders of the threat (control of escalation)</a:t>
                      </a:r>
                      <a:endParaRPr lang="en-US" sz="1800" b="1" dirty="0">
                        <a:solidFill>
                          <a:srgbClr val="FF0000"/>
                        </a:solidFill>
                      </a:endParaRPr>
                    </a:p>
                  </a:txBody>
                  <a:tcPr anchor="ctr"/>
                </a:tc>
                <a:extLst>
                  <a:ext uri="{0D108BD9-81ED-4DB2-BD59-A6C34878D82A}">
                    <a16:rowId xmlns:a16="http://schemas.microsoft.com/office/drawing/2014/main" val="10003"/>
                  </a:ext>
                </a:extLst>
              </a:tr>
            </a:tbl>
          </a:graphicData>
        </a:graphic>
      </p:graphicFrame>
      <p:pic>
        <p:nvPicPr>
          <p:cNvPr id="5" name="Picture 4">
            <a:hlinkClick r:id="rId2" action="ppaction://hlinksldjump"/>
          </p:cNvPr>
          <p:cNvPicPr>
            <a:picLocks noChangeAspect="1" noChangeArrowheads="1"/>
          </p:cNvPicPr>
          <p:nvPr/>
        </p:nvPicPr>
        <p:blipFill>
          <a:blip r:embed="rId3" cstate="screen"/>
          <a:srcRect/>
          <a:stretch>
            <a:fillRect/>
          </a:stretch>
        </p:blipFill>
        <p:spPr bwMode="auto">
          <a:xfrm>
            <a:off x="214282" y="71414"/>
            <a:ext cx="1214446" cy="1786468"/>
          </a:xfrm>
          <a:prstGeom prst="rect">
            <a:avLst/>
          </a:prstGeom>
          <a:noFill/>
          <a:ln w="9525">
            <a:solidFill>
              <a:schemeClr val="tx1"/>
            </a:solidFill>
            <a:miter lim="800000"/>
            <a:headEnd/>
            <a:tailEnd/>
          </a:ln>
          <a:effectLst/>
        </p:spPr>
      </p:pic>
      <p:sp>
        <p:nvSpPr>
          <p:cNvPr id="6" name="TextBox 5"/>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
        <p:nvSpPr>
          <p:cNvPr id="7" name="TextBox 6"/>
          <p:cNvSpPr txBox="1"/>
          <p:nvPr/>
        </p:nvSpPr>
        <p:spPr>
          <a:xfrm>
            <a:off x="107504" y="6453336"/>
            <a:ext cx="2918128" cy="276999"/>
          </a:xfrm>
          <a:prstGeom prst="rect">
            <a:avLst/>
          </a:prstGeom>
          <a:solidFill>
            <a:srgbClr val="0E77BE"/>
          </a:solidFill>
        </p:spPr>
        <p:txBody>
          <a:bodyPr wrap="square" rtlCol="1">
            <a:spAutoFit/>
          </a:bodyPr>
          <a:lstStyle/>
          <a:p>
            <a:pPr algn="l" rtl="0"/>
            <a:r>
              <a:rPr lang="en-US" sz="1200" dirty="0">
                <a:solidFill>
                  <a:schemeClr val="bg1"/>
                </a:solidFill>
                <a:latin typeface="Gisha" panose="020B0502040204020203" pitchFamily="34" charset="-79"/>
                <a:cs typeface="Gisha" panose="020B0502040204020203" pitchFamily="34" charset="-79"/>
              </a:rPr>
              <a:t>For Official Use Only</a:t>
            </a:r>
            <a:endParaRPr lang="he-IL" sz="1200" dirty="0">
              <a:solidFill>
                <a:schemeClr val="bg1"/>
              </a:solidFill>
              <a:latin typeface="Gisha" panose="020B0502040204020203" pitchFamily="34" charset="-79"/>
              <a:cs typeface="Gisha" panose="020B0502040204020203" pitchFamily="34" charset="-79"/>
            </a:endParaRPr>
          </a:p>
        </p:txBody>
      </p:sp>
      <p:sp>
        <p:nvSpPr>
          <p:cNvPr id="8" name="TextBox 7"/>
          <p:cNvSpPr txBox="1"/>
          <p:nvPr/>
        </p:nvSpPr>
        <p:spPr>
          <a:xfrm>
            <a:off x="5364088" y="6381328"/>
            <a:ext cx="3600400" cy="276999"/>
          </a:xfrm>
          <a:prstGeom prst="rect">
            <a:avLst/>
          </a:prstGeom>
          <a:solidFill>
            <a:srgbClr val="0E77BE"/>
          </a:solidFill>
        </p:spPr>
        <p:txBody>
          <a:bodyPr wrap="square" rtlCol="1">
            <a:spAutoFit/>
          </a:bodyPr>
          <a:lstStyle/>
          <a:p>
            <a:pPr algn="l" rtl="0"/>
            <a:endParaRPr lang="he-IL" sz="1200" dirty="0">
              <a:solidFill>
                <a:schemeClr val="bg1"/>
              </a:solidFill>
              <a:latin typeface="Gisha" panose="020B0502040204020203" pitchFamily="34" charset="-79"/>
              <a:cs typeface="Gisha" panose="020B0502040204020203" pitchFamily="34" charset="-79"/>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כותרת 1"/>
          <p:cNvSpPr>
            <a:spLocks noGrp="1"/>
          </p:cNvSpPr>
          <p:nvPr>
            <p:ph type="title"/>
          </p:nvPr>
        </p:nvSpPr>
        <p:spPr/>
        <p:txBody>
          <a:bodyPr/>
          <a:lstStyle/>
          <a:p>
            <a:r>
              <a:rPr sz="4000"/>
              <a:t> </a:t>
            </a:r>
            <a:endParaRPr lang="he-IL" sz="3600" dirty="0"/>
          </a:p>
        </p:txBody>
      </p:sp>
      <p:pic>
        <p:nvPicPr>
          <p:cNvPr id="55" name="Picture 63" descr="TFISAT"/>
          <p:cNvPicPr>
            <a:picLocks noChangeAspect="1" noChangeArrowheads="1"/>
          </p:cNvPicPr>
          <p:nvPr/>
        </p:nvPicPr>
        <p:blipFill>
          <a:blip r:embed="rId2" cstate="print"/>
          <a:srcRect l="23531" t="45712" r="25426" b="14110"/>
          <a:stretch>
            <a:fillRect/>
          </a:stretch>
        </p:blipFill>
        <p:spPr bwMode="auto">
          <a:xfrm>
            <a:off x="4912209" y="3184909"/>
            <a:ext cx="877888" cy="1172785"/>
          </a:xfrm>
          <a:prstGeom prst="rect">
            <a:avLst/>
          </a:prstGeom>
          <a:noFill/>
          <a:ln w="19050">
            <a:solidFill>
              <a:schemeClr val="tx1"/>
            </a:solidFill>
            <a:miter lim="800000"/>
            <a:headEnd/>
            <a:tailEnd/>
          </a:ln>
        </p:spPr>
      </p:pic>
      <p:pic>
        <p:nvPicPr>
          <p:cNvPr id="61" name="Picture 2"/>
          <p:cNvPicPr>
            <a:picLocks noChangeAspect="1" noChangeArrowheads="1"/>
          </p:cNvPicPr>
          <p:nvPr/>
        </p:nvPicPr>
        <p:blipFill>
          <a:blip r:embed="rId3" cstate="screen"/>
          <a:srcRect/>
          <a:stretch>
            <a:fillRect/>
          </a:stretch>
        </p:blipFill>
        <p:spPr bwMode="auto">
          <a:xfrm>
            <a:off x="1714480" y="3184909"/>
            <a:ext cx="828000" cy="1172785"/>
          </a:xfrm>
          <a:prstGeom prst="rect">
            <a:avLst/>
          </a:prstGeom>
          <a:noFill/>
          <a:ln w="19050">
            <a:solidFill>
              <a:schemeClr val="tx1"/>
            </a:solidFill>
            <a:miter lim="800000"/>
            <a:headEnd/>
            <a:tailEnd/>
          </a:ln>
          <a:effectLst/>
        </p:spPr>
      </p:pic>
      <p:pic>
        <p:nvPicPr>
          <p:cNvPr id="4098" name="Picture 2"/>
          <p:cNvPicPr>
            <a:picLocks noChangeAspect="1" noChangeArrowheads="1"/>
          </p:cNvPicPr>
          <p:nvPr/>
        </p:nvPicPr>
        <p:blipFill>
          <a:blip r:embed="rId4" cstate="screen"/>
          <a:srcRect/>
          <a:stretch>
            <a:fillRect/>
          </a:stretch>
        </p:blipFill>
        <p:spPr bwMode="auto">
          <a:xfrm>
            <a:off x="6858016" y="3184909"/>
            <a:ext cx="883745" cy="1172785"/>
          </a:xfrm>
          <a:prstGeom prst="rect">
            <a:avLst/>
          </a:prstGeom>
          <a:noFill/>
          <a:ln w="28575">
            <a:solidFill>
              <a:schemeClr val="tx1"/>
            </a:solidFill>
            <a:miter lim="800000"/>
            <a:headEnd/>
            <a:tailEnd/>
          </a:ln>
          <a:effectLst/>
        </p:spPr>
      </p:pic>
      <p:pic>
        <p:nvPicPr>
          <p:cNvPr id="42" name="Picture 4"/>
          <p:cNvPicPr>
            <a:picLocks noChangeAspect="1" noChangeArrowheads="1"/>
          </p:cNvPicPr>
          <p:nvPr/>
        </p:nvPicPr>
        <p:blipFill>
          <a:blip r:embed="rId5" cstate="screen"/>
          <a:srcRect/>
          <a:stretch>
            <a:fillRect/>
          </a:stretch>
        </p:blipFill>
        <p:spPr bwMode="auto">
          <a:xfrm>
            <a:off x="3803794" y="3184909"/>
            <a:ext cx="839644" cy="1172785"/>
          </a:xfrm>
          <a:prstGeom prst="rect">
            <a:avLst/>
          </a:prstGeom>
          <a:noFill/>
          <a:ln w="19050">
            <a:solidFill>
              <a:schemeClr val="tx1"/>
            </a:solidFill>
            <a:miter lim="800000"/>
            <a:headEnd/>
            <a:tailEnd/>
          </a:ln>
          <a:effectLst/>
        </p:spPr>
      </p:pic>
      <p:pic>
        <p:nvPicPr>
          <p:cNvPr id="2" name="Picture 2"/>
          <p:cNvPicPr>
            <a:picLocks noChangeAspect="1" noChangeArrowheads="1"/>
          </p:cNvPicPr>
          <p:nvPr/>
        </p:nvPicPr>
        <p:blipFill>
          <a:blip r:embed="rId6" cstate="screen"/>
          <a:srcRect/>
          <a:stretch>
            <a:fillRect/>
          </a:stretch>
        </p:blipFill>
        <p:spPr bwMode="auto">
          <a:xfrm>
            <a:off x="8215338" y="3143248"/>
            <a:ext cx="866980" cy="1214446"/>
          </a:xfrm>
          <a:prstGeom prst="rect">
            <a:avLst/>
          </a:prstGeom>
          <a:noFill/>
          <a:ln w="28575">
            <a:solidFill>
              <a:schemeClr val="tx1"/>
            </a:solidFill>
            <a:miter lim="800000"/>
            <a:headEnd/>
            <a:tailEnd/>
          </a:ln>
          <a:effectLst/>
        </p:spPr>
      </p:pic>
      <p:pic>
        <p:nvPicPr>
          <p:cNvPr id="67" name="תמונה 66"/>
          <p:cNvPicPr/>
          <p:nvPr/>
        </p:nvPicPr>
        <p:blipFill>
          <a:blip r:embed="rId7" cstate="print"/>
          <a:srcRect l="34481" t="8013" r="31574" b="4167"/>
          <a:stretch>
            <a:fillRect/>
          </a:stretch>
        </p:blipFill>
        <p:spPr bwMode="auto">
          <a:xfrm>
            <a:off x="214282" y="3143248"/>
            <a:ext cx="857224" cy="1214446"/>
          </a:xfrm>
          <a:prstGeom prst="rect">
            <a:avLst/>
          </a:prstGeom>
          <a:noFill/>
          <a:ln w="19050">
            <a:solidFill>
              <a:schemeClr val="tx1"/>
            </a:solidFill>
            <a:miter lim="800000"/>
            <a:headEnd/>
            <a:tailEnd/>
          </a:ln>
          <a:effectLst/>
        </p:spPr>
      </p:pic>
      <p:sp>
        <p:nvSpPr>
          <p:cNvPr id="59" name="כותרת 3"/>
          <p:cNvSpPr txBox="1">
            <a:spLocks/>
          </p:cNvSpPr>
          <p:nvPr/>
        </p:nvSpPr>
        <p:spPr>
          <a:xfrm>
            <a:off x="642910" y="357166"/>
            <a:ext cx="7772400" cy="65563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latin typeface="Gisha" panose="020B0502040204020203" pitchFamily="34" charset="-79"/>
                <a:ea typeface="+mj-ea"/>
                <a:cs typeface="Gisha" panose="020B0502040204020203" pitchFamily="34" charset="-79"/>
              </a:rPr>
              <a:t>IDF Strategy 2013</a:t>
            </a:r>
            <a:endParaRPr kumimoji="0" lang="he-IL" sz="3600" b="1" i="0" u="none" strike="noStrike" kern="0" cap="none" spc="0" normalizeH="0" baseline="0" noProof="0" dirty="0">
              <a:ln>
                <a:noFill/>
              </a:ln>
              <a:solidFill>
                <a:sysClr val="windowText" lastClr="000000"/>
              </a:solidFill>
              <a:effectLst/>
              <a:uLnTx/>
              <a:uFillTx/>
              <a:latin typeface="Gisha" panose="020B0502040204020203" pitchFamily="34" charset="-79"/>
              <a:ea typeface="+mj-ea"/>
              <a:cs typeface="Gisha" panose="020B0502040204020203" pitchFamily="34" charset="-79"/>
            </a:endParaRPr>
          </a:p>
        </p:txBody>
      </p:sp>
      <p:cxnSp>
        <p:nvCxnSpPr>
          <p:cNvPr id="58" name="מחבר ישר 44"/>
          <p:cNvCxnSpPr/>
          <p:nvPr/>
        </p:nvCxnSpPr>
        <p:spPr>
          <a:xfrm rot="5400000">
            <a:off x="4776792" y="2206914"/>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60" name="מחבר ישר 44"/>
          <p:cNvCxnSpPr/>
          <p:nvPr/>
        </p:nvCxnSpPr>
        <p:spPr>
          <a:xfrm rot="5400000">
            <a:off x="647592" y="2226020"/>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68" name="מחבר ישר 45"/>
          <p:cNvCxnSpPr/>
          <p:nvPr/>
        </p:nvCxnSpPr>
        <p:spPr>
          <a:xfrm rot="5400000">
            <a:off x="2060565" y="2226076"/>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69" name="מחבר ישר 26"/>
          <p:cNvCxnSpPr/>
          <p:nvPr/>
        </p:nvCxnSpPr>
        <p:spPr>
          <a:xfrm rot="10800000">
            <a:off x="0" y="2431392"/>
            <a:ext cx="9144000" cy="1588"/>
          </a:xfrm>
          <a:prstGeom prst="line">
            <a:avLst/>
          </a:prstGeom>
          <a:ln w="76200">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אליפסה 27"/>
          <p:cNvSpPr/>
          <p:nvPr/>
        </p:nvSpPr>
        <p:spPr>
          <a:xfrm>
            <a:off x="7880816" y="2288517"/>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1" name="אליפסה 30"/>
          <p:cNvSpPr/>
          <p:nvPr/>
        </p:nvSpPr>
        <p:spPr>
          <a:xfrm>
            <a:off x="5312260" y="2288517"/>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2" name="אליפסה 33"/>
          <p:cNvSpPr/>
          <p:nvPr/>
        </p:nvSpPr>
        <p:spPr>
          <a:xfrm>
            <a:off x="779365" y="2288517"/>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3" name="אליפסה 34"/>
          <p:cNvSpPr/>
          <p:nvPr/>
        </p:nvSpPr>
        <p:spPr>
          <a:xfrm>
            <a:off x="2919399" y="2288517"/>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4" name="TextBox 42"/>
          <p:cNvSpPr txBox="1">
            <a:spLocks noChangeArrowheads="1"/>
          </p:cNvSpPr>
          <p:nvPr/>
        </p:nvSpPr>
        <p:spPr bwMode="auto">
          <a:xfrm>
            <a:off x="6844266" y="1340768"/>
            <a:ext cx="953851"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2002</a:t>
            </a:r>
          </a:p>
          <a:p>
            <a:pPr algn="ctr" rtl="0"/>
            <a:r>
              <a:rPr lang="en-US" sz="1200" b="1" dirty="0">
                <a:cs typeface="Guttman Hatzvi" pitchFamily="2" charset="-79"/>
              </a:rPr>
              <a:t>IDF Strategy</a:t>
            </a:r>
          </a:p>
          <a:p>
            <a:pPr algn="ctr" rtl="0"/>
            <a:r>
              <a:rPr lang="en-US" sz="1200" b="1" dirty="0" err="1">
                <a:latin typeface="+mj-lt"/>
                <a:cs typeface="Guttman Hatzvi" pitchFamily="2" charset="-79"/>
              </a:rPr>
              <a:t>Mofaz</a:t>
            </a:r>
            <a:endParaRPr lang="he-IL" sz="1200" b="1" dirty="0">
              <a:latin typeface="+mj-lt"/>
              <a:cs typeface="Guttman Hatzvi" pitchFamily="2" charset="-79"/>
            </a:endParaRPr>
          </a:p>
        </p:txBody>
      </p:sp>
      <p:sp>
        <p:nvSpPr>
          <p:cNvPr id="75" name="TextBox 42"/>
          <p:cNvSpPr txBox="1">
            <a:spLocks noChangeArrowheads="1"/>
          </p:cNvSpPr>
          <p:nvPr/>
        </p:nvSpPr>
        <p:spPr bwMode="auto">
          <a:xfrm>
            <a:off x="4554253" y="1340768"/>
            <a:ext cx="953851"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2006</a:t>
            </a:r>
          </a:p>
          <a:p>
            <a:pPr algn="ctr" rtl="0"/>
            <a:r>
              <a:rPr lang="en-US" sz="1200" b="1" dirty="0">
                <a:cs typeface="Guttman Hatzvi" pitchFamily="2" charset="-79"/>
              </a:rPr>
              <a:t>IDF Strategy</a:t>
            </a:r>
          </a:p>
          <a:p>
            <a:pPr algn="ctr" rtl="0"/>
            <a:r>
              <a:rPr lang="en-US" sz="1200" b="1" dirty="0" err="1">
                <a:latin typeface="+mj-lt"/>
                <a:cs typeface="Guttman Hatzvi" pitchFamily="2" charset="-79"/>
              </a:rPr>
              <a:t>Halutz</a:t>
            </a:r>
            <a:endParaRPr lang="en-US" sz="1200" b="1" dirty="0">
              <a:latin typeface="+mj-lt"/>
              <a:cs typeface="Guttman Hatzvi" pitchFamily="2" charset="-79"/>
            </a:endParaRPr>
          </a:p>
        </p:txBody>
      </p:sp>
      <p:sp>
        <p:nvSpPr>
          <p:cNvPr id="76" name="TextBox 42"/>
          <p:cNvSpPr txBox="1">
            <a:spLocks noChangeArrowheads="1"/>
          </p:cNvSpPr>
          <p:nvPr/>
        </p:nvSpPr>
        <p:spPr bwMode="auto">
          <a:xfrm>
            <a:off x="1835696" y="1422293"/>
            <a:ext cx="953851"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2013</a:t>
            </a:r>
          </a:p>
          <a:p>
            <a:pPr algn="ctr" rtl="0"/>
            <a:r>
              <a:rPr lang="en-US" sz="1200" b="1" dirty="0">
                <a:latin typeface="+mj-lt"/>
                <a:cs typeface="Guttman Hatzvi" pitchFamily="2" charset="-79"/>
              </a:rPr>
              <a:t>IDF Strategy</a:t>
            </a:r>
          </a:p>
          <a:p>
            <a:pPr algn="ctr" rtl="0"/>
            <a:r>
              <a:rPr lang="en-US" sz="1200" b="1" dirty="0" err="1">
                <a:latin typeface="+mj-lt"/>
                <a:cs typeface="Guttman Hatzvi" pitchFamily="2" charset="-79"/>
              </a:rPr>
              <a:t>Gantz</a:t>
            </a:r>
            <a:endParaRPr lang="he-IL" sz="1200" b="1" dirty="0">
              <a:latin typeface="+mj-lt"/>
              <a:cs typeface="Guttman Hatzvi" pitchFamily="2" charset="-79"/>
            </a:endParaRPr>
          </a:p>
        </p:txBody>
      </p:sp>
      <p:cxnSp>
        <p:nvCxnSpPr>
          <p:cNvPr id="77" name="מחבר ישר 43"/>
          <p:cNvCxnSpPr/>
          <p:nvPr/>
        </p:nvCxnSpPr>
        <p:spPr>
          <a:xfrm rot="5400000">
            <a:off x="7067160" y="2164272"/>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78" name="TextBox 42"/>
          <p:cNvSpPr txBox="1">
            <a:spLocks noChangeArrowheads="1"/>
          </p:cNvSpPr>
          <p:nvPr/>
        </p:nvSpPr>
        <p:spPr bwMode="auto">
          <a:xfrm>
            <a:off x="4183659" y="1928058"/>
            <a:ext cx="849913" cy="461665"/>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2006</a:t>
            </a:r>
          </a:p>
          <a:p>
            <a:pPr algn="ctr"/>
            <a:r>
              <a:rPr lang="en-US" sz="1200" b="1" dirty="0">
                <a:latin typeface="+mj-lt"/>
                <a:cs typeface="Guttman Hatzvi" pitchFamily="2" charset="-79"/>
              </a:rPr>
              <a:t>Lebanon 2</a:t>
            </a:r>
            <a:endParaRPr lang="he-IL" sz="1200" b="1" dirty="0">
              <a:latin typeface="+mj-lt"/>
              <a:cs typeface="Guttman Hatzvi" pitchFamily="2" charset="-79"/>
            </a:endParaRPr>
          </a:p>
        </p:txBody>
      </p:sp>
      <p:sp>
        <p:nvSpPr>
          <p:cNvPr id="79" name="TextBox 42"/>
          <p:cNvSpPr txBox="1">
            <a:spLocks noChangeArrowheads="1"/>
          </p:cNvSpPr>
          <p:nvPr/>
        </p:nvSpPr>
        <p:spPr bwMode="auto">
          <a:xfrm>
            <a:off x="3292025" y="1879235"/>
            <a:ext cx="790473" cy="461665"/>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2008</a:t>
            </a:r>
          </a:p>
          <a:p>
            <a:pPr algn="ctr"/>
            <a:r>
              <a:rPr lang="en-US" sz="1200" b="1" dirty="0">
                <a:latin typeface="+mj-lt"/>
                <a:cs typeface="Guttman Hatzvi" pitchFamily="2" charset="-79"/>
              </a:rPr>
              <a:t>Cast Lead</a:t>
            </a:r>
            <a:endParaRPr lang="he-IL" sz="1200" b="1" dirty="0">
              <a:latin typeface="+mj-lt"/>
              <a:cs typeface="Guttman Hatzvi" pitchFamily="2" charset="-79"/>
            </a:endParaRPr>
          </a:p>
        </p:txBody>
      </p:sp>
      <p:sp>
        <p:nvSpPr>
          <p:cNvPr id="80" name="TextBox 79"/>
          <p:cNvSpPr txBox="1">
            <a:spLocks noChangeArrowheads="1"/>
          </p:cNvSpPr>
          <p:nvPr/>
        </p:nvSpPr>
        <p:spPr bwMode="auto">
          <a:xfrm>
            <a:off x="954717" y="1856037"/>
            <a:ext cx="1174296" cy="461665"/>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2014</a:t>
            </a:r>
          </a:p>
          <a:p>
            <a:pPr algn="ctr" rtl="0"/>
            <a:r>
              <a:rPr lang="en-US" sz="1200" b="1" dirty="0">
                <a:latin typeface="+mj-lt"/>
                <a:cs typeface="Guttman Hatzvi" pitchFamily="2" charset="-79"/>
              </a:rPr>
              <a:t>Protective Edge</a:t>
            </a:r>
            <a:endParaRPr lang="he-IL" sz="1200" b="1" dirty="0">
              <a:latin typeface="+mj-lt"/>
              <a:cs typeface="Guttman Hatzvi" pitchFamily="2" charset="-79"/>
            </a:endParaRPr>
          </a:p>
        </p:txBody>
      </p:sp>
      <p:cxnSp>
        <p:nvCxnSpPr>
          <p:cNvPr id="81" name="מחבר ישר 52"/>
          <p:cNvCxnSpPr/>
          <p:nvPr/>
        </p:nvCxnSpPr>
        <p:spPr>
          <a:xfrm rot="5400000">
            <a:off x="7845408" y="2163710"/>
            <a:ext cx="360000"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82" name="מחבר ישר 53"/>
          <p:cNvCxnSpPr/>
          <p:nvPr/>
        </p:nvCxnSpPr>
        <p:spPr>
          <a:xfrm rot="5400000">
            <a:off x="8568594" y="1479710"/>
            <a:ext cx="0" cy="1008000"/>
          </a:xfrm>
          <a:prstGeom prst="line">
            <a:avLst/>
          </a:prstGeom>
          <a:ln w="28575">
            <a:prstDash val="dash"/>
            <a:headEnd type="triangle" w="med" len="med"/>
            <a:tailEnd type="none" w="med" len="med"/>
          </a:ln>
        </p:spPr>
        <p:style>
          <a:lnRef idx="1">
            <a:schemeClr val="accent2"/>
          </a:lnRef>
          <a:fillRef idx="0">
            <a:schemeClr val="accent2"/>
          </a:fillRef>
          <a:effectRef idx="0">
            <a:schemeClr val="accent2"/>
          </a:effectRef>
          <a:fontRef idx="minor">
            <a:schemeClr val="tx1"/>
          </a:fontRef>
        </p:style>
      </p:cxnSp>
      <p:sp>
        <p:nvSpPr>
          <p:cNvPr id="83" name="TextBox 42"/>
          <p:cNvSpPr txBox="1">
            <a:spLocks noChangeArrowheads="1"/>
          </p:cNvSpPr>
          <p:nvPr/>
        </p:nvSpPr>
        <p:spPr bwMode="auto">
          <a:xfrm>
            <a:off x="8022897" y="1663933"/>
            <a:ext cx="1082412" cy="338554"/>
          </a:xfrm>
          <a:prstGeom prst="rect">
            <a:avLst/>
          </a:prstGeom>
          <a:noFill/>
          <a:ln w="9525">
            <a:noFill/>
            <a:miter lim="800000"/>
            <a:headEnd/>
            <a:tailEnd/>
          </a:ln>
        </p:spPr>
        <p:txBody>
          <a:bodyPr wrap="none">
            <a:spAutoFit/>
          </a:bodyPr>
          <a:lstStyle/>
          <a:p>
            <a:pPr algn="ctr"/>
            <a:r>
              <a:rPr lang="en-US" sz="1600" b="1" dirty="0">
                <a:latin typeface="+mj-lt"/>
                <a:cs typeface="Guttman Hatzvi" pitchFamily="2" charset="-79"/>
              </a:rPr>
              <a:t>In the Past</a:t>
            </a:r>
            <a:endParaRPr lang="he-IL" sz="1600" b="1" dirty="0">
              <a:latin typeface="+mj-lt"/>
              <a:cs typeface="Guttman Hatzvi" pitchFamily="2" charset="-79"/>
            </a:endParaRPr>
          </a:p>
        </p:txBody>
      </p:sp>
      <p:sp>
        <p:nvSpPr>
          <p:cNvPr id="85" name="TextBox 84"/>
          <p:cNvSpPr txBox="1">
            <a:spLocks noChangeArrowheads="1"/>
          </p:cNvSpPr>
          <p:nvPr/>
        </p:nvSpPr>
        <p:spPr bwMode="auto">
          <a:xfrm>
            <a:off x="449797" y="1422293"/>
            <a:ext cx="953851"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2015</a:t>
            </a:r>
          </a:p>
          <a:p>
            <a:pPr algn="ctr" rtl="0"/>
            <a:r>
              <a:rPr lang="en-US" sz="1200" b="1" dirty="0">
                <a:latin typeface="+mj-lt"/>
                <a:cs typeface="Guttman Hatzvi" pitchFamily="2" charset="-79"/>
              </a:rPr>
              <a:t>IDF Strategy</a:t>
            </a:r>
          </a:p>
          <a:p>
            <a:pPr algn="ctr" rtl="0"/>
            <a:r>
              <a:rPr lang="en-US" sz="1200" b="1" dirty="0" err="1">
                <a:latin typeface="+mj-lt"/>
                <a:cs typeface="Guttman Hatzvi" pitchFamily="2" charset="-79"/>
              </a:rPr>
              <a:t>Eizenkot</a:t>
            </a:r>
            <a:endParaRPr lang="he-IL" sz="1200" b="1" dirty="0">
              <a:latin typeface="+mj-lt"/>
              <a:cs typeface="Guttman Hatzvi" pitchFamily="2" charset="-79"/>
            </a:endParaRPr>
          </a:p>
        </p:txBody>
      </p:sp>
      <p:sp>
        <p:nvSpPr>
          <p:cNvPr id="86" name="אליפסה 39"/>
          <p:cNvSpPr/>
          <p:nvPr/>
        </p:nvSpPr>
        <p:spPr>
          <a:xfrm>
            <a:off x="1377323" y="2332659"/>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8" name="אליפסה 39"/>
          <p:cNvSpPr/>
          <p:nvPr/>
        </p:nvSpPr>
        <p:spPr>
          <a:xfrm>
            <a:off x="7915741" y="2332659"/>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9" name="אליפסה 39"/>
          <p:cNvSpPr/>
          <p:nvPr/>
        </p:nvSpPr>
        <p:spPr>
          <a:xfrm>
            <a:off x="814290" y="2332659"/>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0" name="אליפסה 39"/>
          <p:cNvSpPr/>
          <p:nvPr/>
        </p:nvSpPr>
        <p:spPr>
          <a:xfrm>
            <a:off x="7217487" y="2325825"/>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cxnSp>
        <p:nvCxnSpPr>
          <p:cNvPr id="91" name="מחבר ישר 44"/>
          <p:cNvCxnSpPr/>
          <p:nvPr/>
        </p:nvCxnSpPr>
        <p:spPr>
          <a:xfrm rot="5400000">
            <a:off x="3887952" y="2213729"/>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92" name="TextBox 42"/>
          <p:cNvSpPr txBox="1">
            <a:spLocks noChangeArrowheads="1"/>
          </p:cNvSpPr>
          <p:nvPr/>
        </p:nvSpPr>
        <p:spPr bwMode="auto">
          <a:xfrm>
            <a:off x="3635896" y="1342509"/>
            <a:ext cx="1002198"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2007</a:t>
            </a:r>
          </a:p>
          <a:p>
            <a:pPr algn="ctr"/>
            <a:r>
              <a:rPr lang="en-US" sz="1200" b="1" dirty="0">
                <a:latin typeface="+mj-lt"/>
                <a:cs typeface="Guttman Hatzvi" pitchFamily="2" charset="-79"/>
              </a:rPr>
              <a:t>IDF Strategy</a:t>
            </a:r>
          </a:p>
          <a:p>
            <a:pPr algn="ctr"/>
            <a:r>
              <a:rPr lang="en-US" sz="1200" b="1" dirty="0">
                <a:latin typeface="+mj-lt"/>
                <a:cs typeface="Guttman Hatzvi" pitchFamily="2" charset="-79"/>
              </a:rPr>
              <a:t>Dan </a:t>
            </a:r>
            <a:r>
              <a:rPr lang="en-US" sz="1200" b="1" dirty="0" err="1">
                <a:latin typeface="+mj-lt"/>
                <a:cs typeface="Guttman Hatzvi" pitchFamily="2" charset="-79"/>
              </a:rPr>
              <a:t>Meridor</a:t>
            </a:r>
            <a:endParaRPr lang="en-US" sz="1200" b="1" dirty="0">
              <a:latin typeface="+mj-lt"/>
              <a:cs typeface="Guttman Hatzvi" pitchFamily="2" charset="-79"/>
            </a:endParaRPr>
          </a:p>
        </p:txBody>
      </p:sp>
      <p:sp>
        <p:nvSpPr>
          <p:cNvPr id="93" name="אליפסה 39"/>
          <p:cNvSpPr/>
          <p:nvPr/>
        </p:nvSpPr>
        <p:spPr>
          <a:xfrm>
            <a:off x="4932492" y="2321707"/>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4" name="אליפסה 39"/>
          <p:cNvSpPr/>
          <p:nvPr/>
        </p:nvSpPr>
        <p:spPr>
          <a:xfrm>
            <a:off x="4489803" y="2332483"/>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5" name="אליפסה 39"/>
          <p:cNvSpPr/>
          <p:nvPr/>
        </p:nvSpPr>
        <p:spPr>
          <a:xfrm>
            <a:off x="3574245" y="2332307"/>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6" name="אליפסה 39"/>
          <p:cNvSpPr/>
          <p:nvPr/>
        </p:nvSpPr>
        <p:spPr>
          <a:xfrm>
            <a:off x="4043883" y="2332307"/>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7" name="אליפסה 61"/>
          <p:cNvSpPr/>
          <p:nvPr/>
        </p:nvSpPr>
        <p:spPr>
          <a:xfrm>
            <a:off x="2208507" y="2352430"/>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8" name="Rectangle 97"/>
          <p:cNvSpPr/>
          <p:nvPr/>
        </p:nvSpPr>
        <p:spPr>
          <a:xfrm>
            <a:off x="426128" y="4503990"/>
            <a:ext cx="8137975" cy="1754326"/>
          </a:xfrm>
          <a:prstGeom prst="rect">
            <a:avLst/>
          </a:prstGeom>
        </p:spPr>
        <p:txBody>
          <a:bodyPr wrap="square">
            <a:spAutoFit/>
          </a:bodyPr>
          <a:lstStyle/>
          <a:p>
            <a:pPr algn="l" rtl="0">
              <a:buNone/>
            </a:pPr>
            <a:r>
              <a:rPr lang="en-US" b="1" dirty="0"/>
              <a:t>Comparative analysis of the use of the term 'deterrent' in light of the following parameters:</a:t>
            </a:r>
          </a:p>
          <a:p>
            <a:pPr algn="l" rtl="0">
              <a:buFontTx/>
              <a:buChar char="-"/>
            </a:pPr>
            <a:r>
              <a:rPr lang="en-US" b="1" dirty="0">
                <a:solidFill>
                  <a:srgbClr val="FF0000"/>
                </a:solidFill>
              </a:rPr>
              <a:t>The scenario/enemy requires deterrence; </a:t>
            </a:r>
          </a:p>
          <a:p>
            <a:pPr algn="l" rtl="0">
              <a:buFontTx/>
              <a:buChar char="-"/>
            </a:pPr>
            <a:r>
              <a:rPr lang="en-US" b="1" dirty="0">
                <a:solidFill>
                  <a:srgbClr val="FF0000"/>
                </a:solidFill>
              </a:rPr>
              <a:t>Level of the war where deterrence will be expressed;</a:t>
            </a:r>
          </a:p>
          <a:p>
            <a:pPr algn="l" rtl="0">
              <a:buFontTx/>
              <a:buChar char="-"/>
            </a:pPr>
            <a:r>
              <a:rPr lang="en-US" b="1" dirty="0">
                <a:solidFill>
                  <a:srgbClr val="FF0000"/>
                </a:solidFill>
              </a:rPr>
              <a:t>The central tools in the deterrence concept;</a:t>
            </a:r>
          </a:p>
          <a:p>
            <a:pPr algn="l" rtl="0">
              <a:buFontTx/>
              <a:buChar char="-"/>
            </a:pPr>
            <a:r>
              <a:rPr lang="en-US" b="1" dirty="0">
                <a:solidFill>
                  <a:srgbClr val="FF0000"/>
                </a:solidFill>
              </a:rPr>
              <a:t>Purpose of deterrence</a:t>
            </a:r>
            <a:endParaRPr lang="he-IL" sz="2000" dirty="0">
              <a:solidFill>
                <a:srgbClr val="FF0000"/>
              </a:solidFill>
            </a:endParaRPr>
          </a:p>
        </p:txBody>
      </p:sp>
      <p:sp>
        <p:nvSpPr>
          <p:cNvPr id="99" name="TextBox 98"/>
          <p:cNvSpPr txBox="1"/>
          <p:nvPr/>
        </p:nvSpPr>
        <p:spPr>
          <a:xfrm>
            <a:off x="107504" y="6453336"/>
            <a:ext cx="2918128" cy="276999"/>
          </a:xfrm>
          <a:prstGeom prst="rect">
            <a:avLst/>
          </a:prstGeom>
          <a:solidFill>
            <a:srgbClr val="0E77BE"/>
          </a:solidFill>
        </p:spPr>
        <p:txBody>
          <a:bodyPr wrap="square" rtlCol="1">
            <a:spAutoFit/>
          </a:bodyPr>
          <a:lstStyle/>
          <a:p>
            <a:pPr algn="l" rtl="0"/>
            <a:r>
              <a:rPr lang="en-US" sz="1200" dirty="0">
                <a:solidFill>
                  <a:schemeClr val="bg1"/>
                </a:solidFill>
                <a:latin typeface="Gisha" panose="020B0502040204020203" pitchFamily="34" charset="-79"/>
                <a:cs typeface="Gisha" panose="020B0502040204020203" pitchFamily="34" charset="-79"/>
              </a:rPr>
              <a:t>For Official Use Only</a:t>
            </a:r>
            <a:endParaRPr lang="he-IL" sz="1200" dirty="0">
              <a:solidFill>
                <a:schemeClr val="bg1"/>
              </a:solidFill>
              <a:latin typeface="Gisha" panose="020B0502040204020203" pitchFamily="34" charset="-79"/>
              <a:cs typeface="Gisha" panose="020B0502040204020203" pitchFamily="34" charset="-79"/>
            </a:endParaRPr>
          </a:p>
        </p:txBody>
      </p:sp>
      <p:sp>
        <p:nvSpPr>
          <p:cNvPr id="100" name="TextBox 99"/>
          <p:cNvSpPr txBox="1"/>
          <p:nvPr/>
        </p:nvSpPr>
        <p:spPr>
          <a:xfrm>
            <a:off x="5364088" y="6381328"/>
            <a:ext cx="3600400" cy="276999"/>
          </a:xfrm>
          <a:prstGeom prst="rect">
            <a:avLst/>
          </a:prstGeom>
          <a:solidFill>
            <a:srgbClr val="0E77BE"/>
          </a:solidFill>
        </p:spPr>
        <p:txBody>
          <a:bodyPr wrap="square" rtlCol="1">
            <a:spAutoFit/>
          </a:bodyPr>
          <a:lstStyle/>
          <a:p>
            <a:pPr algn="l" rtl="0"/>
            <a:endParaRPr lang="he-IL" sz="1200" dirty="0">
              <a:solidFill>
                <a:schemeClr val="bg1"/>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341175329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pic>
        <p:nvPicPr>
          <p:cNvPr id="8" name="Picture 2"/>
          <p:cNvPicPr>
            <a:picLocks noChangeAspect="1" noChangeArrowheads="1"/>
          </p:cNvPicPr>
          <p:nvPr/>
        </p:nvPicPr>
        <p:blipFill>
          <a:blip r:embed="rId2" cstate="print"/>
          <a:srcRect/>
          <a:stretch>
            <a:fillRect/>
          </a:stretch>
        </p:blipFill>
        <p:spPr bwMode="auto">
          <a:xfrm>
            <a:off x="285752" y="265531"/>
            <a:ext cx="1357290" cy="1877585"/>
          </a:xfrm>
          <a:prstGeom prst="rect">
            <a:avLst/>
          </a:prstGeom>
          <a:noFill/>
          <a:ln w="19050">
            <a:solidFill>
              <a:schemeClr val="tx1"/>
            </a:solidFill>
            <a:miter lim="800000"/>
            <a:headEnd/>
            <a:tailEnd/>
          </a:ln>
          <a:effectLst/>
        </p:spPr>
      </p:pic>
      <p:sp>
        <p:nvSpPr>
          <p:cNvPr id="10" name="כותרת 1"/>
          <p:cNvSpPr txBox="1">
            <a:spLocks/>
          </p:cNvSpPr>
          <p:nvPr/>
        </p:nvSpPr>
        <p:spPr>
          <a:xfrm>
            <a:off x="714375" y="142855"/>
            <a:ext cx="7772400" cy="428625"/>
          </a:xfrm>
          <a:prstGeom prst="rect">
            <a:avLst/>
          </a:prstGeom>
        </p:spPr>
        <p:txBody>
          <a:bodyPr rtlCol="1" anchor="ctr">
            <a:noAutofit/>
          </a:bodyPr>
          <a:lstStyle/>
          <a:p>
            <a:pPr algn="ctr" fontAlgn="auto">
              <a:spcAft>
                <a:spcPts val="0"/>
              </a:spcAft>
              <a:defRPr/>
            </a:pPr>
            <a:r>
              <a:rPr lang="en-US" sz="3600" b="1" dirty="0">
                <a:latin typeface="+mj-lt"/>
                <a:ea typeface="+mj-ea"/>
                <a:cs typeface="Guttman Hatzvi" pitchFamily="2" charset="-79"/>
              </a:rPr>
              <a:t>IDF Strategy 2013</a:t>
            </a:r>
            <a:endParaRPr lang="he-IL" sz="3600" b="1" dirty="0">
              <a:latin typeface="+mj-lt"/>
              <a:ea typeface="+mj-ea"/>
              <a:cs typeface="Guttman Hatzvi" pitchFamily="2" charset="-79"/>
            </a:endParaRPr>
          </a:p>
        </p:txBody>
      </p:sp>
      <p:pic>
        <p:nvPicPr>
          <p:cNvPr id="1028" name="Picture 4"/>
          <p:cNvPicPr>
            <a:picLocks noChangeAspect="1" noChangeArrowheads="1"/>
          </p:cNvPicPr>
          <p:nvPr/>
        </p:nvPicPr>
        <p:blipFill>
          <a:blip r:embed="rId3" cstate="print"/>
          <a:srcRect/>
          <a:stretch>
            <a:fillRect/>
          </a:stretch>
        </p:blipFill>
        <p:spPr bwMode="auto">
          <a:xfrm>
            <a:off x="2071670" y="571480"/>
            <a:ext cx="5869703" cy="2557461"/>
          </a:xfrm>
          <a:prstGeom prst="rect">
            <a:avLst/>
          </a:prstGeom>
          <a:noFill/>
          <a:ln w="9525">
            <a:solidFill>
              <a:schemeClr val="tx1"/>
            </a:solid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1928794" y="3214686"/>
            <a:ext cx="6108478" cy="1571636"/>
          </a:xfrm>
          <a:prstGeom prst="rect">
            <a:avLst/>
          </a:prstGeom>
          <a:noFill/>
          <a:ln w="9525">
            <a:solidFill>
              <a:schemeClr val="tx1"/>
            </a:solidFill>
            <a:miter lim="800000"/>
            <a:headEnd/>
            <a:tailEnd/>
          </a:ln>
          <a:effectLst/>
        </p:spPr>
      </p:pic>
      <p:sp>
        <p:nvSpPr>
          <p:cNvPr id="15" name="מלבן 14"/>
          <p:cNvSpPr/>
          <p:nvPr/>
        </p:nvSpPr>
        <p:spPr>
          <a:xfrm>
            <a:off x="2214546" y="1714488"/>
            <a:ext cx="5357850" cy="500066"/>
          </a:xfrm>
          <a:prstGeom prst="rect">
            <a:avLst/>
          </a:prstGeom>
          <a:solidFill>
            <a:srgbClr val="FFFF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a:off x="2143108" y="1071546"/>
            <a:ext cx="5357850" cy="214314"/>
          </a:xfrm>
          <a:prstGeom prst="rect">
            <a:avLst/>
          </a:prstGeom>
          <a:solidFill>
            <a:srgbClr val="FFFF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30" name="Picture 6"/>
          <p:cNvPicPr>
            <a:picLocks noChangeAspect="1" noChangeArrowheads="1"/>
          </p:cNvPicPr>
          <p:nvPr/>
        </p:nvPicPr>
        <p:blipFill>
          <a:blip r:embed="rId5" cstate="print"/>
          <a:srcRect/>
          <a:stretch>
            <a:fillRect/>
          </a:stretch>
        </p:blipFill>
        <p:spPr bwMode="auto">
          <a:xfrm>
            <a:off x="1500166" y="4714884"/>
            <a:ext cx="6815132" cy="683221"/>
          </a:xfrm>
          <a:prstGeom prst="rect">
            <a:avLst/>
          </a:prstGeom>
          <a:noFill/>
          <a:ln w="9525">
            <a:solidFill>
              <a:schemeClr val="tx1"/>
            </a:solidFill>
            <a:miter lim="800000"/>
            <a:headEnd/>
            <a:tailEnd/>
          </a:ln>
          <a:effectLst/>
        </p:spPr>
      </p:pic>
      <p:pic>
        <p:nvPicPr>
          <p:cNvPr id="9" name="Picture 2"/>
          <p:cNvPicPr>
            <a:picLocks noChangeAspect="1" noChangeArrowheads="1"/>
          </p:cNvPicPr>
          <p:nvPr/>
        </p:nvPicPr>
        <p:blipFill>
          <a:blip r:embed="rId6" cstate="screen"/>
          <a:srcRect/>
          <a:stretch>
            <a:fillRect/>
          </a:stretch>
        </p:blipFill>
        <p:spPr bwMode="auto">
          <a:xfrm>
            <a:off x="857224" y="5353893"/>
            <a:ext cx="6572296" cy="15041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מלבן 12"/>
          <p:cNvSpPr/>
          <p:nvPr/>
        </p:nvSpPr>
        <p:spPr>
          <a:xfrm>
            <a:off x="2123728" y="620688"/>
            <a:ext cx="5760640" cy="24482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51720" y="764704"/>
            <a:ext cx="5832648" cy="2123658"/>
          </a:xfrm>
          <a:prstGeom prst="rect">
            <a:avLst/>
          </a:prstGeom>
          <a:noFill/>
        </p:spPr>
        <p:txBody>
          <a:bodyPr wrap="square" rtlCol="0">
            <a:spAutoFit/>
          </a:bodyPr>
          <a:lstStyle/>
          <a:p>
            <a:pPr algn="l" rtl="0"/>
            <a:r>
              <a:rPr lang="en-US" sz="1200" dirty="0"/>
              <a:t>Deterrence</a:t>
            </a:r>
          </a:p>
          <a:p>
            <a:pPr algn="l" rtl="0"/>
            <a:endParaRPr lang="en-US" sz="1200" dirty="0"/>
          </a:p>
          <a:p>
            <a:pPr algn="l" rtl="0"/>
            <a:r>
              <a:rPr lang="en-US" sz="1200" dirty="0"/>
              <a:t>2. </a:t>
            </a:r>
            <a:r>
              <a:rPr lang="en-US" sz="1200" dirty="0">
                <a:solidFill>
                  <a:srgbClr val="FF0000"/>
                </a:solidFill>
              </a:rPr>
              <a:t>In the concept of security, </a:t>
            </a:r>
            <a:r>
              <a:rPr lang="en-US" sz="1200" b="1" dirty="0">
                <a:solidFill>
                  <a:srgbClr val="FF0000"/>
                </a:solidFill>
              </a:rPr>
              <a:t>basic-strategic </a:t>
            </a:r>
            <a:r>
              <a:rPr lang="en-US" sz="1200" dirty="0">
                <a:solidFill>
                  <a:srgbClr val="FF0000"/>
                </a:solidFill>
              </a:rPr>
              <a:t>deterrence is designed to </a:t>
            </a:r>
            <a:r>
              <a:rPr lang="en-US" sz="1200" b="1" dirty="0">
                <a:solidFill>
                  <a:srgbClr val="FF0000"/>
                </a:solidFill>
              </a:rPr>
              <a:t>prevent</a:t>
            </a:r>
            <a:r>
              <a:rPr lang="en-US" sz="1200" dirty="0">
                <a:solidFill>
                  <a:srgbClr val="FF0000"/>
                </a:solidFill>
              </a:rPr>
              <a:t> the initiation of total war </a:t>
            </a:r>
            <a:r>
              <a:rPr lang="en-US" sz="1200" dirty="0"/>
              <a:t>against Israel and the realization of the range of threats in a broad way. </a:t>
            </a:r>
          </a:p>
          <a:p>
            <a:pPr algn="l" rtl="0"/>
            <a:r>
              <a:rPr lang="en-US" sz="1200" dirty="0"/>
              <a:t>3</a:t>
            </a:r>
            <a:r>
              <a:rPr lang="en-US" sz="1200" dirty="0">
                <a:solidFill>
                  <a:srgbClr val="FF0000"/>
                </a:solidFill>
              </a:rPr>
              <a:t>. Presents a variety of threats and forms of possible threats, a challenge in creating a greater deterrent situation, and requires to test between the basic deterrence for situations, and between general deterrence and between specific deterrence. </a:t>
            </a:r>
          </a:p>
          <a:p>
            <a:pPr algn="l" rtl="0"/>
            <a:r>
              <a:rPr lang="en-US" sz="1200" dirty="0"/>
              <a:t>4. Deterrence is seen as defensive strategy  naturally adopted to prevent change of the existing situation (status quo) and escalation, and at the end of the confrontation – to create distance until the next round of confrontation. Even though it is naturally defensive strategy, it may rely on an offensive operational approach. </a:t>
            </a:r>
          </a:p>
        </p:txBody>
      </p:sp>
      <p:sp>
        <p:nvSpPr>
          <p:cNvPr id="17" name="מלבן 16"/>
          <p:cNvSpPr/>
          <p:nvPr/>
        </p:nvSpPr>
        <p:spPr>
          <a:xfrm>
            <a:off x="2051720" y="3284984"/>
            <a:ext cx="5904656"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979712" y="3429000"/>
            <a:ext cx="5976664" cy="1015663"/>
          </a:xfrm>
          <a:prstGeom prst="rect">
            <a:avLst/>
          </a:prstGeom>
          <a:noFill/>
        </p:spPr>
        <p:txBody>
          <a:bodyPr wrap="square" rtlCol="0">
            <a:spAutoFit/>
          </a:bodyPr>
          <a:lstStyle/>
          <a:p>
            <a:pPr algn="l" rtl="0"/>
            <a:r>
              <a:rPr lang="en-US" sz="1200" dirty="0"/>
              <a:t>6. Deterrence reflects a state where the enemy understands: </a:t>
            </a:r>
          </a:p>
          <a:p>
            <a:pPr marL="800100" lvl="1" indent="-342900" algn="l" rtl="0">
              <a:buAutoNum type="alphaUcPeriod"/>
            </a:pPr>
            <a:r>
              <a:rPr lang="en-US" sz="1200" dirty="0"/>
              <a:t>The price they will pay for their actions will be too high for the benefits</a:t>
            </a:r>
          </a:p>
          <a:p>
            <a:pPr marL="800100" lvl="1" indent="-342900" algn="l" rtl="0">
              <a:buAutoNum type="alphaUcPeriod"/>
            </a:pPr>
            <a:r>
              <a:rPr lang="en-US" sz="1200" dirty="0"/>
              <a:t>The result of their actions will not achieve their goals</a:t>
            </a:r>
          </a:p>
          <a:p>
            <a:pPr marL="800100" lvl="1" indent="-342900" algn="l" rtl="0">
              <a:buAutoNum type="alphaUcPeriod"/>
            </a:pPr>
            <a:r>
              <a:rPr lang="en-US" sz="1200" dirty="0"/>
              <a:t>Failure to react (restraint) will achieve their goals acceptably (beneficial) at a lower price than the cost of action. </a:t>
            </a:r>
          </a:p>
        </p:txBody>
      </p:sp>
      <p:sp>
        <p:nvSpPr>
          <p:cNvPr id="19" name="מלבן 18"/>
          <p:cNvSpPr/>
          <p:nvPr/>
        </p:nvSpPr>
        <p:spPr>
          <a:xfrm>
            <a:off x="1547664" y="4797152"/>
            <a:ext cx="669674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47664" y="4797152"/>
            <a:ext cx="6624736" cy="461665"/>
          </a:xfrm>
          <a:prstGeom prst="rect">
            <a:avLst/>
          </a:prstGeom>
          <a:noFill/>
        </p:spPr>
        <p:txBody>
          <a:bodyPr wrap="square" rtlCol="0">
            <a:spAutoFit/>
          </a:bodyPr>
          <a:lstStyle/>
          <a:p>
            <a:pPr algn="l" rtl="0"/>
            <a:r>
              <a:rPr lang="en-US" sz="1200" dirty="0"/>
              <a:t>8. Deterrence created multi-disciplinary strain, including actions on the political, diplomatic, and military levels.</a:t>
            </a:r>
          </a:p>
        </p:txBody>
      </p:sp>
      <p:sp>
        <p:nvSpPr>
          <p:cNvPr id="21" name="מלבן 20"/>
          <p:cNvSpPr/>
          <p:nvPr/>
        </p:nvSpPr>
        <p:spPr>
          <a:xfrm>
            <a:off x="971600" y="5445224"/>
            <a:ext cx="6408712"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27584" y="5517232"/>
            <a:ext cx="6552728" cy="1015663"/>
          </a:xfrm>
          <a:prstGeom prst="rect">
            <a:avLst/>
          </a:prstGeom>
          <a:noFill/>
        </p:spPr>
        <p:txBody>
          <a:bodyPr wrap="square" rtlCol="0">
            <a:spAutoFit/>
          </a:bodyPr>
          <a:lstStyle/>
          <a:p>
            <a:pPr algn="l" rtl="0"/>
            <a:r>
              <a:rPr lang="en-US" sz="1200" dirty="0"/>
              <a:t>10. While deterrence remains a helpful tool against semi-state rivals, ever since the beginning of the 90s the challenge of deterrence has grown, in light of emerging forms of conflict, for enemy activities sponsored by the civil environments and the increase of their importance and the power of the non-state actors. And anyway the obvious thought about how to affect the terror organizations directly and against all areas of their operations.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pic>
        <p:nvPicPr>
          <p:cNvPr id="8" name="Picture 2"/>
          <p:cNvPicPr>
            <a:picLocks noChangeAspect="1" noChangeArrowheads="1"/>
          </p:cNvPicPr>
          <p:nvPr/>
        </p:nvPicPr>
        <p:blipFill>
          <a:blip r:embed="rId2" cstate="print"/>
          <a:srcRect/>
          <a:stretch>
            <a:fillRect/>
          </a:stretch>
        </p:blipFill>
        <p:spPr bwMode="auto">
          <a:xfrm>
            <a:off x="285752" y="265531"/>
            <a:ext cx="1357290" cy="1877585"/>
          </a:xfrm>
          <a:prstGeom prst="rect">
            <a:avLst/>
          </a:prstGeom>
          <a:noFill/>
          <a:ln w="19050">
            <a:solidFill>
              <a:schemeClr val="tx1"/>
            </a:solidFill>
            <a:miter lim="800000"/>
            <a:headEnd/>
            <a:tailEnd/>
          </a:ln>
          <a:effectLst/>
        </p:spPr>
      </p:pic>
      <p:sp>
        <p:nvSpPr>
          <p:cNvPr id="10" name="כותרת 1"/>
          <p:cNvSpPr txBox="1">
            <a:spLocks/>
          </p:cNvSpPr>
          <p:nvPr/>
        </p:nvSpPr>
        <p:spPr>
          <a:xfrm>
            <a:off x="714375" y="142855"/>
            <a:ext cx="7772400" cy="428625"/>
          </a:xfrm>
          <a:prstGeom prst="rect">
            <a:avLst/>
          </a:prstGeom>
        </p:spPr>
        <p:txBody>
          <a:bodyPr rtlCol="1" anchor="ctr">
            <a:noAutofit/>
          </a:bodyPr>
          <a:lstStyle/>
          <a:p>
            <a:pPr algn="ctr" fontAlgn="auto">
              <a:spcAft>
                <a:spcPts val="0"/>
              </a:spcAft>
              <a:defRPr/>
            </a:pPr>
            <a:r>
              <a:rPr lang="en-US" sz="3600" b="1" dirty="0">
                <a:latin typeface="+mj-lt"/>
                <a:ea typeface="+mj-ea"/>
                <a:cs typeface="Guttman Hatzvi" pitchFamily="2" charset="-79"/>
              </a:rPr>
              <a:t>IDF Strategy 2013</a:t>
            </a:r>
            <a:endParaRPr lang="he-IL" sz="3600" b="1" dirty="0">
              <a:latin typeface="+mj-lt"/>
              <a:ea typeface="+mj-ea"/>
              <a:cs typeface="Guttman Hatzvi" pitchFamily="2" charset="-79"/>
            </a:endParaRPr>
          </a:p>
        </p:txBody>
      </p:sp>
      <p:pic>
        <p:nvPicPr>
          <p:cNvPr id="2050" name="Picture 2"/>
          <p:cNvPicPr>
            <a:picLocks noChangeAspect="1" noChangeArrowheads="1"/>
          </p:cNvPicPr>
          <p:nvPr/>
        </p:nvPicPr>
        <p:blipFill>
          <a:blip r:embed="rId3" cstate="print"/>
          <a:srcRect/>
          <a:stretch>
            <a:fillRect/>
          </a:stretch>
        </p:blipFill>
        <p:spPr bwMode="auto">
          <a:xfrm>
            <a:off x="3143240" y="864779"/>
            <a:ext cx="5790725" cy="4064419"/>
          </a:xfrm>
          <a:prstGeom prst="rect">
            <a:avLst/>
          </a:prstGeom>
          <a:noFill/>
          <a:ln w="9525">
            <a:solidFill>
              <a:schemeClr val="tx1"/>
            </a:solidFill>
            <a:miter lim="800000"/>
            <a:headEnd/>
            <a:tailEnd/>
          </a:ln>
          <a:effectLst/>
        </p:spPr>
      </p:pic>
      <p:sp>
        <p:nvSpPr>
          <p:cNvPr id="16" name="מלבן 15"/>
          <p:cNvSpPr/>
          <p:nvPr/>
        </p:nvSpPr>
        <p:spPr>
          <a:xfrm>
            <a:off x="3214678" y="1214422"/>
            <a:ext cx="5357850" cy="214314"/>
          </a:xfrm>
          <a:prstGeom prst="rect">
            <a:avLst/>
          </a:prstGeom>
          <a:solidFill>
            <a:srgbClr val="FFFF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צורה חופשית 10"/>
          <p:cNvSpPr/>
          <p:nvPr/>
        </p:nvSpPr>
        <p:spPr>
          <a:xfrm>
            <a:off x="3214678" y="2214554"/>
            <a:ext cx="5143536" cy="1214446"/>
          </a:xfrm>
          <a:custGeom>
            <a:avLst/>
            <a:gdLst>
              <a:gd name="connsiteX0" fmla="*/ 463138 w 4762005"/>
              <a:gd name="connsiteY0" fmla="*/ 23751 h 997527"/>
              <a:gd name="connsiteX1" fmla="*/ 0 w 4762005"/>
              <a:gd name="connsiteY1" fmla="*/ 0 h 997527"/>
              <a:gd name="connsiteX2" fmla="*/ 35626 w 4762005"/>
              <a:gd name="connsiteY2" fmla="*/ 783772 h 997527"/>
              <a:gd name="connsiteX3" fmla="*/ 4180114 w 4762005"/>
              <a:gd name="connsiteY3" fmla="*/ 783772 h 997527"/>
              <a:gd name="connsiteX4" fmla="*/ 4180114 w 4762005"/>
              <a:gd name="connsiteY4" fmla="*/ 997527 h 997527"/>
              <a:gd name="connsiteX5" fmla="*/ 4762005 w 4762005"/>
              <a:gd name="connsiteY5" fmla="*/ 973777 h 997527"/>
              <a:gd name="connsiteX6" fmla="*/ 4726379 w 4762005"/>
              <a:gd name="connsiteY6" fmla="*/ 261257 h 997527"/>
              <a:gd name="connsiteX7" fmla="*/ 534389 w 4762005"/>
              <a:gd name="connsiteY7" fmla="*/ 273133 h 997527"/>
              <a:gd name="connsiteX8" fmla="*/ 463138 w 4762005"/>
              <a:gd name="connsiteY8" fmla="*/ 23751 h 99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005" h="997527">
                <a:moveTo>
                  <a:pt x="463138" y="23751"/>
                </a:moveTo>
                <a:lnTo>
                  <a:pt x="0" y="0"/>
                </a:lnTo>
                <a:lnTo>
                  <a:pt x="35626" y="783772"/>
                </a:lnTo>
                <a:lnTo>
                  <a:pt x="4180114" y="783772"/>
                </a:lnTo>
                <a:lnTo>
                  <a:pt x="4180114" y="997527"/>
                </a:lnTo>
                <a:lnTo>
                  <a:pt x="4762005" y="973777"/>
                </a:lnTo>
                <a:lnTo>
                  <a:pt x="4726379" y="261257"/>
                </a:lnTo>
                <a:lnTo>
                  <a:pt x="534389" y="273133"/>
                </a:lnTo>
                <a:lnTo>
                  <a:pt x="463138" y="23751"/>
                </a:lnTo>
                <a:close/>
              </a:path>
            </a:pathLst>
          </a:custGeom>
          <a:solidFill>
            <a:srgbClr val="FFFF00">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p:cNvSpPr txBox="1"/>
          <p:nvPr/>
        </p:nvSpPr>
        <p:spPr>
          <a:xfrm>
            <a:off x="107504" y="2368287"/>
            <a:ext cx="2794244" cy="2271391"/>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marL="342900" indent="-342900" algn="l" rtl="0" eaLnBrk="0" hangingPunct="0">
              <a:spcBef>
                <a:spcPct val="20000"/>
              </a:spcBef>
              <a:buSzPct val="119000"/>
              <a:defRPr/>
            </a:pPr>
            <a:r>
              <a:rPr lang="en-US" sz="1200" b="1" dirty="0">
                <a:latin typeface="+mj-lt"/>
                <a:cs typeface="Guttman Hatzvi" pitchFamily="2" charset="-79"/>
              </a:rPr>
              <a:t>Deterrence discussed in both time frames: </a:t>
            </a:r>
          </a:p>
          <a:p>
            <a:pPr marL="342900" indent="-342900" algn="l" rtl="0" eaLnBrk="0" hangingPunct="0">
              <a:spcBef>
                <a:spcPct val="20000"/>
              </a:spcBef>
              <a:buSzPct val="119000"/>
              <a:defRPr/>
            </a:pPr>
            <a:endParaRPr lang="en-US" sz="1200" b="1" u="sng" dirty="0">
              <a:latin typeface="+mj-lt"/>
              <a:cs typeface="Guttman Hatzvi" pitchFamily="2" charset="-79"/>
            </a:endParaRPr>
          </a:p>
          <a:p>
            <a:pPr marL="342900" indent="-342900" algn="l" rtl="0" eaLnBrk="0" hangingPunct="0">
              <a:spcBef>
                <a:spcPct val="20000"/>
              </a:spcBef>
              <a:buSzPct val="119000"/>
              <a:defRPr/>
            </a:pPr>
            <a:r>
              <a:rPr lang="en-US" sz="1200" b="1" u="sng" dirty="0">
                <a:latin typeface="+mj-lt"/>
                <a:cs typeface="Guttman Hatzvi" pitchFamily="2" charset="-79"/>
              </a:rPr>
              <a:t>After the operation </a:t>
            </a:r>
            <a:r>
              <a:rPr lang="en-US" sz="1200" b="1" dirty="0">
                <a:latin typeface="+mj-lt"/>
                <a:cs typeface="Guttman Hatzvi" pitchFamily="2" charset="-79"/>
              </a:rPr>
              <a:t> - future threat – distancing from the next round (deterrence in the classic sense)</a:t>
            </a:r>
            <a:endParaRPr lang="en-US" sz="1200" b="1" u="sng" dirty="0">
              <a:latin typeface="+mj-lt"/>
              <a:cs typeface="Guttman Hatzvi" pitchFamily="2" charset="-79"/>
            </a:endParaRPr>
          </a:p>
          <a:p>
            <a:pPr marL="342900" indent="-342900" algn="l" rtl="0" eaLnBrk="0" hangingPunct="0">
              <a:spcBef>
                <a:spcPct val="20000"/>
              </a:spcBef>
              <a:buSzPct val="119000"/>
              <a:defRPr/>
            </a:pPr>
            <a:endParaRPr lang="en-US" sz="1200" b="1" u="sng" dirty="0">
              <a:solidFill>
                <a:schemeClr val="tx1"/>
              </a:solidFill>
              <a:latin typeface="+mj-lt"/>
              <a:cs typeface="Guttman Hatzvi" pitchFamily="2" charset="-79"/>
            </a:endParaRPr>
          </a:p>
          <a:p>
            <a:pPr marL="342900" indent="-342900" algn="l" rtl="0" eaLnBrk="0" hangingPunct="0">
              <a:spcBef>
                <a:spcPct val="20000"/>
              </a:spcBef>
              <a:buSzPct val="119000"/>
              <a:defRPr/>
            </a:pPr>
            <a:r>
              <a:rPr lang="en-US" sz="1200" b="1" u="sng" dirty="0">
                <a:solidFill>
                  <a:schemeClr val="tx1"/>
                </a:solidFill>
                <a:latin typeface="+mj-lt"/>
                <a:cs typeface="Guttman Hatzvi" pitchFamily="2" charset="-79"/>
              </a:rPr>
              <a:t>During the operation </a:t>
            </a:r>
            <a:r>
              <a:rPr lang="en-US" sz="1200" b="1" dirty="0">
                <a:solidFill>
                  <a:schemeClr val="tx1"/>
                </a:solidFill>
                <a:latin typeface="+mj-lt"/>
                <a:cs typeface="Guttman Hatzvi" pitchFamily="2" charset="-79"/>
              </a:rPr>
              <a:t>– change of modus operandi which will change the modus operandi (in other words coercion – duress/enforcement)</a:t>
            </a:r>
            <a:endParaRPr lang="he-IL" sz="1200" b="1" dirty="0">
              <a:solidFill>
                <a:schemeClr val="tx1"/>
              </a:solidFill>
              <a:latin typeface="+mj-lt"/>
              <a:cs typeface="Guttman Hatzvi" pitchFamily="2" charset="-79"/>
            </a:endParaRPr>
          </a:p>
        </p:txBody>
      </p:sp>
      <p:pic>
        <p:nvPicPr>
          <p:cNvPr id="9" name="Picture 7"/>
          <p:cNvPicPr>
            <a:picLocks noChangeAspect="1" noChangeArrowheads="1"/>
          </p:cNvPicPr>
          <p:nvPr/>
        </p:nvPicPr>
        <p:blipFill>
          <a:blip r:embed="rId4" cstate="print"/>
          <a:srcRect/>
          <a:stretch>
            <a:fillRect/>
          </a:stretch>
        </p:blipFill>
        <p:spPr bwMode="auto">
          <a:xfrm>
            <a:off x="1000100" y="4814909"/>
            <a:ext cx="7810500" cy="1685925"/>
          </a:xfrm>
          <a:prstGeom prst="rect">
            <a:avLst/>
          </a:prstGeom>
          <a:noFill/>
          <a:ln w="9525">
            <a:solidFill>
              <a:schemeClr val="tx1"/>
            </a:solidFill>
            <a:miter lim="800000"/>
            <a:headEnd/>
            <a:tailEnd/>
          </a:ln>
          <a:effectLst/>
        </p:spPr>
      </p:pic>
      <p:sp>
        <p:nvSpPr>
          <p:cNvPr id="13" name="מלבן 12"/>
          <p:cNvSpPr/>
          <p:nvPr/>
        </p:nvSpPr>
        <p:spPr>
          <a:xfrm>
            <a:off x="6238824" y="5910229"/>
            <a:ext cx="1285884" cy="214314"/>
          </a:xfrm>
          <a:prstGeom prst="rect">
            <a:avLst/>
          </a:prstGeom>
          <a:solidFill>
            <a:srgbClr val="FFFF0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3203848" y="980728"/>
            <a:ext cx="5688632" cy="3816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203848" y="908720"/>
            <a:ext cx="5616624" cy="3785652"/>
          </a:xfrm>
          <a:prstGeom prst="rect">
            <a:avLst/>
          </a:prstGeom>
          <a:noFill/>
        </p:spPr>
        <p:txBody>
          <a:bodyPr wrap="square" rtlCol="0">
            <a:spAutoFit/>
          </a:bodyPr>
          <a:lstStyle/>
          <a:p>
            <a:pPr algn="l" rtl="0"/>
            <a:r>
              <a:rPr lang="en-US" sz="1200" dirty="0"/>
              <a:t>9. On the military level, it is speaking about building force and in operation: </a:t>
            </a:r>
          </a:p>
          <a:p>
            <a:pPr marL="342900" indent="-342900" algn="l" rtl="0">
              <a:buAutoNum type="alphaUcPeriod"/>
            </a:pPr>
            <a:r>
              <a:rPr lang="en-US" sz="1200" dirty="0"/>
              <a:t>Building force – create advantage relating between the abilities and international strategic stance in order to strengthen the credibility of the threat in operating force. </a:t>
            </a:r>
          </a:p>
          <a:p>
            <a:pPr marL="342900" indent="-342900" algn="l" rtl="0">
              <a:buAutoNum type="alphaUcPeriod"/>
            </a:pPr>
            <a:r>
              <a:rPr lang="en-US" sz="1200" b="1" dirty="0"/>
              <a:t>The Threat </a:t>
            </a:r>
            <a:r>
              <a:rPr lang="en-US" sz="1200" dirty="0"/>
              <a:t>– The threat of operating force offers three goals: creating an understanding with the enemy because the gains from confrontation will be smaller than the expected gains, creating an understanding that the price is bigger than expectations or creating a feeling of uncertainty in the enemy due to the cost and rules of the game. The threat of mobilizing military force is beneficial if the existing military power is proven, if the determination for them to use force is known, and if the readiness to pay the price of mobilizing force exists. </a:t>
            </a:r>
          </a:p>
          <a:p>
            <a:pPr marL="342900" indent="-342900" algn="l" rtl="0">
              <a:buAutoNum type="alphaUcPeriod"/>
            </a:pPr>
            <a:r>
              <a:rPr lang="en-US" sz="1200" b="1" dirty="0"/>
              <a:t>Prevention</a:t>
            </a:r>
            <a:r>
              <a:rPr lang="en-US" sz="1200" dirty="0"/>
              <a:t> – Building the abilities to prevent achievements from the enemy and in fact to convince it that he should not expect profit from his activities which he means to execute. </a:t>
            </a:r>
          </a:p>
          <a:p>
            <a:pPr marL="342900" indent="-342900" algn="l" rtl="0">
              <a:buAutoNum type="alphaUcPeriod"/>
            </a:pPr>
            <a:r>
              <a:rPr lang="en-US" sz="1200" dirty="0"/>
              <a:t>Operating force in the name of price collection – Operating force is designed to rehabilitate and strengthen the equation of deterrence through: restoring  the credibility of threat for the day after the confrontation, the demonstration of the higher and more exceptional price than what they expected earlier  was in order to construct from scratch the deterrence abilities. </a:t>
            </a:r>
          </a:p>
          <a:p>
            <a:pPr marL="342900" indent="-342900" algn="l" rtl="0">
              <a:buAutoNum type="alphaUcPeriod"/>
            </a:pPr>
            <a:endParaRPr lang="en-US" sz="1200" dirty="0"/>
          </a:p>
        </p:txBody>
      </p:sp>
      <p:sp>
        <p:nvSpPr>
          <p:cNvPr id="19" name="מלבן 18"/>
          <p:cNvSpPr/>
          <p:nvPr/>
        </p:nvSpPr>
        <p:spPr>
          <a:xfrm>
            <a:off x="1043608" y="4941168"/>
            <a:ext cx="7560840"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15616" y="5013176"/>
            <a:ext cx="7560840" cy="1169551"/>
          </a:xfrm>
          <a:prstGeom prst="rect">
            <a:avLst/>
          </a:prstGeom>
          <a:noFill/>
        </p:spPr>
        <p:txBody>
          <a:bodyPr wrap="square" rtlCol="0">
            <a:spAutoFit/>
          </a:bodyPr>
          <a:lstStyle/>
          <a:p>
            <a:pPr algn="l" rtl="0"/>
            <a:r>
              <a:rPr lang="en-US" sz="1400" b="1" u="sng" dirty="0"/>
              <a:t>The basic idea behind operating force in Campaigns Between Wars</a:t>
            </a:r>
            <a:r>
              <a:rPr lang="he-IL" sz="1400" b="1" u="sng" dirty="0"/>
              <a:t> </a:t>
            </a:r>
            <a:endParaRPr lang="en-US" sz="1400" b="1" u="sng" dirty="0"/>
          </a:p>
          <a:p>
            <a:pPr algn="l" rtl="0"/>
            <a:endParaRPr lang="en-US" sz="1400" dirty="0"/>
          </a:p>
          <a:p>
            <a:pPr algn="l" rtl="0"/>
            <a:r>
              <a:rPr lang="en-US" sz="1400" dirty="0"/>
              <a:t>11. The rationale for operating force in campaigns between wars  in routine is to harm the power of the enemy, to create deterrence conditions that are better for operations and wars and to create potential to distance themselves from operating force with high power (in operation and wars).  </a:t>
            </a:r>
          </a:p>
        </p:txBody>
      </p:sp>
      <p:sp>
        <p:nvSpPr>
          <p:cNvPr id="20" name="TextBox 19"/>
          <p:cNvSpPr txBox="1"/>
          <p:nvPr/>
        </p:nvSpPr>
        <p:spPr>
          <a:xfrm>
            <a:off x="107504" y="6525344"/>
            <a:ext cx="2918128" cy="276999"/>
          </a:xfrm>
          <a:prstGeom prst="rect">
            <a:avLst/>
          </a:prstGeom>
          <a:solidFill>
            <a:srgbClr val="0E77BE"/>
          </a:solidFill>
        </p:spPr>
        <p:txBody>
          <a:bodyPr wrap="square" rtlCol="1">
            <a:spAutoFit/>
          </a:bodyPr>
          <a:lstStyle/>
          <a:p>
            <a:pPr algn="l" rtl="0"/>
            <a:r>
              <a:rPr lang="en-US" sz="1200" dirty="0">
                <a:solidFill>
                  <a:schemeClr val="bg1"/>
                </a:solidFill>
                <a:latin typeface="Gisha" panose="020B0502040204020203" pitchFamily="34" charset="-79"/>
                <a:cs typeface="Gisha" panose="020B0502040204020203" pitchFamily="34" charset="-79"/>
              </a:rPr>
              <a:t>For Official Use Only</a:t>
            </a:r>
            <a:endParaRPr lang="he-IL" sz="1200" dirty="0">
              <a:solidFill>
                <a:schemeClr val="bg1"/>
              </a:solidFill>
              <a:latin typeface="Gisha" panose="020B0502040204020203" pitchFamily="34" charset="-79"/>
              <a:cs typeface="Gisha" panose="020B0502040204020203" pitchFamily="34" charset="-79"/>
            </a:endParaRPr>
          </a:p>
        </p:txBody>
      </p:sp>
      <p:sp>
        <p:nvSpPr>
          <p:cNvPr id="21" name="TextBox 20"/>
          <p:cNvSpPr txBox="1"/>
          <p:nvPr/>
        </p:nvSpPr>
        <p:spPr>
          <a:xfrm>
            <a:off x="5364088" y="6453336"/>
            <a:ext cx="3600400" cy="276999"/>
          </a:xfrm>
          <a:prstGeom prst="rect">
            <a:avLst/>
          </a:prstGeom>
          <a:solidFill>
            <a:srgbClr val="0E77BE"/>
          </a:solidFill>
        </p:spPr>
        <p:txBody>
          <a:bodyPr wrap="square" rtlCol="1">
            <a:spAutoFit/>
          </a:bodyPr>
          <a:lstStyle/>
          <a:p>
            <a:pPr algn="l" rtl="0"/>
            <a:endParaRPr lang="he-IL" sz="1200" dirty="0">
              <a:solidFill>
                <a:schemeClr val="bg1"/>
              </a:solidFill>
              <a:latin typeface="Gisha" panose="020B0502040204020203" pitchFamily="34" charset="-79"/>
              <a:cs typeface="Gisha" panose="020B0502040204020203" pitchFamily="34" charset="-79"/>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4048" y="6381328"/>
            <a:ext cx="4139952" cy="369332"/>
          </a:xfrm>
          <a:prstGeom prst="rect">
            <a:avLst/>
          </a:prstGeom>
          <a:solidFill>
            <a:srgbClr val="0070C0"/>
          </a:solid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15877" y="6391772"/>
            <a:ext cx="4139952" cy="338554"/>
          </a:xfrm>
          <a:prstGeom prst="rect">
            <a:avLst/>
          </a:prstGeom>
          <a:solidFill>
            <a:srgbClr val="0070C0"/>
          </a:solid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rPr>
              <a:t>For Official Use Only</a:t>
            </a:r>
            <a:endParaRPr kumimoji="0" lang="he-IL" sz="1600" b="0" i="0" u="none" strike="noStrike" kern="0" cap="none" spc="0" normalizeH="0" baseline="0" noProof="0" dirty="0">
              <a:ln>
                <a:noFill/>
              </a:ln>
              <a:solidFill>
                <a:schemeClr val="bg1"/>
              </a:solidFill>
              <a:effectLst/>
              <a:uLnTx/>
              <a:uFillTx/>
            </a:endParaRPr>
          </a:p>
        </p:txBody>
      </p:sp>
      <p:pic>
        <p:nvPicPr>
          <p:cNvPr id="7" name="Picture 2"/>
          <p:cNvPicPr>
            <a:picLocks noChangeAspect="1" noChangeArrowheads="1"/>
          </p:cNvPicPr>
          <p:nvPr/>
        </p:nvPicPr>
        <p:blipFill>
          <a:blip r:embed="rId2" cstate="print"/>
          <a:srcRect/>
          <a:stretch>
            <a:fillRect/>
          </a:stretch>
        </p:blipFill>
        <p:spPr bwMode="auto">
          <a:xfrm>
            <a:off x="107504" y="0"/>
            <a:ext cx="1357290" cy="1877585"/>
          </a:xfrm>
          <a:prstGeom prst="rect">
            <a:avLst/>
          </a:prstGeom>
          <a:noFill/>
          <a:ln w="19050">
            <a:solidFill>
              <a:schemeClr val="tx1"/>
            </a:solidFill>
            <a:miter lim="800000"/>
            <a:headEnd/>
            <a:tailEnd/>
          </a:ln>
          <a:effectLst/>
        </p:spPr>
      </p:pic>
      <p:sp>
        <p:nvSpPr>
          <p:cNvPr id="4" name="TextBox 3"/>
          <p:cNvSpPr txBox="1"/>
          <p:nvPr/>
        </p:nvSpPr>
        <p:spPr>
          <a:xfrm>
            <a:off x="683568" y="1196752"/>
            <a:ext cx="7704856" cy="4062651"/>
          </a:xfrm>
          <a:prstGeom prst="rect">
            <a:avLst/>
          </a:prstGeom>
          <a:solidFill>
            <a:schemeClr val="bg1"/>
          </a:solidFill>
          <a:ln>
            <a:solidFill>
              <a:schemeClr val="tx1"/>
            </a:solidFill>
          </a:ln>
        </p:spPr>
        <p:txBody>
          <a:bodyPr wrap="square" rtlCol="1">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9"/>
              <a:tabLst/>
              <a:defRPr/>
            </a:pPr>
            <a:r>
              <a:rPr kumimoji="0" lang="en-US" sz="2400" b="1" i="0" u="none" strike="noStrike" kern="0" cap="none" spc="0" normalizeH="0" baseline="0" noProof="0" dirty="0">
                <a:ln>
                  <a:noFill/>
                </a:ln>
                <a:solidFill>
                  <a:sysClr val="windowText" lastClr="000000"/>
                </a:solidFill>
                <a:effectLst/>
                <a:uLnTx/>
                <a:uFillTx/>
              </a:rPr>
              <a:t>Operation for Deterrence</a:t>
            </a:r>
          </a:p>
          <a:p>
            <a:pPr marL="800100" marR="0" lvl="1" indent="-3429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0" i="0" u="none" strike="noStrike" kern="0" cap="none" spc="0" normalizeH="0" baseline="0" noProof="0" dirty="0">
                <a:ln>
                  <a:noFill/>
                </a:ln>
                <a:solidFill>
                  <a:sysClr val="windowText" lastClr="000000"/>
                </a:solidFill>
                <a:effectLst/>
                <a:uLnTx/>
                <a:uFillTx/>
              </a:rPr>
              <a:t>The logic at the basis of the idea of deterrence is “convincing” the enemy the price and/or the risk of some operation, he may choose, are higher than the benefit expected of that action.</a:t>
            </a:r>
          </a:p>
          <a:p>
            <a:pPr marL="800100" marR="0" lvl="1" indent="-3429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0" i="0" u="none" strike="noStrike" kern="0" cap="none" spc="0" normalizeH="0" baseline="0" noProof="0" dirty="0">
                <a:ln>
                  <a:noFill/>
                </a:ln>
                <a:solidFill>
                  <a:sysClr val="windowText" lastClr="000000"/>
                </a:solidFill>
                <a:effectLst/>
                <a:uLnTx/>
                <a:uFillTx/>
              </a:rPr>
              <a:t>Therefore, the deterrence operation is based on a number of premises:</a:t>
            </a:r>
          </a:p>
          <a:p>
            <a:pPr marL="1257300" marR="0" lvl="2"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1800" b="0" i="0" u="none" strike="noStrike" kern="0" cap="none" spc="0" normalizeH="0" baseline="0" noProof="0" dirty="0">
                <a:ln>
                  <a:noFill/>
                </a:ln>
                <a:solidFill>
                  <a:sysClr val="windowText" lastClr="000000"/>
                </a:solidFill>
                <a:effectLst/>
                <a:uLnTx/>
                <a:uFillTx/>
              </a:rPr>
              <a:t>The deterring side has </a:t>
            </a:r>
            <a:r>
              <a:rPr kumimoji="0" lang="en-US" sz="1800" b="1" i="0" u="none" strike="noStrike" kern="0" cap="none" spc="0" normalizeH="0" baseline="0" noProof="0" dirty="0">
                <a:ln>
                  <a:noFill/>
                </a:ln>
                <a:solidFill>
                  <a:sysClr val="windowText" lastClr="000000"/>
                </a:solidFill>
                <a:effectLst/>
                <a:uLnTx/>
                <a:uFillTx/>
              </a:rPr>
              <a:t>the ability and the intention</a:t>
            </a:r>
            <a:r>
              <a:rPr kumimoji="0" lang="en-US" sz="1800" b="0" i="0" u="none" strike="noStrike" kern="0" cap="none" spc="0" normalizeH="0" baseline="0" noProof="0" dirty="0">
                <a:ln>
                  <a:noFill/>
                </a:ln>
                <a:solidFill>
                  <a:sysClr val="windowText" lastClr="000000"/>
                </a:solidFill>
                <a:effectLst/>
                <a:uLnTx/>
                <a:uFillTx/>
              </a:rPr>
              <a:t> to carry out his threat. In other words, the deterring side has to develop the required ability on the readiness side to execute the threat.</a:t>
            </a:r>
          </a:p>
          <a:p>
            <a:pPr marL="1257300" marR="0" lvl="2"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1800" b="0" i="0" u="none" strike="noStrike" kern="0" cap="none" spc="0" normalizeH="0" baseline="0" noProof="0" dirty="0">
                <a:ln>
                  <a:noFill/>
                </a:ln>
                <a:solidFill>
                  <a:sysClr val="windowText" lastClr="000000"/>
                </a:solidFill>
                <a:effectLst/>
                <a:uLnTx/>
                <a:uFillTx/>
              </a:rPr>
              <a:t>The enemy is motivated very much by considerations of profit and lose, and works to maximize the benefits and minimize the price. Consequently, viewing different angles of cultures, societies and cognitivism is significant.</a:t>
            </a:r>
          </a:p>
          <a:p>
            <a:pPr marL="1257300" marR="0" lvl="2"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1800" b="1" i="0" u="none" strike="noStrike" kern="0" cap="none" spc="0" normalizeH="0" baseline="0" noProof="0" dirty="0">
                <a:ln>
                  <a:noFill/>
                </a:ln>
                <a:solidFill>
                  <a:sysClr val="windowText" lastClr="000000"/>
                </a:solidFill>
                <a:effectLst/>
                <a:uLnTx/>
                <a:uFillTx/>
              </a:rPr>
              <a:t>The enemy has to be aware of the threat, believe in the ability and readiness of the deterring side to activate it.</a:t>
            </a:r>
            <a:endParaRPr kumimoji="0" lang="he-IL" sz="18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95859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1"/>
          <p:cNvSpPr txBox="1">
            <a:spLocks/>
          </p:cNvSpPr>
          <p:nvPr/>
        </p:nvSpPr>
        <p:spPr>
          <a:xfrm>
            <a:off x="714375" y="142855"/>
            <a:ext cx="7772400" cy="428625"/>
          </a:xfrm>
          <a:prstGeom prst="rect">
            <a:avLst/>
          </a:prstGeom>
        </p:spPr>
        <p:txBody>
          <a:bodyPr rtlCol="1" anchor="ctr">
            <a:noAutofit/>
          </a:bodyPr>
          <a:lstStyle/>
          <a:p>
            <a:pPr algn="ctr" fontAlgn="auto">
              <a:spcAft>
                <a:spcPts val="0"/>
              </a:spcAft>
              <a:defRPr/>
            </a:pPr>
            <a:r>
              <a:rPr lang="en-US" sz="3600" b="1" dirty="0">
                <a:latin typeface="+mj-lt"/>
                <a:ea typeface="+mj-ea"/>
                <a:cs typeface="Guttman Hatzvi" pitchFamily="2" charset="-79"/>
              </a:rPr>
              <a:t>IDF Strategy 2013</a:t>
            </a:r>
            <a:endParaRPr lang="he-IL" sz="3600" b="1" dirty="0">
              <a:latin typeface="+mj-lt"/>
              <a:ea typeface="+mj-ea"/>
              <a:cs typeface="Guttman Hatzvi" pitchFamily="2" charset="-79"/>
            </a:endParaRPr>
          </a:p>
        </p:txBody>
      </p:sp>
      <p:graphicFrame>
        <p:nvGraphicFramePr>
          <p:cNvPr id="9" name="מציין מיקום תוכן 3"/>
          <p:cNvGraphicFramePr>
            <a:graphicFrameLocks/>
          </p:cNvGraphicFramePr>
          <p:nvPr>
            <p:extLst>
              <p:ext uri="{D42A27DB-BD31-4B8C-83A1-F6EECF244321}">
                <p14:modId xmlns:p14="http://schemas.microsoft.com/office/powerpoint/2010/main" val="1322422576"/>
              </p:ext>
            </p:extLst>
          </p:nvPr>
        </p:nvGraphicFramePr>
        <p:xfrm>
          <a:off x="755576" y="2276872"/>
          <a:ext cx="7790026" cy="3822882"/>
        </p:xfrm>
        <a:graphic>
          <a:graphicData uri="http://schemas.openxmlformats.org/drawingml/2006/table">
            <a:tbl>
              <a:tblPr bandRow="1">
                <a:tableStyleId>{5C22544A-7EE6-4342-B048-85BDC9FD1C3A}</a:tableStyleId>
              </a:tblPr>
              <a:tblGrid>
                <a:gridCol w="2088232">
                  <a:extLst>
                    <a:ext uri="{9D8B030D-6E8A-4147-A177-3AD203B41FA5}">
                      <a16:colId xmlns:a16="http://schemas.microsoft.com/office/drawing/2014/main" val="20000"/>
                    </a:ext>
                  </a:extLst>
                </a:gridCol>
                <a:gridCol w="5701794">
                  <a:extLst>
                    <a:ext uri="{9D8B030D-6E8A-4147-A177-3AD203B41FA5}">
                      <a16:colId xmlns:a16="http://schemas.microsoft.com/office/drawing/2014/main" val="20001"/>
                    </a:ext>
                  </a:extLst>
                </a:gridCol>
              </a:tblGrid>
              <a:tr h="585561">
                <a:tc>
                  <a:txBody>
                    <a:bodyPr/>
                    <a:lstStyle/>
                    <a:p>
                      <a:pPr algn="l" rtl="0"/>
                      <a:r>
                        <a:rPr lang="en-US" sz="1400" dirty="0">
                          <a:solidFill>
                            <a:schemeClr val="tx1">
                              <a:lumMod val="75000"/>
                              <a:lumOff val="25000"/>
                            </a:schemeClr>
                          </a:solidFill>
                        </a:rPr>
                        <a:t>The scenario</a:t>
                      </a:r>
                      <a:r>
                        <a:rPr lang="en-US" sz="1400" baseline="0" dirty="0">
                          <a:solidFill>
                            <a:schemeClr val="tx1">
                              <a:lumMod val="75000"/>
                              <a:lumOff val="25000"/>
                            </a:schemeClr>
                          </a:solidFill>
                        </a:rPr>
                        <a:t> requires deterrence</a:t>
                      </a:r>
                      <a:endParaRPr lang="he-IL" sz="1400" b="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r>
                        <a:rPr lang="en-US" sz="1800" b="1" dirty="0">
                          <a:solidFill>
                            <a:schemeClr val="tx1"/>
                          </a:solidFill>
                        </a:rPr>
                        <a:t>Spectrum of Conflict</a:t>
                      </a:r>
                      <a:endParaRPr lang="he-IL"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855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rPr>
                        <a:t>Level of war being discussed </a:t>
                      </a:r>
                      <a:endParaRPr lang="he-IL" sz="1400" b="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r>
                        <a:rPr lang="en-US" sz="1800" b="1" dirty="0">
                          <a:solidFill>
                            <a:schemeClr val="tx1"/>
                          </a:solidFill>
                        </a:rPr>
                        <a:t>Systemic -Strategy</a:t>
                      </a:r>
                      <a:endParaRPr lang="he-IL"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96650">
                <a:tc>
                  <a:txBody>
                    <a:bodyPr/>
                    <a:lstStyle/>
                    <a:p>
                      <a:pPr algn="l" rtl="0"/>
                      <a:r>
                        <a:rPr lang="en-US" sz="1400" dirty="0">
                          <a:solidFill>
                            <a:schemeClr val="tx1">
                              <a:lumMod val="75000"/>
                              <a:lumOff val="25000"/>
                            </a:schemeClr>
                          </a:solidFill>
                        </a:rPr>
                        <a:t>Central</a:t>
                      </a:r>
                      <a:r>
                        <a:rPr lang="en-US" sz="1400" baseline="0" dirty="0">
                          <a:solidFill>
                            <a:schemeClr val="tx1">
                              <a:lumMod val="75000"/>
                              <a:lumOff val="25000"/>
                            </a:schemeClr>
                          </a:solidFill>
                        </a:rPr>
                        <a:t> tools for deterrence </a:t>
                      </a:r>
                      <a:endParaRPr lang="he-IL" sz="1400" b="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Understanding of the enemy</a:t>
                      </a:r>
                      <a:r>
                        <a:rPr lang="en-US" sz="1800" b="1" baseline="0" dirty="0">
                          <a:solidFill>
                            <a:schemeClr val="tx1"/>
                          </a:solidFill>
                        </a:rPr>
                        <a:t> so that they cannot achieve t heir goals and the more effective restraint than military activity – building strength, threat, prevention, and activating the force in the name of exacting a price</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a:solidFill>
                            <a:schemeClr val="tx1"/>
                          </a:solidFill>
                        </a:rPr>
                        <a:t>Diplomatic tools</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a:solidFill>
                            <a:schemeClr val="tx1"/>
                          </a:solidFill>
                        </a:rPr>
                        <a:t>Activities in the framework </a:t>
                      </a:r>
                      <a:r>
                        <a:rPr lang="en-US" sz="1800" b="1" kern="1200" baseline="0" dirty="0">
                          <a:solidFill>
                            <a:schemeClr val="tx1"/>
                          </a:solidFill>
                          <a:latin typeface="+mn-lt"/>
                          <a:ea typeface="+mn-ea"/>
                          <a:cs typeface="+mn-cs"/>
                        </a:rPr>
                        <a:t>of information security</a:t>
                      </a:r>
                      <a:endParaRPr lang="he-IL" sz="1800" b="1"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89673">
                <a:tc>
                  <a:txBody>
                    <a:bodyPr/>
                    <a:lstStyle/>
                    <a:p>
                      <a:pPr algn="l" rtl="0"/>
                      <a:r>
                        <a:rPr lang="en-US" sz="1400" dirty="0">
                          <a:solidFill>
                            <a:schemeClr val="tx1">
                              <a:lumMod val="75000"/>
                              <a:lumOff val="25000"/>
                            </a:schemeClr>
                          </a:solidFill>
                        </a:rPr>
                        <a:t>Purpose of deterrence</a:t>
                      </a:r>
                      <a:endParaRPr lang="he-IL" sz="1400" b="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r>
                        <a:rPr lang="en-US" sz="1800" b="1" dirty="0">
                          <a:solidFill>
                            <a:schemeClr val="tx1"/>
                          </a:solidFill>
                        </a:rPr>
                        <a:t>Prevention of change in current situation and preserving the status quo</a:t>
                      </a:r>
                      <a:r>
                        <a:rPr lang="en-US" sz="1800" b="1" baseline="0" dirty="0">
                          <a:solidFill>
                            <a:schemeClr val="tx1"/>
                          </a:solidFill>
                        </a:rPr>
                        <a:t> + distancing from the next conflict.</a:t>
                      </a:r>
                    </a:p>
                    <a:p>
                      <a:pPr algn="l" rtl="0"/>
                      <a:r>
                        <a:rPr lang="en-US" sz="1800" b="1" baseline="0" dirty="0">
                          <a:solidFill>
                            <a:schemeClr val="tx1"/>
                          </a:solidFill>
                        </a:rPr>
                        <a:t>Deterring the use of non-conventional weapons</a:t>
                      </a:r>
                      <a:endParaRPr lang="he-IL"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8" name="Picture 2"/>
          <p:cNvPicPr>
            <a:picLocks noChangeAspect="1" noChangeArrowheads="1"/>
          </p:cNvPicPr>
          <p:nvPr/>
        </p:nvPicPr>
        <p:blipFill>
          <a:blip r:embed="rId2" cstate="print"/>
          <a:srcRect/>
          <a:stretch>
            <a:fillRect/>
          </a:stretch>
        </p:blipFill>
        <p:spPr bwMode="auto">
          <a:xfrm>
            <a:off x="214282" y="142852"/>
            <a:ext cx="1357290" cy="1877585"/>
          </a:xfrm>
          <a:prstGeom prst="rect">
            <a:avLst/>
          </a:prstGeom>
          <a:noFill/>
          <a:ln w="19050">
            <a:solidFill>
              <a:schemeClr val="tx1"/>
            </a:solidFill>
            <a:miter lim="800000"/>
            <a:headEnd/>
            <a:tailEnd/>
          </a:ln>
          <a:effectLst/>
        </p:spPr>
      </p:pic>
      <p:sp>
        <p:nvSpPr>
          <p:cNvPr id="7" name="TextBox 6"/>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
        <p:nvSpPr>
          <p:cNvPr id="6" name="TextBox 5"/>
          <p:cNvSpPr txBox="1"/>
          <p:nvPr/>
        </p:nvSpPr>
        <p:spPr>
          <a:xfrm>
            <a:off x="107504" y="6453336"/>
            <a:ext cx="2918128" cy="276999"/>
          </a:xfrm>
          <a:prstGeom prst="rect">
            <a:avLst/>
          </a:prstGeom>
          <a:solidFill>
            <a:srgbClr val="0E77BE"/>
          </a:solidFill>
        </p:spPr>
        <p:txBody>
          <a:bodyPr wrap="square" rtlCol="1">
            <a:spAutoFit/>
          </a:bodyPr>
          <a:lstStyle/>
          <a:p>
            <a:pPr algn="l" rtl="0"/>
            <a:r>
              <a:rPr lang="en-US" sz="1200" dirty="0">
                <a:solidFill>
                  <a:schemeClr val="bg1"/>
                </a:solidFill>
                <a:latin typeface="Gisha" panose="020B0502040204020203" pitchFamily="34" charset="-79"/>
                <a:cs typeface="Gisha" panose="020B0502040204020203" pitchFamily="34" charset="-79"/>
              </a:rPr>
              <a:t>For Official Use Only</a:t>
            </a:r>
            <a:endParaRPr lang="he-IL" sz="1200" dirty="0">
              <a:solidFill>
                <a:schemeClr val="bg1"/>
              </a:solidFill>
              <a:latin typeface="Gisha" panose="020B0502040204020203" pitchFamily="34" charset="-79"/>
              <a:cs typeface="Gisha" panose="020B0502040204020203" pitchFamily="34" charset="-79"/>
            </a:endParaRPr>
          </a:p>
        </p:txBody>
      </p:sp>
      <p:sp>
        <p:nvSpPr>
          <p:cNvPr id="11" name="TextBox 10"/>
          <p:cNvSpPr txBox="1"/>
          <p:nvPr/>
        </p:nvSpPr>
        <p:spPr>
          <a:xfrm>
            <a:off x="5364088" y="6381328"/>
            <a:ext cx="3600400" cy="276999"/>
          </a:xfrm>
          <a:prstGeom prst="rect">
            <a:avLst/>
          </a:prstGeom>
          <a:solidFill>
            <a:srgbClr val="0E77BE"/>
          </a:solidFill>
        </p:spPr>
        <p:txBody>
          <a:bodyPr wrap="square" rtlCol="1">
            <a:spAutoFit/>
          </a:bodyPr>
          <a:lstStyle/>
          <a:p>
            <a:pPr algn="l" rtl="0"/>
            <a:endParaRPr lang="he-IL" sz="1200" dirty="0">
              <a:solidFill>
                <a:schemeClr val="bg1"/>
              </a:solidFill>
              <a:latin typeface="Gisha" panose="020B0502040204020203" pitchFamily="34" charset="-79"/>
              <a:cs typeface="Gisha" panose="020B0502040204020203" pitchFamily="34" charset="-79"/>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כותרת 1"/>
          <p:cNvSpPr>
            <a:spLocks noGrp="1"/>
          </p:cNvSpPr>
          <p:nvPr>
            <p:ph type="title"/>
          </p:nvPr>
        </p:nvSpPr>
        <p:spPr/>
        <p:txBody>
          <a:bodyPr/>
          <a:lstStyle/>
          <a:p>
            <a:r>
              <a:rPr sz="4000"/>
              <a:t> </a:t>
            </a:r>
            <a:endParaRPr lang="he-IL" sz="3600" dirty="0"/>
          </a:p>
        </p:txBody>
      </p:sp>
      <p:sp>
        <p:nvSpPr>
          <p:cNvPr id="59" name="כותרת 3"/>
          <p:cNvSpPr txBox="1">
            <a:spLocks/>
          </p:cNvSpPr>
          <p:nvPr/>
        </p:nvSpPr>
        <p:spPr>
          <a:xfrm>
            <a:off x="642910" y="357166"/>
            <a:ext cx="7772400" cy="65563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latin typeface="Gisha" panose="020B0502040204020203" pitchFamily="34" charset="-79"/>
                <a:ea typeface="+mj-ea"/>
                <a:cs typeface="Gisha" panose="020B0502040204020203" pitchFamily="34" charset="-79"/>
              </a:rPr>
              <a:t>IDF Strategy 2015</a:t>
            </a:r>
            <a:endParaRPr kumimoji="0" lang="he-IL" sz="3600" b="1" i="0" u="none" strike="noStrike" kern="0" cap="none" spc="0" normalizeH="0" baseline="0" noProof="0" dirty="0">
              <a:ln>
                <a:noFill/>
              </a:ln>
              <a:solidFill>
                <a:sysClr val="windowText" lastClr="000000"/>
              </a:solidFill>
              <a:effectLst/>
              <a:uLnTx/>
              <a:uFillTx/>
              <a:latin typeface="Gisha" panose="020B0502040204020203" pitchFamily="34" charset="-79"/>
              <a:ea typeface="+mj-ea"/>
              <a:cs typeface="Gisha" panose="020B0502040204020203" pitchFamily="34" charset="-79"/>
            </a:endParaRPr>
          </a:p>
        </p:txBody>
      </p:sp>
      <p:pic>
        <p:nvPicPr>
          <p:cNvPr id="58" name="Picture 63" descr="TFISAT"/>
          <p:cNvPicPr>
            <a:picLocks noChangeAspect="1" noChangeArrowheads="1"/>
          </p:cNvPicPr>
          <p:nvPr/>
        </p:nvPicPr>
        <p:blipFill>
          <a:blip r:embed="rId2" cstate="print"/>
          <a:srcRect l="23531" t="45712" r="25426" b="14110"/>
          <a:stretch>
            <a:fillRect/>
          </a:stretch>
        </p:blipFill>
        <p:spPr bwMode="auto">
          <a:xfrm>
            <a:off x="4912209" y="3184909"/>
            <a:ext cx="877888" cy="1172785"/>
          </a:xfrm>
          <a:prstGeom prst="rect">
            <a:avLst/>
          </a:prstGeom>
          <a:noFill/>
          <a:ln w="19050">
            <a:solidFill>
              <a:schemeClr val="tx1"/>
            </a:solidFill>
            <a:miter lim="800000"/>
            <a:headEnd/>
            <a:tailEnd/>
          </a:ln>
        </p:spPr>
      </p:pic>
      <p:pic>
        <p:nvPicPr>
          <p:cNvPr id="60" name="Picture 2"/>
          <p:cNvPicPr>
            <a:picLocks noChangeAspect="1" noChangeArrowheads="1"/>
          </p:cNvPicPr>
          <p:nvPr/>
        </p:nvPicPr>
        <p:blipFill>
          <a:blip r:embed="rId3" cstate="screen"/>
          <a:srcRect/>
          <a:stretch>
            <a:fillRect/>
          </a:stretch>
        </p:blipFill>
        <p:spPr bwMode="auto">
          <a:xfrm>
            <a:off x="1714480" y="3184909"/>
            <a:ext cx="828000" cy="1172785"/>
          </a:xfrm>
          <a:prstGeom prst="rect">
            <a:avLst/>
          </a:prstGeom>
          <a:noFill/>
          <a:ln w="19050">
            <a:solidFill>
              <a:schemeClr val="tx1"/>
            </a:solidFill>
            <a:miter lim="800000"/>
            <a:headEnd/>
            <a:tailEnd/>
          </a:ln>
          <a:effectLst/>
        </p:spPr>
      </p:pic>
      <p:pic>
        <p:nvPicPr>
          <p:cNvPr id="68" name="Picture 2"/>
          <p:cNvPicPr>
            <a:picLocks noChangeAspect="1" noChangeArrowheads="1"/>
          </p:cNvPicPr>
          <p:nvPr/>
        </p:nvPicPr>
        <p:blipFill>
          <a:blip r:embed="rId4" cstate="screen"/>
          <a:srcRect/>
          <a:stretch>
            <a:fillRect/>
          </a:stretch>
        </p:blipFill>
        <p:spPr bwMode="auto">
          <a:xfrm>
            <a:off x="6858016" y="3184909"/>
            <a:ext cx="883745" cy="1172785"/>
          </a:xfrm>
          <a:prstGeom prst="rect">
            <a:avLst/>
          </a:prstGeom>
          <a:noFill/>
          <a:ln w="28575">
            <a:solidFill>
              <a:schemeClr val="tx1"/>
            </a:solidFill>
            <a:miter lim="800000"/>
            <a:headEnd/>
            <a:tailEnd/>
          </a:ln>
          <a:effectLst/>
        </p:spPr>
      </p:pic>
      <p:pic>
        <p:nvPicPr>
          <p:cNvPr id="69" name="Picture 4"/>
          <p:cNvPicPr>
            <a:picLocks noChangeAspect="1" noChangeArrowheads="1"/>
          </p:cNvPicPr>
          <p:nvPr/>
        </p:nvPicPr>
        <p:blipFill>
          <a:blip r:embed="rId5" cstate="screen"/>
          <a:srcRect/>
          <a:stretch>
            <a:fillRect/>
          </a:stretch>
        </p:blipFill>
        <p:spPr bwMode="auto">
          <a:xfrm>
            <a:off x="3803794" y="3184909"/>
            <a:ext cx="839644" cy="1172785"/>
          </a:xfrm>
          <a:prstGeom prst="rect">
            <a:avLst/>
          </a:prstGeom>
          <a:noFill/>
          <a:ln w="19050">
            <a:solidFill>
              <a:schemeClr val="tx1"/>
            </a:solidFill>
            <a:miter lim="800000"/>
            <a:headEnd/>
            <a:tailEnd/>
          </a:ln>
          <a:effectLst/>
        </p:spPr>
      </p:pic>
      <p:pic>
        <p:nvPicPr>
          <p:cNvPr id="70" name="Picture 2"/>
          <p:cNvPicPr>
            <a:picLocks noChangeAspect="1" noChangeArrowheads="1"/>
          </p:cNvPicPr>
          <p:nvPr/>
        </p:nvPicPr>
        <p:blipFill>
          <a:blip r:embed="rId6" cstate="screen"/>
          <a:srcRect/>
          <a:stretch>
            <a:fillRect/>
          </a:stretch>
        </p:blipFill>
        <p:spPr bwMode="auto">
          <a:xfrm>
            <a:off x="8215338" y="3143248"/>
            <a:ext cx="866980" cy="1214446"/>
          </a:xfrm>
          <a:prstGeom prst="rect">
            <a:avLst/>
          </a:prstGeom>
          <a:noFill/>
          <a:ln w="28575">
            <a:solidFill>
              <a:schemeClr val="tx1"/>
            </a:solidFill>
            <a:miter lim="800000"/>
            <a:headEnd/>
            <a:tailEnd/>
          </a:ln>
          <a:effectLst/>
        </p:spPr>
      </p:pic>
      <p:pic>
        <p:nvPicPr>
          <p:cNvPr id="71" name="תמונה 66"/>
          <p:cNvPicPr/>
          <p:nvPr/>
        </p:nvPicPr>
        <p:blipFill>
          <a:blip r:embed="rId7" cstate="print"/>
          <a:srcRect l="34481" t="8013" r="31574" b="4167"/>
          <a:stretch>
            <a:fillRect/>
          </a:stretch>
        </p:blipFill>
        <p:spPr bwMode="auto">
          <a:xfrm>
            <a:off x="214282" y="3143248"/>
            <a:ext cx="857224" cy="1214446"/>
          </a:xfrm>
          <a:prstGeom prst="rect">
            <a:avLst/>
          </a:prstGeom>
          <a:noFill/>
          <a:ln w="19050">
            <a:solidFill>
              <a:schemeClr val="tx1"/>
            </a:solidFill>
            <a:miter lim="800000"/>
            <a:headEnd/>
            <a:tailEnd/>
          </a:ln>
          <a:effectLst/>
        </p:spPr>
      </p:pic>
      <p:cxnSp>
        <p:nvCxnSpPr>
          <p:cNvPr id="72" name="מחבר ישר 44"/>
          <p:cNvCxnSpPr/>
          <p:nvPr/>
        </p:nvCxnSpPr>
        <p:spPr>
          <a:xfrm rot="5400000">
            <a:off x="4776792" y="2206914"/>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73" name="מחבר ישר 44"/>
          <p:cNvCxnSpPr/>
          <p:nvPr/>
        </p:nvCxnSpPr>
        <p:spPr>
          <a:xfrm rot="5400000">
            <a:off x="647592" y="2226020"/>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74" name="מחבר ישר 45"/>
          <p:cNvCxnSpPr/>
          <p:nvPr/>
        </p:nvCxnSpPr>
        <p:spPr>
          <a:xfrm rot="5400000">
            <a:off x="2060565" y="2226076"/>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75" name="מחבר ישר 26"/>
          <p:cNvCxnSpPr/>
          <p:nvPr/>
        </p:nvCxnSpPr>
        <p:spPr>
          <a:xfrm rot="10800000">
            <a:off x="0" y="2431392"/>
            <a:ext cx="9144000" cy="1588"/>
          </a:xfrm>
          <a:prstGeom prst="line">
            <a:avLst/>
          </a:prstGeom>
          <a:ln w="76200">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אליפסה 27"/>
          <p:cNvSpPr/>
          <p:nvPr/>
        </p:nvSpPr>
        <p:spPr>
          <a:xfrm>
            <a:off x="7880816" y="2288517"/>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7" name="אליפסה 30"/>
          <p:cNvSpPr/>
          <p:nvPr/>
        </p:nvSpPr>
        <p:spPr>
          <a:xfrm>
            <a:off x="5312260" y="2288517"/>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8" name="אליפסה 33"/>
          <p:cNvSpPr/>
          <p:nvPr/>
        </p:nvSpPr>
        <p:spPr>
          <a:xfrm>
            <a:off x="779365" y="2288517"/>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9" name="אליפסה 34"/>
          <p:cNvSpPr/>
          <p:nvPr/>
        </p:nvSpPr>
        <p:spPr>
          <a:xfrm>
            <a:off x="2919399" y="2288517"/>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80" name="TextBox 42"/>
          <p:cNvSpPr txBox="1">
            <a:spLocks noChangeArrowheads="1"/>
          </p:cNvSpPr>
          <p:nvPr/>
        </p:nvSpPr>
        <p:spPr bwMode="auto">
          <a:xfrm>
            <a:off x="6844266" y="1340768"/>
            <a:ext cx="953851"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2002</a:t>
            </a:r>
          </a:p>
          <a:p>
            <a:pPr algn="ctr" rtl="0"/>
            <a:r>
              <a:rPr lang="en-US" sz="1200" b="1" dirty="0">
                <a:cs typeface="Guttman Hatzvi" pitchFamily="2" charset="-79"/>
              </a:rPr>
              <a:t>IDF Strategy</a:t>
            </a:r>
          </a:p>
          <a:p>
            <a:pPr algn="ctr" rtl="0"/>
            <a:r>
              <a:rPr lang="en-US" sz="1200" b="1" dirty="0" err="1">
                <a:latin typeface="+mj-lt"/>
                <a:cs typeface="Guttman Hatzvi" pitchFamily="2" charset="-79"/>
              </a:rPr>
              <a:t>Mofaz</a:t>
            </a:r>
            <a:endParaRPr lang="he-IL" sz="1200" b="1" dirty="0">
              <a:latin typeface="+mj-lt"/>
              <a:cs typeface="Guttman Hatzvi" pitchFamily="2" charset="-79"/>
            </a:endParaRPr>
          </a:p>
        </p:txBody>
      </p:sp>
      <p:sp>
        <p:nvSpPr>
          <p:cNvPr id="81" name="TextBox 42"/>
          <p:cNvSpPr txBox="1">
            <a:spLocks noChangeArrowheads="1"/>
          </p:cNvSpPr>
          <p:nvPr/>
        </p:nvSpPr>
        <p:spPr bwMode="auto">
          <a:xfrm>
            <a:off x="4554253" y="1340768"/>
            <a:ext cx="953851"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2006</a:t>
            </a:r>
          </a:p>
          <a:p>
            <a:pPr algn="ctr" rtl="0"/>
            <a:r>
              <a:rPr lang="en-US" sz="1200" b="1" dirty="0">
                <a:cs typeface="Guttman Hatzvi" pitchFamily="2" charset="-79"/>
              </a:rPr>
              <a:t>IDF Strategy</a:t>
            </a:r>
          </a:p>
          <a:p>
            <a:pPr algn="ctr" rtl="0"/>
            <a:r>
              <a:rPr lang="en-US" sz="1200" b="1" dirty="0" err="1">
                <a:latin typeface="+mj-lt"/>
                <a:cs typeface="Guttman Hatzvi" pitchFamily="2" charset="-79"/>
              </a:rPr>
              <a:t>Halutz</a:t>
            </a:r>
            <a:endParaRPr lang="en-US" sz="1200" b="1" dirty="0">
              <a:latin typeface="+mj-lt"/>
              <a:cs typeface="Guttman Hatzvi" pitchFamily="2" charset="-79"/>
            </a:endParaRPr>
          </a:p>
        </p:txBody>
      </p:sp>
      <p:sp>
        <p:nvSpPr>
          <p:cNvPr id="82" name="TextBox 42"/>
          <p:cNvSpPr txBox="1">
            <a:spLocks noChangeArrowheads="1"/>
          </p:cNvSpPr>
          <p:nvPr/>
        </p:nvSpPr>
        <p:spPr bwMode="auto">
          <a:xfrm>
            <a:off x="1835696" y="1422293"/>
            <a:ext cx="953851"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2013</a:t>
            </a:r>
          </a:p>
          <a:p>
            <a:pPr algn="ctr" rtl="0"/>
            <a:r>
              <a:rPr lang="en-US" sz="1200" b="1" dirty="0">
                <a:latin typeface="+mj-lt"/>
                <a:cs typeface="Guttman Hatzvi" pitchFamily="2" charset="-79"/>
              </a:rPr>
              <a:t>IDF Strategy</a:t>
            </a:r>
          </a:p>
          <a:p>
            <a:pPr algn="ctr" rtl="0"/>
            <a:r>
              <a:rPr lang="en-US" sz="1200" b="1" dirty="0" err="1">
                <a:latin typeface="+mj-lt"/>
                <a:cs typeface="Guttman Hatzvi" pitchFamily="2" charset="-79"/>
              </a:rPr>
              <a:t>Gantz</a:t>
            </a:r>
            <a:endParaRPr lang="he-IL" sz="1200" b="1" dirty="0">
              <a:latin typeface="+mj-lt"/>
              <a:cs typeface="Guttman Hatzvi" pitchFamily="2" charset="-79"/>
            </a:endParaRPr>
          </a:p>
        </p:txBody>
      </p:sp>
      <p:cxnSp>
        <p:nvCxnSpPr>
          <p:cNvPr id="83" name="מחבר ישר 43"/>
          <p:cNvCxnSpPr/>
          <p:nvPr/>
        </p:nvCxnSpPr>
        <p:spPr>
          <a:xfrm rot="5400000">
            <a:off x="7067160" y="2164272"/>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84" name="TextBox 42"/>
          <p:cNvSpPr txBox="1">
            <a:spLocks noChangeArrowheads="1"/>
          </p:cNvSpPr>
          <p:nvPr/>
        </p:nvSpPr>
        <p:spPr bwMode="auto">
          <a:xfrm>
            <a:off x="4183659" y="1928058"/>
            <a:ext cx="849913" cy="461665"/>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2006</a:t>
            </a:r>
          </a:p>
          <a:p>
            <a:pPr algn="ctr"/>
            <a:r>
              <a:rPr lang="en-US" sz="1200" b="1" dirty="0">
                <a:latin typeface="+mj-lt"/>
                <a:cs typeface="Guttman Hatzvi" pitchFamily="2" charset="-79"/>
              </a:rPr>
              <a:t>Lebanon 2</a:t>
            </a:r>
            <a:endParaRPr lang="he-IL" sz="1200" b="1" dirty="0">
              <a:latin typeface="+mj-lt"/>
              <a:cs typeface="Guttman Hatzvi" pitchFamily="2" charset="-79"/>
            </a:endParaRPr>
          </a:p>
        </p:txBody>
      </p:sp>
      <p:sp>
        <p:nvSpPr>
          <p:cNvPr id="85" name="TextBox 42"/>
          <p:cNvSpPr txBox="1">
            <a:spLocks noChangeArrowheads="1"/>
          </p:cNvSpPr>
          <p:nvPr/>
        </p:nvSpPr>
        <p:spPr bwMode="auto">
          <a:xfrm>
            <a:off x="3292025" y="1879235"/>
            <a:ext cx="790473" cy="461665"/>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2008</a:t>
            </a:r>
          </a:p>
          <a:p>
            <a:pPr algn="ctr"/>
            <a:r>
              <a:rPr lang="en-US" sz="1200" b="1" dirty="0">
                <a:latin typeface="+mj-lt"/>
                <a:cs typeface="Guttman Hatzvi" pitchFamily="2" charset="-79"/>
              </a:rPr>
              <a:t>Cast Lead</a:t>
            </a:r>
            <a:endParaRPr lang="he-IL" sz="1200" b="1" dirty="0">
              <a:latin typeface="+mj-lt"/>
              <a:cs typeface="Guttman Hatzvi" pitchFamily="2" charset="-79"/>
            </a:endParaRPr>
          </a:p>
        </p:txBody>
      </p:sp>
      <p:sp>
        <p:nvSpPr>
          <p:cNvPr id="86" name="TextBox 85"/>
          <p:cNvSpPr txBox="1">
            <a:spLocks noChangeArrowheads="1"/>
          </p:cNvSpPr>
          <p:nvPr/>
        </p:nvSpPr>
        <p:spPr bwMode="auto">
          <a:xfrm>
            <a:off x="954717" y="1856037"/>
            <a:ext cx="1174296" cy="461665"/>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2014</a:t>
            </a:r>
          </a:p>
          <a:p>
            <a:pPr algn="ctr" rtl="0"/>
            <a:r>
              <a:rPr lang="en-US" sz="1200" b="1" dirty="0">
                <a:latin typeface="+mj-lt"/>
                <a:cs typeface="Guttman Hatzvi" pitchFamily="2" charset="-79"/>
              </a:rPr>
              <a:t>Protective Edge</a:t>
            </a:r>
            <a:endParaRPr lang="he-IL" sz="1200" b="1" dirty="0">
              <a:latin typeface="+mj-lt"/>
              <a:cs typeface="Guttman Hatzvi" pitchFamily="2" charset="-79"/>
            </a:endParaRPr>
          </a:p>
        </p:txBody>
      </p:sp>
      <p:cxnSp>
        <p:nvCxnSpPr>
          <p:cNvPr id="87" name="מחבר ישר 52"/>
          <p:cNvCxnSpPr/>
          <p:nvPr/>
        </p:nvCxnSpPr>
        <p:spPr>
          <a:xfrm rot="5400000">
            <a:off x="7845408" y="2163710"/>
            <a:ext cx="360000"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88" name="מחבר ישר 53"/>
          <p:cNvCxnSpPr/>
          <p:nvPr/>
        </p:nvCxnSpPr>
        <p:spPr>
          <a:xfrm rot="5400000">
            <a:off x="8568594" y="1479710"/>
            <a:ext cx="0" cy="1008000"/>
          </a:xfrm>
          <a:prstGeom prst="line">
            <a:avLst/>
          </a:prstGeom>
          <a:ln w="28575">
            <a:prstDash val="dash"/>
            <a:headEnd type="triangle" w="med" len="med"/>
            <a:tailEnd type="none" w="med" len="med"/>
          </a:ln>
        </p:spPr>
        <p:style>
          <a:lnRef idx="1">
            <a:schemeClr val="accent2"/>
          </a:lnRef>
          <a:fillRef idx="0">
            <a:schemeClr val="accent2"/>
          </a:fillRef>
          <a:effectRef idx="0">
            <a:schemeClr val="accent2"/>
          </a:effectRef>
          <a:fontRef idx="minor">
            <a:schemeClr val="tx1"/>
          </a:fontRef>
        </p:style>
      </p:cxnSp>
      <p:sp>
        <p:nvSpPr>
          <p:cNvPr id="89" name="TextBox 42"/>
          <p:cNvSpPr txBox="1">
            <a:spLocks noChangeArrowheads="1"/>
          </p:cNvSpPr>
          <p:nvPr/>
        </p:nvSpPr>
        <p:spPr bwMode="auto">
          <a:xfrm>
            <a:off x="8022897" y="1663933"/>
            <a:ext cx="1082412" cy="338554"/>
          </a:xfrm>
          <a:prstGeom prst="rect">
            <a:avLst/>
          </a:prstGeom>
          <a:noFill/>
          <a:ln w="9525">
            <a:noFill/>
            <a:miter lim="800000"/>
            <a:headEnd/>
            <a:tailEnd/>
          </a:ln>
        </p:spPr>
        <p:txBody>
          <a:bodyPr wrap="none">
            <a:spAutoFit/>
          </a:bodyPr>
          <a:lstStyle/>
          <a:p>
            <a:pPr algn="ctr"/>
            <a:r>
              <a:rPr lang="en-US" sz="1600" b="1" dirty="0">
                <a:latin typeface="+mj-lt"/>
                <a:cs typeface="Guttman Hatzvi" pitchFamily="2" charset="-79"/>
              </a:rPr>
              <a:t>In the Past</a:t>
            </a:r>
            <a:endParaRPr lang="he-IL" sz="1600" b="1" dirty="0">
              <a:latin typeface="+mj-lt"/>
              <a:cs typeface="Guttman Hatzvi" pitchFamily="2" charset="-79"/>
            </a:endParaRPr>
          </a:p>
        </p:txBody>
      </p:sp>
      <p:sp>
        <p:nvSpPr>
          <p:cNvPr id="90" name="אליפסה 61"/>
          <p:cNvSpPr/>
          <p:nvPr/>
        </p:nvSpPr>
        <p:spPr>
          <a:xfrm>
            <a:off x="811616" y="2332307"/>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1" name="TextBox 90"/>
          <p:cNvSpPr txBox="1">
            <a:spLocks noChangeArrowheads="1"/>
          </p:cNvSpPr>
          <p:nvPr/>
        </p:nvSpPr>
        <p:spPr bwMode="auto">
          <a:xfrm>
            <a:off x="449797" y="1422293"/>
            <a:ext cx="953851"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2015</a:t>
            </a:r>
          </a:p>
          <a:p>
            <a:pPr algn="ctr" rtl="0"/>
            <a:r>
              <a:rPr lang="en-US" sz="1200" b="1" dirty="0">
                <a:latin typeface="+mj-lt"/>
                <a:cs typeface="Guttman Hatzvi" pitchFamily="2" charset="-79"/>
              </a:rPr>
              <a:t>IDF Strategy</a:t>
            </a:r>
          </a:p>
          <a:p>
            <a:pPr algn="ctr" rtl="0"/>
            <a:r>
              <a:rPr lang="en-US" sz="1200" b="1" dirty="0" err="1">
                <a:latin typeface="+mj-lt"/>
                <a:cs typeface="Guttman Hatzvi" pitchFamily="2" charset="-79"/>
              </a:rPr>
              <a:t>Eizenkot</a:t>
            </a:r>
            <a:endParaRPr lang="he-IL" sz="1200" b="1" dirty="0">
              <a:latin typeface="+mj-lt"/>
              <a:cs typeface="Guttman Hatzvi" pitchFamily="2" charset="-79"/>
            </a:endParaRPr>
          </a:p>
        </p:txBody>
      </p:sp>
      <p:sp>
        <p:nvSpPr>
          <p:cNvPr id="92" name="אליפסה 39"/>
          <p:cNvSpPr/>
          <p:nvPr/>
        </p:nvSpPr>
        <p:spPr>
          <a:xfrm>
            <a:off x="1377323" y="2332659"/>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3" name="אליפסה 39"/>
          <p:cNvSpPr/>
          <p:nvPr/>
        </p:nvSpPr>
        <p:spPr>
          <a:xfrm>
            <a:off x="2191117" y="2342469"/>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4" name="אליפסה 39"/>
          <p:cNvSpPr/>
          <p:nvPr/>
        </p:nvSpPr>
        <p:spPr>
          <a:xfrm>
            <a:off x="7915741" y="2332659"/>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6" name="אליפסה 39"/>
          <p:cNvSpPr/>
          <p:nvPr/>
        </p:nvSpPr>
        <p:spPr>
          <a:xfrm>
            <a:off x="7217487" y="2325825"/>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7" name="TextBox 96"/>
          <p:cNvSpPr txBox="1"/>
          <p:nvPr/>
        </p:nvSpPr>
        <p:spPr>
          <a:xfrm>
            <a:off x="7666504" y="2586807"/>
            <a:ext cx="714375" cy="338137"/>
          </a:xfrm>
          <a:prstGeom prst="rect">
            <a:avLst/>
          </a:prstGeom>
          <a:noFill/>
        </p:spPr>
        <p:txBody>
          <a:bodyPr rtlCol="1">
            <a:spAutoFit/>
          </a:bodyPr>
          <a:lstStyle/>
          <a:p>
            <a:pPr algn="ctr">
              <a:defRPr/>
            </a:pPr>
            <a:r>
              <a:rPr lang="he-IL" sz="1600" b="1" dirty="0">
                <a:solidFill>
                  <a:schemeClr val="tx2">
                    <a:lumMod val="60000"/>
                    <a:lumOff val="40000"/>
                  </a:schemeClr>
                </a:solidFill>
                <a:latin typeface="Guttman Hatzvi" pitchFamily="2" charset="-79"/>
                <a:cs typeface="Guttman Hatzvi" pitchFamily="2" charset="-79"/>
              </a:rPr>
              <a:t>2000</a:t>
            </a:r>
          </a:p>
        </p:txBody>
      </p:sp>
      <p:sp>
        <p:nvSpPr>
          <p:cNvPr id="98" name="TextBox 97"/>
          <p:cNvSpPr txBox="1"/>
          <p:nvPr/>
        </p:nvSpPr>
        <p:spPr>
          <a:xfrm>
            <a:off x="571477" y="2586807"/>
            <a:ext cx="714375" cy="338137"/>
          </a:xfrm>
          <a:prstGeom prst="rect">
            <a:avLst/>
          </a:prstGeom>
          <a:noFill/>
        </p:spPr>
        <p:txBody>
          <a:bodyPr rtlCol="1">
            <a:spAutoFit/>
          </a:bodyPr>
          <a:lstStyle/>
          <a:p>
            <a:pPr algn="ctr">
              <a:defRPr/>
            </a:pPr>
            <a:r>
              <a:rPr lang="he-IL" sz="1600" b="1" dirty="0">
                <a:solidFill>
                  <a:schemeClr val="tx2">
                    <a:lumMod val="60000"/>
                    <a:lumOff val="40000"/>
                  </a:schemeClr>
                </a:solidFill>
                <a:latin typeface="Guttman Hatzvi" pitchFamily="2" charset="-79"/>
                <a:cs typeface="Guttman Hatzvi" pitchFamily="2" charset="-79"/>
              </a:rPr>
              <a:t>2015</a:t>
            </a:r>
          </a:p>
        </p:txBody>
      </p:sp>
      <p:sp>
        <p:nvSpPr>
          <p:cNvPr id="99" name="TextBox 98"/>
          <p:cNvSpPr txBox="1"/>
          <p:nvPr/>
        </p:nvSpPr>
        <p:spPr>
          <a:xfrm>
            <a:off x="2714617" y="2586807"/>
            <a:ext cx="714375" cy="338137"/>
          </a:xfrm>
          <a:prstGeom prst="rect">
            <a:avLst/>
          </a:prstGeom>
          <a:noFill/>
        </p:spPr>
        <p:txBody>
          <a:bodyPr rtlCol="1">
            <a:spAutoFit/>
          </a:bodyPr>
          <a:lstStyle/>
          <a:p>
            <a:pPr algn="ctr">
              <a:defRPr/>
            </a:pPr>
            <a:r>
              <a:rPr lang="he-IL" sz="1600" b="1" dirty="0">
                <a:solidFill>
                  <a:schemeClr val="tx2">
                    <a:lumMod val="60000"/>
                    <a:lumOff val="40000"/>
                  </a:schemeClr>
                </a:solidFill>
                <a:latin typeface="Guttman Hatzvi" pitchFamily="2" charset="-79"/>
                <a:cs typeface="Guttman Hatzvi" pitchFamily="2" charset="-79"/>
              </a:rPr>
              <a:t>2010</a:t>
            </a:r>
          </a:p>
        </p:txBody>
      </p:sp>
      <p:sp>
        <p:nvSpPr>
          <p:cNvPr id="100" name="TextBox 99"/>
          <p:cNvSpPr txBox="1"/>
          <p:nvPr/>
        </p:nvSpPr>
        <p:spPr>
          <a:xfrm>
            <a:off x="5102711" y="2586807"/>
            <a:ext cx="714375" cy="338137"/>
          </a:xfrm>
          <a:prstGeom prst="rect">
            <a:avLst/>
          </a:prstGeom>
          <a:noFill/>
        </p:spPr>
        <p:txBody>
          <a:bodyPr rtlCol="1">
            <a:spAutoFit/>
          </a:bodyPr>
          <a:lstStyle/>
          <a:p>
            <a:pPr algn="ctr">
              <a:defRPr/>
            </a:pPr>
            <a:r>
              <a:rPr lang="he-IL" sz="1600" b="1" dirty="0">
                <a:solidFill>
                  <a:schemeClr val="tx2">
                    <a:lumMod val="60000"/>
                    <a:lumOff val="40000"/>
                  </a:schemeClr>
                </a:solidFill>
                <a:latin typeface="Guttman Hatzvi" pitchFamily="2" charset="-79"/>
                <a:cs typeface="Guttman Hatzvi" pitchFamily="2" charset="-79"/>
              </a:rPr>
              <a:t>2005</a:t>
            </a:r>
          </a:p>
        </p:txBody>
      </p:sp>
      <p:cxnSp>
        <p:nvCxnSpPr>
          <p:cNvPr id="101" name="מחבר ישר 44"/>
          <p:cNvCxnSpPr/>
          <p:nvPr/>
        </p:nvCxnSpPr>
        <p:spPr>
          <a:xfrm rot="5400000">
            <a:off x="3887952" y="2213729"/>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102" name="TextBox 42"/>
          <p:cNvSpPr txBox="1">
            <a:spLocks noChangeArrowheads="1"/>
          </p:cNvSpPr>
          <p:nvPr/>
        </p:nvSpPr>
        <p:spPr bwMode="auto">
          <a:xfrm>
            <a:off x="3635896" y="1342509"/>
            <a:ext cx="1002198"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2007</a:t>
            </a:r>
          </a:p>
          <a:p>
            <a:pPr algn="ctr"/>
            <a:r>
              <a:rPr lang="en-US" sz="1200" b="1" dirty="0">
                <a:latin typeface="+mj-lt"/>
                <a:cs typeface="Guttman Hatzvi" pitchFamily="2" charset="-79"/>
              </a:rPr>
              <a:t>IDF Strategy</a:t>
            </a:r>
          </a:p>
          <a:p>
            <a:pPr algn="ctr"/>
            <a:r>
              <a:rPr lang="en-US" sz="1200" b="1" dirty="0">
                <a:latin typeface="+mj-lt"/>
                <a:cs typeface="Guttman Hatzvi" pitchFamily="2" charset="-79"/>
              </a:rPr>
              <a:t>Dan </a:t>
            </a:r>
            <a:r>
              <a:rPr lang="en-US" sz="1200" b="1" dirty="0" err="1">
                <a:latin typeface="+mj-lt"/>
                <a:cs typeface="Guttman Hatzvi" pitchFamily="2" charset="-79"/>
              </a:rPr>
              <a:t>Meridor</a:t>
            </a:r>
            <a:endParaRPr lang="en-US" sz="1200" b="1" dirty="0">
              <a:latin typeface="+mj-lt"/>
              <a:cs typeface="Guttman Hatzvi" pitchFamily="2" charset="-79"/>
            </a:endParaRPr>
          </a:p>
        </p:txBody>
      </p:sp>
      <p:sp>
        <p:nvSpPr>
          <p:cNvPr id="103" name="אליפסה 39"/>
          <p:cNvSpPr/>
          <p:nvPr/>
        </p:nvSpPr>
        <p:spPr>
          <a:xfrm>
            <a:off x="4932492" y="2321707"/>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4" name="אליפסה 39"/>
          <p:cNvSpPr/>
          <p:nvPr/>
        </p:nvSpPr>
        <p:spPr>
          <a:xfrm>
            <a:off x="4489803" y="2332483"/>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5" name="אליפסה 39"/>
          <p:cNvSpPr/>
          <p:nvPr/>
        </p:nvSpPr>
        <p:spPr>
          <a:xfrm>
            <a:off x="3574245" y="2332307"/>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6" name="Rectangle 105"/>
          <p:cNvSpPr/>
          <p:nvPr/>
        </p:nvSpPr>
        <p:spPr>
          <a:xfrm>
            <a:off x="0" y="4653136"/>
            <a:ext cx="9144000" cy="1477328"/>
          </a:xfrm>
          <a:prstGeom prst="rect">
            <a:avLst/>
          </a:prstGeom>
        </p:spPr>
        <p:txBody>
          <a:bodyPr wrap="square">
            <a:spAutoFit/>
          </a:bodyPr>
          <a:lstStyle/>
          <a:p>
            <a:pPr algn="l" rtl="0">
              <a:buNone/>
            </a:pPr>
            <a:r>
              <a:rPr lang="en-US" b="1" dirty="0"/>
              <a:t>Comparative analysis of the use of the term 'deterrent' in light of the following parameters:</a:t>
            </a:r>
          </a:p>
          <a:p>
            <a:pPr algn="l" rtl="0">
              <a:buFontTx/>
              <a:buChar char="-"/>
            </a:pPr>
            <a:r>
              <a:rPr lang="en-US" b="1" dirty="0">
                <a:solidFill>
                  <a:srgbClr val="FF0000"/>
                </a:solidFill>
              </a:rPr>
              <a:t> The scenario/enemy requires deterrence; </a:t>
            </a:r>
          </a:p>
          <a:p>
            <a:pPr algn="l" rtl="0">
              <a:buFontTx/>
              <a:buChar char="-"/>
            </a:pPr>
            <a:r>
              <a:rPr lang="en-US" b="1" dirty="0">
                <a:solidFill>
                  <a:srgbClr val="FF0000"/>
                </a:solidFill>
              </a:rPr>
              <a:t> Level of the war where deterrence will be expressed;</a:t>
            </a:r>
          </a:p>
          <a:p>
            <a:pPr algn="l" rtl="0">
              <a:buFontTx/>
              <a:buChar char="-"/>
            </a:pPr>
            <a:r>
              <a:rPr lang="en-US" b="1" dirty="0">
                <a:solidFill>
                  <a:srgbClr val="FF0000"/>
                </a:solidFill>
              </a:rPr>
              <a:t> The central tools in the deterrence concept;</a:t>
            </a:r>
          </a:p>
          <a:p>
            <a:pPr algn="l" rtl="0">
              <a:buFontTx/>
              <a:buChar char="-"/>
            </a:pPr>
            <a:r>
              <a:rPr lang="en-US" b="1" dirty="0">
                <a:solidFill>
                  <a:srgbClr val="FF0000"/>
                </a:solidFill>
              </a:rPr>
              <a:t> Purpose of deterrence</a:t>
            </a:r>
            <a:endParaRPr lang="he-IL" sz="2000" dirty="0">
              <a:solidFill>
                <a:srgbClr val="FF0000"/>
              </a:solidFill>
            </a:endParaRPr>
          </a:p>
        </p:txBody>
      </p:sp>
      <p:sp>
        <p:nvSpPr>
          <p:cNvPr id="95" name="אליפסה 39"/>
          <p:cNvSpPr/>
          <p:nvPr/>
        </p:nvSpPr>
        <p:spPr>
          <a:xfrm>
            <a:off x="4029839" y="2350592"/>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8" name="TextBox 107"/>
          <p:cNvSpPr txBox="1"/>
          <p:nvPr/>
        </p:nvSpPr>
        <p:spPr>
          <a:xfrm>
            <a:off x="107504" y="6453336"/>
            <a:ext cx="2918128" cy="276999"/>
          </a:xfrm>
          <a:prstGeom prst="rect">
            <a:avLst/>
          </a:prstGeom>
          <a:solidFill>
            <a:srgbClr val="0E77BE"/>
          </a:solidFill>
        </p:spPr>
        <p:txBody>
          <a:bodyPr wrap="square" rtlCol="1">
            <a:spAutoFit/>
          </a:bodyPr>
          <a:lstStyle/>
          <a:p>
            <a:pPr algn="l" rtl="0"/>
            <a:r>
              <a:rPr lang="en-US" sz="1200" dirty="0">
                <a:solidFill>
                  <a:schemeClr val="bg1"/>
                </a:solidFill>
                <a:latin typeface="Gisha" panose="020B0502040204020203" pitchFamily="34" charset="-79"/>
                <a:cs typeface="Gisha" panose="020B0502040204020203" pitchFamily="34" charset="-79"/>
              </a:rPr>
              <a:t>For Official Use Only</a:t>
            </a:r>
            <a:endParaRPr lang="he-IL" sz="1200" dirty="0">
              <a:solidFill>
                <a:schemeClr val="bg1"/>
              </a:solidFill>
              <a:latin typeface="Gisha" panose="020B0502040204020203" pitchFamily="34" charset="-79"/>
              <a:cs typeface="Gisha" panose="020B0502040204020203" pitchFamily="34" charset="-79"/>
            </a:endParaRPr>
          </a:p>
        </p:txBody>
      </p:sp>
      <p:sp>
        <p:nvSpPr>
          <p:cNvPr id="109" name="TextBox 108"/>
          <p:cNvSpPr txBox="1"/>
          <p:nvPr/>
        </p:nvSpPr>
        <p:spPr>
          <a:xfrm>
            <a:off x="5364088" y="6381328"/>
            <a:ext cx="3600400" cy="276999"/>
          </a:xfrm>
          <a:prstGeom prst="rect">
            <a:avLst/>
          </a:prstGeom>
          <a:solidFill>
            <a:srgbClr val="0E77BE"/>
          </a:solidFill>
        </p:spPr>
        <p:txBody>
          <a:bodyPr wrap="square" rtlCol="1">
            <a:spAutoFit/>
          </a:bodyPr>
          <a:lstStyle/>
          <a:p>
            <a:pPr algn="l" rtl="0"/>
            <a:endParaRPr lang="he-IL" sz="1200" dirty="0">
              <a:solidFill>
                <a:schemeClr val="bg1"/>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43995514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p:cNvGraphicFramePr/>
          <p:nvPr>
            <p:extLst>
              <p:ext uri="{D42A27DB-BD31-4B8C-83A1-F6EECF244321}">
                <p14:modId xmlns:p14="http://schemas.microsoft.com/office/powerpoint/2010/main" val="829608030"/>
              </p:ext>
            </p:extLst>
          </p:nvPr>
        </p:nvGraphicFramePr>
        <p:xfrm>
          <a:off x="1023934" y="1214422"/>
          <a:ext cx="6977090"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משולש ישר-זווית 6"/>
          <p:cNvSpPr/>
          <p:nvPr/>
        </p:nvSpPr>
        <p:spPr>
          <a:xfrm flipV="1">
            <a:off x="500034" y="2643182"/>
            <a:ext cx="7786742" cy="1571636"/>
          </a:xfrm>
          <a:prstGeom prst="r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endParaRPr lang="he-IL" dirty="0">
              <a:solidFill>
                <a:schemeClr val="tx1"/>
              </a:solidFill>
              <a:latin typeface="+mj-lt"/>
            </a:endParaRPr>
          </a:p>
        </p:txBody>
      </p:sp>
      <p:sp>
        <p:nvSpPr>
          <p:cNvPr id="14" name="צורה חופשית 13"/>
          <p:cNvSpPr/>
          <p:nvPr/>
        </p:nvSpPr>
        <p:spPr>
          <a:xfrm>
            <a:off x="3011254" y="2996952"/>
            <a:ext cx="2060812" cy="451428"/>
          </a:xfrm>
          <a:custGeom>
            <a:avLst/>
            <a:gdLst>
              <a:gd name="connsiteX0" fmla="*/ 40943 w 2060812"/>
              <a:gd name="connsiteY0" fmla="*/ 0 h 1187355"/>
              <a:gd name="connsiteX1" fmla="*/ 0 w 2060812"/>
              <a:gd name="connsiteY1" fmla="*/ 1187355 h 1187355"/>
              <a:gd name="connsiteX2" fmla="*/ 2033516 w 2060812"/>
              <a:gd name="connsiteY2" fmla="*/ 791570 h 1187355"/>
              <a:gd name="connsiteX3" fmla="*/ 2060812 w 2060812"/>
              <a:gd name="connsiteY3" fmla="*/ 13647 h 1187355"/>
              <a:gd name="connsiteX4" fmla="*/ 40943 w 2060812"/>
              <a:gd name="connsiteY4" fmla="*/ 0 h 118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0812" h="1187355">
                <a:moveTo>
                  <a:pt x="40943" y="0"/>
                </a:moveTo>
                <a:lnTo>
                  <a:pt x="0" y="1187355"/>
                </a:lnTo>
                <a:lnTo>
                  <a:pt x="2033516" y="791570"/>
                </a:lnTo>
                <a:lnTo>
                  <a:pt x="2060812" y="13647"/>
                </a:lnTo>
                <a:lnTo>
                  <a:pt x="40943" y="0"/>
                </a:lnTo>
                <a:close/>
              </a:path>
            </a:pathLst>
          </a:custGeom>
          <a:noFill/>
        </p:spPr>
        <p:style>
          <a:lnRef idx="2">
            <a:schemeClr val="accent6"/>
          </a:lnRef>
          <a:fillRef idx="1">
            <a:schemeClr val="lt1"/>
          </a:fillRef>
          <a:effectRef idx="0">
            <a:schemeClr val="accent6"/>
          </a:effectRef>
          <a:fontRef idx="minor">
            <a:schemeClr val="dk1"/>
          </a:fontRef>
        </p:style>
        <p:txBody>
          <a:bodyPr rtlCol="1" anchor="ctr"/>
          <a:lstStyle/>
          <a:p>
            <a:pPr algn="ctr"/>
            <a:r>
              <a:rPr lang="he-IL" sz="2000" dirty="0">
                <a:solidFill>
                  <a:srgbClr val="C00000"/>
                </a:solidFill>
                <a:latin typeface="+mj-lt"/>
              </a:rPr>
              <a:t>[</a:t>
            </a:r>
            <a:r>
              <a:rPr lang="en-US" sz="2000" dirty="0">
                <a:solidFill>
                  <a:srgbClr val="C00000"/>
                </a:solidFill>
                <a:latin typeface="+mj-lt"/>
              </a:rPr>
              <a:t>Targeted</a:t>
            </a:r>
            <a:r>
              <a:rPr lang="he-IL" sz="2000" dirty="0">
                <a:solidFill>
                  <a:srgbClr val="C00000"/>
                </a:solidFill>
                <a:latin typeface="+mj-lt"/>
              </a:rPr>
              <a:t>]</a:t>
            </a:r>
          </a:p>
        </p:txBody>
      </p:sp>
      <p:sp>
        <p:nvSpPr>
          <p:cNvPr id="2" name="כותרת 1"/>
          <p:cNvSpPr>
            <a:spLocks noGrp="1"/>
          </p:cNvSpPr>
          <p:nvPr>
            <p:ph type="title"/>
          </p:nvPr>
        </p:nvSpPr>
        <p:spPr>
          <a:xfrm>
            <a:off x="467544" y="142852"/>
            <a:ext cx="7819232" cy="868346"/>
          </a:xfrm>
        </p:spPr>
        <p:txBody>
          <a:bodyPr/>
          <a:lstStyle/>
          <a:p>
            <a:pPr rtl="0">
              <a:lnSpc>
                <a:spcPct val="150000"/>
              </a:lnSpc>
            </a:pPr>
            <a:r>
              <a:rPr lang="en-US" sz="2000" dirty="0">
                <a:latin typeface="+mj-lt"/>
              </a:rPr>
              <a:t>Deterrence in the array of confrontations</a:t>
            </a:r>
            <a:br>
              <a:rPr lang="he-IL" sz="2000" dirty="0">
                <a:latin typeface="+mj-lt"/>
              </a:rPr>
            </a:br>
            <a:r>
              <a:rPr lang="en-US" sz="2000" dirty="0">
                <a:latin typeface="+mj-lt"/>
              </a:rPr>
              <a:t>The illustration of differentiation in the centrality of the tools</a:t>
            </a:r>
            <a:br>
              <a:rPr lang="he-IL" dirty="0">
                <a:latin typeface="+mj-lt"/>
              </a:rPr>
            </a:br>
            <a:endParaRPr lang="he-IL" dirty="0">
              <a:latin typeface="+mj-lt"/>
            </a:endParaRPr>
          </a:p>
        </p:txBody>
      </p:sp>
      <p:sp>
        <p:nvSpPr>
          <p:cNvPr id="6" name="משולש ישר-זווית 5"/>
          <p:cNvSpPr/>
          <p:nvPr/>
        </p:nvSpPr>
        <p:spPr>
          <a:xfrm>
            <a:off x="500034" y="4572008"/>
            <a:ext cx="8143932" cy="1357322"/>
          </a:xfrm>
          <a:prstGeom prst="rtTriangle">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he-IL" sz="2000" b="1" dirty="0">
              <a:solidFill>
                <a:schemeClr val="tx1"/>
              </a:solidFill>
              <a:latin typeface="+mj-lt"/>
            </a:endParaRPr>
          </a:p>
        </p:txBody>
      </p:sp>
      <p:sp>
        <p:nvSpPr>
          <p:cNvPr id="9" name="משולש שווה שוקיים 8"/>
          <p:cNvSpPr/>
          <p:nvPr/>
        </p:nvSpPr>
        <p:spPr>
          <a:xfrm rot="16200000">
            <a:off x="4786316" y="1857366"/>
            <a:ext cx="1214448" cy="5929352"/>
          </a:xfrm>
          <a:prstGeom prst="triangle">
            <a:avLst>
              <a:gd name="adj" fmla="val 50443"/>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vert="vert" rtlCol="1" anchor="ctr"/>
          <a:lstStyle/>
          <a:p>
            <a:pPr algn="ctr"/>
            <a:r>
              <a:rPr lang="en-US" sz="2400" b="1" dirty="0">
                <a:solidFill>
                  <a:schemeClr val="tx1"/>
                </a:solidFill>
                <a:latin typeface="+mj-lt"/>
              </a:rPr>
              <a:t>Security information (described below)</a:t>
            </a:r>
            <a:endParaRPr lang="he-IL" sz="2400" b="1" dirty="0">
              <a:solidFill>
                <a:schemeClr val="tx1"/>
              </a:solidFill>
              <a:latin typeface="+mj-lt"/>
            </a:endParaRPr>
          </a:p>
        </p:txBody>
      </p:sp>
      <p:sp>
        <p:nvSpPr>
          <p:cNvPr id="16" name="תרשים זרימה: הכנה 15"/>
          <p:cNvSpPr/>
          <p:nvPr/>
        </p:nvSpPr>
        <p:spPr>
          <a:xfrm>
            <a:off x="6000760" y="3071810"/>
            <a:ext cx="2571768" cy="857256"/>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dirty="0">
                <a:latin typeface="+mj-lt"/>
              </a:rPr>
              <a:t>“Superpower Backup”</a:t>
            </a:r>
            <a:endParaRPr lang="he-IL" dirty="0">
              <a:latin typeface="+mj-lt"/>
            </a:endParaRPr>
          </a:p>
        </p:txBody>
      </p:sp>
      <p:sp>
        <p:nvSpPr>
          <p:cNvPr id="12" name="תרשים זרימה: הכנה 11"/>
          <p:cNvSpPr/>
          <p:nvPr/>
        </p:nvSpPr>
        <p:spPr>
          <a:xfrm>
            <a:off x="3851920" y="3429000"/>
            <a:ext cx="2520280" cy="857256"/>
          </a:xfrm>
          <a:prstGeom prst="flowChartPreparation">
            <a:avLst/>
          </a:prstGeom>
        </p:spPr>
        <p:style>
          <a:lnRef idx="1">
            <a:schemeClr val="dk1"/>
          </a:lnRef>
          <a:fillRef idx="2">
            <a:schemeClr val="dk1"/>
          </a:fillRef>
          <a:effectRef idx="1">
            <a:schemeClr val="dk1"/>
          </a:effectRef>
          <a:fontRef idx="minor">
            <a:schemeClr val="dk1"/>
          </a:fontRef>
        </p:style>
        <p:txBody>
          <a:bodyPr rtlCol="1" anchor="ctr"/>
          <a:lstStyle/>
          <a:p>
            <a:pPr algn="ctr"/>
            <a:r>
              <a:rPr lang="en-US" sz="1600" dirty="0">
                <a:latin typeface="+mj-lt"/>
              </a:rPr>
              <a:t>Anti-missile defense</a:t>
            </a:r>
            <a:endParaRPr lang="he-IL" sz="1600" dirty="0">
              <a:latin typeface="+mj-lt"/>
            </a:endParaRPr>
          </a:p>
        </p:txBody>
      </p:sp>
      <p:sp>
        <p:nvSpPr>
          <p:cNvPr id="13" name="צורה חופשית 12"/>
          <p:cNvSpPr/>
          <p:nvPr/>
        </p:nvSpPr>
        <p:spPr>
          <a:xfrm>
            <a:off x="750627" y="3262871"/>
            <a:ext cx="2060812" cy="694980"/>
          </a:xfrm>
          <a:custGeom>
            <a:avLst/>
            <a:gdLst>
              <a:gd name="connsiteX0" fmla="*/ 40943 w 2060812"/>
              <a:gd name="connsiteY0" fmla="*/ 0 h 1187355"/>
              <a:gd name="connsiteX1" fmla="*/ 0 w 2060812"/>
              <a:gd name="connsiteY1" fmla="*/ 1187355 h 1187355"/>
              <a:gd name="connsiteX2" fmla="*/ 2033516 w 2060812"/>
              <a:gd name="connsiteY2" fmla="*/ 791570 h 1187355"/>
              <a:gd name="connsiteX3" fmla="*/ 2060812 w 2060812"/>
              <a:gd name="connsiteY3" fmla="*/ 13647 h 1187355"/>
              <a:gd name="connsiteX4" fmla="*/ 40943 w 2060812"/>
              <a:gd name="connsiteY4" fmla="*/ 0 h 118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0812" h="1187355">
                <a:moveTo>
                  <a:pt x="40943" y="0"/>
                </a:moveTo>
                <a:lnTo>
                  <a:pt x="0" y="1187355"/>
                </a:lnTo>
                <a:lnTo>
                  <a:pt x="2033516" y="791570"/>
                </a:lnTo>
                <a:lnTo>
                  <a:pt x="2060812" y="13647"/>
                </a:lnTo>
                <a:lnTo>
                  <a:pt x="40943" y="0"/>
                </a:lnTo>
                <a:close/>
              </a:path>
            </a:pathLst>
          </a:custGeom>
          <a:noFill/>
        </p:spPr>
        <p:style>
          <a:lnRef idx="2">
            <a:schemeClr val="accent6"/>
          </a:lnRef>
          <a:fillRef idx="1">
            <a:schemeClr val="lt1"/>
          </a:fillRef>
          <a:effectRef idx="0">
            <a:schemeClr val="accent6"/>
          </a:effectRef>
          <a:fontRef idx="minor">
            <a:schemeClr val="dk1"/>
          </a:fontRef>
        </p:style>
        <p:txBody>
          <a:bodyPr rtlCol="1" anchor="ctr"/>
          <a:lstStyle/>
          <a:p>
            <a:pPr algn="ctr"/>
            <a:r>
              <a:rPr lang="he-IL" sz="2000" dirty="0">
                <a:solidFill>
                  <a:srgbClr val="C00000"/>
                </a:solidFill>
                <a:latin typeface="+mj-lt"/>
              </a:rPr>
              <a:t>[</a:t>
            </a:r>
            <a:r>
              <a:rPr lang="en-US" sz="2000" dirty="0">
                <a:solidFill>
                  <a:srgbClr val="C00000"/>
                </a:solidFill>
                <a:latin typeface="+mj-lt"/>
              </a:rPr>
              <a:t>Generic</a:t>
            </a:r>
            <a:r>
              <a:rPr lang="he-IL" sz="2000" dirty="0">
                <a:solidFill>
                  <a:srgbClr val="C00000"/>
                </a:solidFill>
                <a:latin typeface="+mj-lt"/>
              </a:rPr>
              <a:t>]</a:t>
            </a:r>
          </a:p>
        </p:txBody>
      </p:sp>
      <p:sp>
        <p:nvSpPr>
          <p:cNvPr id="17" name="צורה חופשית 16"/>
          <p:cNvSpPr/>
          <p:nvPr/>
        </p:nvSpPr>
        <p:spPr>
          <a:xfrm>
            <a:off x="2857488" y="5143512"/>
            <a:ext cx="2611419" cy="642942"/>
          </a:xfrm>
          <a:custGeom>
            <a:avLst/>
            <a:gdLst>
              <a:gd name="connsiteX0" fmla="*/ 0 w 1897039"/>
              <a:gd name="connsiteY0" fmla="*/ 0 h 928048"/>
              <a:gd name="connsiteX1" fmla="*/ 0 w 1897039"/>
              <a:gd name="connsiteY1" fmla="*/ 928048 h 928048"/>
              <a:gd name="connsiteX2" fmla="*/ 1897039 w 1897039"/>
              <a:gd name="connsiteY2" fmla="*/ 928048 h 928048"/>
              <a:gd name="connsiteX3" fmla="*/ 1897039 w 1897039"/>
              <a:gd name="connsiteY3" fmla="*/ 409433 h 928048"/>
              <a:gd name="connsiteX4" fmla="*/ 0 w 1897039"/>
              <a:gd name="connsiteY4" fmla="*/ 0 h 928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039" h="928048">
                <a:moveTo>
                  <a:pt x="0" y="0"/>
                </a:moveTo>
                <a:lnTo>
                  <a:pt x="0" y="928048"/>
                </a:lnTo>
                <a:lnTo>
                  <a:pt x="1897039" y="928048"/>
                </a:lnTo>
                <a:lnTo>
                  <a:pt x="1897039" y="409433"/>
                </a:lnTo>
                <a:lnTo>
                  <a:pt x="0" y="0"/>
                </a:lnTo>
                <a:close/>
              </a:path>
            </a:pathLst>
          </a:custGeom>
          <a:noFill/>
        </p:spPr>
        <p:style>
          <a:lnRef idx="2">
            <a:schemeClr val="accent6"/>
          </a:lnRef>
          <a:fillRef idx="1">
            <a:schemeClr val="lt1"/>
          </a:fillRef>
          <a:effectRef idx="0">
            <a:schemeClr val="accent6"/>
          </a:effectRef>
          <a:fontRef idx="minor">
            <a:schemeClr val="dk1"/>
          </a:fontRef>
        </p:style>
        <p:txBody>
          <a:bodyPr rtlCol="1" anchor="ctr"/>
          <a:lstStyle/>
          <a:p>
            <a:pPr algn="ctr"/>
            <a:r>
              <a:rPr lang="en-US" sz="2000" dirty="0">
                <a:solidFill>
                  <a:srgbClr val="C00000"/>
                </a:solidFill>
                <a:latin typeface="+mj-lt"/>
              </a:rPr>
              <a:t>[deterrence]</a:t>
            </a:r>
            <a:endParaRPr lang="he-IL" sz="2000" dirty="0">
              <a:solidFill>
                <a:srgbClr val="C00000"/>
              </a:solidFill>
              <a:latin typeface="+mj-lt"/>
            </a:endParaRPr>
          </a:p>
        </p:txBody>
      </p:sp>
      <p:sp>
        <p:nvSpPr>
          <p:cNvPr id="18" name="צורה חופשית 17"/>
          <p:cNvSpPr/>
          <p:nvPr/>
        </p:nvSpPr>
        <p:spPr>
          <a:xfrm>
            <a:off x="682388" y="4763069"/>
            <a:ext cx="1992573" cy="1037230"/>
          </a:xfrm>
          <a:custGeom>
            <a:avLst/>
            <a:gdLst>
              <a:gd name="connsiteX0" fmla="*/ 0 w 1992573"/>
              <a:gd name="connsiteY0" fmla="*/ 0 h 1037230"/>
              <a:gd name="connsiteX1" fmla="*/ 0 w 1992573"/>
              <a:gd name="connsiteY1" fmla="*/ 1037230 h 1037230"/>
              <a:gd name="connsiteX2" fmla="*/ 1992573 w 1992573"/>
              <a:gd name="connsiteY2" fmla="*/ 1037230 h 1037230"/>
              <a:gd name="connsiteX3" fmla="*/ 1992573 w 1992573"/>
              <a:gd name="connsiteY3" fmla="*/ 354841 h 1037230"/>
              <a:gd name="connsiteX4" fmla="*/ 0 w 1992573"/>
              <a:gd name="connsiteY4" fmla="*/ 0 h 1037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2573" h="1037230">
                <a:moveTo>
                  <a:pt x="0" y="0"/>
                </a:moveTo>
                <a:lnTo>
                  <a:pt x="0" y="1037230"/>
                </a:lnTo>
                <a:lnTo>
                  <a:pt x="1992573" y="1037230"/>
                </a:lnTo>
                <a:lnTo>
                  <a:pt x="1992573" y="354841"/>
                </a:lnTo>
                <a:lnTo>
                  <a:pt x="0" y="0"/>
                </a:lnTo>
                <a:close/>
              </a:path>
            </a:pathLst>
          </a:custGeom>
          <a:noFill/>
        </p:spPr>
        <p:style>
          <a:lnRef idx="2">
            <a:schemeClr val="accent6"/>
          </a:lnRef>
          <a:fillRef idx="1">
            <a:schemeClr val="lt1"/>
          </a:fillRef>
          <a:effectRef idx="0">
            <a:schemeClr val="accent6"/>
          </a:effectRef>
          <a:fontRef idx="minor">
            <a:schemeClr val="dk1"/>
          </a:fontRef>
        </p:style>
        <p:txBody>
          <a:bodyPr rtlCol="1" anchor="ctr"/>
          <a:lstStyle/>
          <a:p>
            <a:pPr algn="ctr"/>
            <a:r>
              <a:rPr lang="he-IL" sz="2000" dirty="0">
                <a:solidFill>
                  <a:srgbClr val="C00000"/>
                </a:solidFill>
                <a:latin typeface="+mj-lt"/>
              </a:rPr>
              <a:t> </a:t>
            </a:r>
            <a:r>
              <a:rPr lang="en-US" sz="2000" dirty="0">
                <a:solidFill>
                  <a:srgbClr val="C00000"/>
                </a:solidFill>
                <a:latin typeface="+mj-lt"/>
              </a:rPr>
              <a:t>Decisions</a:t>
            </a:r>
            <a:endParaRPr lang="he-IL" sz="2000" dirty="0">
              <a:solidFill>
                <a:srgbClr val="C00000"/>
              </a:solidFill>
              <a:latin typeface="+mj-lt"/>
            </a:endParaRPr>
          </a:p>
        </p:txBody>
      </p:sp>
      <p:sp>
        <p:nvSpPr>
          <p:cNvPr id="19" name="TextBox 18"/>
          <p:cNvSpPr txBox="1"/>
          <p:nvPr/>
        </p:nvSpPr>
        <p:spPr>
          <a:xfrm>
            <a:off x="395536" y="5939988"/>
            <a:ext cx="5472608" cy="369332"/>
          </a:xfrm>
          <a:prstGeom prst="rect">
            <a:avLst/>
          </a:prstGeom>
          <a:solidFill>
            <a:srgbClr val="FFFFFF">
              <a:alpha val="43137"/>
            </a:srgbClr>
          </a:solidFill>
          <a:ln>
            <a:noFill/>
          </a:ln>
        </p:spPr>
        <p:txBody>
          <a:bodyPr wrap="square" rtlCol="1">
            <a:spAutoFit/>
          </a:bodyPr>
          <a:lstStyle/>
          <a:p>
            <a:pPr algn="l" rtl="0"/>
            <a:r>
              <a:rPr lang="en-US" b="1" dirty="0">
                <a:latin typeface="+mj-lt"/>
              </a:rPr>
              <a:t>'Memory' of previous confrontations</a:t>
            </a:r>
            <a:endParaRPr lang="he-IL" b="1" dirty="0">
              <a:latin typeface="+mj-lt"/>
            </a:endParaRPr>
          </a:p>
        </p:txBody>
      </p:sp>
      <p:sp>
        <p:nvSpPr>
          <p:cNvPr id="20" name="TextBox 19"/>
          <p:cNvSpPr txBox="1"/>
          <p:nvPr/>
        </p:nvSpPr>
        <p:spPr>
          <a:xfrm>
            <a:off x="251520" y="2671700"/>
            <a:ext cx="6480720" cy="400110"/>
          </a:xfrm>
          <a:prstGeom prst="rect">
            <a:avLst/>
          </a:prstGeom>
          <a:solidFill>
            <a:srgbClr val="DCE6F2">
              <a:alpha val="63137"/>
            </a:srgbClr>
          </a:solidFill>
          <a:ln>
            <a:noFill/>
          </a:ln>
        </p:spPr>
        <p:txBody>
          <a:bodyPr wrap="square" rtlCol="1">
            <a:spAutoFit/>
          </a:bodyPr>
          <a:lstStyle/>
          <a:p>
            <a:pPr algn="l" rtl="0"/>
            <a:r>
              <a:rPr lang="en-US" sz="2000" b="1" dirty="0">
                <a:latin typeface="+mj-lt"/>
              </a:rPr>
              <a:t>Conventional military power: + readiness capabilities</a:t>
            </a:r>
            <a:endParaRPr lang="he-IL" sz="2000" b="1" dirty="0">
              <a:latin typeface="+mj-lt"/>
            </a:endParaRPr>
          </a:p>
        </p:txBody>
      </p:sp>
      <p:sp>
        <p:nvSpPr>
          <p:cNvPr id="15" name="TextBox 14"/>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
        <p:nvSpPr>
          <p:cNvPr id="21" name="TextBox 20"/>
          <p:cNvSpPr txBox="1"/>
          <p:nvPr/>
        </p:nvSpPr>
        <p:spPr>
          <a:xfrm>
            <a:off x="107504" y="6453336"/>
            <a:ext cx="2918128" cy="276999"/>
          </a:xfrm>
          <a:prstGeom prst="rect">
            <a:avLst/>
          </a:prstGeom>
          <a:solidFill>
            <a:srgbClr val="0E77BE"/>
          </a:solidFill>
        </p:spPr>
        <p:txBody>
          <a:bodyPr wrap="square" rtlCol="1">
            <a:spAutoFit/>
          </a:bodyPr>
          <a:lstStyle/>
          <a:p>
            <a:pPr algn="l" rtl="0"/>
            <a:r>
              <a:rPr lang="en-US" sz="1200" dirty="0">
                <a:solidFill>
                  <a:schemeClr val="bg1"/>
                </a:solidFill>
                <a:latin typeface="Gisha" panose="020B0502040204020203" pitchFamily="34" charset="-79"/>
                <a:cs typeface="Gisha" panose="020B0502040204020203" pitchFamily="34" charset="-79"/>
              </a:rPr>
              <a:t>For Official Use Only</a:t>
            </a:r>
            <a:endParaRPr lang="he-IL" sz="1200" dirty="0">
              <a:solidFill>
                <a:schemeClr val="bg1"/>
              </a:solidFill>
              <a:latin typeface="Gisha" panose="020B0502040204020203" pitchFamily="34" charset="-79"/>
              <a:cs typeface="Gisha" panose="020B0502040204020203" pitchFamily="34" charset="-79"/>
            </a:endParaRPr>
          </a:p>
        </p:txBody>
      </p:sp>
      <p:sp>
        <p:nvSpPr>
          <p:cNvPr id="22" name="TextBox 21"/>
          <p:cNvSpPr txBox="1"/>
          <p:nvPr/>
        </p:nvSpPr>
        <p:spPr>
          <a:xfrm>
            <a:off x="5364088" y="6381328"/>
            <a:ext cx="3600400" cy="276999"/>
          </a:xfrm>
          <a:prstGeom prst="rect">
            <a:avLst/>
          </a:prstGeom>
          <a:solidFill>
            <a:srgbClr val="0E77BE"/>
          </a:solidFill>
        </p:spPr>
        <p:txBody>
          <a:bodyPr wrap="square" rtlCol="1">
            <a:spAutoFit/>
          </a:bodyPr>
          <a:lstStyle/>
          <a:p>
            <a:pPr algn="l" rtl="0"/>
            <a:endParaRPr lang="he-IL" sz="1200" dirty="0">
              <a:solidFill>
                <a:schemeClr val="bg1"/>
              </a:solidFill>
              <a:latin typeface="Gisha" panose="020B0502040204020203" pitchFamily="34" charset="-79"/>
              <a:cs typeface="Gisha" panose="020B0502040204020203" pitchFamily="34" charset="-79"/>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latin typeface="+mj-lt"/>
              </a:rPr>
              <a:t>Place of the concept of deterrence and its components</a:t>
            </a:r>
            <a:endParaRPr lang="he-IL" dirty="0">
              <a:latin typeface="+mj-lt"/>
            </a:endParaRPr>
          </a:p>
        </p:txBody>
      </p:sp>
      <p:graphicFrame>
        <p:nvGraphicFramePr>
          <p:cNvPr id="4" name="דיאגרמה 3"/>
          <p:cNvGraphicFramePr/>
          <p:nvPr>
            <p:extLst>
              <p:ext uri="{D42A27DB-BD31-4B8C-83A1-F6EECF244321}">
                <p14:modId xmlns:p14="http://schemas.microsoft.com/office/powerpoint/2010/main" val="338100247"/>
              </p:ext>
            </p:extLst>
          </p:nvPr>
        </p:nvGraphicFramePr>
        <p:xfrm>
          <a:off x="4572000" y="1468438"/>
          <a:ext cx="5214974" cy="4032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דיאגרמה 4"/>
          <p:cNvGraphicFramePr/>
          <p:nvPr>
            <p:extLst>
              <p:ext uri="{D42A27DB-BD31-4B8C-83A1-F6EECF244321}">
                <p14:modId xmlns:p14="http://schemas.microsoft.com/office/powerpoint/2010/main" val="1404063073"/>
              </p:ext>
            </p:extLst>
          </p:nvPr>
        </p:nvGraphicFramePr>
        <p:xfrm>
          <a:off x="0" y="1928802"/>
          <a:ext cx="3857620" cy="30003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p:cNvSpPr txBox="1"/>
          <p:nvPr/>
        </p:nvSpPr>
        <p:spPr>
          <a:xfrm>
            <a:off x="5652120" y="1357298"/>
            <a:ext cx="302433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dirty="0"/>
              <a:t>Components of deterrence in the past</a:t>
            </a:r>
            <a:endParaRPr lang="he-IL" dirty="0"/>
          </a:p>
        </p:txBody>
      </p:sp>
      <p:sp>
        <p:nvSpPr>
          <p:cNvPr id="7" name="TextBox 6"/>
          <p:cNvSpPr txBox="1"/>
          <p:nvPr/>
        </p:nvSpPr>
        <p:spPr>
          <a:xfrm>
            <a:off x="928662" y="1357298"/>
            <a:ext cx="2504795"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dirty="0"/>
              <a:t>Components of deterrence today</a:t>
            </a:r>
            <a:endParaRPr lang="he-IL" dirty="0"/>
          </a:p>
        </p:txBody>
      </p:sp>
      <p:sp>
        <p:nvSpPr>
          <p:cNvPr id="8" name="חץ שמאלה 7"/>
          <p:cNvSpPr/>
          <p:nvPr/>
        </p:nvSpPr>
        <p:spPr>
          <a:xfrm rot="21600000">
            <a:off x="3643307" y="3000372"/>
            <a:ext cx="1500197" cy="1071570"/>
          </a:xfrm>
          <a:prstGeom prst="leftArrow">
            <a:avLst/>
          </a:prstGeom>
          <a:ln/>
        </p:spPr>
        <p:style>
          <a:lnRef idx="1">
            <a:schemeClr val="accent6"/>
          </a:lnRef>
          <a:fillRef idx="2">
            <a:schemeClr val="accent6"/>
          </a:fillRef>
          <a:effectRef idx="1">
            <a:schemeClr val="accent6"/>
          </a:effectRef>
          <a:fontRef idx="minor">
            <a:schemeClr val="dk1"/>
          </a:fontRef>
        </p:style>
        <p:txBody>
          <a:bodyPr rtlCol="1" anchor="ctr"/>
          <a:lstStyle/>
          <a:p>
            <a:pPr algn="ctr"/>
            <a:r>
              <a:rPr lang="en-US" dirty="0">
                <a:solidFill>
                  <a:srgbClr val="C00000"/>
                </a:solidFill>
              </a:rPr>
              <a:t>The Change</a:t>
            </a:r>
            <a:endParaRPr lang="he-IL" dirty="0">
              <a:solidFill>
                <a:srgbClr val="C00000"/>
              </a:solidFill>
            </a:endParaRPr>
          </a:p>
        </p:txBody>
      </p:sp>
      <p:sp>
        <p:nvSpPr>
          <p:cNvPr id="9" name="הסבר מלבני מעוגל 8"/>
          <p:cNvSpPr/>
          <p:nvPr/>
        </p:nvSpPr>
        <p:spPr bwMode="auto">
          <a:xfrm>
            <a:off x="1187624" y="5301208"/>
            <a:ext cx="6858048" cy="1000132"/>
          </a:xfrm>
          <a:prstGeom prst="wedgeRoundRectCallout">
            <a:avLst>
              <a:gd name="adj1" fmla="val -15986"/>
              <a:gd name="adj2" fmla="val 50427"/>
              <a:gd name="adj3" fmla="val 16667"/>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1" anchor="ctr"/>
          <a:lstStyle/>
          <a:p>
            <a:pPr algn="ctr" fontAlgn="auto">
              <a:spcBef>
                <a:spcPts val="0"/>
              </a:spcBef>
              <a:spcAft>
                <a:spcPts val="0"/>
              </a:spcAft>
              <a:defRPr/>
            </a:pPr>
            <a:r>
              <a:rPr lang="en-US" sz="2400" b="1" dirty="0">
                <a:solidFill>
                  <a:schemeClr val="tx1"/>
                </a:solidFill>
              </a:rPr>
              <a:t>The deterrence component in an absolute conception </a:t>
            </a:r>
            <a:r>
              <a:rPr lang="en-US" sz="2000" dirty="0">
                <a:solidFill>
                  <a:schemeClr val="tx1"/>
                </a:solidFill>
              </a:rPr>
              <a:t>(Not in the face of countries and there are no decisions) </a:t>
            </a:r>
          </a:p>
          <a:p>
            <a:pPr algn="ctr" fontAlgn="auto">
              <a:spcBef>
                <a:spcPts val="0"/>
              </a:spcBef>
              <a:spcAft>
                <a:spcPts val="0"/>
              </a:spcAft>
              <a:defRPr/>
            </a:pPr>
            <a:r>
              <a:rPr lang="en-US" sz="2400" b="1" dirty="0">
                <a:solidFill>
                  <a:schemeClr val="tx1"/>
                </a:solidFill>
              </a:rPr>
              <a:t>And its components have changed</a:t>
            </a:r>
            <a:endParaRPr lang="he-IL" sz="2400" b="1" dirty="0">
              <a:solidFill>
                <a:schemeClr val="tx1"/>
              </a:solidFill>
            </a:endParaRPr>
          </a:p>
        </p:txBody>
      </p:sp>
      <p:sp>
        <p:nvSpPr>
          <p:cNvPr id="10" name="TextBox 9"/>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
        <p:nvSpPr>
          <p:cNvPr id="11" name="TextBox 10"/>
          <p:cNvSpPr txBox="1"/>
          <p:nvPr/>
        </p:nvSpPr>
        <p:spPr>
          <a:xfrm>
            <a:off x="107504" y="6453336"/>
            <a:ext cx="2918128" cy="276999"/>
          </a:xfrm>
          <a:prstGeom prst="rect">
            <a:avLst/>
          </a:prstGeom>
          <a:solidFill>
            <a:srgbClr val="0E77BE"/>
          </a:solidFill>
        </p:spPr>
        <p:txBody>
          <a:bodyPr wrap="square" rtlCol="1">
            <a:spAutoFit/>
          </a:bodyPr>
          <a:lstStyle/>
          <a:p>
            <a:pPr algn="l" rtl="0"/>
            <a:r>
              <a:rPr lang="en-US" sz="1200" dirty="0">
                <a:solidFill>
                  <a:schemeClr val="bg1"/>
                </a:solidFill>
                <a:latin typeface="Gisha" panose="020B0502040204020203" pitchFamily="34" charset="-79"/>
                <a:cs typeface="Gisha" panose="020B0502040204020203" pitchFamily="34" charset="-79"/>
              </a:rPr>
              <a:t>For Official Use Only</a:t>
            </a:r>
            <a:endParaRPr lang="he-IL" sz="1200" dirty="0">
              <a:solidFill>
                <a:schemeClr val="bg1"/>
              </a:solidFill>
              <a:latin typeface="Gisha" panose="020B0502040204020203" pitchFamily="34" charset="-79"/>
              <a:cs typeface="Gisha" panose="020B0502040204020203" pitchFamily="34" charset="-79"/>
            </a:endParaRPr>
          </a:p>
        </p:txBody>
      </p:sp>
      <p:sp>
        <p:nvSpPr>
          <p:cNvPr id="12" name="TextBox 11"/>
          <p:cNvSpPr txBox="1"/>
          <p:nvPr/>
        </p:nvSpPr>
        <p:spPr>
          <a:xfrm>
            <a:off x="5364088" y="6381328"/>
            <a:ext cx="3600400" cy="276999"/>
          </a:xfrm>
          <a:prstGeom prst="rect">
            <a:avLst/>
          </a:prstGeom>
          <a:solidFill>
            <a:srgbClr val="0E77BE"/>
          </a:solidFill>
        </p:spPr>
        <p:txBody>
          <a:bodyPr wrap="square" rtlCol="1">
            <a:spAutoFit/>
          </a:bodyPr>
          <a:lstStyle/>
          <a:p>
            <a:pPr algn="l" rtl="0"/>
            <a:endParaRPr lang="he-IL" sz="1200" dirty="0">
              <a:solidFill>
                <a:schemeClr val="bg1"/>
              </a:solidFill>
              <a:latin typeface="Gisha" panose="020B0502040204020203" pitchFamily="34" charset="-79"/>
              <a:cs typeface="Gisha" panose="020B0502040204020203" pitchFamily="34" charset="-79"/>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3568" y="260648"/>
            <a:ext cx="7603208" cy="1196752"/>
          </a:xfrm>
        </p:spPr>
        <p:txBody>
          <a:bodyPr/>
          <a:lstStyle/>
          <a:p>
            <a:r>
              <a:rPr lang="en-US" sz="2000" dirty="0">
                <a:latin typeface="+mj-lt"/>
              </a:rPr>
              <a:t>The basic deterrence challenge / strategic confrontation through force buildup: necessary focus in front of the types of enemies - "Deterrence Suit"</a:t>
            </a:r>
            <a:r>
              <a:rPr lang="he-IL" sz="2400" dirty="0">
                <a:latin typeface="+mj-lt"/>
              </a:rPr>
              <a:t>'</a:t>
            </a: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627802633"/>
              </p:ext>
            </p:extLst>
          </p:nvPr>
        </p:nvGraphicFramePr>
        <p:xfrm>
          <a:off x="0" y="1988840"/>
          <a:ext cx="5929353" cy="3614828"/>
        </p:xfrm>
        <a:graphic>
          <a:graphicData uri="http://schemas.openxmlformats.org/drawingml/2006/table">
            <a:tbl>
              <a:tblPr rtl="1" firstRow="1" bandRow="1">
                <a:tableStyleId>{5C22544A-7EE6-4342-B048-85BDC9FD1C3A}</a:tableStyleId>
              </a:tblPr>
              <a:tblGrid>
                <a:gridCol w="1107975">
                  <a:extLst>
                    <a:ext uri="{9D8B030D-6E8A-4147-A177-3AD203B41FA5}">
                      <a16:colId xmlns:a16="http://schemas.microsoft.com/office/drawing/2014/main" val="20000"/>
                    </a:ext>
                  </a:extLst>
                </a:gridCol>
                <a:gridCol w="1607126">
                  <a:extLst>
                    <a:ext uri="{9D8B030D-6E8A-4147-A177-3AD203B41FA5}">
                      <a16:colId xmlns:a16="http://schemas.microsoft.com/office/drawing/2014/main" val="20001"/>
                    </a:ext>
                  </a:extLst>
                </a:gridCol>
                <a:gridCol w="1607126">
                  <a:extLst>
                    <a:ext uri="{9D8B030D-6E8A-4147-A177-3AD203B41FA5}">
                      <a16:colId xmlns:a16="http://schemas.microsoft.com/office/drawing/2014/main" val="20002"/>
                    </a:ext>
                  </a:extLst>
                </a:gridCol>
                <a:gridCol w="1607126">
                  <a:extLst>
                    <a:ext uri="{9D8B030D-6E8A-4147-A177-3AD203B41FA5}">
                      <a16:colId xmlns:a16="http://schemas.microsoft.com/office/drawing/2014/main" val="20003"/>
                    </a:ext>
                  </a:extLst>
                </a:gridCol>
              </a:tblGrid>
              <a:tr h="351696">
                <a:tc>
                  <a:txBody>
                    <a:bodyPr/>
                    <a:lstStyle/>
                    <a:p>
                      <a:pPr algn="ctr"/>
                      <a:endParaRPr lang="he-IL" sz="1600" dirty="0">
                        <a:solidFill>
                          <a:schemeClr val="tx1"/>
                        </a:solidFill>
                      </a:endParaRPr>
                    </a:p>
                  </a:txBody>
                  <a:tcPr/>
                </a:tc>
                <a:tc>
                  <a:txBody>
                    <a:bodyPr/>
                    <a:lstStyle/>
                    <a:p>
                      <a:pPr algn="ctr" rtl="1"/>
                      <a:r>
                        <a:rPr lang="en-US" sz="1600" dirty="0">
                          <a:solidFill>
                            <a:schemeClr val="tx1"/>
                          </a:solidFill>
                        </a:rPr>
                        <a:t>V-a-v</a:t>
                      </a:r>
                      <a:r>
                        <a:rPr lang="en-US" sz="1600" baseline="0" dirty="0">
                          <a:solidFill>
                            <a:schemeClr val="tx1"/>
                          </a:solidFill>
                        </a:rPr>
                        <a:t> Hamas</a:t>
                      </a:r>
                      <a:endParaRPr lang="he-IL" sz="1600" dirty="0">
                        <a:solidFill>
                          <a:schemeClr val="tx1"/>
                        </a:solidFill>
                      </a:endParaRPr>
                    </a:p>
                  </a:txBody>
                  <a:tcPr/>
                </a:tc>
                <a:tc>
                  <a:txBody>
                    <a:bodyPr/>
                    <a:lstStyle/>
                    <a:p>
                      <a:pPr algn="ctr" rtl="1"/>
                      <a:r>
                        <a:rPr lang="en-US" sz="1600" dirty="0">
                          <a:solidFill>
                            <a:schemeClr val="tx1"/>
                          </a:solidFill>
                        </a:rPr>
                        <a:t>V-a</a:t>
                      </a:r>
                      <a:r>
                        <a:rPr lang="en-US" sz="1600" baseline="0" dirty="0">
                          <a:solidFill>
                            <a:schemeClr val="tx1"/>
                          </a:solidFill>
                        </a:rPr>
                        <a:t>-v Hezbollah</a:t>
                      </a:r>
                      <a:endParaRPr lang="he-IL" sz="1600" dirty="0">
                        <a:solidFill>
                          <a:schemeClr val="tx1"/>
                        </a:solidFill>
                      </a:endParaRPr>
                    </a:p>
                  </a:txBody>
                  <a:tcPr/>
                </a:tc>
                <a:tc>
                  <a:txBody>
                    <a:bodyPr/>
                    <a:lstStyle/>
                    <a:p>
                      <a:pPr algn="ctr" rtl="1"/>
                      <a:r>
                        <a:rPr lang="en-US" sz="1600" dirty="0">
                          <a:solidFill>
                            <a:schemeClr val="tx1"/>
                          </a:solidFill>
                        </a:rPr>
                        <a:t>V-a-v Iran</a:t>
                      </a:r>
                      <a:endParaRPr lang="he-IL" sz="1600" dirty="0">
                        <a:solidFill>
                          <a:schemeClr val="tx1"/>
                        </a:solidFill>
                      </a:endParaRPr>
                    </a:p>
                  </a:txBody>
                  <a:tcPr/>
                </a:tc>
                <a:extLst>
                  <a:ext uri="{0D108BD9-81ED-4DB2-BD59-A6C34878D82A}">
                    <a16:rowId xmlns:a16="http://schemas.microsoft.com/office/drawing/2014/main" val="10000"/>
                  </a:ext>
                </a:extLst>
              </a:tr>
              <a:tr h="46526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1" dirty="0">
                          <a:solidFill>
                            <a:schemeClr val="tx1"/>
                          </a:solidFill>
                        </a:rPr>
                        <a:t>F-35</a:t>
                      </a:r>
                      <a:endParaRPr lang="he-IL" sz="1600" b="1" dirty="0">
                        <a:solidFill>
                          <a:schemeClr val="tx1"/>
                        </a:solidFill>
                      </a:endParaRPr>
                    </a:p>
                  </a:txBody>
                  <a:tcPr/>
                </a:tc>
                <a:tc>
                  <a:txBody>
                    <a:bodyPr/>
                    <a:lstStyle/>
                    <a:p>
                      <a:pPr algn="ctr" rtl="1"/>
                      <a:endParaRPr lang="he-IL" sz="1200" dirty="0">
                        <a:solidFill>
                          <a:schemeClr val="tx1"/>
                        </a:solidFill>
                      </a:endParaRPr>
                    </a:p>
                  </a:txBody>
                  <a:tcPr>
                    <a:solidFill>
                      <a:srgbClr val="FF0000"/>
                    </a:solidFill>
                  </a:tcPr>
                </a:tc>
                <a:tc>
                  <a:txBody>
                    <a:bodyPr/>
                    <a:lstStyle/>
                    <a:p>
                      <a:pPr algn="ctr" rtl="1"/>
                      <a:endParaRPr lang="he-IL" sz="1200" dirty="0">
                        <a:solidFill>
                          <a:schemeClr val="tx1"/>
                        </a:solidFill>
                      </a:endParaRPr>
                    </a:p>
                  </a:txBody>
                  <a:tcPr>
                    <a:solidFill>
                      <a:srgbClr val="FFC000"/>
                    </a:solidFill>
                  </a:tcPr>
                </a:tc>
                <a:tc>
                  <a:txBody>
                    <a:bodyPr/>
                    <a:lstStyle/>
                    <a:p>
                      <a:pPr algn="ctr" rtl="1"/>
                      <a:endParaRPr lang="he-IL" sz="1200" b="0" kern="1200" dirty="0">
                        <a:solidFill>
                          <a:schemeClr val="tx1"/>
                        </a:solidFill>
                        <a:latin typeface="+mn-lt"/>
                        <a:ea typeface="+mn-ea"/>
                        <a:cs typeface="+mn-cs"/>
                      </a:endParaRPr>
                    </a:p>
                  </a:txBody>
                  <a:tcPr>
                    <a:solidFill>
                      <a:srgbClr val="00B050"/>
                    </a:solidFill>
                  </a:tcPr>
                </a:tc>
                <a:extLst>
                  <a:ext uri="{0D108BD9-81ED-4DB2-BD59-A6C34878D82A}">
                    <a16:rowId xmlns:a16="http://schemas.microsoft.com/office/drawing/2014/main" val="10001"/>
                  </a:ext>
                </a:extLst>
              </a:tr>
              <a:tr h="46526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1" dirty="0">
                          <a:solidFill>
                            <a:schemeClr val="tx1"/>
                          </a:solidFill>
                        </a:rPr>
                        <a:t>Arrow</a:t>
                      </a:r>
                      <a:endParaRPr lang="he-IL" sz="1600" b="1" dirty="0">
                        <a:solidFill>
                          <a:schemeClr val="tx1"/>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1200" dirty="0">
                        <a:solidFill>
                          <a:schemeClr val="tx1"/>
                        </a:solidFill>
                      </a:endParaRPr>
                    </a:p>
                  </a:txBody>
                  <a:tcPr>
                    <a:solidFill>
                      <a:srgbClr val="FF0000"/>
                    </a:solidFill>
                  </a:tcPr>
                </a:tc>
                <a:tc>
                  <a:txBody>
                    <a:bodyPr/>
                    <a:lstStyle/>
                    <a:p>
                      <a:pPr algn="ctr" rtl="1"/>
                      <a:endParaRPr lang="he-IL" sz="1200" dirty="0">
                        <a:solidFill>
                          <a:schemeClr val="tx1"/>
                        </a:solidFill>
                      </a:endParaRPr>
                    </a:p>
                  </a:txBody>
                  <a:tcPr>
                    <a:solidFill>
                      <a:srgbClr val="FF0000"/>
                    </a:solidFill>
                  </a:tcPr>
                </a:tc>
                <a:tc>
                  <a:txBody>
                    <a:bodyPr/>
                    <a:lstStyle/>
                    <a:p>
                      <a:pPr algn="ctr" rtl="1"/>
                      <a:endParaRPr lang="he-IL" sz="1200" b="0" dirty="0">
                        <a:solidFill>
                          <a:schemeClr val="tx1"/>
                        </a:solidFill>
                      </a:endParaRPr>
                    </a:p>
                  </a:txBody>
                  <a:tcPr>
                    <a:solidFill>
                      <a:srgbClr val="00B050"/>
                    </a:solidFill>
                  </a:tcPr>
                </a:tc>
                <a:extLst>
                  <a:ext uri="{0D108BD9-81ED-4DB2-BD59-A6C34878D82A}">
                    <a16:rowId xmlns:a16="http://schemas.microsoft.com/office/drawing/2014/main" val="10002"/>
                  </a:ext>
                </a:extLst>
              </a:tr>
              <a:tr h="465263">
                <a:tc>
                  <a:txBody>
                    <a:bodyPr/>
                    <a:lstStyle/>
                    <a:p>
                      <a:pPr algn="ctr" rtl="1"/>
                      <a:r>
                        <a:rPr lang="en-US" sz="1600" b="1" dirty="0">
                          <a:solidFill>
                            <a:schemeClr val="tx1"/>
                          </a:solidFill>
                        </a:rPr>
                        <a:t>Iron</a:t>
                      </a:r>
                      <a:r>
                        <a:rPr lang="en-US" sz="1600" b="1" baseline="0" dirty="0">
                          <a:solidFill>
                            <a:schemeClr val="tx1"/>
                          </a:solidFill>
                        </a:rPr>
                        <a:t> Dome</a:t>
                      </a:r>
                      <a:endParaRPr lang="he-IL" sz="1600" b="1" dirty="0">
                        <a:solidFill>
                          <a:schemeClr val="tx1"/>
                        </a:solidFill>
                      </a:endParaRPr>
                    </a:p>
                  </a:txBody>
                  <a:tcPr/>
                </a:tc>
                <a:tc>
                  <a:txBody>
                    <a:bodyPr/>
                    <a:lstStyle/>
                    <a:p>
                      <a:pPr algn="ctr" rtl="1"/>
                      <a:endParaRPr lang="he-IL" sz="1200" dirty="0">
                        <a:solidFill>
                          <a:schemeClr val="tx1"/>
                        </a:solidFill>
                      </a:endParaRPr>
                    </a:p>
                  </a:txBody>
                  <a:tcPr>
                    <a:solidFill>
                      <a:srgbClr val="00B050"/>
                    </a:solidFill>
                  </a:tcPr>
                </a:tc>
                <a:tc>
                  <a:txBody>
                    <a:bodyPr/>
                    <a:lstStyle/>
                    <a:p>
                      <a:pPr algn="ctr" rtl="1"/>
                      <a:endParaRPr lang="he-IL" sz="1200" dirty="0">
                        <a:solidFill>
                          <a:schemeClr val="tx1"/>
                        </a:solidFill>
                      </a:endParaRPr>
                    </a:p>
                  </a:txBody>
                  <a:tcPr>
                    <a:solidFill>
                      <a:srgbClr val="FFC000"/>
                    </a:solidFill>
                  </a:tcPr>
                </a:tc>
                <a:tc>
                  <a:txBody>
                    <a:bodyPr/>
                    <a:lstStyle/>
                    <a:p>
                      <a:pPr algn="ctr" rtl="1"/>
                      <a:endParaRPr lang="he-IL" sz="1200" b="0" dirty="0">
                        <a:solidFill>
                          <a:schemeClr val="tx1"/>
                        </a:solidFill>
                      </a:endParaRPr>
                    </a:p>
                  </a:txBody>
                  <a:tcPr>
                    <a:solidFill>
                      <a:srgbClr val="FF0000"/>
                    </a:solidFill>
                  </a:tcPr>
                </a:tc>
                <a:extLst>
                  <a:ext uri="{0D108BD9-81ED-4DB2-BD59-A6C34878D82A}">
                    <a16:rowId xmlns:a16="http://schemas.microsoft.com/office/drawing/2014/main" val="10003"/>
                  </a:ext>
                </a:extLst>
              </a:tr>
              <a:tr h="465263">
                <a:tc>
                  <a:txBody>
                    <a:bodyPr/>
                    <a:lstStyle/>
                    <a:p>
                      <a:pPr algn="ctr" rtl="1"/>
                      <a:r>
                        <a:rPr lang="en-US" sz="1600" b="1" dirty="0">
                          <a:solidFill>
                            <a:schemeClr val="tx1"/>
                          </a:solidFill>
                        </a:rPr>
                        <a:t>Tanks and </a:t>
                      </a:r>
                      <a:r>
                        <a:rPr lang="en-US" sz="1600" b="1" dirty="0" err="1">
                          <a:solidFill>
                            <a:schemeClr val="tx1"/>
                          </a:solidFill>
                        </a:rPr>
                        <a:t>Namers</a:t>
                      </a:r>
                      <a:endParaRPr lang="he-IL" sz="1600" b="1" dirty="0">
                        <a:solidFill>
                          <a:schemeClr val="tx1"/>
                        </a:solidFill>
                      </a:endParaRPr>
                    </a:p>
                  </a:txBody>
                  <a:tcPr/>
                </a:tc>
                <a:tc>
                  <a:txBody>
                    <a:bodyPr/>
                    <a:lstStyle/>
                    <a:p>
                      <a:pPr algn="ctr" rtl="1"/>
                      <a:endParaRPr lang="he-IL" sz="1200" dirty="0">
                        <a:solidFill>
                          <a:schemeClr val="tx1"/>
                        </a:solidFill>
                      </a:endParaRPr>
                    </a:p>
                  </a:txBody>
                  <a:tcPr>
                    <a:solidFill>
                      <a:srgbClr val="00B050"/>
                    </a:solidFill>
                  </a:tcPr>
                </a:tc>
                <a:tc>
                  <a:txBody>
                    <a:bodyPr/>
                    <a:lstStyle/>
                    <a:p>
                      <a:pPr algn="ctr" rtl="1"/>
                      <a:endParaRPr lang="he-IL" sz="1200" dirty="0">
                        <a:solidFill>
                          <a:schemeClr val="tx1"/>
                        </a:solidFill>
                      </a:endParaRPr>
                    </a:p>
                  </a:txBody>
                  <a:tcPr>
                    <a:solidFill>
                      <a:srgbClr val="00B050"/>
                    </a:solidFill>
                  </a:tcPr>
                </a:tc>
                <a:tc>
                  <a:txBody>
                    <a:bodyPr/>
                    <a:lstStyle/>
                    <a:p>
                      <a:pPr algn="ctr" rtl="1"/>
                      <a:endParaRPr lang="he-IL" sz="1200" b="0" dirty="0">
                        <a:solidFill>
                          <a:schemeClr val="tx1"/>
                        </a:solidFill>
                      </a:endParaRPr>
                    </a:p>
                  </a:txBody>
                  <a:tcPr>
                    <a:solidFill>
                      <a:srgbClr val="FF0000"/>
                    </a:solidFill>
                  </a:tcPr>
                </a:tc>
                <a:extLst>
                  <a:ext uri="{0D108BD9-81ED-4DB2-BD59-A6C34878D82A}">
                    <a16:rowId xmlns:a16="http://schemas.microsoft.com/office/drawing/2014/main" val="10004"/>
                  </a:ext>
                </a:extLst>
              </a:tr>
              <a:tr h="465263">
                <a:tc>
                  <a:txBody>
                    <a:bodyPr/>
                    <a:lstStyle/>
                    <a:p>
                      <a:pPr algn="ctr" rtl="1"/>
                      <a:r>
                        <a:rPr lang="en-US" sz="1200" b="1" dirty="0">
                          <a:solidFill>
                            <a:schemeClr val="tx1"/>
                          </a:solidFill>
                        </a:rPr>
                        <a:t>Readiness - dry training</a:t>
                      </a:r>
                      <a:endParaRPr lang="he-IL" sz="1200" b="1" dirty="0">
                        <a:solidFill>
                          <a:schemeClr val="tx1"/>
                        </a:solidFill>
                      </a:endParaRPr>
                    </a:p>
                  </a:txBody>
                  <a:tcPr/>
                </a:tc>
                <a:tc>
                  <a:txBody>
                    <a:bodyPr/>
                    <a:lstStyle/>
                    <a:p>
                      <a:pPr algn="ctr" rtl="1"/>
                      <a:endParaRPr lang="he-IL" sz="1200" dirty="0">
                        <a:solidFill>
                          <a:schemeClr val="tx1"/>
                        </a:solidFill>
                      </a:endParaRPr>
                    </a:p>
                  </a:txBody>
                  <a:tcPr>
                    <a:solidFill>
                      <a:srgbClr val="00B050"/>
                    </a:solidFill>
                  </a:tcPr>
                </a:tc>
                <a:tc>
                  <a:txBody>
                    <a:bodyPr/>
                    <a:lstStyle/>
                    <a:p>
                      <a:pPr algn="ctr" rtl="1"/>
                      <a:endParaRPr lang="he-IL" sz="1200" dirty="0">
                        <a:solidFill>
                          <a:schemeClr val="tx1"/>
                        </a:solidFill>
                      </a:endParaRPr>
                    </a:p>
                  </a:txBody>
                  <a:tcPr>
                    <a:solidFill>
                      <a:srgbClr val="00B050"/>
                    </a:solidFill>
                  </a:tcPr>
                </a:tc>
                <a:tc>
                  <a:txBody>
                    <a:bodyPr/>
                    <a:lstStyle/>
                    <a:p>
                      <a:pPr algn="ctr" rtl="1"/>
                      <a:endParaRPr lang="he-IL" sz="1200" b="0" dirty="0">
                        <a:solidFill>
                          <a:schemeClr val="tx1"/>
                        </a:solidFill>
                      </a:endParaRPr>
                    </a:p>
                  </a:txBody>
                  <a:tcPr>
                    <a:solidFill>
                      <a:srgbClr val="FF0000"/>
                    </a:solidFill>
                  </a:tcPr>
                </a:tc>
                <a:extLst>
                  <a:ext uri="{0D108BD9-81ED-4DB2-BD59-A6C34878D82A}">
                    <a16:rowId xmlns:a16="http://schemas.microsoft.com/office/drawing/2014/main" val="10005"/>
                  </a:ext>
                </a:extLst>
              </a:tr>
              <a:tr h="465263">
                <a:tc>
                  <a:txBody>
                    <a:bodyPr/>
                    <a:lstStyle/>
                    <a:p>
                      <a:pPr algn="ctr" rtl="1"/>
                      <a:r>
                        <a:rPr lang="en-US" sz="1200" b="1" dirty="0">
                          <a:solidFill>
                            <a:schemeClr val="tx1"/>
                          </a:solidFill>
                        </a:rPr>
                        <a:t>Readiness - Air Force training in Europe</a:t>
                      </a:r>
                      <a:endParaRPr lang="he-IL" sz="1200" b="1" dirty="0">
                        <a:solidFill>
                          <a:schemeClr val="tx1"/>
                        </a:solidFill>
                      </a:endParaRPr>
                    </a:p>
                  </a:txBody>
                  <a:tcPr/>
                </a:tc>
                <a:tc>
                  <a:txBody>
                    <a:bodyPr/>
                    <a:lstStyle/>
                    <a:p>
                      <a:pPr algn="ctr" rtl="1"/>
                      <a:endParaRPr lang="he-IL" sz="1200" dirty="0">
                        <a:solidFill>
                          <a:schemeClr val="tx1"/>
                        </a:solidFill>
                      </a:endParaRPr>
                    </a:p>
                  </a:txBody>
                  <a:tcPr>
                    <a:solidFill>
                      <a:srgbClr val="FF0000"/>
                    </a:solidFill>
                  </a:tcPr>
                </a:tc>
                <a:tc>
                  <a:txBody>
                    <a:bodyPr/>
                    <a:lstStyle/>
                    <a:p>
                      <a:pPr algn="ctr" rtl="1"/>
                      <a:endParaRPr lang="he-IL" sz="1200" b="0" dirty="0">
                        <a:solidFill>
                          <a:schemeClr val="tx1"/>
                        </a:solidFill>
                      </a:endParaRPr>
                    </a:p>
                  </a:txBody>
                  <a:tcPr>
                    <a:solidFill>
                      <a:srgbClr val="FF0000"/>
                    </a:solidFill>
                  </a:tcPr>
                </a:tc>
                <a:tc>
                  <a:txBody>
                    <a:bodyPr/>
                    <a:lstStyle/>
                    <a:p>
                      <a:pPr algn="ctr" rtl="1"/>
                      <a:endParaRPr lang="he-IL" sz="1200" b="0" dirty="0">
                        <a:solidFill>
                          <a:schemeClr val="tx1"/>
                        </a:solidFill>
                      </a:endParaRPr>
                    </a:p>
                  </a:txBody>
                  <a:tcPr>
                    <a:solidFill>
                      <a:srgbClr val="00B050"/>
                    </a:solidFill>
                  </a:tcPr>
                </a:tc>
                <a:extLst>
                  <a:ext uri="{0D108BD9-81ED-4DB2-BD59-A6C34878D82A}">
                    <a16:rowId xmlns:a16="http://schemas.microsoft.com/office/drawing/2014/main" val="10006"/>
                  </a:ext>
                </a:extLst>
              </a:tr>
            </a:tbl>
          </a:graphicData>
        </a:graphic>
      </p:graphicFrame>
      <p:sp>
        <p:nvSpPr>
          <p:cNvPr id="5" name="TextBox 4"/>
          <p:cNvSpPr txBox="1"/>
          <p:nvPr/>
        </p:nvSpPr>
        <p:spPr>
          <a:xfrm>
            <a:off x="0" y="5589240"/>
            <a:ext cx="9468544" cy="707886"/>
          </a:xfrm>
          <a:prstGeom prst="rect">
            <a:avLst/>
          </a:prstGeom>
          <a:noFill/>
        </p:spPr>
        <p:txBody>
          <a:bodyPr wrap="square" rtlCol="1">
            <a:spAutoFit/>
          </a:bodyPr>
          <a:lstStyle/>
          <a:p>
            <a:pPr algn="l" rtl="0"/>
            <a:r>
              <a:rPr lang="en-US" sz="2000" b="1" dirty="0">
                <a:latin typeface="+mj-lt"/>
              </a:rPr>
              <a:t>The IDF's strategy requires focus on this type of deterrence in face of the different opponents</a:t>
            </a:r>
            <a:endParaRPr lang="he-IL" sz="2000" b="1" dirty="0">
              <a:latin typeface="+mj-lt"/>
            </a:endParaRPr>
          </a:p>
        </p:txBody>
      </p:sp>
      <p:sp>
        <p:nvSpPr>
          <p:cNvPr id="8" name="TextBox 7"/>
          <p:cNvSpPr txBox="1"/>
          <p:nvPr/>
        </p:nvSpPr>
        <p:spPr>
          <a:xfrm>
            <a:off x="285720" y="6357958"/>
            <a:ext cx="928694" cy="369332"/>
          </a:xfrm>
          <a:prstGeom prst="rect">
            <a:avLst/>
          </a:prstGeom>
          <a:solidFill>
            <a:srgbClr val="0070C0"/>
          </a:solidFill>
        </p:spPr>
        <p:txBody>
          <a:bodyPr wrap="square" rtlCol="1">
            <a:spAutoFit/>
          </a:bodyPr>
          <a:lstStyle/>
          <a:p>
            <a:endParaRPr lang="he-IL" dirty="0">
              <a:latin typeface="+mj-lt"/>
            </a:endParaRPr>
          </a:p>
        </p:txBody>
      </p:sp>
      <p:sp>
        <p:nvSpPr>
          <p:cNvPr id="6" name="TextBox 5"/>
          <p:cNvSpPr txBox="1"/>
          <p:nvPr/>
        </p:nvSpPr>
        <p:spPr>
          <a:xfrm>
            <a:off x="107504" y="6453336"/>
            <a:ext cx="2918128" cy="276999"/>
          </a:xfrm>
          <a:prstGeom prst="rect">
            <a:avLst/>
          </a:prstGeom>
          <a:solidFill>
            <a:srgbClr val="0E77BE"/>
          </a:solidFill>
        </p:spPr>
        <p:txBody>
          <a:bodyPr wrap="square" rtlCol="1">
            <a:spAutoFit/>
          </a:bodyPr>
          <a:lstStyle/>
          <a:p>
            <a:pPr algn="l" rtl="0"/>
            <a:r>
              <a:rPr lang="en-US" sz="1200" dirty="0">
                <a:solidFill>
                  <a:schemeClr val="bg1"/>
                </a:solidFill>
                <a:latin typeface="Gisha" panose="020B0502040204020203" pitchFamily="34" charset="-79"/>
                <a:cs typeface="Gisha" panose="020B0502040204020203" pitchFamily="34" charset="-79"/>
              </a:rPr>
              <a:t>For Official Use Only</a:t>
            </a:r>
            <a:endParaRPr lang="he-IL" sz="1200" dirty="0">
              <a:solidFill>
                <a:schemeClr val="bg1"/>
              </a:solidFill>
              <a:latin typeface="Gisha" panose="020B0502040204020203" pitchFamily="34" charset="-79"/>
              <a:cs typeface="Gisha" panose="020B0502040204020203" pitchFamily="34" charset="-79"/>
            </a:endParaRPr>
          </a:p>
        </p:txBody>
      </p:sp>
      <p:sp>
        <p:nvSpPr>
          <p:cNvPr id="7" name="TextBox 6"/>
          <p:cNvSpPr txBox="1"/>
          <p:nvPr/>
        </p:nvSpPr>
        <p:spPr>
          <a:xfrm>
            <a:off x="5364088" y="6381328"/>
            <a:ext cx="3600400" cy="276999"/>
          </a:xfrm>
          <a:prstGeom prst="rect">
            <a:avLst/>
          </a:prstGeom>
          <a:solidFill>
            <a:srgbClr val="0E77BE"/>
          </a:solidFill>
        </p:spPr>
        <p:txBody>
          <a:bodyPr wrap="square" rtlCol="1">
            <a:spAutoFit/>
          </a:bodyPr>
          <a:lstStyle/>
          <a:p>
            <a:pPr algn="l" rtl="0"/>
            <a:endParaRPr lang="he-IL" sz="1200" dirty="0">
              <a:solidFill>
                <a:schemeClr val="bg1"/>
              </a:solidFill>
              <a:latin typeface="Gisha" panose="020B0502040204020203" pitchFamily="34" charset="-79"/>
              <a:cs typeface="Gisha" panose="020B0502040204020203" pitchFamily="34" charset="-79"/>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4500563" y="928671"/>
            <a:ext cx="4488718" cy="51435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tx1"/>
                </a:solidFill>
              </a:ln>
            </a:endParaRPr>
          </a:p>
        </p:txBody>
      </p:sp>
      <p:sp>
        <p:nvSpPr>
          <p:cNvPr id="2" name="כותרת 1"/>
          <p:cNvSpPr>
            <a:spLocks noGrp="1"/>
          </p:cNvSpPr>
          <p:nvPr>
            <p:ph type="title"/>
          </p:nvPr>
        </p:nvSpPr>
        <p:spPr>
          <a:xfrm>
            <a:off x="785786" y="274638"/>
            <a:ext cx="7500990" cy="654032"/>
          </a:xfrm>
        </p:spPr>
        <p:txBody>
          <a:bodyPr/>
          <a:lstStyle/>
          <a:p>
            <a:r>
              <a:rPr lang="en-US" dirty="0">
                <a:latin typeface="+mj-lt"/>
              </a:rPr>
              <a:t>National Security - Israel Tal</a:t>
            </a:r>
            <a:endParaRPr lang="he-IL" dirty="0">
              <a:latin typeface="+mj-lt"/>
            </a:endParaRPr>
          </a:p>
        </p:txBody>
      </p:sp>
      <p:pic>
        <p:nvPicPr>
          <p:cNvPr id="3074" name="Picture 2"/>
          <p:cNvPicPr>
            <a:picLocks noChangeAspect="1" noChangeArrowheads="1"/>
          </p:cNvPicPr>
          <p:nvPr/>
        </p:nvPicPr>
        <p:blipFill>
          <a:blip r:embed="rId2" cstate="screen"/>
          <a:srcRect/>
          <a:stretch>
            <a:fillRect/>
          </a:stretch>
        </p:blipFill>
        <p:spPr bwMode="auto">
          <a:xfrm rot="-120000">
            <a:off x="4640831" y="1060111"/>
            <a:ext cx="4219754" cy="4800580"/>
          </a:xfrm>
          <a:prstGeom prst="rect">
            <a:avLst/>
          </a:prstGeom>
          <a:noFill/>
          <a:ln w="9525">
            <a:noFill/>
            <a:miter lim="800000"/>
            <a:headEnd/>
            <a:tailEnd/>
          </a:ln>
          <a:effectLst/>
        </p:spPr>
      </p:pic>
      <p:sp>
        <p:nvSpPr>
          <p:cNvPr id="7" name="מלבן מעוגל 6"/>
          <p:cNvSpPr/>
          <p:nvPr/>
        </p:nvSpPr>
        <p:spPr>
          <a:xfrm>
            <a:off x="4714876" y="3833878"/>
            <a:ext cx="4071966" cy="428628"/>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p:nvSpPr>
        <p:spPr>
          <a:xfrm>
            <a:off x="4714876" y="4393319"/>
            <a:ext cx="4071966" cy="428628"/>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142844" y="928670"/>
            <a:ext cx="4143404" cy="51435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tx1"/>
                </a:solidFill>
              </a:ln>
            </a:endParaRPr>
          </a:p>
        </p:txBody>
      </p:sp>
      <p:pic>
        <p:nvPicPr>
          <p:cNvPr id="3075" name="Picture 3"/>
          <p:cNvPicPr>
            <a:picLocks noChangeAspect="1" noChangeArrowheads="1"/>
          </p:cNvPicPr>
          <p:nvPr/>
        </p:nvPicPr>
        <p:blipFill>
          <a:blip r:embed="rId3" cstate="screen"/>
          <a:srcRect/>
          <a:stretch>
            <a:fillRect/>
          </a:stretch>
        </p:blipFill>
        <p:spPr bwMode="auto">
          <a:xfrm rot="-120000">
            <a:off x="214282" y="1092050"/>
            <a:ext cx="3929090" cy="1214446"/>
          </a:xfrm>
          <a:prstGeom prst="rect">
            <a:avLst/>
          </a:prstGeom>
          <a:noFill/>
          <a:ln w="9525">
            <a:noFill/>
            <a:miter lim="800000"/>
            <a:headEnd/>
            <a:tailEnd/>
          </a:ln>
          <a:effectLst/>
        </p:spPr>
      </p:pic>
      <p:sp>
        <p:nvSpPr>
          <p:cNvPr id="11" name="מלבן 10"/>
          <p:cNvSpPr/>
          <p:nvPr/>
        </p:nvSpPr>
        <p:spPr>
          <a:xfrm>
            <a:off x="214470" y="1024047"/>
            <a:ext cx="4000560"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p:cNvSpPr/>
          <p:nvPr/>
        </p:nvSpPr>
        <p:spPr>
          <a:xfrm>
            <a:off x="214282" y="2178740"/>
            <a:ext cx="4000560" cy="178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4" name="Picture 4"/>
          <p:cNvPicPr>
            <a:picLocks noChangeAspect="1" noChangeArrowheads="1"/>
          </p:cNvPicPr>
          <p:nvPr/>
        </p:nvPicPr>
        <p:blipFill>
          <a:blip r:embed="rId4" cstate="screen"/>
          <a:srcRect/>
          <a:stretch>
            <a:fillRect/>
          </a:stretch>
        </p:blipFill>
        <p:spPr bwMode="auto">
          <a:xfrm rot="-60000">
            <a:off x="223029" y="2331395"/>
            <a:ext cx="3857652" cy="1774439"/>
          </a:xfrm>
          <a:prstGeom prst="rect">
            <a:avLst/>
          </a:prstGeom>
          <a:noFill/>
          <a:ln w="9525">
            <a:noFill/>
            <a:miter lim="800000"/>
            <a:headEnd/>
            <a:tailEnd/>
          </a:ln>
          <a:effectLst/>
        </p:spPr>
      </p:pic>
      <p:pic>
        <p:nvPicPr>
          <p:cNvPr id="15" name="Picture 4"/>
          <p:cNvPicPr>
            <a:picLocks noChangeAspect="1" noChangeArrowheads="1"/>
          </p:cNvPicPr>
          <p:nvPr/>
        </p:nvPicPr>
        <p:blipFill>
          <a:blip r:embed="rId5" cstate="screen"/>
          <a:srcRect/>
          <a:stretch>
            <a:fillRect/>
          </a:stretch>
        </p:blipFill>
        <p:spPr bwMode="auto">
          <a:xfrm>
            <a:off x="276980" y="4255306"/>
            <a:ext cx="3857595" cy="816870"/>
          </a:xfrm>
          <a:prstGeom prst="rect">
            <a:avLst/>
          </a:prstGeom>
          <a:noFill/>
          <a:ln w="9525">
            <a:noFill/>
            <a:miter lim="800000"/>
            <a:headEnd/>
            <a:tailEnd/>
          </a:ln>
          <a:effectLst/>
        </p:spPr>
      </p:pic>
      <p:pic>
        <p:nvPicPr>
          <p:cNvPr id="16" name="Picture 4"/>
          <p:cNvPicPr>
            <a:picLocks noChangeAspect="1" noChangeArrowheads="1"/>
          </p:cNvPicPr>
          <p:nvPr/>
        </p:nvPicPr>
        <p:blipFill>
          <a:blip r:embed="rId6" cstate="screen"/>
          <a:srcRect/>
          <a:stretch>
            <a:fillRect/>
          </a:stretch>
        </p:blipFill>
        <p:spPr bwMode="auto">
          <a:xfrm rot="-60000">
            <a:off x="216482" y="5038476"/>
            <a:ext cx="3857652" cy="285709"/>
          </a:xfrm>
          <a:prstGeom prst="rect">
            <a:avLst/>
          </a:prstGeom>
          <a:noFill/>
          <a:ln w="9525">
            <a:noFill/>
            <a:miter lim="800000"/>
            <a:headEnd/>
            <a:tailEnd/>
          </a:ln>
          <a:effectLst/>
        </p:spPr>
      </p:pic>
      <p:pic>
        <p:nvPicPr>
          <p:cNvPr id="3077" name="Picture 5"/>
          <p:cNvPicPr>
            <a:picLocks noChangeAspect="1" noChangeArrowheads="1"/>
          </p:cNvPicPr>
          <p:nvPr/>
        </p:nvPicPr>
        <p:blipFill>
          <a:blip r:embed="rId7" cstate="screen"/>
          <a:srcRect/>
          <a:stretch>
            <a:fillRect/>
          </a:stretch>
        </p:blipFill>
        <p:spPr bwMode="auto">
          <a:xfrm>
            <a:off x="2928926" y="5238888"/>
            <a:ext cx="1214446" cy="357190"/>
          </a:xfrm>
          <a:prstGeom prst="rect">
            <a:avLst/>
          </a:prstGeom>
          <a:noFill/>
          <a:ln w="9525">
            <a:noFill/>
            <a:miter lim="800000"/>
            <a:headEnd/>
            <a:tailEnd/>
          </a:ln>
          <a:effectLst/>
        </p:spPr>
      </p:pic>
      <p:pic>
        <p:nvPicPr>
          <p:cNvPr id="18" name="Picture 5"/>
          <p:cNvPicPr>
            <a:picLocks noChangeAspect="1" noChangeArrowheads="1"/>
          </p:cNvPicPr>
          <p:nvPr/>
        </p:nvPicPr>
        <p:blipFill>
          <a:blip r:embed="rId8" cstate="screen"/>
          <a:srcRect/>
          <a:stretch>
            <a:fillRect/>
          </a:stretch>
        </p:blipFill>
        <p:spPr bwMode="auto">
          <a:xfrm>
            <a:off x="2786050" y="5774603"/>
            <a:ext cx="1285884" cy="285728"/>
          </a:xfrm>
          <a:prstGeom prst="rect">
            <a:avLst/>
          </a:prstGeom>
          <a:noFill/>
          <a:ln w="9525">
            <a:noFill/>
            <a:miter lim="800000"/>
            <a:headEnd/>
            <a:tailEnd/>
          </a:ln>
          <a:effectLst/>
        </p:spPr>
      </p:pic>
      <p:pic>
        <p:nvPicPr>
          <p:cNvPr id="3078" name="Picture 6"/>
          <p:cNvPicPr>
            <a:picLocks noChangeAspect="1" noChangeArrowheads="1"/>
          </p:cNvPicPr>
          <p:nvPr/>
        </p:nvPicPr>
        <p:blipFill>
          <a:blip r:embed="rId9" cstate="screen"/>
          <a:srcRect/>
          <a:stretch>
            <a:fillRect/>
          </a:stretch>
        </p:blipFill>
        <p:spPr bwMode="auto">
          <a:xfrm rot="-60000">
            <a:off x="1785918" y="5510001"/>
            <a:ext cx="2428892" cy="285752"/>
          </a:xfrm>
          <a:prstGeom prst="rect">
            <a:avLst/>
          </a:prstGeom>
          <a:noFill/>
          <a:ln w="9525">
            <a:noFill/>
            <a:miter lim="800000"/>
            <a:headEnd/>
            <a:tailEnd/>
          </a:ln>
          <a:effectLst/>
        </p:spPr>
      </p:pic>
      <p:sp>
        <p:nvSpPr>
          <p:cNvPr id="26" name="מלבן מעוגל 25"/>
          <p:cNvSpPr/>
          <p:nvPr/>
        </p:nvSpPr>
        <p:spPr>
          <a:xfrm>
            <a:off x="285720" y="1071546"/>
            <a:ext cx="3786246" cy="428628"/>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מעוגל 26"/>
          <p:cNvSpPr/>
          <p:nvPr/>
        </p:nvSpPr>
        <p:spPr>
          <a:xfrm>
            <a:off x="357158" y="2845620"/>
            <a:ext cx="3643370" cy="583380"/>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מעוגל 27"/>
          <p:cNvSpPr/>
          <p:nvPr/>
        </p:nvSpPr>
        <p:spPr>
          <a:xfrm>
            <a:off x="285720" y="4262506"/>
            <a:ext cx="3786246" cy="214314"/>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TextBox 19"/>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
        <p:nvSpPr>
          <p:cNvPr id="22" name="מלבן 21"/>
          <p:cNvSpPr/>
          <p:nvPr/>
        </p:nvSpPr>
        <p:spPr>
          <a:xfrm>
            <a:off x="4644008" y="1196752"/>
            <a:ext cx="4248472" cy="49685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572000" y="980728"/>
            <a:ext cx="4392488" cy="4616648"/>
          </a:xfrm>
          <a:prstGeom prst="rect">
            <a:avLst/>
          </a:prstGeom>
          <a:noFill/>
        </p:spPr>
        <p:txBody>
          <a:bodyPr wrap="square" rtlCol="0">
            <a:spAutoFit/>
          </a:bodyPr>
          <a:lstStyle/>
          <a:p>
            <a:pPr algn="ctr" rtl="0"/>
            <a:r>
              <a:rPr lang="en-US" sz="1400" b="1" dirty="0"/>
              <a:t>8</a:t>
            </a:r>
          </a:p>
          <a:p>
            <a:pPr algn="ctr" rtl="0"/>
            <a:endParaRPr lang="en-US" sz="1400" b="1" dirty="0"/>
          </a:p>
          <a:p>
            <a:pPr algn="ctr" rtl="0"/>
            <a:r>
              <a:rPr lang="en-US" sz="1400" b="1" dirty="0"/>
              <a:t>Strategy of deterrence</a:t>
            </a:r>
          </a:p>
          <a:p>
            <a:pPr algn="l" rtl="0"/>
            <a:endParaRPr lang="en-US" sz="1400" dirty="0"/>
          </a:p>
          <a:p>
            <a:pPr algn="l" rtl="0"/>
            <a:r>
              <a:rPr lang="en-US" sz="1400" dirty="0"/>
              <a:t>Defense doctrine which was adopted by Israel is designed to ensure its ability to survive by force of weapons as long as the Arabs persist in their efforts to weaken and to destroy. </a:t>
            </a:r>
            <a:r>
              <a:rPr lang="en-US" sz="1400" dirty="0">
                <a:solidFill>
                  <a:srgbClr val="FF0000"/>
                </a:solidFill>
              </a:rPr>
              <a:t>Against aggressive objectives of war of the Arabs, the Israeli defense doctrine was set as deterrence strategy which is designed to prevent initiatives of Arab war against Israel</a:t>
            </a:r>
            <a:r>
              <a:rPr lang="en-US" sz="1400" dirty="0"/>
              <a:t>. The goal of empowering the Israeli military, through military doctrine, </a:t>
            </a:r>
            <a:r>
              <a:rPr lang="en-US" sz="1400" dirty="0">
                <a:solidFill>
                  <a:srgbClr val="FF0000"/>
                </a:solidFill>
              </a:rPr>
              <a:t>is to deter the Arabs from coming out against it in war which will break out when deterrence will be revealed as not enough. </a:t>
            </a:r>
          </a:p>
          <a:p>
            <a:pPr algn="l" rtl="0"/>
            <a:r>
              <a:rPr lang="en-US" sz="1400" dirty="0"/>
              <a:t>   This strategy strives to achieve to deter the Arabs  from attacking Israel, due to their objective of war, which is essentially the need to defend and is designed to thwart Arab attempts to destroy it. The objective of deterrence, therefore, is to prevent the wars since they are unnecessary, superfluous, and detrimental in every aspect, even when the military victory is big.   </a:t>
            </a:r>
          </a:p>
        </p:txBody>
      </p:sp>
      <p:sp>
        <p:nvSpPr>
          <p:cNvPr id="29" name="מלבן 28"/>
          <p:cNvSpPr/>
          <p:nvPr/>
        </p:nvSpPr>
        <p:spPr>
          <a:xfrm>
            <a:off x="251520" y="1052736"/>
            <a:ext cx="3960440" cy="49685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18051" y="908720"/>
            <a:ext cx="4165917" cy="5786199"/>
          </a:xfrm>
          <a:prstGeom prst="rect">
            <a:avLst/>
          </a:prstGeom>
          <a:noFill/>
        </p:spPr>
        <p:txBody>
          <a:bodyPr wrap="square" rtlCol="0">
            <a:spAutoFit/>
          </a:bodyPr>
          <a:lstStyle/>
          <a:p>
            <a:pPr algn="l" rtl="0"/>
            <a:r>
              <a:rPr lang="en-US" sz="1100" dirty="0">
                <a:solidFill>
                  <a:srgbClr val="FF0000"/>
                </a:solidFill>
              </a:rPr>
              <a:t>Not only military decisions of full scale wars  are intended to increase the effect of military deterrence of the IDF, but also the operational actions </a:t>
            </a:r>
            <a:r>
              <a:rPr lang="en-US" sz="1100" dirty="0"/>
              <a:t>in the framework of self-defense between wars: joint security, commanding hurtful retaliatory blows,  commando raids, special operations deep in enemy territory, and demonstrating its military technologies. All these are designed to increase the military frustration in the other camp  and the strength of military deterrence of the IDF.</a:t>
            </a:r>
          </a:p>
          <a:p>
            <a:pPr algn="l" rtl="0"/>
            <a:r>
              <a:rPr lang="en-US" sz="1100" dirty="0"/>
              <a:t>Thus, the power of general deterrence of Israel,  according to security doctrine, is based on the cumulative effect of repeating victories and the repeatability of thwarting attempts of the Arab world to realize their goal against Israel through war. </a:t>
            </a:r>
            <a:r>
              <a:rPr lang="en-US" sz="1100" dirty="0">
                <a:solidFill>
                  <a:srgbClr val="FF0000"/>
                </a:solidFill>
              </a:rPr>
              <a:t>The force of deterrence in theory, derives IDF military power, on one side, and the results of battles and wars actually, and on the other side, those who determine the general historical force of deterrence of Israel</a:t>
            </a:r>
            <a:r>
              <a:rPr lang="en-US" sz="1100" dirty="0"/>
              <a:t>. In the long historical score  fulfills the mission of the force of deterrence according to security doctrine.  The results of wars and military actions between wars, and the position of great powers, are the major causes which effect the Arabs to adapt to the idea that it is necessary to abandon their  path towards war and accept Israel’s existence. </a:t>
            </a:r>
          </a:p>
          <a:p>
            <a:pPr algn="l" rtl="0"/>
            <a:r>
              <a:rPr lang="en-US" sz="1100" dirty="0">
                <a:solidFill>
                  <a:srgbClr val="FF0000"/>
                </a:solidFill>
              </a:rPr>
              <a:t>Israel set principals for using clear and distinct “red lines” which leave no room for doubt</a:t>
            </a:r>
            <a:r>
              <a:rPr lang="en-US" sz="1100" dirty="0"/>
              <a:t>, and only if the enemy really wants to initiate war, he is not deterred, by ignoring the red lines and crossing them. The set lines are:</a:t>
            </a:r>
          </a:p>
          <a:p>
            <a:pPr algn="l" rtl="0"/>
            <a:endParaRPr lang="en-US" sz="1100" dirty="0"/>
          </a:p>
          <a:p>
            <a:pPr algn="l" rtl="0"/>
            <a:r>
              <a:rPr lang="en-US" sz="1000" b="1" dirty="0"/>
              <a:t>Military threat</a:t>
            </a:r>
          </a:p>
          <a:p>
            <a:pPr algn="l" rtl="0"/>
            <a:r>
              <a:rPr lang="en-US" sz="1000" b="1" dirty="0"/>
              <a:t>Military Attrition</a:t>
            </a:r>
          </a:p>
          <a:p>
            <a:pPr algn="l" rtl="0"/>
            <a:r>
              <a:rPr lang="en-US" sz="1000" b="1" dirty="0"/>
              <a:t>Starting a full war</a:t>
            </a:r>
          </a:p>
          <a:p>
            <a:pPr algn="l" rtl="0"/>
            <a:r>
              <a:rPr lang="en-US" sz="1000" b="1" dirty="0"/>
              <a:t>Total war</a:t>
            </a:r>
          </a:p>
          <a:p>
            <a:pPr algn="l" rtl="0"/>
            <a:endParaRPr lang="en-US" sz="1100" dirty="0"/>
          </a:p>
          <a:p>
            <a:pPr algn="l" rtl="0"/>
            <a:endParaRPr lang="en-US" sz="1100" dirty="0"/>
          </a:p>
          <a:p>
            <a:pPr algn="l" rtl="0"/>
            <a:endParaRPr lang="en-US" sz="1100" dirty="0"/>
          </a:p>
        </p:txBody>
      </p:sp>
      <p:sp>
        <p:nvSpPr>
          <p:cNvPr id="30" name="TextBox 29"/>
          <p:cNvSpPr txBox="1"/>
          <p:nvPr/>
        </p:nvSpPr>
        <p:spPr>
          <a:xfrm>
            <a:off x="107504" y="6453336"/>
            <a:ext cx="2918128" cy="276999"/>
          </a:xfrm>
          <a:prstGeom prst="rect">
            <a:avLst/>
          </a:prstGeom>
          <a:solidFill>
            <a:srgbClr val="0E77BE"/>
          </a:solidFill>
        </p:spPr>
        <p:txBody>
          <a:bodyPr wrap="square" rtlCol="1">
            <a:spAutoFit/>
          </a:bodyPr>
          <a:lstStyle/>
          <a:p>
            <a:pPr algn="l" rtl="0"/>
            <a:r>
              <a:rPr lang="en-US" sz="1200" dirty="0">
                <a:solidFill>
                  <a:schemeClr val="bg1"/>
                </a:solidFill>
                <a:latin typeface="Gisha" panose="020B0502040204020203" pitchFamily="34" charset="-79"/>
                <a:cs typeface="Gisha" panose="020B0502040204020203" pitchFamily="34" charset="-79"/>
              </a:rPr>
              <a:t>For Official Use Only</a:t>
            </a:r>
            <a:endParaRPr lang="he-IL" sz="1200" dirty="0">
              <a:solidFill>
                <a:schemeClr val="bg1"/>
              </a:solidFill>
              <a:latin typeface="Gisha" panose="020B0502040204020203" pitchFamily="34" charset="-79"/>
              <a:cs typeface="Gisha" panose="020B0502040204020203" pitchFamily="34" charset="-79"/>
            </a:endParaRPr>
          </a:p>
        </p:txBody>
      </p:sp>
      <p:sp>
        <p:nvSpPr>
          <p:cNvPr id="31" name="TextBox 30"/>
          <p:cNvSpPr txBox="1"/>
          <p:nvPr/>
        </p:nvSpPr>
        <p:spPr>
          <a:xfrm>
            <a:off x="5364088" y="6381328"/>
            <a:ext cx="3600400" cy="276999"/>
          </a:xfrm>
          <a:prstGeom prst="rect">
            <a:avLst/>
          </a:prstGeom>
          <a:solidFill>
            <a:srgbClr val="0E77BE"/>
          </a:solidFill>
        </p:spPr>
        <p:txBody>
          <a:bodyPr wrap="square" rtlCol="1">
            <a:spAutoFit/>
          </a:bodyPr>
          <a:lstStyle/>
          <a:p>
            <a:pPr algn="l" rtl="0"/>
            <a:endParaRPr lang="he-IL" sz="1200" dirty="0">
              <a:solidFill>
                <a:schemeClr val="bg1"/>
              </a:solidFill>
              <a:latin typeface="Gisha" panose="020B0502040204020203" pitchFamily="34" charset="-79"/>
              <a:cs typeface="Gisha" panose="020B0502040204020203" pitchFamily="34" charset="-79"/>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7"/>
          <p:cNvPicPr>
            <a:picLocks noChangeAspect="1" noChangeArrowheads="1"/>
          </p:cNvPicPr>
          <p:nvPr/>
        </p:nvPicPr>
        <p:blipFill>
          <a:blip r:embed="rId2" cstate="print"/>
          <a:srcRect/>
          <a:stretch>
            <a:fillRect/>
          </a:stretch>
        </p:blipFill>
        <p:spPr bwMode="auto">
          <a:xfrm>
            <a:off x="395536" y="5244571"/>
            <a:ext cx="8496944" cy="1542015"/>
          </a:xfrm>
          <a:prstGeom prst="rect">
            <a:avLst/>
          </a:prstGeom>
          <a:noFill/>
          <a:ln w="28575">
            <a:solidFill>
              <a:schemeClr val="tx1"/>
            </a:solidFill>
            <a:miter lim="800000"/>
            <a:headEnd/>
            <a:tailEnd/>
          </a:ln>
          <a:effectLst/>
        </p:spPr>
      </p:pic>
      <p:sp>
        <p:nvSpPr>
          <p:cNvPr id="2" name="כותרת 1"/>
          <p:cNvSpPr>
            <a:spLocks noGrp="1"/>
          </p:cNvSpPr>
          <p:nvPr>
            <p:ph type="title"/>
          </p:nvPr>
        </p:nvSpPr>
        <p:spPr>
          <a:xfrm>
            <a:off x="785786" y="131762"/>
            <a:ext cx="7500990" cy="868346"/>
          </a:xfrm>
        </p:spPr>
        <p:txBody>
          <a:bodyPr/>
          <a:lstStyle/>
          <a:p>
            <a:r>
              <a:rPr lang="en-US" sz="2000" dirty="0">
                <a:latin typeface="+mj-lt"/>
              </a:rPr>
              <a:t>The challenge of deterrence situational/ focused</a:t>
            </a:r>
            <a:endParaRPr lang="he-IL" sz="2000" dirty="0">
              <a:latin typeface="+mj-lt"/>
            </a:endParaRPr>
          </a:p>
        </p:txBody>
      </p:sp>
      <p:sp>
        <p:nvSpPr>
          <p:cNvPr id="20" name="TextBox 19"/>
          <p:cNvSpPr txBox="1"/>
          <p:nvPr/>
        </p:nvSpPr>
        <p:spPr bwMode="auto">
          <a:xfrm>
            <a:off x="4071934" y="3429000"/>
            <a:ext cx="3020346" cy="400110"/>
          </a:xfrm>
          <a:prstGeom prst="rect">
            <a:avLst/>
          </a:prstGeom>
          <a:noFill/>
          <a:ln w="9525">
            <a:noFill/>
            <a:miter lim="800000"/>
            <a:headEnd/>
            <a:tailEnd/>
          </a:ln>
          <a:effectLst/>
        </p:spPr>
        <p:txBody>
          <a:bodyPr vert="horz" wrap="square" lIns="91440" tIns="45720" rIns="91440" bIns="45720" numCol="1" rtlCol="1" anchor="ctr" anchorCtr="0" compatLnSpc="1">
            <a:prstTxWarp prst="textNoShape">
              <a:avLst/>
            </a:prstTxWarp>
            <a:spAutoFit/>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en-US" sz="2000" b="1" i="0" u="none" strike="noStrike" kern="0" cap="none" spc="0" normalizeH="0" baseline="0" noProof="0" dirty="0">
                <a:ln>
                  <a:noFill/>
                </a:ln>
                <a:solidFill>
                  <a:srgbClr val="0000FF"/>
                </a:solidFill>
                <a:effectLst/>
                <a:uLnTx/>
                <a:uFillTx/>
                <a:latin typeface="+mj-lt"/>
                <a:ea typeface="+mj-ea"/>
                <a:cs typeface="Guttman Hatzvi" pitchFamily="2" charset="-79"/>
              </a:rPr>
              <a:t>R</a:t>
            </a:r>
            <a:r>
              <a:rPr lang="en-US" sz="2000" b="1" kern="0" dirty="0" err="1">
                <a:solidFill>
                  <a:srgbClr val="0000FF"/>
                </a:solidFill>
                <a:latin typeface="+mj-lt"/>
                <a:ea typeface="+mj-ea"/>
                <a:cs typeface="Guttman Hatzvi" pitchFamily="2" charset="-79"/>
              </a:rPr>
              <a:t>outine</a:t>
            </a:r>
            <a:r>
              <a:rPr lang="en-US" sz="2000" b="1" kern="0" dirty="0">
                <a:solidFill>
                  <a:srgbClr val="0000FF"/>
                </a:solidFill>
                <a:latin typeface="+mj-lt"/>
                <a:ea typeface="+mj-ea"/>
                <a:cs typeface="Guttman Hatzvi" pitchFamily="2" charset="-79"/>
              </a:rPr>
              <a:t> operations- IDF</a:t>
            </a:r>
            <a:endParaRPr kumimoji="0" lang="he-IL" sz="2000" b="1" i="0" u="none" strike="noStrike" kern="0" cap="none" spc="0" normalizeH="0" baseline="0" noProof="0" dirty="0">
              <a:ln>
                <a:noFill/>
              </a:ln>
              <a:solidFill>
                <a:srgbClr val="0000FF"/>
              </a:solidFill>
              <a:effectLst/>
              <a:uLnTx/>
              <a:uFillTx/>
              <a:latin typeface="+mj-lt"/>
              <a:ea typeface="+mj-ea"/>
              <a:cs typeface="Guttman Hatzvi" pitchFamily="2" charset="-79"/>
            </a:endParaRPr>
          </a:p>
        </p:txBody>
      </p:sp>
      <p:sp>
        <p:nvSpPr>
          <p:cNvPr id="18" name="TextBox 17"/>
          <p:cNvSpPr txBox="1"/>
          <p:nvPr/>
        </p:nvSpPr>
        <p:spPr bwMode="auto">
          <a:xfrm>
            <a:off x="5214942" y="3851980"/>
            <a:ext cx="3286148" cy="113877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ctr" anchorCtr="0" compatLnSpc="1">
            <a:prstTxWarp prst="textNoShape">
              <a:avLst/>
            </a:prstTxWarp>
            <a:spAutoFit/>
          </a:bodyPr>
          <a:lstStyle/>
          <a:p>
            <a:pPr algn="l" rtl="0" eaLnBrk="0" hangingPunct="0"/>
            <a:r>
              <a:rPr lang="he-IL" sz="2000" kern="0" dirty="0">
                <a:latin typeface="+mj-lt"/>
                <a:cs typeface="Guttman Hatzvi" pitchFamily="2" charset="-79"/>
              </a:rPr>
              <a:t>"</a:t>
            </a:r>
            <a:r>
              <a:rPr lang="en-US" sz="1600" kern="0" dirty="0">
                <a:latin typeface="+mj-lt"/>
                <a:cs typeface="Guttman Hatzvi" pitchFamily="2" charset="-79"/>
              </a:rPr>
              <a:t>Accelerated decay "- because of intensification of the opponent, accumulation operational confidence ...</a:t>
            </a:r>
            <a:endParaRPr kumimoji="0" lang="he-IL" sz="2200" b="1" i="0" u="none" strike="noStrike" kern="0" cap="none" spc="0" normalizeH="0" baseline="0" noProof="0" dirty="0">
              <a:ln>
                <a:noFill/>
              </a:ln>
              <a:solidFill>
                <a:schemeClr val="bg1"/>
              </a:solidFill>
              <a:effectLst/>
              <a:uLnTx/>
              <a:uFillTx/>
              <a:latin typeface="+mj-lt"/>
              <a:ea typeface="+mj-ea"/>
              <a:cs typeface="Guttman Hatzvi" pitchFamily="2" charset="-79"/>
            </a:endParaRPr>
          </a:p>
        </p:txBody>
      </p:sp>
      <p:sp>
        <p:nvSpPr>
          <p:cNvPr id="28" name="TextBox 27"/>
          <p:cNvSpPr txBox="1"/>
          <p:nvPr/>
        </p:nvSpPr>
        <p:spPr bwMode="auto">
          <a:xfrm>
            <a:off x="4214810" y="3071810"/>
            <a:ext cx="4173614" cy="400110"/>
          </a:xfrm>
          <a:prstGeom prst="rect">
            <a:avLst/>
          </a:prstGeom>
          <a:noFill/>
          <a:ln w="9525">
            <a:noFill/>
            <a:miter lim="800000"/>
            <a:headEnd/>
            <a:tailEnd/>
          </a:ln>
          <a:effectLst/>
        </p:spPr>
        <p:txBody>
          <a:bodyPr vert="horz" wrap="square" lIns="91440" tIns="45720" rIns="91440" bIns="45720" numCol="1" rtlCol="1" anchor="ctr" anchorCtr="0" compatLnSpc="1">
            <a:prstTxWarp prst="textNoShape">
              <a:avLst/>
            </a:prstTxWarp>
            <a:spAutoFit/>
          </a:bodyPr>
          <a:lstStyle/>
          <a:p>
            <a:pPr eaLnBrk="0" fontAlgn="base" hangingPunct="0">
              <a:spcBef>
                <a:spcPct val="0"/>
              </a:spcBef>
              <a:spcAft>
                <a:spcPct val="0"/>
              </a:spcAft>
            </a:pPr>
            <a:r>
              <a:rPr lang="en-US" sz="2000" b="1" kern="0" dirty="0">
                <a:solidFill>
                  <a:srgbClr val="006600"/>
                </a:solidFill>
                <a:latin typeface="+mj-lt"/>
                <a:ea typeface="+mj-ea"/>
                <a:cs typeface="Guttman Hatzvi" pitchFamily="2" charset="-79"/>
              </a:rPr>
              <a:t>Restraint threshold of the enemy</a:t>
            </a:r>
            <a:endParaRPr kumimoji="0" lang="he-IL" sz="2000" b="1" i="0" u="none" strike="noStrike" kern="0" cap="none" spc="0" normalizeH="0" baseline="0" noProof="0" dirty="0">
              <a:ln>
                <a:noFill/>
              </a:ln>
              <a:solidFill>
                <a:srgbClr val="006600"/>
              </a:solidFill>
              <a:effectLst/>
              <a:uLnTx/>
              <a:uFillTx/>
              <a:latin typeface="+mj-lt"/>
              <a:ea typeface="+mj-ea"/>
              <a:cs typeface="Guttman Hatzvi" pitchFamily="2" charset="-79"/>
            </a:endParaRPr>
          </a:p>
        </p:txBody>
      </p:sp>
      <p:sp>
        <p:nvSpPr>
          <p:cNvPr id="44" name="TextBox 43"/>
          <p:cNvSpPr txBox="1"/>
          <p:nvPr/>
        </p:nvSpPr>
        <p:spPr bwMode="auto">
          <a:xfrm>
            <a:off x="0" y="476672"/>
            <a:ext cx="8460432" cy="1015663"/>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1" anchor="ctr" anchorCtr="0" compatLnSpc="1">
            <a:prstTxWarp prst="textNoShape">
              <a:avLst/>
            </a:prstTxWarp>
            <a:spAutoFit/>
          </a:bodyPr>
          <a:lstStyle/>
          <a:p>
            <a:pPr marL="342900" indent="-342900" algn="l" rtl="0" eaLnBrk="0" hangingPunct="0">
              <a:lnSpc>
                <a:spcPct val="150000"/>
              </a:lnSpc>
              <a:buSzPct val="100000"/>
            </a:pPr>
            <a:r>
              <a:rPr lang="en-US" sz="2000" dirty="0">
                <a:solidFill>
                  <a:srgbClr val="002060"/>
                </a:solidFill>
                <a:latin typeface="+mj-lt"/>
                <a:ea typeface="Tahoma" pitchFamily="34" charset="0"/>
                <a:cs typeface="Guttman Hatzvi" pitchFamily="2" charset="-79"/>
              </a:rPr>
              <a:t>The need: a variety of modes of operation, in an effort to understand the "restraint threshold" And is derived from our range of operation</a:t>
            </a:r>
            <a:endParaRPr lang="he-IL" sz="2000" dirty="0">
              <a:solidFill>
                <a:srgbClr val="002060"/>
              </a:solidFill>
              <a:latin typeface="+mj-lt"/>
              <a:ea typeface="Tahoma" pitchFamily="34" charset="0"/>
              <a:cs typeface="Guttman Hatzvi" pitchFamily="2" charset="-79"/>
            </a:endParaRPr>
          </a:p>
        </p:txBody>
      </p:sp>
      <p:grpSp>
        <p:nvGrpSpPr>
          <p:cNvPr id="6" name="קבוצה 30"/>
          <p:cNvGrpSpPr/>
          <p:nvPr/>
        </p:nvGrpSpPr>
        <p:grpSpPr>
          <a:xfrm>
            <a:off x="-71470" y="1828768"/>
            <a:ext cx="5000628" cy="3413711"/>
            <a:chOff x="815018" y="1740953"/>
            <a:chExt cx="5000628" cy="3413711"/>
          </a:xfrm>
        </p:grpSpPr>
        <p:cxnSp>
          <p:nvCxnSpPr>
            <p:cNvPr id="4" name="מחבר חץ ישר 3"/>
            <p:cNvCxnSpPr/>
            <p:nvPr/>
          </p:nvCxnSpPr>
          <p:spPr>
            <a:xfrm>
              <a:off x="1928794" y="4786322"/>
              <a:ext cx="3714776"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מחבר חץ ישר 4"/>
            <p:cNvCxnSpPr/>
            <p:nvPr/>
          </p:nvCxnSpPr>
          <p:spPr>
            <a:xfrm rot="5400000" flipH="1" flipV="1">
              <a:off x="536150" y="3392884"/>
              <a:ext cx="2786082" cy="7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bwMode="auto">
            <a:xfrm>
              <a:off x="1987194" y="4816110"/>
              <a:ext cx="3114072" cy="338554"/>
            </a:xfrm>
            <a:prstGeom prst="rect">
              <a:avLst/>
            </a:prstGeom>
            <a:noFill/>
            <a:ln w="9525">
              <a:noFill/>
              <a:miter lim="800000"/>
              <a:headEnd/>
              <a:tailEnd/>
            </a:ln>
            <a:effectLst/>
          </p:spPr>
          <p:txBody>
            <a:bodyPr vert="horz" wrap="square" lIns="91440" tIns="45720" rIns="91440" bIns="45720" numCol="1" rtlCol="1" anchor="ctr" anchorCtr="0" compatLnSpc="1">
              <a:prstTxWarp prst="textNoShape">
                <a:avLst/>
              </a:prstTxWarp>
              <a:spAutoFit/>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en-US" sz="1600" b="1" i="0" u="none" strike="noStrike" kern="0" cap="none" spc="0" normalizeH="0" baseline="0" noProof="0" dirty="0">
                  <a:ln>
                    <a:noFill/>
                  </a:ln>
                  <a:effectLst/>
                  <a:uLnTx/>
                  <a:uFillTx/>
                  <a:latin typeface="+mj-lt"/>
                  <a:ea typeface="+mj-ea"/>
                  <a:cs typeface="Guttman Hatzvi" pitchFamily="2" charset="-79"/>
                </a:rPr>
                <a:t>T</a:t>
              </a:r>
              <a:r>
                <a:rPr lang="en-US" sz="1600" b="1" kern="0" dirty="0" err="1">
                  <a:latin typeface="+mj-lt"/>
                  <a:ea typeface="+mj-ea"/>
                  <a:cs typeface="Guttman Hatzvi" pitchFamily="2" charset="-79"/>
                </a:rPr>
                <a:t>ime</a:t>
              </a:r>
              <a:r>
                <a:rPr lang="en-US" sz="1600" b="1" kern="0" dirty="0">
                  <a:latin typeface="+mj-lt"/>
                  <a:ea typeface="+mj-ea"/>
                  <a:cs typeface="Guttman Hatzvi" pitchFamily="2" charset="-79"/>
                </a:rPr>
                <a:t>- Previous confrontation</a:t>
              </a:r>
              <a:endParaRPr kumimoji="0" lang="he-IL" sz="1600" b="1" i="0" u="none" strike="noStrike" kern="0" cap="none" spc="0" normalizeH="0" baseline="0" noProof="0" dirty="0">
                <a:ln>
                  <a:noFill/>
                </a:ln>
                <a:effectLst/>
                <a:uLnTx/>
                <a:uFillTx/>
                <a:latin typeface="+mj-lt"/>
                <a:ea typeface="+mj-ea"/>
                <a:cs typeface="Guttman Hatzvi" pitchFamily="2" charset="-79"/>
              </a:endParaRPr>
            </a:p>
          </p:txBody>
        </p:sp>
        <p:sp>
          <p:nvSpPr>
            <p:cNvPr id="10" name="TextBox 9"/>
            <p:cNvSpPr txBox="1"/>
            <p:nvPr/>
          </p:nvSpPr>
          <p:spPr bwMode="auto">
            <a:xfrm>
              <a:off x="815018" y="3123481"/>
              <a:ext cx="1142976" cy="523220"/>
            </a:xfrm>
            <a:prstGeom prst="rect">
              <a:avLst/>
            </a:prstGeom>
            <a:noFill/>
            <a:ln w="9525">
              <a:noFill/>
              <a:miter lim="800000"/>
              <a:headEnd/>
              <a:tailEnd/>
            </a:ln>
            <a:effectLst/>
          </p:spPr>
          <p:txBody>
            <a:bodyPr vert="horz" wrap="square" lIns="91440" tIns="45720" rIns="91440" bIns="45720" numCol="1" rtlCol="1" anchor="ctr" anchorCtr="0" compatLnSpc="1">
              <a:prstTxWarp prst="textNoShape">
                <a:avLst/>
              </a:prstTxWarp>
              <a:spAutoFit/>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en-US" sz="1400" b="1" i="0" u="none" strike="noStrike" kern="0" cap="none" spc="0" normalizeH="0" baseline="0" noProof="0" dirty="0">
                  <a:ln>
                    <a:noFill/>
                  </a:ln>
                  <a:effectLst/>
                  <a:uLnTx/>
                  <a:uFillTx/>
                  <a:latin typeface="+mj-lt"/>
                  <a:ea typeface="+mj-ea"/>
                  <a:cs typeface="Guttman Hatzvi" pitchFamily="2" charset="-79"/>
                </a:rPr>
                <a:t>L</a:t>
              </a:r>
              <a:r>
                <a:rPr lang="en-US" sz="1400" b="1" kern="0" dirty="0" err="1">
                  <a:latin typeface="+mj-lt"/>
                  <a:ea typeface="+mj-ea"/>
                  <a:cs typeface="Guttman Hatzvi" pitchFamily="2" charset="-79"/>
                </a:rPr>
                <a:t>evel</a:t>
              </a:r>
              <a:r>
                <a:rPr lang="en-US" sz="1400" b="1" kern="0" dirty="0">
                  <a:latin typeface="+mj-lt"/>
                  <a:ea typeface="+mj-ea"/>
                  <a:cs typeface="Guttman Hatzvi" pitchFamily="2" charset="-79"/>
                </a:rPr>
                <a:t> of deterrence</a:t>
              </a:r>
              <a:endParaRPr kumimoji="0" lang="he-IL" sz="1400" b="1" i="0" u="none" strike="noStrike" kern="0" cap="none" spc="0" normalizeH="0" baseline="0" noProof="0" dirty="0">
                <a:ln>
                  <a:noFill/>
                </a:ln>
                <a:effectLst/>
                <a:uLnTx/>
                <a:uFillTx/>
                <a:latin typeface="+mj-lt"/>
                <a:ea typeface="+mj-ea"/>
                <a:cs typeface="Guttman Hatzvi" pitchFamily="2" charset="-79"/>
              </a:endParaRPr>
            </a:p>
          </p:txBody>
        </p:sp>
        <p:cxnSp>
          <p:nvCxnSpPr>
            <p:cNvPr id="12" name="מחבר חץ ישר 11"/>
            <p:cNvCxnSpPr/>
            <p:nvPr/>
          </p:nvCxnSpPr>
          <p:spPr>
            <a:xfrm>
              <a:off x="2000232" y="2571744"/>
              <a:ext cx="3286148" cy="1428760"/>
            </a:xfrm>
            <a:prstGeom prst="straightConnector1">
              <a:avLst/>
            </a:prstGeom>
            <a:ln w="28575">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bwMode="auto">
            <a:xfrm rot="1468008">
              <a:off x="3029564" y="3202167"/>
              <a:ext cx="2786082" cy="400110"/>
            </a:xfrm>
            <a:prstGeom prst="rect">
              <a:avLst/>
            </a:prstGeom>
            <a:noFill/>
            <a:ln w="9525">
              <a:noFill/>
              <a:miter lim="800000"/>
              <a:headEnd/>
              <a:tailEnd/>
            </a:ln>
            <a:effectLst/>
          </p:spPr>
          <p:txBody>
            <a:bodyPr vert="horz" wrap="square" lIns="91440" tIns="45720" rIns="91440" bIns="45720" numCol="1" rtlCol="1" anchor="ctr" anchorCtr="0" compatLnSpc="1">
              <a:prstTxWarp prst="textNoShape">
                <a:avLst/>
              </a:prstTxWarp>
              <a:spAutoFit/>
            </a:bodyPr>
            <a:lstStyle/>
            <a:p>
              <a:pPr eaLnBrk="0" fontAlgn="base" hangingPunct="0">
                <a:spcBef>
                  <a:spcPct val="0"/>
                </a:spcBef>
                <a:spcAft>
                  <a:spcPct val="0"/>
                </a:spcAft>
              </a:pPr>
              <a:r>
                <a:rPr lang="en-US" sz="2000" b="1" kern="0" dirty="0">
                  <a:latin typeface="+mj-lt"/>
                  <a:ea typeface="+mj-ea"/>
                  <a:cs typeface="Guttman Hatzvi" pitchFamily="2" charset="-79"/>
                </a:rPr>
                <a:t>"Natural decay"</a:t>
              </a:r>
              <a:endParaRPr kumimoji="0" lang="he-IL" sz="2000" b="1" i="0" u="none" strike="noStrike" kern="0" cap="none" spc="0" normalizeH="0" baseline="0" noProof="0" dirty="0">
                <a:ln>
                  <a:noFill/>
                </a:ln>
                <a:effectLst/>
                <a:uLnTx/>
                <a:uFillTx/>
                <a:latin typeface="+mj-lt"/>
                <a:ea typeface="+mj-ea"/>
                <a:cs typeface="Guttman Hatzvi" pitchFamily="2" charset="-79"/>
              </a:endParaRPr>
            </a:p>
          </p:txBody>
        </p:sp>
        <p:cxnSp>
          <p:nvCxnSpPr>
            <p:cNvPr id="16" name="מחבר חץ ישר 15"/>
            <p:cNvCxnSpPr/>
            <p:nvPr/>
          </p:nvCxnSpPr>
          <p:spPr>
            <a:xfrm>
              <a:off x="2000232" y="2643182"/>
              <a:ext cx="3143272" cy="1928826"/>
            </a:xfrm>
            <a:prstGeom prst="straightConnector1">
              <a:avLst/>
            </a:prstGeom>
            <a:ln w="28575">
              <a:solidFill>
                <a:srgbClr val="FF33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bwMode="auto">
            <a:xfrm rot="1846509">
              <a:off x="2805912" y="3525219"/>
              <a:ext cx="2786082" cy="400110"/>
            </a:xfrm>
            <a:prstGeom prst="rect">
              <a:avLst/>
            </a:prstGeom>
            <a:noFill/>
            <a:ln w="9525">
              <a:noFill/>
              <a:miter lim="800000"/>
              <a:headEnd/>
              <a:tailEnd/>
            </a:ln>
            <a:effectLst/>
          </p:spPr>
          <p:txBody>
            <a:bodyPr vert="horz" wrap="square" lIns="91440" tIns="45720" rIns="91440" bIns="45720" numCol="1" rtlCol="1" anchor="ctr" anchorCtr="0" compatLnSpc="1">
              <a:prstTxWarp prst="textNoShape">
                <a:avLst/>
              </a:prstTxWarp>
              <a:spAutoFit/>
            </a:bodyPr>
            <a:lstStyle/>
            <a:p>
              <a:pPr eaLnBrk="0" fontAlgn="base" hangingPunct="0">
                <a:spcBef>
                  <a:spcPct val="0"/>
                </a:spcBef>
                <a:spcAft>
                  <a:spcPct val="0"/>
                </a:spcAft>
              </a:pPr>
              <a:r>
                <a:rPr lang="en-US" sz="2000" b="1" kern="0" dirty="0">
                  <a:latin typeface="+mj-lt"/>
                  <a:ea typeface="Gungsuh" pitchFamily="18" charset="-127"/>
                  <a:cs typeface="Guttman Hatzvi" pitchFamily="2" charset="-79"/>
                </a:rPr>
                <a:t>"Rapid decay"</a:t>
              </a:r>
              <a:endParaRPr kumimoji="0" lang="he-IL" sz="2000" b="1" i="0" u="none" strike="noStrike" kern="0" cap="none" spc="0" normalizeH="0" baseline="0" noProof="0" dirty="0">
                <a:ln>
                  <a:noFill/>
                </a:ln>
                <a:effectLst/>
                <a:uLnTx/>
                <a:uFillTx/>
                <a:latin typeface="+mj-lt"/>
                <a:ea typeface="Gungsuh" pitchFamily="18" charset="-127"/>
                <a:cs typeface="Guttman Hatzvi" pitchFamily="2" charset="-79"/>
              </a:endParaRPr>
            </a:p>
          </p:txBody>
        </p:sp>
        <p:sp>
          <p:nvSpPr>
            <p:cNvPr id="21" name="חץ למעלה 20"/>
            <p:cNvSpPr/>
            <p:nvPr/>
          </p:nvSpPr>
          <p:spPr>
            <a:xfrm>
              <a:off x="3571868" y="2857496"/>
              <a:ext cx="285752" cy="428628"/>
            </a:xfrm>
            <a:prstGeom prst="upArrow">
              <a:avLst/>
            </a:prstGeom>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mj-lt"/>
                <a:cs typeface="Guttman Hatzvi" pitchFamily="2" charset="-79"/>
              </a:endParaRPr>
            </a:p>
          </p:txBody>
        </p:sp>
        <p:sp>
          <p:nvSpPr>
            <p:cNvPr id="22" name="חץ למעלה 21"/>
            <p:cNvSpPr/>
            <p:nvPr/>
          </p:nvSpPr>
          <p:spPr>
            <a:xfrm>
              <a:off x="3071802" y="2786058"/>
              <a:ext cx="285752" cy="285752"/>
            </a:xfrm>
            <a:prstGeom prst="upArrow">
              <a:avLst/>
            </a:prstGeom>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mj-lt"/>
                <a:cs typeface="Guttman Hatzvi" pitchFamily="2" charset="-79"/>
              </a:endParaRPr>
            </a:p>
          </p:txBody>
        </p:sp>
        <p:cxnSp>
          <p:nvCxnSpPr>
            <p:cNvPr id="23" name="מחבר חץ ישר 22"/>
            <p:cNvCxnSpPr/>
            <p:nvPr/>
          </p:nvCxnSpPr>
          <p:spPr>
            <a:xfrm>
              <a:off x="2000232" y="2500306"/>
              <a:ext cx="3475682" cy="331456"/>
            </a:xfrm>
            <a:prstGeom prst="straightConnector1">
              <a:avLst/>
            </a:prstGeom>
            <a:ln w="28575">
              <a:solidFill>
                <a:srgbClr val="FF33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bwMode="auto">
            <a:xfrm rot="182465">
              <a:off x="2210794" y="2172546"/>
              <a:ext cx="2786082" cy="400110"/>
            </a:xfrm>
            <a:prstGeom prst="rect">
              <a:avLst/>
            </a:prstGeom>
            <a:noFill/>
            <a:ln w="9525">
              <a:noFill/>
              <a:miter lim="800000"/>
              <a:headEnd/>
              <a:tailEnd/>
            </a:ln>
            <a:effectLst/>
          </p:spPr>
          <p:txBody>
            <a:bodyPr vert="horz" wrap="square" lIns="91440" tIns="45720" rIns="91440" bIns="45720" numCol="1" rtlCol="1"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b="1" kern="0" noProof="0" dirty="0">
                  <a:latin typeface="+mj-lt"/>
                  <a:ea typeface="+mj-ea"/>
                  <a:cs typeface="Gisha" pitchFamily="34" charset="-79"/>
                </a:rPr>
                <a:t>Desired situation</a:t>
              </a:r>
              <a:endParaRPr kumimoji="0" lang="he-IL" sz="2000" b="1" i="0" u="none" strike="noStrike" kern="0" cap="none" spc="0" normalizeH="0" baseline="0" noProof="0" dirty="0">
                <a:ln>
                  <a:noFill/>
                </a:ln>
                <a:effectLst/>
                <a:uLnTx/>
                <a:uFillTx/>
                <a:latin typeface="+mj-lt"/>
                <a:ea typeface="+mj-ea"/>
                <a:cs typeface="Gisha" pitchFamily="34" charset="-79"/>
              </a:endParaRPr>
            </a:p>
          </p:txBody>
        </p:sp>
        <p:cxnSp>
          <p:nvCxnSpPr>
            <p:cNvPr id="24" name="מחבר חץ ישר 23"/>
            <p:cNvCxnSpPr/>
            <p:nvPr/>
          </p:nvCxnSpPr>
          <p:spPr>
            <a:xfrm>
              <a:off x="2000232" y="2500306"/>
              <a:ext cx="3500462" cy="785818"/>
            </a:xfrm>
            <a:prstGeom prst="straightConnector1">
              <a:avLst/>
            </a:prstGeom>
            <a:ln w="28575">
              <a:solidFill>
                <a:srgbClr val="0066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1" name="חץ למעלה 40"/>
            <p:cNvSpPr/>
            <p:nvPr/>
          </p:nvSpPr>
          <p:spPr>
            <a:xfrm>
              <a:off x="3857620" y="2714620"/>
              <a:ext cx="285752" cy="714380"/>
            </a:xfrm>
            <a:prstGeom prst="upArrow">
              <a:avLst/>
            </a:prstGeom>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mj-lt"/>
                <a:cs typeface="Guttman Hatzvi" pitchFamily="2" charset="-79"/>
              </a:endParaRPr>
            </a:p>
          </p:txBody>
        </p:sp>
        <p:sp>
          <p:nvSpPr>
            <p:cNvPr id="42" name="פיצוץ 1 41"/>
            <p:cNvSpPr/>
            <p:nvPr/>
          </p:nvSpPr>
          <p:spPr>
            <a:xfrm>
              <a:off x="3857620" y="2500306"/>
              <a:ext cx="357190" cy="35719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mj-lt"/>
                <a:cs typeface="Guttman Hatzvi" pitchFamily="2" charset="-79"/>
              </a:endParaRPr>
            </a:p>
          </p:txBody>
        </p:sp>
        <p:sp>
          <p:nvSpPr>
            <p:cNvPr id="43" name="TextBox 42"/>
            <p:cNvSpPr txBox="1"/>
            <p:nvPr/>
          </p:nvSpPr>
          <p:spPr bwMode="auto">
            <a:xfrm rot="20293042">
              <a:off x="3520950" y="1740953"/>
              <a:ext cx="1929205" cy="707886"/>
            </a:xfrm>
            <a:prstGeom prst="rect">
              <a:avLst/>
            </a:prstGeom>
            <a:noFill/>
            <a:ln w="9525">
              <a:noFill/>
              <a:miter lim="800000"/>
              <a:headEnd/>
              <a:tailEnd/>
            </a:ln>
            <a:effectLst/>
          </p:spPr>
          <p:txBody>
            <a:bodyPr vert="horz" wrap="square" lIns="91440" tIns="45720" rIns="91440" bIns="45720" numCol="1" rtlCol="1" anchor="ctr" anchorCtr="0" compatLnSpc="1">
              <a:prstTxWarp prst="textNoShape">
                <a:avLst/>
              </a:prstTxWarp>
              <a:spAutoFit/>
            </a:bodyPr>
            <a:lstStyle/>
            <a:p>
              <a:pPr eaLnBrk="0" fontAlgn="base" hangingPunct="0">
                <a:spcBef>
                  <a:spcPct val="0"/>
                </a:spcBef>
                <a:spcAft>
                  <a:spcPct val="0"/>
                </a:spcAft>
              </a:pPr>
              <a:r>
                <a:rPr lang="en-US" sz="2000" b="1" kern="0" dirty="0">
                  <a:solidFill>
                    <a:srgbClr val="FF0000"/>
                  </a:solidFill>
                  <a:latin typeface="+mj-lt"/>
                  <a:ea typeface="GungsuhChe" pitchFamily="49" charset="-127"/>
                  <a:cs typeface="Guttman Hatzvi" pitchFamily="2" charset="-79"/>
                </a:rPr>
                <a:t>Unwanted conflict</a:t>
              </a:r>
              <a:endParaRPr kumimoji="0" lang="he-IL" sz="2000" b="1" i="0" u="none" strike="noStrike" kern="0" cap="none" spc="0" normalizeH="0" baseline="0" noProof="0" dirty="0">
                <a:ln>
                  <a:noFill/>
                </a:ln>
                <a:solidFill>
                  <a:srgbClr val="FF0000"/>
                </a:solidFill>
                <a:effectLst/>
                <a:uLnTx/>
                <a:uFillTx/>
                <a:latin typeface="+mj-lt"/>
                <a:ea typeface="GungsuhChe" pitchFamily="49" charset="-127"/>
                <a:cs typeface="Guttman Hatzvi" pitchFamily="2" charset="-79"/>
              </a:endParaRPr>
            </a:p>
          </p:txBody>
        </p:sp>
      </p:grpSp>
      <p:sp>
        <p:nvSpPr>
          <p:cNvPr id="32" name="TextBox 31"/>
          <p:cNvSpPr txBox="1"/>
          <p:nvPr/>
        </p:nvSpPr>
        <p:spPr>
          <a:xfrm>
            <a:off x="285720" y="6357958"/>
            <a:ext cx="928694" cy="369332"/>
          </a:xfrm>
          <a:prstGeom prst="rect">
            <a:avLst/>
          </a:prstGeom>
          <a:solidFill>
            <a:srgbClr val="0070C0"/>
          </a:solidFill>
        </p:spPr>
        <p:txBody>
          <a:bodyPr wrap="square" rtlCol="1">
            <a:spAutoFit/>
          </a:bodyPr>
          <a:lstStyle/>
          <a:p>
            <a:endParaRPr lang="he-IL" dirty="0">
              <a:latin typeface="+mj-lt"/>
            </a:endParaRPr>
          </a:p>
        </p:txBody>
      </p:sp>
      <p:sp>
        <p:nvSpPr>
          <p:cNvPr id="33" name="TextBox 32"/>
          <p:cNvSpPr txBox="1"/>
          <p:nvPr/>
        </p:nvSpPr>
        <p:spPr>
          <a:xfrm>
            <a:off x="144016" y="5264040"/>
            <a:ext cx="8892480" cy="1477328"/>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l" rtl="0"/>
            <a:r>
              <a:rPr lang="en-US" b="1" u="sng" dirty="0">
                <a:latin typeface="+mj-lt"/>
              </a:rPr>
              <a:t>The basic assumption in use of force in campaigns between wars</a:t>
            </a:r>
          </a:p>
          <a:p>
            <a:pPr algn="l" rtl="0"/>
            <a:endParaRPr lang="en-US" dirty="0">
              <a:latin typeface="+mj-lt"/>
            </a:endParaRPr>
          </a:p>
          <a:p>
            <a:pPr algn="l" rtl="0"/>
            <a:r>
              <a:rPr lang="en-US" dirty="0">
                <a:latin typeface="+mj-lt"/>
              </a:rPr>
              <a:t>11. Assumption of Use of Force in campaigns between wars  </a:t>
            </a:r>
            <a:r>
              <a:rPr lang="en-US" b="1" dirty="0">
                <a:latin typeface="+mj-lt"/>
              </a:rPr>
              <a:t>in routine </a:t>
            </a:r>
            <a:r>
              <a:rPr lang="en-US" dirty="0">
                <a:latin typeface="+mj-lt"/>
              </a:rPr>
              <a:t> it is to damage the intensification of the opponent, create deterrence, better conditions for operations and wars and as much as possible distance intense/ high Use of Force  (In wars or operations).</a:t>
            </a:r>
            <a:endParaRPr lang="he-IL" dirty="0">
              <a:latin typeface="+mj-lt"/>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6372200" cy="868346"/>
          </a:xfrm>
        </p:spPr>
        <p:txBody>
          <a:bodyPr/>
          <a:lstStyle/>
          <a:p>
            <a:pPr rtl="0"/>
            <a:r>
              <a:rPr lang="en-US" sz="2800" dirty="0">
                <a:latin typeface="Gisha" panose="020B0502040204020203" pitchFamily="34" charset="-79"/>
                <a:cs typeface="Gisha" panose="020B0502040204020203" pitchFamily="34" charset="-79"/>
              </a:rPr>
              <a:t>From Deterring Operations to Limited Campaigns </a:t>
            </a:r>
            <a:endParaRPr lang="he-IL" sz="2800" dirty="0">
              <a:latin typeface="Gisha" panose="020B0502040204020203" pitchFamily="34" charset="-79"/>
              <a:cs typeface="Gisha" panose="020B0502040204020203" pitchFamily="34" charset="-79"/>
            </a:endParaRPr>
          </a:p>
        </p:txBody>
      </p:sp>
      <p:sp>
        <p:nvSpPr>
          <p:cNvPr id="3" name="Title 1"/>
          <p:cNvSpPr txBox="1">
            <a:spLocks/>
          </p:cNvSpPr>
          <p:nvPr/>
        </p:nvSpPr>
        <p:spPr>
          <a:xfrm>
            <a:off x="395536" y="1052736"/>
            <a:ext cx="8352928" cy="5040560"/>
          </a:xfrm>
          <a:prstGeom prst="rect">
            <a:avLst/>
          </a:prstGeom>
        </p:spPr>
        <p:txBody>
          <a:bodyPr/>
          <a:lstStyle>
            <a:lvl1pPr algn="ctr" rtl="1" eaLnBrk="1" fontAlgn="base" hangingPunct="1">
              <a:spcBef>
                <a:spcPct val="0"/>
              </a:spcBef>
              <a:spcAft>
                <a:spcPct val="0"/>
              </a:spcAft>
              <a:defRPr lang="he-IL" sz="3200" b="1" kern="1200" dirty="0">
                <a:solidFill>
                  <a:schemeClr val="tx1"/>
                </a:solidFill>
                <a:latin typeface="Guttman Hatzvi" pitchFamily="2" charset="-79"/>
                <a:ea typeface="+mj-ea"/>
                <a:cs typeface="Guttman Hatzvi" pitchFamily="2" charset="-79"/>
              </a:defRPr>
            </a:lvl1pPr>
            <a:lvl2pPr algn="ctr" rtl="1" eaLnBrk="1" fontAlgn="base" hangingPunct="1">
              <a:spcBef>
                <a:spcPct val="0"/>
              </a:spcBef>
              <a:spcAft>
                <a:spcPct val="0"/>
              </a:spcAft>
              <a:defRPr sz="4400">
                <a:solidFill>
                  <a:schemeClr val="tx1"/>
                </a:solidFill>
                <a:latin typeface="Calibri" pitchFamily="34" charset="0"/>
                <a:cs typeface="Times New Roman" pitchFamily="18" charset="0"/>
              </a:defRPr>
            </a:lvl2pPr>
            <a:lvl3pPr algn="ctr" rtl="1" eaLnBrk="1" fontAlgn="base" hangingPunct="1">
              <a:spcBef>
                <a:spcPct val="0"/>
              </a:spcBef>
              <a:spcAft>
                <a:spcPct val="0"/>
              </a:spcAft>
              <a:defRPr sz="4400">
                <a:solidFill>
                  <a:schemeClr val="tx1"/>
                </a:solidFill>
                <a:latin typeface="Calibri" pitchFamily="34" charset="0"/>
                <a:cs typeface="Times New Roman" pitchFamily="18" charset="0"/>
              </a:defRPr>
            </a:lvl3pPr>
            <a:lvl4pPr algn="ctr" rtl="1" eaLnBrk="1" fontAlgn="base" hangingPunct="1">
              <a:spcBef>
                <a:spcPct val="0"/>
              </a:spcBef>
              <a:spcAft>
                <a:spcPct val="0"/>
              </a:spcAft>
              <a:defRPr sz="4400">
                <a:solidFill>
                  <a:schemeClr val="tx1"/>
                </a:solidFill>
                <a:latin typeface="Calibri" pitchFamily="34" charset="0"/>
                <a:cs typeface="Times New Roman" pitchFamily="18" charset="0"/>
              </a:defRPr>
            </a:lvl4pPr>
            <a:lvl5pPr algn="ctr" rtl="1" eaLnBrk="1" fontAlgn="base" hangingPunct="1">
              <a:spcBef>
                <a:spcPct val="0"/>
              </a:spcBef>
              <a:spcAft>
                <a:spcPct val="0"/>
              </a:spcAft>
              <a:defRPr sz="4400">
                <a:solidFill>
                  <a:schemeClr val="tx1"/>
                </a:solidFill>
                <a:latin typeface="Calibri" pitchFamily="34" charset="0"/>
                <a:cs typeface="Times New Roman" pitchFamily="18" charset="0"/>
              </a:defRPr>
            </a:lvl5pPr>
            <a:lvl6pPr marL="457200" algn="ctr" rtl="1" eaLnBrk="1" fontAlgn="base" hangingPunct="1">
              <a:spcBef>
                <a:spcPct val="0"/>
              </a:spcBef>
              <a:spcAft>
                <a:spcPct val="0"/>
              </a:spcAft>
              <a:defRPr sz="4400">
                <a:solidFill>
                  <a:schemeClr val="tx1"/>
                </a:solidFill>
                <a:latin typeface="Calibri" pitchFamily="34" charset="0"/>
                <a:cs typeface="Times New Roman" pitchFamily="18" charset="0"/>
              </a:defRPr>
            </a:lvl6pPr>
            <a:lvl7pPr marL="914400" algn="ctr" rtl="1" eaLnBrk="1" fontAlgn="base" hangingPunct="1">
              <a:spcBef>
                <a:spcPct val="0"/>
              </a:spcBef>
              <a:spcAft>
                <a:spcPct val="0"/>
              </a:spcAft>
              <a:defRPr sz="4400">
                <a:solidFill>
                  <a:schemeClr val="tx1"/>
                </a:solidFill>
                <a:latin typeface="Calibri" pitchFamily="34" charset="0"/>
                <a:cs typeface="Times New Roman" pitchFamily="18" charset="0"/>
              </a:defRPr>
            </a:lvl7pPr>
            <a:lvl8pPr marL="1371600" algn="ctr" rtl="1" eaLnBrk="1" fontAlgn="base" hangingPunct="1">
              <a:spcBef>
                <a:spcPct val="0"/>
              </a:spcBef>
              <a:spcAft>
                <a:spcPct val="0"/>
              </a:spcAft>
              <a:defRPr sz="4400">
                <a:solidFill>
                  <a:schemeClr val="tx1"/>
                </a:solidFill>
                <a:latin typeface="Calibri" pitchFamily="34" charset="0"/>
                <a:cs typeface="Times New Roman" pitchFamily="18" charset="0"/>
              </a:defRPr>
            </a:lvl8pPr>
            <a:lvl9pPr marL="1828800" algn="ctr" rtl="1" eaLnBrk="1" fontAlgn="base" hangingPunct="1">
              <a:spcBef>
                <a:spcPct val="0"/>
              </a:spcBef>
              <a:spcAft>
                <a:spcPct val="0"/>
              </a:spcAft>
              <a:defRPr sz="4400">
                <a:solidFill>
                  <a:schemeClr val="tx1"/>
                </a:solidFill>
                <a:latin typeface="Calibri" pitchFamily="34" charset="0"/>
                <a:cs typeface="Times New Roman" pitchFamily="18" charset="0"/>
              </a:defRPr>
            </a:lvl9pPr>
          </a:lstStyle>
          <a:p>
            <a:pPr marL="342900" indent="-342900" algn="l" rtl="0">
              <a:buFont typeface="+mj-lt"/>
              <a:buAutoNum type="arabicPeriod" startAt="13"/>
            </a:pPr>
            <a:r>
              <a:rPr lang="en-US" sz="1400" b="0" dirty="0">
                <a:latin typeface="+mj-lt"/>
                <a:cs typeface="Gisha" panose="020B0502040204020203" pitchFamily="34" charset="-79"/>
              </a:rPr>
              <a:t>Limited Campaign</a:t>
            </a:r>
          </a:p>
          <a:p>
            <a:pPr marL="800100" lvl="1" indent="-342900" algn="l" rtl="0">
              <a:buFont typeface="+mj-lt"/>
              <a:buAutoNum type="alphaUcPeriod"/>
            </a:pPr>
            <a:r>
              <a:rPr lang="en-US" sz="1400" b="1" dirty="0">
                <a:latin typeface="+mj-lt"/>
                <a:cs typeface="Gisha" panose="020B0502040204020203" pitchFamily="34" charset="-79"/>
              </a:rPr>
              <a:t>IDF will often be required to have campaigns with a limited target or field</a:t>
            </a:r>
            <a:r>
              <a:rPr lang="en-US" sz="1400" b="0" dirty="0">
                <a:latin typeface="+mj-lt"/>
                <a:cs typeface="Gisha" panose="020B0502040204020203" pitchFamily="34" charset="-79"/>
              </a:rPr>
              <a:t>. In many cases, these types of campaigns will bring to limited results in the aspect of harm to the enemy, in-order to return the calm and deter in the future.</a:t>
            </a:r>
          </a:p>
          <a:p>
            <a:pPr marL="800100" lvl="1" indent="-342900" algn="l" rtl="0">
              <a:buFont typeface="+mj-lt"/>
              <a:buAutoNum type="alphaUcPeriod"/>
            </a:pPr>
            <a:r>
              <a:rPr lang="en-US" sz="1400" dirty="0">
                <a:latin typeface="+mj-lt"/>
                <a:cs typeface="Gisha" panose="020B0502040204020203" pitchFamily="34" charset="-79"/>
              </a:rPr>
              <a:t>The logic of the operation is characterized by focused and limited operations towards targets of strategic value, combined with defensive effort and presenting the potential to carry out military decision. These actions will show the enemy the level of potential force they will receive as a result of deterioration of the situation as well. Same will happen given the low efficiency of his actions as he doesn’t stop his policy, and will be forced to stop his operations. </a:t>
            </a:r>
          </a:p>
          <a:p>
            <a:pPr marL="800100" lvl="1" indent="-342900" algn="l" rtl="0">
              <a:buFont typeface="+mj-lt"/>
              <a:buAutoNum type="alphaUcPeriod"/>
            </a:pPr>
            <a:r>
              <a:rPr lang="en-US" sz="1400" b="0" dirty="0">
                <a:latin typeface="+mj-lt"/>
                <a:cs typeface="Gisha" panose="020B0502040204020203" pitchFamily="34" charset="-79"/>
              </a:rPr>
              <a:t>The operational achievements at this campaign are based on a combination of the following:</a:t>
            </a:r>
          </a:p>
          <a:p>
            <a:pPr marL="1257300" lvl="2" indent="-342900" algn="l" rtl="0">
              <a:buFont typeface="+mj-lt"/>
              <a:buAutoNum type="arabicParenR"/>
            </a:pPr>
            <a:r>
              <a:rPr lang="en-US" sz="1400" b="1" dirty="0">
                <a:latin typeface="+mj-lt"/>
                <a:cs typeface="Gisha" panose="020B0502040204020203" pitchFamily="34" charset="-79"/>
              </a:rPr>
              <a:t>Partially deprive specific abilities of the enemy</a:t>
            </a:r>
            <a:r>
              <a:rPr lang="en-US" sz="1400" dirty="0">
                <a:latin typeface="+mj-lt"/>
                <a:cs typeface="Gisha" panose="020B0502040204020203" pitchFamily="34" charset="-79"/>
              </a:rPr>
              <a:t>, and mainly systems that are seen by the enemy as vital for the existence of the military strength.</a:t>
            </a:r>
          </a:p>
          <a:p>
            <a:pPr marL="1257300" lvl="2" indent="-342900" algn="l" rtl="0">
              <a:buFont typeface="+mj-lt"/>
              <a:buAutoNum type="arabicParenR"/>
            </a:pPr>
            <a:r>
              <a:rPr lang="en-US" sz="1400" b="0" dirty="0">
                <a:latin typeface="+mj-lt"/>
                <a:cs typeface="Gisha" panose="020B0502040204020203" pitchFamily="34" charset="-79"/>
              </a:rPr>
              <a:t>Significant damage to the enemy’s targets of strategic value and governmental institutes part of the war efforts.</a:t>
            </a:r>
          </a:p>
          <a:p>
            <a:pPr marL="1257300" lvl="2" indent="-342900" algn="l" rtl="0">
              <a:buFont typeface="+mj-lt"/>
              <a:buAutoNum type="arabicParenR"/>
            </a:pPr>
            <a:r>
              <a:rPr lang="en-US" sz="1400" b="1" dirty="0">
                <a:latin typeface="+mj-lt"/>
                <a:cs typeface="Gisha" panose="020B0502040204020203" pitchFamily="34" charset="-79"/>
              </a:rPr>
              <a:t>Reducing effectiveness of the ability to harm the Israeli home-front</a:t>
            </a:r>
            <a:r>
              <a:rPr lang="en-US" sz="1400" dirty="0">
                <a:latin typeface="+mj-lt"/>
                <a:cs typeface="Gisha" panose="020B0502040204020203" pitchFamily="34" charset="-79"/>
              </a:rPr>
              <a:t>, by actions with a defensive character.</a:t>
            </a:r>
          </a:p>
          <a:p>
            <a:pPr marL="1257300" lvl="2" indent="-342900" algn="l" rtl="0">
              <a:buFont typeface="+mj-lt"/>
              <a:buAutoNum type="arabicParenR"/>
            </a:pPr>
            <a:r>
              <a:rPr lang="en-US" sz="1400" b="1" dirty="0">
                <a:latin typeface="+mj-lt"/>
                <a:cs typeface="Gisha" panose="020B0502040204020203" pitchFamily="34" charset="-79"/>
              </a:rPr>
              <a:t>Restraining</a:t>
            </a:r>
            <a:r>
              <a:rPr lang="en-US" sz="1400" dirty="0">
                <a:latin typeface="+mj-lt"/>
                <a:cs typeface="Gisha" panose="020B0502040204020203" pitchFamily="34" charset="-79"/>
              </a:rPr>
              <a:t> the enemy from making decisions on activating forces or ways of fighting – </a:t>
            </a:r>
            <a:r>
              <a:rPr lang="en-US" sz="1400" b="1" dirty="0">
                <a:latin typeface="+mj-lt"/>
                <a:cs typeface="Gisha" panose="020B0502040204020203" pitchFamily="34" charset="-79"/>
              </a:rPr>
              <a:t>preventing escalation </a:t>
            </a:r>
            <a:r>
              <a:rPr lang="en-US" sz="1400" dirty="0">
                <a:latin typeface="+mj-lt"/>
                <a:cs typeface="Gisha" panose="020B0502040204020203" pitchFamily="34" charset="-79"/>
              </a:rPr>
              <a:t>(for example – use of chemical weapons) by threatening as a response.</a:t>
            </a:r>
          </a:p>
          <a:p>
            <a:pPr marL="790575" lvl="2" indent="-342900" algn="l" rtl="0">
              <a:buFont typeface="+mj-lt"/>
              <a:buAutoNum type="alphaUcPeriod" startAt="4"/>
            </a:pPr>
            <a:r>
              <a:rPr lang="en-US" sz="1400" dirty="0">
                <a:latin typeface="+mj-lt"/>
                <a:cs typeface="Gisha" panose="020B0502040204020203" pitchFamily="34" charset="-79"/>
              </a:rPr>
              <a:t>In order to demonstrate the anticipated damage, if the enemy continues fighting, it’s required to combine elements of perception:</a:t>
            </a:r>
          </a:p>
          <a:p>
            <a:pPr marL="1247775" lvl="3" indent="-342900" algn="l" rtl="0">
              <a:buFont typeface="+mj-lt"/>
              <a:buAutoNum type="arabicParenR"/>
            </a:pPr>
            <a:r>
              <a:rPr lang="en-US" sz="1400" dirty="0">
                <a:latin typeface="+mj-lt"/>
                <a:cs typeface="Gisha" panose="020B0502040204020203" pitchFamily="34" charset="-79"/>
              </a:rPr>
              <a:t>Actions with results that will be higher than the expectations of the enemy</a:t>
            </a:r>
          </a:p>
          <a:p>
            <a:pPr marL="1247775" lvl="3" indent="-342900" algn="l" rtl="0">
              <a:buFont typeface="+mj-lt"/>
              <a:buAutoNum type="arabicParenR"/>
            </a:pPr>
            <a:r>
              <a:rPr lang="en-US" sz="1400" b="0" dirty="0">
                <a:latin typeface="+mj-lt"/>
                <a:cs typeface="Gisha" panose="020B0502040204020203" pitchFamily="34" charset="-79"/>
              </a:rPr>
              <a:t>Presenting capabilities/demonstrating intelligence intrusion.</a:t>
            </a:r>
          </a:p>
          <a:p>
            <a:pPr marL="1247775" lvl="3" indent="-342900" algn="l" rtl="0">
              <a:buFont typeface="+mj-lt"/>
              <a:buAutoNum type="arabicParenR"/>
            </a:pPr>
            <a:r>
              <a:rPr lang="en-US" sz="1400" b="0" dirty="0">
                <a:latin typeface="+mj-lt"/>
                <a:cs typeface="Gisha" panose="020B0502040204020203" pitchFamily="34" charset="-79"/>
              </a:rPr>
              <a:t>Showing adaptive capabilities of the IDF towards ‘surprises’ created by the enemy.</a:t>
            </a:r>
          </a:p>
        </p:txBody>
      </p:sp>
      <p:sp>
        <p:nvSpPr>
          <p:cNvPr id="4" name="TextBox 3"/>
          <p:cNvSpPr txBox="1"/>
          <p:nvPr/>
        </p:nvSpPr>
        <p:spPr>
          <a:xfrm>
            <a:off x="107504" y="6453336"/>
            <a:ext cx="2918128" cy="276999"/>
          </a:xfrm>
          <a:prstGeom prst="rect">
            <a:avLst/>
          </a:prstGeom>
          <a:solidFill>
            <a:srgbClr val="0E77BE"/>
          </a:solidFill>
        </p:spPr>
        <p:txBody>
          <a:bodyPr wrap="square" rtlCol="1">
            <a:spAutoFit/>
          </a:bodyPr>
          <a:lstStyle/>
          <a:p>
            <a:pPr algn="l" rtl="0"/>
            <a:r>
              <a:rPr lang="en-US" sz="1200" dirty="0">
                <a:solidFill>
                  <a:schemeClr val="bg1"/>
                </a:solidFill>
                <a:latin typeface="Gisha" panose="020B0502040204020203" pitchFamily="34" charset="-79"/>
                <a:cs typeface="Gisha" panose="020B0502040204020203" pitchFamily="34" charset="-79"/>
              </a:rPr>
              <a:t>For Official Use Only</a:t>
            </a:r>
            <a:endParaRPr lang="he-IL" sz="1200" dirty="0">
              <a:solidFill>
                <a:schemeClr val="bg1"/>
              </a:solidFill>
              <a:latin typeface="Gisha" panose="020B0502040204020203" pitchFamily="34" charset="-79"/>
              <a:cs typeface="Gisha" panose="020B0502040204020203" pitchFamily="34" charset="-79"/>
            </a:endParaRPr>
          </a:p>
        </p:txBody>
      </p:sp>
      <p:sp>
        <p:nvSpPr>
          <p:cNvPr id="5" name="TextBox 4"/>
          <p:cNvSpPr txBox="1"/>
          <p:nvPr/>
        </p:nvSpPr>
        <p:spPr>
          <a:xfrm>
            <a:off x="5364088" y="6381328"/>
            <a:ext cx="3600400" cy="276999"/>
          </a:xfrm>
          <a:prstGeom prst="rect">
            <a:avLst/>
          </a:prstGeom>
          <a:solidFill>
            <a:srgbClr val="0E77BE"/>
          </a:solidFill>
        </p:spPr>
        <p:txBody>
          <a:bodyPr wrap="square" rtlCol="1">
            <a:spAutoFit/>
          </a:bodyPr>
          <a:lstStyle/>
          <a:p>
            <a:pPr algn="l" rtl="0"/>
            <a:endParaRPr lang="he-IL" sz="1200" dirty="0">
              <a:solidFill>
                <a:schemeClr val="bg1"/>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677760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4609" t="23782" r="22656" b="8447"/>
          <a:stretch>
            <a:fillRect/>
          </a:stretch>
        </p:blipFill>
        <p:spPr bwMode="auto">
          <a:xfrm>
            <a:off x="1763688" y="0"/>
            <a:ext cx="6072230" cy="6242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מלבן 3"/>
          <p:cNvSpPr/>
          <p:nvPr/>
        </p:nvSpPr>
        <p:spPr>
          <a:xfrm>
            <a:off x="1763688" y="116632"/>
            <a:ext cx="5904656" cy="5976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TextBox 2"/>
          <p:cNvSpPr txBox="1"/>
          <p:nvPr/>
        </p:nvSpPr>
        <p:spPr>
          <a:xfrm>
            <a:off x="216024" y="116632"/>
            <a:ext cx="8676456" cy="61247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27. </a:t>
            </a:r>
            <a:r>
              <a:rPr kumimoji="0" lang="en-US" sz="1400" b="1" i="0" u="none" strike="noStrike" kern="0" cap="none" spc="0" normalizeH="0" baseline="0" noProof="0" dirty="0">
                <a:ln>
                  <a:noFill/>
                </a:ln>
                <a:solidFill>
                  <a:sysClr val="windowText" lastClr="000000"/>
                </a:solidFill>
                <a:effectLst/>
                <a:uLnTx/>
                <a:uFillTx/>
              </a:rPr>
              <a:t>Economic and basic deterrence of Israel, </a:t>
            </a:r>
            <a:r>
              <a:rPr kumimoji="0" lang="en-US" sz="1400" b="0" i="0" u="none" strike="noStrike" kern="0" cap="none" spc="0" normalizeH="0" baseline="0" noProof="0" dirty="0">
                <a:ln>
                  <a:noFill/>
                </a:ln>
                <a:solidFill>
                  <a:sysClr val="windowText" lastClr="000000"/>
                </a:solidFill>
                <a:effectLst/>
                <a:uLnTx/>
                <a:uFillTx/>
              </a:rPr>
              <a:t>agreement on the IDF’s benefits and power, remains, so the level of relevancy is consolidated in comparison to the past because the threat had changed.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28. </a:t>
            </a:r>
            <a:r>
              <a:rPr kumimoji="0" lang="en-US" sz="1400" b="1" i="0" u="none" strike="noStrike" kern="0" cap="none" spc="0" normalizeH="0" baseline="0" noProof="0" dirty="0">
                <a:ln>
                  <a:noFill/>
                </a:ln>
                <a:solidFill>
                  <a:sysClr val="windowText" lastClr="000000"/>
                </a:solidFill>
                <a:effectLst/>
                <a:uLnTx/>
                <a:uFillTx/>
              </a:rPr>
              <a:t>Dealing with sub-state military organizations makes it harder to achieve deterrence</a:t>
            </a:r>
            <a:r>
              <a:rPr kumimoji="0" lang="en-US" sz="1400" b="0" i="0" u="none" strike="noStrike" kern="0" cap="none" spc="0" normalizeH="0" baseline="0" noProof="0" dirty="0">
                <a:ln>
                  <a:noFill/>
                </a:ln>
                <a:solidFill>
                  <a:sysClr val="windowText" lastClr="000000"/>
                </a:solidFill>
                <a:effectLst/>
                <a:uLnTx/>
                <a:uFillTx/>
              </a:rPr>
              <a:t>. This, among other things, due to the difficulty to identify objects of deterrence, to understand the considerations of the to fully understand and due to the structure of organizations and characteristics of sub-state organizations and lack of stability in its strategic surroundings.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29. Deterrence must </a:t>
            </a:r>
            <a:r>
              <a:rPr kumimoji="0" lang="en-US" sz="1400" b="1" i="0" u="none" strike="noStrike" kern="0" cap="none" spc="0" normalizeH="0" baseline="0" noProof="0" dirty="0">
                <a:ln>
                  <a:noFill/>
                </a:ln>
                <a:solidFill>
                  <a:sysClr val="windowText" lastClr="000000"/>
                </a:solidFill>
                <a:effectLst/>
                <a:uLnTx/>
                <a:uFillTx/>
              </a:rPr>
              <a:t>be dedicated and customized for every enemy</a:t>
            </a:r>
            <a:r>
              <a:rPr kumimoji="0" lang="en-US" sz="1400" b="0" i="0" u="none" strike="noStrike" kern="0" cap="none" spc="0" normalizeH="0" baseline="0" noProof="0" dirty="0">
                <a:ln>
                  <a:noFill/>
                </a:ln>
                <a:solidFill>
                  <a:sysClr val="windowText" lastClr="000000"/>
                </a:solidFill>
                <a:effectLst/>
                <a:uLnTx/>
                <a:uFillTx/>
              </a:rPr>
              <a:t>;  it must be based on continual analysis of the characteristics of the enemy, its considerations, its abilities, its identity, and its decision making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30. Deterrence for every enemy must be based on- </a:t>
            </a:r>
          </a:p>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r>
              <a:rPr kumimoji="0" lang="en-US" sz="1400" b="0" i="0" u="none" strike="noStrike" kern="0" cap="none" spc="0" normalizeH="0" baseline="0" noProof="0" dirty="0">
                <a:ln>
                  <a:noFill/>
                </a:ln>
                <a:solidFill>
                  <a:sysClr val="windowText" lastClr="000000"/>
                </a:solidFill>
                <a:effectLst/>
                <a:uLnTx/>
                <a:uFillTx/>
              </a:rPr>
              <a:t>No particular contact – </a:t>
            </a:r>
            <a:r>
              <a:rPr kumimoji="0" lang="en-US" sz="1400" b="1" i="0" u="none" strike="noStrike" kern="0" cap="none" spc="0" normalizeH="0" baseline="0" noProof="0" dirty="0">
                <a:ln>
                  <a:noFill/>
                </a:ln>
                <a:solidFill>
                  <a:sysClr val="windowText" lastClr="000000"/>
                </a:solidFill>
                <a:effectLst/>
                <a:uLnTx/>
                <a:uFillTx/>
              </a:rPr>
              <a:t>general and cumulative over time</a:t>
            </a:r>
            <a:r>
              <a:rPr kumimoji="0" lang="en-US" sz="1400" b="0" i="0" u="none" strike="noStrike" kern="0" cap="none" spc="0" normalizeH="0" baseline="0" noProof="0" dirty="0">
                <a:ln>
                  <a:noFill/>
                </a:ln>
                <a:solidFill>
                  <a:sysClr val="windowText" lastClr="000000"/>
                </a:solidFill>
                <a:effectLst/>
                <a:uLnTx/>
                <a:uFillTx/>
              </a:rPr>
              <a:t>, in order to preserve the status quo and to create “rules of the game” favorable to Israel. </a:t>
            </a:r>
          </a:p>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r>
              <a:rPr kumimoji="0" lang="en-US" sz="1400" b="0" i="0" u="none" strike="noStrike" kern="0" cap="none" spc="0" normalizeH="0" baseline="0" noProof="0" dirty="0">
                <a:ln>
                  <a:noFill/>
                </a:ln>
                <a:solidFill>
                  <a:sysClr val="windowText" lastClr="000000"/>
                </a:solidFill>
                <a:effectLst/>
                <a:uLnTx/>
                <a:uFillTx/>
              </a:rPr>
              <a:t>In the case of specific relationship crises – </a:t>
            </a:r>
            <a:r>
              <a:rPr kumimoji="0" lang="en-US" sz="1400" b="1" i="0" u="none" strike="noStrike" kern="0" cap="none" spc="0" normalizeH="0" baseline="0" noProof="0" dirty="0">
                <a:ln>
                  <a:noFill/>
                </a:ln>
                <a:solidFill>
                  <a:sysClr val="windowText" lastClr="000000"/>
                </a:solidFill>
                <a:effectLst/>
                <a:uLnTx/>
                <a:uFillTx/>
              </a:rPr>
              <a:t>specific and focused</a:t>
            </a:r>
            <a:r>
              <a:rPr kumimoji="0" lang="en-US" sz="1400" b="0" i="0" u="none" strike="noStrike" kern="0" cap="none" spc="0" normalizeH="0" baseline="0" noProof="0" dirty="0">
                <a:ln>
                  <a:noFill/>
                </a:ln>
                <a:solidFill>
                  <a:sysClr val="windowText" lastClr="000000"/>
                </a:solidFill>
                <a:effectLst/>
                <a:uLnTx/>
                <a:uFillTx/>
              </a:rPr>
              <a:t>, in order to force the enemy to act, or to prevent them from acting, in order to stop deterioration and to prevent war. </a:t>
            </a:r>
          </a:p>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r>
              <a:rPr kumimoji="0" lang="en-US" sz="1400" b="0" i="0" u="none" strike="noStrike" kern="0" cap="none" spc="0" normalizeH="0" baseline="0" noProof="0" dirty="0">
                <a:ln>
                  <a:noFill/>
                </a:ln>
                <a:solidFill>
                  <a:sysClr val="windowText" lastClr="000000"/>
                </a:solidFill>
                <a:effectLst/>
                <a:uLnTx/>
                <a:uFillTx/>
              </a:rPr>
              <a:t>These are the components of deterrence: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0" cap="none" spc="0" normalizeH="0" baseline="0" noProof="0" dirty="0">
                <a:ln>
                  <a:noFill/>
                </a:ln>
                <a:solidFill>
                  <a:sysClr val="windowText" lastClr="000000"/>
                </a:solidFill>
                <a:effectLst/>
                <a:uLnTx/>
                <a:uFillTx/>
              </a:rPr>
              <a:t>Credible threat in acute offensive operations which accost a heavy price in the case of offenses against it.  Components that make this up are:</a:t>
            </a:r>
          </a:p>
          <a:p>
            <a:pPr marL="1143000" marR="0" lvl="2" indent="-228600" algn="l" defTabSz="914400" rtl="0" eaLnBrk="1" fontAlgn="auto" latinLnBrk="0" hangingPunct="1">
              <a:lnSpc>
                <a:spcPct val="100000"/>
              </a:lnSpc>
              <a:spcBef>
                <a:spcPts val="0"/>
              </a:spcBef>
              <a:spcAft>
                <a:spcPts val="0"/>
              </a:spcAft>
              <a:buClrTx/>
              <a:buSzTx/>
              <a:buFontTx/>
              <a:buAutoNum type="alphaUcPeriod"/>
              <a:tabLst/>
              <a:defRPr/>
            </a:pPr>
            <a:r>
              <a:rPr kumimoji="0" lang="en-US" sz="1400" b="1" i="0" u="none" strike="noStrike" kern="0" cap="none" spc="0" normalizeH="0" baseline="0" noProof="0" dirty="0">
                <a:ln>
                  <a:noFill/>
                </a:ln>
                <a:solidFill>
                  <a:sysClr val="windowText" lastClr="000000"/>
                </a:solidFill>
                <a:effectLst/>
                <a:uLnTx/>
                <a:uFillTx/>
              </a:rPr>
              <a:t>Structure of the force </a:t>
            </a:r>
            <a:r>
              <a:rPr kumimoji="0" lang="en-US" sz="1400" b="0" i="0" u="none" strike="noStrike" kern="0" cap="none" spc="0" normalizeH="0" baseline="0" noProof="0" dirty="0">
                <a:ln>
                  <a:noFill/>
                </a:ln>
                <a:solidFill>
                  <a:sysClr val="windowText" lastClr="000000"/>
                </a:solidFill>
                <a:effectLst/>
                <a:uLnTx/>
                <a:uFillTx/>
              </a:rPr>
              <a:t>which is partially exposed to the enemy which illustrates the abilities and the readiness to cause him damage.</a:t>
            </a:r>
          </a:p>
          <a:p>
            <a:pPr marL="1143000" marR="0" lvl="2" indent="-228600" algn="l" defTabSz="914400" rtl="0" eaLnBrk="1" fontAlgn="auto" latinLnBrk="0" hangingPunct="1">
              <a:lnSpc>
                <a:spcPct val="100000"/>
              </a:lnSpc>
              <a:spcBef>
                <a:spcPts val="0"/>
              </a:spcBef>
              <a:spcAft>
                <a:spcPts val="0"/>
              </a:spcAft>
              <a:buClrTx/>
              <a:buSzTx/>
              <a:buFontTx/>
              <a:buAutoNum type="alphaUcPeriod"/>
              <a:tabLst/>
              <a:defRPr/>
            </a:pPr>
            <a:r>
              <a:rPr kumimoji="0" lang="en-US" sz="1400" b="0" i="0" u="none" strike="noStrike" kern="0" cap="none" spc="0" normalizeH="0" baseline="0" noProof="0" dirty="0">
                <a:ln>
                  <a:noFill/>
                </a:ln>
                <a:solidFill>
                  <a:sysClr val="windowText" lastClr="000000"/>
                </a:solidFill>
                <a:effectLst/>
                <a:uLnTx/>
                <a:uFillTx/>
              </a:rPr>
              <a:t>Open and protective conscious actions express the justification to accept risks</a:t>
            </a:r>
          </a:p>
          <a:p>
            <a:pPr marL="1143000" marR="0" lvl="2" indent="-228600" algn="l" defTabSz="914400" rtl="0" eaLnBrk="1" fontAlgn="auto" latinLnBrk="0" hangingPunct="1">
              <a:lnSpc>
                <a:spcPct val="100000"/>
              </a:lnSpc>
              <a:spcBef>
                <a:spcPts val="0"/>
              </a:spcBef>
              <a:spcAft>
                <a:spcPts val="0"/>
              </a:spcAft>
              <a:buClrTx/>
              <a:buSzTx/>
              <a:buFontTx/>
              <a:buAutoNum type="alphaUcPeriod"/>
              <a:tabLst/>
              <a:defRPr/>
            </a:pPr>
            <a:r>
              <a:rPr kumimoji="0" lang="en-US" sz="1400" b="0" i="0" u="none" strike="noStrike" kern="0" cap="none" spc="0" normalizeH="0" baseline="0" noProof="0" dirty="0">
                <a:ln>
                  <a:noFill/>
                </a:ln>
                <a:solidFill>
                  <a:sysClr val="windowText" lastClr="000000"/>
                </a:solidFill>
                <a:effectLst/>
                <a:uLnTx/>
                <a:uFillTx/>
              </a:rPr>
              <a:t>Limited time actions signals the exceptions to “rules of the game” and justifications to take risks.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400" b="1" i="0" u="none" strike="noStrike" kern="0" cap="none" spc="0" normalizeH="0" baseline="0" noProof="0" dirty="0">
                <a:ln>
                  <a:noFill/>
                </a:ln>
                <a:solidFill>
                  <a:sysClr val="windowText" lastClr="000000"/>
                </a:solidFill>
                <a:effectLst/>
                <a:uLnTx/>
                <a:uFillTx/>
              </a:rPr>
              <a:t>Deterring the negative path </a:t>
            </a:r>
            <a:r>
              <a:rPr kumimoji="0" lang="en-US" sz="1400" b="0" i="0" u="none" strike="noStrike" kern="0" cap="none" spc="0" normalizeH="0" baseline="0" noProof="0" dirty="0">
                <a:ln>
                  <a:noFill/>
                </a:ln>
                <a:solidFill>
                  <a:sysClr val="windowText" lastClr="000000"/>
                </a:solidFill>
                <a:effectLst/>
                <a:uLnTx/>
                <a:uFillTx/>
              </a:rPr>
              <a:t>– actions illustrating to the enemy the lack of expectation which credits and “is innocent” in its transparent actions or “sterile” surprise. This is based on – </a:t>
            </a:r>
          </a:p>
          <a:p>
            <a:pPr marL="1143000" marR="0" lvl="2" indent="-228600" algn="l" defTabSz="914400" rtl="0" eaLnBrk="1" fontAlgn="auto" latinLnBrk="0" hangingPunct="1">
              <a:lnSpc>
                <a:spcPct val="100000"/>
              </a:lnSpc>
              <a:spcBef>
                <a:spcPts val="0"/>
              </a:spcBef>
              <a:spcAft>
                <a:spcPts val="0"/>
              </a:spcAft>
              <a:buClrTx/>
              <a:buSzTx/>
              <a:buFontTx/>
              <a:buAutoNum type="alphaUcPeriod"/>
              <a:tabLst/>
              <a:defRPr/>
            </a:pPr>
            <a:r>
              <a:rPr kumimoji="0" lang="en-US" sz="1400" b="1" i="0" u="none" strike="noStrike" kern="0" cap="none" spc="0" normalizeH="0" baseline="0" noProof="0" dirty="0">
                <a:ln>
                  <a:noFill/>
                </a:ln>
                <a:solidFill>
                  <a:sysClr val="windowText" lastClr="000000"/>
                </a:solidFill>
                <a:effectLst/>
                <a:uLnTx/>
                <a:uFillTx/>
              </a:rPr>
              <a:t>Building force </a:t>
            </a:r>
            <a:r>
              <a:rPr kumimoji="0" lang="en-US" sz="1400" b="0" i="0" u="none" strike="noStrike" kern="0" cap="none" spc="0" normalizeH="0" baseline="0" noProof="0" dirty="0">
                <a:ln>
                  <a:noFill/>
                </a:ln>
                <a:solidFill>
                  <a:sysClr val="windowText" lastClr="000000"/>
                </a:solidFill>
                <a:effectLst/>
                <a:uLnTx/>
                <a:uFillTx/>
              </a:rPr>
              <a:t>to continue the lack of enemy expectation (example: protection system);</a:t>
            </a:r>
          </a:p>
          <a:p>
            <a:pPr marL="1143000" marR="0" lvl="2" indent="-228600" algn="l" defTabSz="914400" rtl="0" eaLnBrk="1" fontAlgn="auto" latinLnBrk="0" hangingPunct="1">
              <a:lnSpc>
                <a:spcPct val="100000"/>
              </a:lnSpc>
              <a:spcBef>
                <a:spcPts val="0"/>
              </a:spcBef>
              <a:spcAft>
                <a:spcPts val="0"/>
              </a:spcAft>
              <a:buClrTx/>
              <a:buSzTx/>
              <a:buFontTx/>
              <a:buAutoNum type="alphaUcPeriod"/>
              <a:tabLst/>
              <a:defRPr/>
            </a:pPr>
            <a:r>
              <a:rPr kumimoji="0" lang="en-US" sz="1400" b="1" i="0" u="none" strike="noStrike" kern="0" cap="none" spc="0" normalizeH="0" baseline="0" noProof="0" dirty="0">
                <a:ln>
                  <a:noFill/>
                </a:ln>
                <a:solidFill>
                  <a:sysClr val="windowText" lastClr="000000"/>
                </a:solidFill>
                <a:effectLst/>
                <a:uLnTx/>
                <a:uFillTx/>
              </a:rPr>
              <a:t>Disruption prevention </a:t>
            </a:r>
            <a:r>
              <a:rPr kumimoji="0" lang="en-US" sz="1400" b="0" i="0" u="none" strike="noStrike" kern="0" cap="none" spc="0" normalizeH="0" baseline="0" noProof="0" dirty="0">
                <a:ln>
                  <a:noFill/>
                </a:ln>
                <a:solidFill>
                  <a:sysClr val="windowText" lastClr="000000"/>
                </a:solidFill>
                <a:effectLst/>
                <a:uLnTx/>
                <a:uFillTx/>
              </a:rPr>
              <a:t>secret and hidden ability  </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31. A substantial part of the activities are designed to deter are carried out.</a:t>
            </a:r>
          </a:p>
        </p:txBody>
      </p:sp>
      <p:sp>
        <p:nvSpPr>
          <p:cNvPr id="5" name="TextBox 4"/>
          <p:cNvSpPr txBox="1"/>
          <p:nvPr/>
        </p:nvSpPr>
        <p:spPr>
          <a:xfrm>
            <a:off x="107504" y="6453336"/>
            <a:ext cx="2918128" cy="276999"/>
          </a:xfrm>
          <a:prstGeom prst="rect">
            <a:avLst/>
          </a:prstGeom>
          <a:solidFill>
            <a:srgbClr val="0E77BE"/>
          </a:solidFill>
        </p:spPr>
        <p:txBody>
          <a:bodyPr wrap="square" rtlCol="1">
            <a:spAutoFit/>
          </a:bodyPr>
          <a:lstStyle/>
          <a:p>
            <a:pPr algn="l" rtl="0"/>
            <a:r>
              <a:rPr lang="en-US" sz="1200" dirty="0">
                <a:solidFill>
                  <a:schemeClr val="bg1"/>
                </a:solidFill>
                <a:latin typeface="Gisha" panose="020B0502040204020203" pitchFamily="34" charset="-79"/>
                <a:cs typeface="Gisha" panose="020B0502040204020203" pitchFamily="34" charset="-79"/>
              </a:rPr>
              <a:t>For Official Use Only</a:t>
            </a:r>
            <a:endParaRPr lang="he-IL" sz="1200" dirty="0">
              <a:solidFill>
                <a:schemeClr val="bg1"/>
              </a:solidFill>
              <a:latin typeface="Gisha" panose="020B0502040204020203" pitchFamily="34" charset="-79"/>
              <a:cs typeface="Gisha" panose="020B0502040204020203" pitchFamily="34" charset="-79"/>
            </a:endParaRPr>
          </a:p>
        </p:txBody>
      </p:sp>
      <p:sp>
        <p:nvSpPr>
          <p:cNvPr id="6" name="TextBox 5"/>
          <p:cNvSpPr txBox="1"/>
          <p:nvPr/>
        </p:nvSpPr>
        <p:spPr>
          <a:xfrm>
            <a:off x="5364088" y="6381328"/>
            <a:ext cx="3600400" cy="276999"/>
          </a:xfrm>
          <a:prstGeom prst="rect">
            <a:avLst/>
          </a:prstGeom>
          <a:solidFill>
            <a:srgbClr val="0E77BE"/>
          </a:solidFill>
        </p:spPr>
        <p:txBody>
          <a:bodyPr wrap="square" rtlCol="1">
            <a:spAutoFit/>
          </a:bodyPr>
          <a:lstStyle/>
          <a:p>
            <a:pPr algn="l" rtl="0"/>
            <a:endParaRPr lang="he-IL" sz="1200" dirty="0">
              <a:solidFill>
                <a:schemeClr val="bg1"/>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403938080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1"/>
          <p:cNvSpPr txBox="1">
            <a:spLocks/>
          </p:cNvSpPr>
          <p:nvPr/>
        </p:nvSpPr>
        <p:spPr>
          <a:xfrm>
            <a:off x="683568" y="404664"/>
            <a:ext cx="7772400" cy="428625"/>
          </a:xfrm>
          <a:prstGeom prst="rect">
            <a:avLst/>
          </a:prstGeom>
        </p:spPr>
        <p:txBody>
          <a:bodyPr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latin typeface="+mj-lt"/>
                <a:ea typeface="+mj-ea"/>
                <a:cs typeface="Guttman Hatzvi" pitchFamily="2" charset="-79"/>
              </a:rPr>
              <a:t>IDF</a:t>
            </a:r>
            <a:r>
              <a:rPr kumimoji="0" lang="he-IL" sz="3600" b="1" i="0" u="none" strike="noStrike" kern="0" cap="none" spc="0" normalizeH="0" baseline="0" noProof="0" dirty="0">
                <a:ln>
                  <a:noFill/>
                </a:ln>
                <a:solidFill>
                  <a:sysClr val="windowText" lastClr="000000"/>
                </a:solidFill>
                <a:effectLst/>
                <a:uLnTx/>
                <a:uFillTx/>
                <a:latin typeface="+mj-lt"/>
                <a:ea typeface="+mj-ea"/>
                <a:cs typeface="Guttman Hatzvi" pitchFamily="2" charset="-79"/>
              </a:rPr>
              <a:t> </a:t>
            </a:r>
            <a:r>
              <a:rPr kumimoji="0" lang="en-US" sz="3600" b="1" i="0" u="none" strike="noStrike" kern="0" cap="none" spc="0" normalizeH="0" baseline="0" noProof="0" dirty="0">
                <a:ln>
                  <a:noFill/>
                </a:ln>
                <a:solidFill>
                  <a:sysClr val="windowText" lastClr="000000"/>
                </a:solidFill>
                <a:effectLst/>
                <a:uLnTx/>
                <a:uFillTx/>
                <a:latin typeface="+mj-lt"/>
                <a:ea typeface="+mj-ea"/>
                <a:cs typeface="Guttman Hatzvi" pitchFamily="2" charset="-79"/>
              </a:rPr>
              <a:t>Strategy 2015</a:t>
            </a:r>
            <a:endParaRPr kumimoji="0" lang="he-IL" sz="3600" b="1" i="0" u="none" strike="noStrike" kern="0" cap="none" spc="0" normalizeH="0" baseline="0" noProof="0" dirty="0">
              <a:ln>
                <a:noFill/>
              </a:ln>
              <a:solidFill>
                <a:sysClr val="windowText" lastClr="000000"/>
              </a:solidFill>
              <a:effectLst/>
              <a:uLnTx/>
              <a:uFillTx/>
              <a:latin typeface="+mj-lt"/>
              <a:ea typeface="+mj-ea"/>
              <a:cs typeface="Guttman Hatzvi" pitchFamily="2" charset="-79"/>
            </a:endParaRPr>
          </a:p>
        </p:txBody>
      </p:sp>
      <p:graphicFrame>
        <p:nvGraphicFramePr>
          <p:cNvPr id="9" name="מציין מיקום תוכן 3"/>
          <p:cNvGraphicFramePr>
            <a:graphicFrameLocks/>
          </p:cNvGraphicFramePr>
          <p:nvPr>
            <p:extLst>
              <p:ext uri="{D42A27DB-BD31-4B8C-83A1-F6EECF244321}">
                <p14:modId xmlns:p14="http://schemas.microsoft.com/office/powerpoint/2010/main" val="4242457906"/>
              </p:ext>
            </p:extLst>
          </p:nvPr>
        </p:nvGraphicFramePr>
        <p:xfrm>
          <a:off x="1115616" y="2636912"/>
          <a:ext cx="7096872" cy="2994844"/>
        </p:xfrm>
        <a:graphic>
          <a:graphicData uri="http://schemas.openxmlformats.org/drawingml/2006/table">
            <a:tbl>
              <a:tblPr rtl="1" bandRow="1">
                <a:tableStyleId>{5C22544A-7EE6-4342-B048-85BDC9FD1C3A}</a:tableStyleId>
              </a:tblPr>
              <a:tblGrid>
                <a:gridCol w="4558356">
                  <a:extLst>
                    <a:ext uri="{9D8B030D-6E8A-4147-A177-3AD203B41FA5}">
                      <a16:colId xmlns:a16="http://schemas.microsoft.com/office/drawing/2014/main" val="20000"/>
                    </a:ext>
                  </a:extLst>
                </a:gridCol>
                <a:gridCol w="2538516">
                  <a:extLst>
                    <a:ext uri="{9D8B030D-6E8A-4147-A177-3AD203B41FA5}">
                      <a16:colId xmlns:a16="http://schemas.microsoft.com/office/drawing/2014/main" val="20001"/>
                    </a:ext>
                  </a:extLst>
                </a:gridCol>
              </a:tblGrid>
              <a:tr h="585561">
                <a:tc>
                  <a:txBody>
                    <a:bodyPr/>
                    <a:lstStyle/>
                    <a:p>
                      <a:pPr marL="0" algn="l" defTabSz="914400" rtl="0" eaLnBrk="1" latinLnBrk="0" hangingPunct="1"/>
                      <a:r>
                        <a:rPr lang="en-US" sz="1800" b="1" kern="1200" dirty="0">
                          <a:solidFill>
                            <a:schemeClr val="tx1"/>
                          </a:solidFill>
                          <a:latin typeface="+mn-lt"/>
                          <a:ea typeface="+mn-ea"/>
                          <a:cs typeface="+mn-cs"/>
                        </a:rPr>
                        <a:t>Range</a:t>
                      </a:r>
                      <a:r>
                        <a:rPr lang="en-US" sz="1800" b="1" kern="1200" baseline="0" dirty="0">
                          <a:solidFill>
                            <a:schemeClr val="tx1"/>
                          </a:solidFill>
                          <a:latin typeface="+mn-lt"/>
                          <a:ea typeface="+mn-ea"/>
                          <a:cs typeface="+mn-cs"/>
                        </a:rPr>
                        <a:t> of cl</a:t>
                      </a:r>
                      <a:r>
                        <a:rPr lang="en-US" sz="1800" b="1" kern="1200" dirty="0">
                          <a:solidFill>
                            <a:schemeClr val="tx1"/>
                          </a:solidFill>
                          <a:latin typeface="+mn-lt"/>
                          <a:ea typeface="+mn-ea"/>
                          <a:cs typeface="+mn-cs"/>
                        </a:rPr>
                        <a:t>ashes - especially on Hamas and Hezbollah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ase"/>
                      <a:r>
                        <a:rPr lang="en-US" sz="1800" b="0" i="0" kern="1200" dirty="0">
                          <a:solidFill>
                            <a:schemeClr val="dk1"/>
                          </a:solidFill>
                          <a:effectLst/>
                          <a:latin typeface="+mn-lt"/>
                          <a:ea typeface="+mn-ea"/>
                          <a:cs typeface="+mn-cs"/>
                        </a:rPr>
                        <a:t>The whole scenario requires deterrence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85561">
                <a:tc>
                  <a:txBody>
                    <a:bodyPr/>
                    <a:lstStyle/>
                    <a:p>
                      <a:pPr marL="0" algn="l" defTabSz="914400" rtl="0" eaLnBrk="1" latinLnBrk="0" hangingPunct="1"/>
                      <a:r>
                        <a:rPr lang="en-US" sz="1800" b="1" kern="1200" dirty="0">
                          <a:solidFill>
                            <a:schemeClr val="tx1"/>
                          </a:solidFill>
                          <a:latin typeface="+mn-lt"/>
                          <a:ea typeface="+mn-ea"/>
                          <a:cs typeface="+mn-cs"/>
                        </a:rPr>
                        <a:t>Building a visible force, acts of consciousness, </a:t>
                      </a:r>
                      <a:r>
                        <a:rPr lang="en-US" sz="1800" b="1" kern="1200" dirty="0">
                          <a:solidFill>
                            <a:srgbClr val="FF0000"/>
                          </a:solidFill>
                          <a:latin typeface="+mn-lt"/>
                          <a:ea typeface="+mn-ea"/>
                          <a:cs typeface="+mn-cs"/>
                        </a:rPr>
                        <a:t>limited offensive operations + deter through prevention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rPr>
                        <a:t>The level of the war under discussion</a:t>
                      </a:r>
                      <a:endParaRPr lang="he-IL" sz="1800" b="0" dirty="0">
                        <a:solidFill>
                          <a:schemeClr val="tx1">
                            <a:lumMod val="75000"/>
                            <a:lumOff val="25000"/>
                          </a:schemeClr>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96650">
                <a:tc>
                  <a:txBody>
                    <a:bodyPr/>
                    <a:lstStyle/>
                    <a:p>
                      <a:pPr marL="0" algn="l" defTabSz="914400" rtl="0" eaLnBrk="1" latinLnBrk="0" hangingPunct="1"/>
                      <a:r>
                        <a:rPr lang="en-US" sz="1800" b="1" kern="1200" dirty="0">
                          <a:solidFill>
                            <a:schemeClr val="tx1"/>
                          </a:solidFill>
                          <a:latin typeface="+mn-lt"/>
                          <a:ea typeface="+mn-ea"/>
                          <a:cs typeface="+mn-cs"/>
                        </a:rPr>
                        <a:t>Preventing conflict and exclusion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r>
                        <a:rPr lang="en-US" sz="1800" dirty="0">
                          <a:solidFill>
                            <a:schemeClr val="tx1">
                              <a:lumMod val="75000"/>
                              <a:lumOff val="25000"/>
                            </a:schemeClr>
                          </a:solidFill>
                        </a:rPr>
                        <a:t>The central tools</a:t>
                      </a:r>
                      <a:r>
                        <a:rPr lang="en-US" sz="1800" baseline="0" dirty="0">
                          <a:solidFill>
                            <a:schemeClr val="tx1">
                              <a:lumMod val="75000"/>
                              <a:lumOff val="25000"/>
                            </a:schemeClr>
                          </a:solidFill>
                        </a:rPr>
                        <a:t> for deterrence</a:t>
                      </a:r>
                      <a:endParaRPr lang="he-IL" sz="1800" b="0" dirty="0">
                        <a:solidFill>
                          <a:schemeClr val="tx1">
                            <a:lumMod val="75000"/>
                            <a:lumOff val="25000"/>
                          </a:schemeClr>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89673">
                <a:tc>
                  <a:txBody>
                    <a:bodyPr/>
                    <a:lstStyle/>
                    <a:p>
                      <a:pPr marL="0" algn="l" defTabSz="914400" rtl="0" eaLnBrk="1" latinLnBrk="0" hangingPunct="1"/>
                      <a:r>
                        <a:rPr lang="en-US" sz="1800" b="1" kern="1200" dirty="0">
                          <a:solidFill>
                            <a:schemeClr val="tx1"/>
                          </a:solidFill>
                          <a:latin typeface="+mn-lt"/>
                          <a:ea typeface="+mn-ea"/>
                          <a:cs typeface="+mn-cs"/>
                        </a:rPr>
                        <a:t>Range</a:t>
                      </a:r>
                      <a:r>
                        <a:rPr lang="en-US" sz="1800" b="1" kern="1200" baseline="0" dirty="0">
                          <a:solidFill>
                            <a:schemeClr val="tx1"/>
                          </a:solidFill>
                          <a:latin typeface="+mn-lt"/>
                          <a:ea typeface="+mn-ea"/>
                          <a:cs typeface="+mn-cs"/>
                        </a:rPr>
                        <a:t> of cl</a:t>
                      </a:r>
                      <a:r>
                        <a:rPr lang="en-US" sz="1800" b="1" kern="1200" dirty="0">
                          <a:solidFill>
                            <a:schemeClr val="tx1"/>
                          </a:solidFill>
                          <a:latin typeface="+mn-lt"/>
                          <a:ea typeface="+mn-ea"/>
                          <a:cs typeface="+mn-cs"/>
                        </a:rPr>
                        <a:t>ashes - especially on Hamas and Hezbollah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r>
                        <a:rPr lang="en-US" sz="1800" dirty="0">
                          <a:solidFill>
                            <a:schemeClr val="tx1">
                              <a:lumMod val="75000"/>
                              <a:lumOff val="25000"/>
                            </a:schemeClr>
                          </a:solidFill>
                        </a:rPr>
                        <a:t>The Purpose of Deterrence</a:t>
                      </a:r>
                      <a:endParaRPr lang="he-IL" sz="1800" b="0" dirty="0">
                        <a:solidFill>
                          <a:schemeClr val="tx1">
                            <a:lumMod val="75000"/>
                            <a:lumOff val="25000"/>
                          </a:schemeClr>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7" name="תמונה 6"/>
          <p:cNvPicPr/>
          <p:nvPr/>
        </p:nvPicPr>
        <p:blipFill>
          <a:blip r:embed="rId2" cstate="print"/>
          <a:srcRect l="34481" t="8013" r="31574" b="4167"/>
          <a:stretch>
            <a:fillRect/>
          </a:stretch>
        </p:blipFill>
        <p:spPr bwMode="auto">
          <a:xfrm>
            <a:off x="214282" y="214290"/>
            <a:ext cx="1214446" cy="1785950"/>
          </a:xfrm>
          <a:prstGeom prst="rect">
            <a:avLst/>
          </a:prstGeom>
          <a:noFill/>
          <a:ln w="19050">
            <a:solidFill>
              <a:schemeClr val="tx1"/>
            </a:solidFill>
            <a:miter lim="800000"/>
            <a:headEnd/>
            <a:tailEnd/>
          </a:ln>
          <a:effectLst/>
        </p:spPr>
      </p:pic>
      <p:sp>
        <p:nvSpPr>
          <p:cNvPr id="5" name="TextBox 4"/>
          <p:cNvSpPr txBox="1"/>
          <p:nvPr/>
        </p:nvSpPr>
        <p:spPr>
          <a:xfrm>
            <a:off x="107504" y="6453336"/>
            <a:ext cx="2918128" cy="276999"/>
          </a:xfrm>
          <a:prstGeom prst="rect">
            <a:avLst/>
          </a:prstGeom>
          <a:solidFill>
            <a:srgbClr val="0E77BE"/>
          </a:solidFill>
        </p:spPr>
        <p:txBody>
          <a:bodyPr wrap="square" rtlCol="1">
            <a:spAutoFit/>
          </a:bodyPr>
          <a:lstStyle/>
          <a:p>
            <a:pPr algn="l" rtl="0"/>
            <a:r>
              <a:rPr lang="en-US" sz="1200" dirty="0">
                <a:solidFill>
                  <a:schemeClr val="bg1"/>
                </a:solidFill>
                <a:latin typeface="Gisha" panose="020B0502040204020203" pitchFamily="34" charset="-79"/>
                <a:cs typeface="Gisha" panose="020B0502040204020203" pitchFamily="34" charset="-79"/>
              </a:rPr>
              <a:t>For Official Use Only</a:t>
            </a:r>
            <a:endParaRPr lang="he-IL" sz="1200" dirty="0">
              <a:solidFill>
                <a:schemeClr val="bg1"/>
              </a:solidFill>
              <a:latin typeface="Gisha" panose="020B0502040204020203" pitchFamily="34" charset="-79"/>
              <a:cs typeface="Gisha" panose="020B0502040204020203" pitchFamily="34" charset="-79"/>
            </a:endParaRPr>
          </a:p>
        </p:txBody>
      </p:sp>
      <p:sp>
        <p:nvSpPr>
          <p:cNvPr id="6" name="TextBox 5"/>
          <p:cNvSpPr txBox="1"/>
          <p:nvPr/>
        </p:nvSpPr>
        <p:spPr>
          <a:xfrm>
            <a:off x="5364088" y="6381328"/>
            <a:ext cx="3600400" cy="276999"/>
          </a:xfrm>
          <a:prstGeom prst="rect">
            <a:avLst/>
          </a:prstGeom>
          <a:solidFill>
            <a:srgbClr val="0E77BE"/>
          </a:solidFill>
        </p:spPr>
        <p:txBody>
          <a:bodyPr wrap="square" rtlCol="1">
            <a:spAutoFit/>
          </a:bodyPr>
          <a:lstStyle/>
          <a:p>
            <a:pPr algn="l" rtl="0"/>
            <a:endParaRPr lang="he-IL" sz="1200" dirty="0">
              <a:solidFill>
                <a:schemeClr val="bg1"/>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70278103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420888"/>
            <a:ext cx="9144000" cy="868346"/>
          </a:xfrm>
          <a:prstGeom prst="rect">
            <a:avLst/>
          </a:prstGeom>
        </p:spPr>
        <p:txBody>
          <a:bodyPr/>
          <a:lstStyle>
            <a:lvl1pPr algn="ctr" rtl="1" eaLnBrk="1" fontAlgn="base" hangingPunct="1">
              <a:spcBef>
                <a:spcPct val="0"/>
              </a:spcBef>
              <a:spcAft>
                <a:spcPct val="0"/>
              </a:spcAft>
              <a:defRPr sz="4400" kern="1200">
                <a:solidFill>
                  <a:schemeClr val="tx1"/>
                </a:solidFill>
                <a:latin typeface="+mj-lt"/>
                <a:ea typeface="+mj-ea"/>
                <a:cs typeface="+mj-cs"/>
              </a:defRPr>
            </a:lvl1pPr>
            <a:lvl2pPr algn="ctr" rtl="1" eaLnBrk="1" fontAlgn="base" hangingPunct="1">
              <a:spcBef>
                <a:spcPct val="0"/>
              </a:spcBef>
              <a:spcAft>
                <a:spcPct val="0"/>
              </a:spcAft>
              <a:defRPr sz="4400">
                <a:solidFill>
                  <a:schemeClr val="tx1"/>
                </a:solidFill>
                <a:latin typeface="Calibri" pitchFamily="34" charset="0"/>
                <a:cs typeface="Times New Roman" pitchFamily="18" charset="0"/>
              </a:defRPr>
            </a:lvl2pPr>
            <a:lvl3pPr algn="ctr" rtl="1" eaLnBrk="1" fontAlgn="base" hangingPunct="1">
              <a:spcBef>
                <a:spcPct val="0"/>
              </a:spcBef>
              <a:spcAft>
                <a:spcPct val="0"/>
              </a:spcAft>
              <a:defRPr sz="4400">
                <a:solidFill>
                  <a:schemeClr val="tx1"/>
                </a:solidFill>
                <a:latin typeface="Calibri" pitchFamily="34" charset="0"/>
                <a:cs typeface="Times New Roman" pitchFamily="18" charset="0"/>
              </a:defRPr>
            </a:lvl3pPr>
            <a:lvl4pPr algn="ctr" rtl="1" eaLnBrk="1" fontAlgn="base" hangingPunct="1">
              <a:spcBef>
                <a:spcPct val="0"/>
              </a:spcBef>
              <a:spcAft>
                <a:spcPct val="0"/>
              </a:spcAft>
              <a:defRPr sz="4400">
                <a:solidFill>
                  <a:schemeClr val="tx1"/>
                </a:solidFill>
                <a:latin typeface="Calibri" pitchFamily="34" charset="0"/>
                <a:cs typeface="Times New Roman" pitchFamily="18" charset="0"/>
              </a:defRPr>
            </a:lvl4pPr>
            <a:lvl5pPr algn="ctr" rtl="1" eaLnBrk="1" fontAlgn="base" hangingPunct="1">
              <a:spcBef>
                <a:spcPct val="0"/>
              </a:spcBef>
              <a:spcAft>
                <a:spcPct val="0"/>
              </a:spcAft>
              <a:defRPr sz="4400">
                <a:solidFill>
                  <a:schemeClr val="tx1"/>
                </a:solidFill>
                <a:latin typeface="Calibri" pitchFamily="34" charset="0"/>
                <a:cs typeface="Times New Roman" pitchFamily="18" charset="0"/>
              </a:defRPr>
            </a:lvl5pPr>
            <a:lvl6pPr marL="457200" algn="ctr" rtl="1" eaLnBrk="1" fontAlgn="base" hangingPunct="1">
              <a:spcBef>
                <a:spcPct val="0"/>
              </a:spcBef>
              <a:spcAft>
                <a:spcPct val="0"/>
              </a:spcAft>
              <a:defRPr sz="4400">
                <a:solidFill>
                  <a:schemeClr val="tx1"/>
                </a:solidFill>
                <a:latin typeface="Calibri" pitchFamily="34" charset="0"/>
                <a:cs typeface="Times New Roman" pitchFamily="18" charset="0"/>
              </a:defRPr>
            </a:lvl6pPr>
            <a:lvl7pPr marL="914400" algn="ctr" rtl="1" eaLnBrk="1" fontAlgn="base" hangingPunct="1">
              <a:spcBef>
                <a:spcPct val="0"/>
              </a:spcBef>
              <a:spcAft>
                <a:spcPct val="0"/>
              </a:spcAft>
              <a:defRPr sz="4400">
                <a:solidFill>
                  <a:schemeClr val="tx1"/>
                </a:solidFill>
                <a:latin typeface="Calibri" pitchFamily="34" charset="0"/>
                <a:cs typeface="Times New Roman" pitchFamily="18" charset="0"/>
              </a:defRPr>
            </a:lvl7pPr>
            <a:lvl8pPr marL="1371600" algn="ctr" rtl="1" eaLnBrk="1" fontAlgn="base" hangingPunct="1">
              <a:spcBef>
                <a:spcPct val="0"/>
              </a:spcBef>
              <a:spcAft>
                <a:spcPct val="0"/>
              </a:spcAft>
              <a:defRPr sz="4400">
                <a:solidFill>
                  <a:schemeClr val="tx1"/>
                </a:solidFill>
                <a:latin typeface="Calibri" pitchFamily="34" charset="0"/>
                <a:cs typeface="Times New Roman" pitchFamily="18" charset="0"/>
              </a:defRPr>
            </a:lvl8pPr>
            <a:lvl9pPr marL="1828800" algn="ctr" rtl="1" eaLnBrk="1" fontAlgn="base" hangingPunct="1">
              <a:spcBef>
                <a:spcPct val="0"/>
              </a:spcBef>
              <a:spcAft>
                <a:spcPct val="0"/>
              </a:spcAft>
              <a:defRPr sz="4400">
                <a:solidFill>
                  <a:schemeClr val="tx1"/>
                </a:solidFill>
                <a:latin typeface="Calibri" pitchFamily="34" charset="0"/>
                <a:cs typeface="Times New Roman" pitchFamily="18" charset="0"/>
              </a:defRPr>
            </a:lvl9pPr>
          </a:lstStyle>
          <a:p>
            <a:r>
              <a:rPr lang="en-US" sz="5400" dirty="0">
                <a:latin typeface="Gisha" panose="020B0502040204020203" pitchFamily="34" charset="-79"/>
                <a:cs typeface="Gisha" panose="020B0502040204020203" pitchFamily="34" charset="-79"/>
              </a:rPr>
              <a:t>Summary</a:t>
            </a:r>
            <a:endParaRPr lang="he-IL" sz="5400" dirty="0">
              <a:latin typeface="Gisha" panose="020B0502040204020203" pitchFamily="34" charset="-79"/>
              <a:cs typeface="Gisha" panose="020B0502040204020203" pitchFamily="34" charset="-79"/>
            </a:endParaRPr>
          </a:p>
        </p:txBody>
      </p:sp>
      <p:sp>
        <p:nvSpPr>
          <p:cNvPr id="3" name="TextBox 2"/>
          <p:cNvSpPr txBox="1"/>
          <p:nvPr/>
        </p:nvSpPr>
        <p:spPr>
          <a:xfrm>
            <a:off x="107504" y="6453336"/>
            <a:ext cx="2918128" cy="276999"/>
          </a:xfrm>
          <a:prstGeom prst="rect">
            <a:avLst/>
          </a:prstGeom>
          <a:solidFill>
            <a:srgbClr val="0E77BE"/>
          </a:solidFill>
        </p:spPr>
        <p:txBody>
          <a:bodyPr wrap="square" rtlCol="1">
            <a:spAutoFit/>
          </a:bodyPr>
          <a:lstStyle/>
          <a:p>
            <a:pPr algn="l" rtl="0"/>
            <a:r>
              <a:rPr lang="en-US" sz="1200" dirty="0">
                <a:solidFill>
                  <a:schemeClr val="bg1"/>
                </a:solidFill>
                <a:latin typeface="Gisha" panose="020B0502040204020203" pitchFamily="34" charset="-79"/>
                <a:cs typeface="Gisha" panose="020B0502040204020203" pitchFamily="34" charset="-79"/>
              </a:rPr>
              <a:t>For Official Use Only</a:t>
            </a:r>
            <a:endParaRPr lang="he-IL" sz="1200" dirty="0">
              <a:solidFill>
                <a:schemeClr val="bg1"/>
              </a:solidFill>
              <a:latin typeface="Gisha" panose="020B0502040204020203" pitchFamily="34" charset="-79"/>
              <a:cs typeface="Gisha" panose="020B0502040204020203" pitchFamily="34" charset="-79"/>
            </a:endParaRPr>
          </a:p>
        </p:txBody>
      </p:sp>
      <p:sp>
        <p:nvSpPr>
          <p:cNvPr id="4" name="TextBox 3"/>
          <p:cNvSpPr txBox="1"/>
          <p:nvPr/>
        </p:nvSpPr>
        <p:spPr>
          <a:xfrm>
            <a:off x="5364088" y="6381328"/>
            <a:ext cx="3600400" cy="276999"/>
          </a:xfrm>
          <a:prstGeom prst="rect">
            <a:avLst/>
          </a:prstGeom>
          <a:solidFill>
            <a:srgbClr val="0E77BE"/>
          </a:solidFill>
        </p:spPr>
        <p:txBody>
          <a:bodyPr wrap="square" rtlCol="1">
            <a:spAutoFit/>
          </a:bodyPr>
          <a:lstStyle/>
          <a:p>
            <a:pPr algn="l" rtl="0"/>
            <a:endParaRPr lang="he-IL" sz="1200" dirty="0">
              <a:solidFill>
                <a:schemeClr val="bg1"/>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3083641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
        <p:nvSpPr>
          <p:cNvPr id="2" name="כותרת 1"/>
          <p:cNvSpPr>
            <a:spLocks noGrp="1"/>
          </p:cNvSpPr>
          <p:nvPr>
            <p:ph type="title"/>
          </p:nvPr>
        </p:nvSpPr>
        <p:spPr>
          <a:xfrm>
            <a:off x="323528" y="0"/>
            <a:ext cx="7963248" cy="868346"/>
          </a:xfrm>
        </p:spPr>
        <p:txBody>
          <a:bodyPr/>
          <a:lstStyle/>
          <a:p>
            <a:r>
              <a:rPr lang="en-US" sz="2400" dirty="0">
                <a:latin typeface="+mj-lt"/>
              </a:rPr>
              <a:t>Development of the Concept of Deterrence</a:t>
            </a:r>
            <a:endParaRPr lang="he-IL" sz="2400" dirty="0">
              <a:latin typeface="+mj-lt"/>
            </a:endParaRP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1482439524"/>
              </p:ext>
            </p:extLst>
          </p:nvPr>
        </p:nvGraphicFramePr>
        <p:xfrm>
          <a:off x="2" y="404664"/>
          <a:ext cx="9143999" cy="4964711"/>
        </p:xfrm>
        <a:graphic>
          <a:graphicData uri="http://schemas.openxmlformats.org/drawingml/2006/table">
            <a:tbl>
              <a:tblPr rtl="1" firstRow="1" bandRow="1">
                <a:tableStyleId>{5C22544A-7EE6-4342-B048-85BDC9FD1C3A}</a:tableStyleId>
              </a:tblPr>
              <a:tblGrid>
                <a:gridCol w="922499">
                  <a:extLst>
                    <a:ext uri="{9D8B030D-6E8A-4147-A177-3AD203B41FA5}">
                      <a16:colId xmlns:a16="http://schemas.microsoft.com/office/drawing/2014/main" val="20000"/>
                    </a:ext>
                  </a:extLst>
                </a:gridCol>
                <a:gridCol w="1704876">
                  <a:extLst>
                    <a:ext uri="{9D8B030D-6E8A-4147-A177-3AD203B41FA5}">
                      <a16:colId xmlns:a16="http://schemas.microsoft.com/office/drawing/2014/main" val="20001"/>
                    </a:ext>
                  </a:extLst>
                </a:gridCol>
                <a:gridCol w="1629156">
                  <a:extLst>
                    <a:ext uri="{9D8B030D-6E8A-4147-A177-3AD203B41FA5}">
                      <a16:colId xmlns:a16="http://schemas.microsoft.com/office/drawing/2014/main" val="20002"/>
                    </a:ext>
                  </a:extLst>
                </a:gridCol>
                <a:gridCol w="1629156">
                  <a:extLst>
                    <a:ext uri="{9D8B030D-6E8A-4147-A177-3AD203B41FA5}">
                      <a16:colId xmlns:a16="http://schemas.microsoft.com/office/drawing/2014/main" val="20003"/>
                    </a:ext>
                  </a:extLst>
                </a:gridCol>
                <a:gridCol w="1629156">
                  <a:extLst>
                    <a:ext uri="{9D8B030D-6E8A-4147-A177-3AD203B41FA5}">
                      <a16:colId xmlns:a16="http://schemas.microsoft.com/office/drawing/2014/main" val="20004"/>
                    </a:ext>
                  </a:extLst>
                </a:gridCol>
                <a:gridCol w="1629156">
                  <a:extLst>
                    <a:ext uri="{9D8B030D-6E8A-4147-A177-3AD203B41FA5}">
                      <a16:colId xmlns:a16="http://schemas.microsoft.com/office/drawing/2014/main" val="20005"/>
                    </a:ext>
                  </a:extLst>
                </a:gridCol>
              </a:tblGrid>
              <a:tr h="493865">
                <a:tc>
                  <a:txBody>
                    <a:bodyPr/>
                    <a:lstStyle/>
                    <a:p>
                      <a:pPr algn="ctr"/>
                      <a:r>
                        <a:rPr lang="en-US" sz="1100">
                          <a:solidFill>
                            <a:schemeClr val="tx1"/>
                          </a:solidFill>
                        </a:rPr>
                        <a:t>Parameters for comparison</a:t>
                      </a:r>
                      <a:endParaRPr lang="he-IL" sz="1100" dirty="0">
                        <a:solidFill>
                          <a:schemeClr val="tx1"/>
                        </a:solidFill>
                      </a:endParaRPr>
                    </a:p>
                  </a:txBody>
                  <a:tcPr anchor="ctr"/>
                </a:tc>
                <a:tc>
                  <a:txBody>
                    <a:bodyPr/>
                    <a:lstStyle/>
                    <a:p>
                      <a:pPr algn="ctr" rtl="1"/>
                      <a:r>
                        <a:rPr lang="en-US" sz="1400" dirty="0">
                          <a:solidFill>
                            <a:schemeClr val="tx1"/>
                          </a:solidFill>
                        </a:rPr>
                        <a:t>Former  basic definitions</a:t>
                      </a:r>
                      <a:endParaRPr lang="he-IL" sz="1400" dirty="0">
                        <a:solidFill>
                          <a:schemeClr val="tx1"/>
                        </a:solidFill>
                      </a:endParaRPr>
                    </a:p>
                  </a:txBody>
                  <a:tcPr anchor="ctr"/>
                </a:tc>
                <a:tc>
                  <a:txBody>
                    <a:bodyPr/>
                    <a:lstStyle/>
                    <a:p>
                      <a:pPr algn="ctr" rtl="1"/>
                      <a:r>
                        <a:rPr lang="en-US" sz="1400" dirty="0">
                          <a:solidFill>
                            <a:schemeClr val="tx1"/>
                          </a:solidFill>
                        </a:rPr>
                        <a:t>IDF Strategy 2002</a:t>
                      </a:r>
                      <a:endParaRPr lang="he-IL" sz="1400" dirty="0">
                        <a:solidFill>
                          <a:schemeClr val="tx1"/>
                        </a:solidFill>
                      </a:endParaRPr>
                    </a:p>
                  </a:txBody>
                  <a:tcPr anchor="ctr"/>
                </a:tc>
                <a:tc>
                  <a:txBody>
                    <a:bodyPr/>
                    <a:lstStyle/>
                    <a:p>
                      <a:pPr algn="ctr" rtl="1"/>
                      <a:r>
                        <a:rPr lang="en-US" sz="1400" dirty="0">
                          <a:solidFill>
                            <a:schemeClr val="tx1"/>
                          </a:solidFill>
                        </a:rPr>
                        <a:t>IDF Strategy</a:t>
                      </a:r>
                      <a:r>
                        <a:rPr lang="en-US" sz="1400" baseline="0" dirty="0">
                          <a:solidFill>
                            <a:schemeClr val="tx1"/>
                          </a:solidFill>
                        </a:rPr>
                        <a:t> 2006</a:t>
                      </a:r>
                      <a:endParaRPr lang="he-IL" sz="1400" dirty="0">
                        <a:solidFill>
                          <a:schemeClr val="tx1"/>
                        </a:solidFill>
                      </a:endParaRPr>
                    </a:p>
                  </a:txBody>
                  <a:tcPr anchor="ctr"/>
                </a:tc>
                <a:tc>
                  <a:txBody>
                    <a:bodyPr/>
                    <a:lstStyle/>
                    <a:p>
                      <a:pPr algn="ctr" rtl="1"/>
                      <a:r>
                        <a:rPr lang="en-US" sz="1400" dirty="0" err="1">
                          <a:solidFill>
                            <a:schemeClr val="tx1"/>
                          </a:solidFill>
                        </a:rPr>
                        <a:t>Meridor</a:t>
                      </a:r>
                      <a:r>
                        <a:rPr lang="en-US" sz="1400" dirty="0">
                          <a:solidFill>
                            <a:schemeClr val="tx1"/>
                          </a:solidFill>
                        </a:rPr>
                        <a:t> Report 2007</a:t>
                      </a:r>
                      <a:endParaRPr lang="he-IL" sz="1400" dirty="0">
                        <a:solidFill>
                          <a:schemeClr val="tx1"/>
                        </a:solidFill>
                      </a:endParaRPr>
                    </a:p>
                  </a:txBody>
                  <a:tcPr anchor="ctr"/>
                </a:tc>
                <a:tc>
                  <a:txBody>
                    <a:bodyPr/>
                    <a:lstStyle/>
                    <a:p>
                      <a:pPr algn="ctr" rtl="1"/>
                      <a:r>
                        <a:rPr lang="en-US" sz="1400" dirty="0">
                          <a:solidFill>
                            <a:schemeClr val="tx1"/>
                          </a:solidFill>
                        </a:rPr>
                        <a:t>IDF Strategy</a:t>
                      </a:r>
                      <a:r>
                        <a:rPr lang="en-US" sz="1400" baseline="0" dirty="0">
                          <a:solidFill>
                            <a:schemeClr val="tx1"/>
                          </a:solidFill>
                        </a:rPr>
                        <a:t> 2013</a:t>
                      </a:r>
                      <a:endParaRPr lang="he-IL" sz="1400" dirty="0">
                        <a:solidFill>
                          <a:schemeClr val="tx1"/>
                        </a:solidFill>
                      </a:endParaRPr>
                    </a:p>
                  </a:txBody>
                  <a:tcPr anchor="ctr"/>
                </a:tc>
                <a:extLst>
                  <a:ext uri="{0D108BD9-81ED-4DB2-BD59-A6C34878D82A}">
                    <a16:rowId xmlns:a16="http://schemas.microsoft.com/office/drawing/2014/main" val="10000"/>
                  </a:ext>
                </a:extLst>
              </a:tr>
              <a:tr h="942123">
                <a:tc>
                  <a:txBody>
                    <a:bodyPr/>
                    <a:lstStyle/>
                    <a:p>
                      <a:pPr algn="ctr" rtl="0"/>
                      <a:r>
                        <a:rPr lang="en-US" sz="1200" b="1" dirty="0">
                          <a:solidFill>
                            <a:schemeClr val="tx1">
                              <a:lumMod val="75000"/>
                              <a:lumOff val="25000"/>
                            </a:schemeClr>
                          </a:solidFill>
                        </a:rPr>
                        <a:t>Scenario focus</a:t>
                      </a:r>
                      <a:endParaRPr lang="he-IL" sz="1200" b="1" dirty="0">
                        <a:solidFill>
                          <a:schemeClr val="tx1">
                            <a:lumMod val="75000"/>
                            <a:lumOff val="25000"/>
                          </a:schemeClr>
                        </a:solidFill>
                      </a:endParaRPr>
                    </a:p>
                  </a:txBody>
                  <a:tcPr anchor="ctr"/>
                </a:tc>
                <a:tc>
                  <a:txBody>
                    <a:bodyPr/>
                    <a:lstStyle/>
                    <a:p>
                      <a:pPr algn="ctr" rtl="0"/>
                      <a:r>
                        <a:rPr lang="en-US" sz="1200" b="1" dirty="0">
                          <a:solidFill>
                            <a:schemeClr val="tx1"/>
                          </a:solidFill>
                        </a:rPr>
                        <a:t>Classic confrontation (the Egyptian and Syrian armies)</a:t>
                      </a:r>
                      <a:endParaRPr lang="he-IL" sz="1200" b="1" dirty="0">
                        <a:solidFill>
                          <a:schemeClr val="tx1"/>
                        </a:solidFill>
                      </a:endParaRPr>
                    </a:p>
                  </a:txBody>
                  <a:tcPr anchor="ctr"/>
                </a:tc>
                <a:tc>
                  <a:txBody>
                    <a:bodyPr/>
                    <a:lstStyle/>
                    <a:p>
                      <a:pPr algn="ctr" rtl="0"/>
                      <a:r>
                        <a:rPr lang="en-US" sz="1200" b="1" dirty="0">
                          <a:solidFill>
                            <a:schemeClr val="tx1"/>
                          </a:solidFill>
                        </a:rPr>
                        <a:t>Classic confrontation - Syrian army </a:t>
                      </a:r>
                      <a:r>
                        <a:rPr lang="en-US" sz="1200" b="1" dirty="0">
                          <a:solidFill>
                            <a:srgbClr val="FF0000"/>
                          </a:solidFill>
                        </a:rPr>
                        <a:t>and limited conflict (Palestinians)</a:t>
                      </a:r>
                      <a:endParaRPr lang="he-IL" sz="1200" b="1"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Terrorism and Guerrilla - Palestinians in the West Bank, the Syrian army,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Nuclear confrontation</a:t>
                      </a:r>
                      <a:endParaRPr lang="he-IL" sz="1200" b="1" baseline="0" dirty="0">
                        <a:solidFill>
                          <a:srgbClr val="FF0000"/>
                        </a:solidFill>
                      </a:endParaRPr>
                    </a:p>
                  </a:txBody>
                  <a:tcPr anchor="ctr"/>
                </a:tc>
                <a:tc>
                  <a:txBody>
                    <a:bodyPr/>
                    <a:lstStyle/>
                    <a:p>
                      <a:pPr algn="ctr" rtl="0"/>
                      <a:r>
                        <a:rPr lang="en-US" sz="1200" b="1" dirty="0">
                          <a:solidFill>
                            <a:schemeClr val="tx1"/>
                          </a:solidFill>
                        </a:rPr>
                        <a:t>Terrorism and Guerrilla - Palestinians and confrontation with unconventional weapons</a:t>
                      </a:r>
                      <a:endParaRPr lang="he-IL" sz="1200" b="1" dirty="0">
                        <a:solidFill>
                          <a:schemeClr val="tx1"/>
                        </a:solidFill>
                      </a:endParaRPr>
                    </a:p>
                  </a:txBody>
                  <a:tcPr anchor="ctr"/>
                </a:tc>
                <a:tc>
                  <a:txBody>
                    <a:bodyPr/>
                    <a:lstStyle/>
                    <a:p>
                      <a:pPr marL="0" algn="ctr" defTabSz="914400" rtl="0" eaLnBrk="1" latinLnBrk="0" hangingPunct="1"/>
                      <a:r>
                        <a:rPr lang="en-US" sz="1200" b="1" kern="1200" baseline="0" dirty="0">
                          <a:solidFill>
                            <a:srgbClr val="C00000"/>
                          </a:solidFill>
                          <a:latin typeface="+mn-lt"/>
                          <a:ea typeface="+mn-ea"/>
                          <a:cs typeface="+mn-cs"/>
                        </a:rPr>
                        <a:t>Artillery and guerilla organizations - Hezbollah</a:t>
                      </a:r>
                      <a:endParaRPr lang="he-IL" sz="1200" b="1" kern="1200" baseline="0" dirty="0">
                        <a:solidFill>
                          <a:srgbClr val="C00000"/>
                        </a:solidFill>
                        <a:latin typeface="+mn-lt"/>
                        <a:ea typeface="+mn-ea"/>
                        <a:cs typeface="+mn-cs"/>
                      </a:endParaRPr>
                    </a:p>
                  </a:txBody>
                  <a:tcPr anchor="ctr"/>
                </a:tc>
                <a:extLst>
                  <a:ext uri="{0D108BD9-81ED-4DB2-BD59-A6C34878D82A}">
                    <a16:rowId xmlns:a16="http://schemas.microsoft.com/office/drawing/2014/main" val="10001"/>
                  </a:ext>
                </a:extLst>
              </a:tr>
              <a:tr h="1443606">
                <a:tc>
                  <a:txBody>
                    <a:bodyPr/>
                    <a:lstStyle/>
                    <a:p>
                      <a:pPr algn="ctr" rtl="1"/>
                      <a:r>
                        <a:rPr lang="en-US" sz="1200" b="1" dirty="0">
                          <a:solidFill>
                            <a:schemeClr val="tx1">
                              <a:lumMod val="75000"/>
                              <a:lumOff val="25000"/>
                            </a:schemeClr>
                          </a:solidFill>
                        </a:rPr>
                        <a:t>A key tool in deterring</a:t>
                      </a:r>
                      <a:r>
                        <a:rPr lang="he-IL" sz="1200" b="1" baseline="0" dirty="0">
                          <a:solidFill>
                            <a:schemeClr val="tx1">
                              <a:lumMod val="75000"/>
                              <a:lumOff val="25000"/>
                            </a:schemeClr>
                          </a:solidFill>
                        </a:rPr>
                        <a:t> </a:t>
                      </a:r>
                      <a:endParaRPr lang="he-IL" sz="1200" b="1" dirty="0">
                        <a:solidFill>
                          <a:schemeClr val="tx1">
                            <a:lumMod val="75000"/>
                            <a:lumOff val="25000"/>
                          </a:schemeClr>
                        </a:solidFill>
                      </a:endParaRPr>
                    </a:p>
                  </a:txBody>
                  <a:tcPr anchor="ctr"/>
                </a:tc>
                <a:tc>
                  <a:txBody>
                    <a:bodyPr/>
                    <a:lstStyle/>
                    <a:p>
                      <a:pPr algn="ctr" rtl="1"/>
                      <a:r>
                        <a:rPr lang="en-US" sz="1200" b="1" baseline="0" dirty="0">
                          <a:solidFill>
                            <a:schemeClr val="tx1"/>
                          </a:solidFill>
                        </a:rPr>
                        <a:t>Previous successes;</a:t>
                      </a:r>
                    </a:p>
                    <a:p>
                      <a:pPr algn="ctr" rtl="1"/>
                      <a:r>
                        <a:rPr lang="en-US" sz="1200" b="1" baseline="0" dirty="0">
                          <a:solidFill>
                            <a:schemeClr val="tx1"/>
                          </a:solidFill>
                        </a:rPr>
                        <a:t>Successes in the routine;</a:t>
                      </a:r>
                    </a:p>
                    <a:p>
                      <a:pPr algn="ctr" rtl="1"/>
                      <a:r>
                        <a:rPr lang="en-US" sz="1200" b="1" baseline="0" dirty="0">
                          <a:solidFill>
                            <a:schemeClr val="tx1"/>
                          </a:solidFill>
                        </a:rPr>
                        <a:t>Military might;</a:t>
                      </a:r>
                    </a:p>
                    <a:p>
                      <a:pPr algn="ctr" rtl="1"/>
                      <a:r>
                        <a:rPr lang="en-US" sz="1200" b="1" baseline="0" dirty="0">
                          <a:solidFill>
                            <a:schemeClr val="tx1"/>
                          </a:solidFill>
                        </a:rPr>
                        <a:t>The right for action - image;</a:t>
                      </a:r>
                    </a:p>
                    <a:p>
                      <a:pPr algn="ctr" rtl="1"/>
                      <a:r>
                        <a:rPr lang="en-US" sz="1200" b="1" baseline="0" dirty="0">
                          <a:solidFill>
                            <a:schemeClr val="tx1"/>
                          </a:solidFill>
                        </a:rPr>
                        <a:t>Alliances.</a:t>
                      </a:r>
                      <a:endParaRPr lang="he-IL" sz="1200" b="1" baseline="0" dirty="0">
                        <a:solidFill>
                          <a:schemeClr val="tx1"/>
                        </a:solidFill>
                      </a:endParaRPr>
                    </a:p>
                  </a:txBody>
                  <a:tcPr/>
                </a:tc>
                <a:tc>
                  <a:txBody>
                    <a:bodyPr/>
                    <a:lstStyle/>
                    <a:p>
                      <a:pPr algn="l" rtl="0"/>
                      <a:r>
                        <a:rPr lang="en-US" sz="1200" b="1" baseline="0" dirty="0">
                          <a:solidFill>
                            <a:schemeClr val="tx1"/>
                          </a:solidFill>
                        </a:rPr>
                        <a:t>Overt military power and vague; Image deterrent; US support.</a:t>
                      </a:r>
                    </a:p>
                    <a:p>
                      <a:pPr algn="l" rtl="0"/>
                      <a:r>
                        <a:rPr lang="en-US" sz="1200" b="1" baseline="0" dirty="0">
                          <a:solidFill>
                            <a:srgbClr val="FF0000"/>
                          </a:solidFill>
                        </a:rPr>
                        <a:t>Limited conflict - less affected</a:t>
                      </a:r>
                      <a:r>
                        <a:rPr lang="he-IL" sz="1200" b="1" baseline="0" dirty="0">
                          <a:solidFill>
                            <a:srgbClr val="FF0000"/>
                          </a:solidFill>
                        </a:rPr>
                        <a:t> </a:t>
                      </a:r>
                      <a:r>
                        <a:rPr lang="en-US" sz="1200" b="1" baseline="0" dirty="0">
                          <a:solidFill>
                            <a:srgbClr val="FF0000"/>
                          </a:solidFill>
                        </a:rPr>
                        <a:t> than military capabilities</a:t>
                      </a:r>
                      <a:endParaRPr lang="he-IL" sz="1200" b="1" baseline="0" dirty="0">
                        <a:solidFill>
                          <a:srgbClr val="FF0000"/>
                        </a:solidFill>
                      </a:endParaRPr>
                    </a:p>
                    <a:p>
                      <a:pPr rtl="1"/>
                      <a:r>
                        <a:rPr lang="he-IL" sz="1200" b="1" baseline="0" dirty="0">
                          <a:solidFill>
                            <a:schemeClr val="tx1"/>
                          </a:solidFill>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Previous successes; ability; threatening image; </a:t>
                      </a:r>
                      <a:r>
                        <a:rPr lang="en-US" sz="1200" b="1" dirty="0">
                          <a:solidFill>
                            <a:srgbClr val="FF0000"/>
                          </a:solidFill>
                        </a:rPr>
                        <a:t>image of a country with non-conventional weapons</a:t>
                      </a:r>
                      <a:r>
                        <a:rPr lang="en-US" sz="1200" b="1" dirty="0">
                          <a:solidFill>
                            <a:schemeClr val="tx1"/>
                          </a:solidFill>
                        </a:rPr>
                        <a:t>; US support; </a:t>
                      </a:r>
                      <a:r>
                        <a:rPr lang="en-US" sz="1200" b="1" dirty="0">
                          <a:solidFill>
                            <a:srgbClr val="FF0000"/>
                          </a:solidFill>
                        </a:rPr>
                        <a:t>self-defense</a:t>
                      </a:r>
                      <a:r>
                        <a:rPr lang="he-IL" sz="1200" b="1" baseline="0" dirty="0">
                          <a:solidFill>
                            <a:srgbClr val="C00000"/>
                          </a:solidFill>
                        </a:rPr>
                        <a:t>.</a:t>
                      </a:r>
                      <a:endParaRPr lang="he-IL" sz="1200" b="1" dirty="0">
                        <a:solidFill>
                          <a:schemeClr val="tx1"/>
                        </a:solidFill>
                      </a:endParaRPr>
                    </a:p>
                  </a:txBody>
                  <a:tcPr/>
                </a:tc>
                <a:tc>
                  <a:txBody>
                    <a:bodyPr/>
                    <a:lstStyle/>
                    <a:p>
                      <a:pPr algn="ctr" rtl="1"/>
                      <a:r>
                        <a:rPr lang="en-US" sz="1200" b="1" baseline="0" dirty="0">
                          <a:solidFill>
                            <a:schemeClr val="tx1"/>
                          </a:solidFill>
                        </a:rPr>
                        <a:t>Ability and image; </a:t>
                      </a:r>
                      <a:r>
                        <a:rPr lang="en-US" sz="1200" b="1" baseline="0" dirty="0">
                          <a:solidFill>
                            <a:srgbClr val="FF0000"/>
                          </a:solidFill>
                        </a:rPr>
                        <a:t>Suggests that there's a lack of tools to deal with terrorism and non-conventional weapons and a requirement to develop them.</a:t>
                      </a:r>
                      <a:endParaRPr lang="he-IL" sz="1200" b="1" baseline="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chemeClr val="tx1"/>
                          </a:solidFill>
                        </a:rPr>
                        <a:t>Understanding the enemy because it does not pay to act; Military - force buildup, threat prevention and use of force to set a price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rgbClr val="FF0000"/>
                          </a:solidFill>
                        </a:rPr>
                        <a:t>Acting according to Security Information</a:t>
                      </a:r>
                      <a:endParaRPr lang="he-IL" sz="1200" b="1" dirty="0">
                        <a:solidFill>
                          <a:srgbClr val="FF0000"/>
                        </a:solidFill>
                      </a:endParaRPr>
                    </a:p>
                  </a:txBody>
                  <a:tcPr/>
                </a:tc>
                <a:extLst>
                  <a:ext uri="{0D108BD9-81ED-4DB2-BD59-A6C34878D82A}">
                    <a16:rowId xmlns:a16="http://schemas.microsoft.com/office/drawing/2014/main" val="10002"/>
                  </a:ext>
                </a:extLst>
              </a:tr>
              <a:tr h="1627151">
                <a:tc>
                  <a:txBody>
                    <a:bodyPr/>
                    <a:lstStyle/>
                    <a:p>
                      <a:pPr algn="ctr" rtl="1"/>
                      <a:r>
                        <a:rPr lang="en-US" sz="1200" b="1" dirty="0">
                          <a:solidFill>
                            <a:schemeClr val="tx1">
                              <a:lumMod val="75000"/>
                              <a:lumOff val="25000"/>
                            </a:schemeClr>
                          </a:solidFill>
                        </a:rPr>
                        <a:t>The purpose of deterrence</a:t>
                      </a:r>
                      <a:endParaRPr lang="he-IL" sz="1200" b="1" dirty="0">
                        <a:solidFill>
                          <a:schemeClr val="tx1">
                            <a:lumMod val="75000"/>
                            <a:lumOff val="25000"/>
                          </a:schemeClr>
                        </a:solidFill>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200" b="1" dirty="0">
                          <a:solidFill>
                            <a:schemeClr val="tx1"/>
                          </a:solidFill>
                        </a:rPr>
                        <a:t>Dissuade action to prevent violent conflict, tone down the "boldness" of the enemy, to extend the time until the next conflict</a:t>
                      </a:r>
                      <a:endParaRPr lang="he-IL" sz="1200" b="1" dirty="0">
                        <a:solidFill>
                          <a:schemeClr val="tx1"/>
                        </a:solidFill>
                      </a:endParaRPr>
                    </a:p>
                  </a:txBody>
                  <a:tcPr/>
                </a:tc>
                <a:tc>
                  <a:txBody>
                    <a:bodyPr/>
                    <a:lstStyle/>
                    <a:p>
                      <a:pPr rtl="1"/>
                      <a:r>
                        <a:rPr lang="en-US" sz="1200" b="1" dirty="0">
                          <a:solidFill>
                            <a:schemeClr val="tx1"/>
                          </a:solidFill>
                        </a:rPr>
                        <a:t>Preserving the "status quo" - prevention of war.</a:t>
                      </a:r>
                    </a:p>
                    <a:p>
                      <a:pPr rtl="1"/>
                      <a:r>
                        <a:rPr lang="en-US" sz="1200" b="1" dirty="0">
                          <a:solidFill>
                            <a:srgbClr val="FF0000"/>
                          </a:solidFill>
                        </a:rPr>
                        <a:t>In a limited conflict - deterring "strategic elements"</a:t>
                      </a:r>
                      <a:endParaRPr lang="he-IL" sz="1200" b="1" dirty="0">
                        <a:solidFill>
                          <a:srgbClr val="FF0000"/>
                        </a:solidFill>
                      </a:endParaRPr>
                    </a:p>
                  </a:txBody>
                  <a:tcPr/>
                </a:tc>
                <a:tc>
                  <a:txBody>
                    <a:bodyPr/>
                    <a:lstStyle/>
                    <a:p>
                      <a:pPr rtl="1"/>
                      <a:r>
                        <a:rPr lang="en-US" sz="1200" b="1" dirty="0">
                          <a:solidFill>
                            <a:schemeClr val="tx1"/>
                          </a:solidFill>
                        </a:rPr>
                        <a:t>Prevention of confrontation + </a:t>
                      </a:r>
                      <a:r>
                        <a:rPr lang="en-US" sz="1200" b="1" dirty="0">
                          <a:solidFill>
                            <a:srgbClr val="FF0000"/>
                          </a:solidFill>
                        </a:rPr>
                        <a:t>determining boundaries (escalation control);</a:t>
                      </a:r>
                      <a:r>
                        <a:rPr lang="en-US" sz="1200" b="1" baseline="0" dirty="0">
                          <a:solidFill>
                            <a:srgbClr val="FF0000"/>
                          </a:solidFill>
                        </a:rPr>
                        <a:t> </a:t>
                      </a:r>
                      <a:endParaRPr lang="he-IL" sz="1200" b="1" dirty="0">
                        <a:solidFill>
                          <a:schemeClr val="tx1"/>
                        </a:solidFill>
                      </a:endParaRPr>
                    </a:p>
                    <a:p>
                      <a:pPr rtl="1"/>
                      <a:r>
                        <a:rPr lang="en-US" sz="1200" b="1" dirty="0">
                          <a:solidFill>
                            <a:srgbClr val="C00000"/>
                          </a:solidFill>
                        </a:rPr>
                        <a:t>Deterring the use of unconventional weapons</a:t>
                      </a:r>
                      <a:endParaRPr lang="he-IL" sz="1200" b="1" dirty="0">
                        <a:solidFill>
                          <a:srgbClr val="C0000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200" b="1" dirty="0">
                          <a:solidFill>
                            <a:schemeClr val="tx1"/>
                          </a:solidFill>
                        </a:rPr>
                        <a:t>Prevention of confrontation </a:t>
                      </a:r>
                      <a:r>
                        <a:rPr lang="en-US" sz="1200" b="1" dirty="0">
                          <a:solidFill>
                            <a:srgbClr val="FF0000"/>
                          </a:solidFill>
                        </a:rPr>
                        <a:t>and in confrontation intend to define the boundaries of confrontation (escalation control)</a:t>
                      </a:r>
                      <a:endParaRPr lang="he-IL" sz="1200" b="1" dirty="0">
                        <a:solidFill>
                          <a:srgbClr val="FF0000"/>
                        </a:solidFill>
                      </a:endParaRPr>
                    </a:p>
                  </a:txBody>
                  <a:tcPr/>
                </a:tc>
                <a:tc>
                  <a:txBody>
                    <a:bodyPr/>
                    <a:lstStyle/>
                    <a:p>
                      <a:pPr algn="l" rtl="0"/>
                      <a:r>
                        <a:rPr lang="en-US" sz="1200" b="1" baseline="0" dirty="0">
                          <a:solidFill>
                            <a:schemeClr val="tx1"/>
                          </a:solidFill>
                        </a:rPr>
                        <a:t>Preserving the status quo + distancing the next conflict. Deterring the use of </a:t>
                      </a:r>
                      <a:r>
                        <a:rPr lang="en-US" sz="1200" b="1" baseline="0" dirty="0" err="1">
                          <a:solidFill>
                            <a:schemeClr val="tx1"/>
                          </a:solidFill>
                        </a:rPr>
                        <a:t>unvonventional</a:t>
                      </a:r>
                      <a:r>
                        <a:rPr lang="en-US" sz="1200" b="1" baseline="0" dirty="0">
                          <a:solidFill>
                            <a:schemeClr val="tx1"/>
                          </a:solidFill>
                        </a:rPr>
                        <a:t> weapons</a:t>
                      </a:r>
                      <a:endParaRPr lang="he-IL" sz="1200" b="1"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4932040" y="5334307"/>
            <a:ext cx="1571636" cy="830997"/>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1600" b="1" dirty="0"/>
              <a:t>Substantial change I :</a:t>
            </a:r>
          </a:p>
          <a:p>
            <a:pPr algn="ctr"/>
            <a:r>
              <a:rPr lang="en-US" sz="1600" b="1" dirty="0"/>
              <a:t>Not just states</a:t>
            </a:r>
            <a:endParaRPr lang="he-IL" sz="1600" b="1" dirty="0"/>
          </a:p>
        </p:txBody>
      </p:sp>
      <p:sp>
        <p:nvSpPr>
          <p:cNvPr id="6" name="TextBox 5"/>
          <p:cNvSpPr txBox="1"/>
          <p:nvPr/>
        </p:nvSpPr>
        <p:spPr>
          <a:xfrm>
            <a:off x="0" y="5284365"/>
            <a:ext cx="2143140" cy="1384995"/>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1400" b="1" dirty="0"/>
              <a:t>Substantial change III: Not based on past decisions because there are none, A struggle between confrontations - from security information</a:t>
            </a:r>
            <a:endParaRPr lang="he-IL" sz="1400" b="1" dirty="0"/>
          </a:p>
        </p:txBody>
      </p:sp>
      <p:sp>
        <p:nvSpPr>
          <p:cNvPr id="7" name="TextBox 6"/>
          <p:cNvSpPr txBox="1"/>
          <p:nvPr/>
        </p:nvSpPr>
        <p:spPr>
          <a:xfrm>
            <a:off x="2267744" y="5284365"/>
            <a:ext cx="2143140" cy="1384995"/>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1400" b="1" dirty="0"/>
              <a:t>Substantial change II: Not only deterrence before confrontation but also control of escalation during (deterrence operations)</a:t>
            </a:r>
            <a:endParaRPr lang="he-IL" sz="1400" b="1" dirty="0"/>
          </a:p>
        </p:txBody>
      </p:sp>
      <p:sp>
        <p:nvSpPr>
          <p:cNvPr id="10" name="TextBox 9"/>
          <p:cNvSpPr txBox="1"/>
          <p:nvPr/>
        </p:nvSpPr>
        <p:spPr>
          <a:xfrm>
            <a:off x="5364088" y="6381328"/>
            <a:ext cx="3600400" cy="276999"/>
          </a:xfrm>
          <a:prstGeom prst="rect">
            <a:avLst/>
          </a:prstGeom>
          <a:solidFill>
            <a:srgbClr val="0E77BE"/>
          </a:solidFill>
        </p:spPr>
        <p:txBody>
          <a:bodyPr wrap="square" rtlCol="1">
            <a:spAutoFit/>
          </a:bodyPr>
          <a:lstStyle/>
          <a:p>
            <a:pPr algn="l" rtl="0"/>
            <a:endParaRPr lang="he-IL" sz="1200" dirty="0">
              <a:solidFill>
                <a:schemeClr val="bg1"/>
              </a:solidFill>
              <a:latin typeface="Gisha" panose="020B0502040204020203" pitchFamily="34" charset="-79"/>
              <a:cs typeface="Gisha" panose="020B0502040204020203" pitchFamily="34" charset="-79"/>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latin typeface="Gisha" panose="020B0502040204020203" pitchFamily="34" charset="-79"/>
                <a:cs typeface="Gisha" panose="020B0502040204020203" pitchFamily="34" charset="-79"/>
              </a:rPr>
              <a:t>Discussion in Groups</a:t>
            </a:r>
            <a:endParaRPr lang="he-IL" dirty="0">
              <a:latin typeface="Gisha" panose="020B0502040204020203" pitchFamily="34" charset="-79"/>
              <a:cs typeface="Gisha" panose="020B0502040204020203" pitchFamily="34" charset="-79"/>
            </a:endParaRPr>
          </a:p>
        </p:txBody>
      </p:sp>
      <p:sp>
        <p:nvSpPr>
          <p:cNvPr id="3" name="מציין מיקום תוכן 2"/>
          <p:cNvSpPr>
            <a:spLocks noGrp="1"/>
          </p:cNvSpPr>
          <p:nvPr>
            <p:ph idx="1"/>
          </p:nvPr>
        </p:nvSpPr>
        <p:spPr>
          <a:xfrm>
            <a:off x="421481" y="1340769"/>
            <a:ext cx="8229600" cy="3960440"/>
          </a:xfrm>
        </p:spPr>
        <p:txBody>
          <a:bodyPr/>
          <a:lstStyle/>
          <a:p>
            <a:pPr indent="19050" rtl="0">
              <a:buNone/>
            </a:pPr>
            <a:r>
              <a:rPr lang="en-US" dirty="0">
                <a:latin typeface="+mj-lt"/>
              </a:rPr>
              <a:t>Topic of the discussion: Clarification of the concept of operational decisiveness, relevant to the current challenges of the IDF ?</a:t>
            </a:r>
          </a:p>
          <a:p>
            <a:pPr indent="19050" rtl="0">
              <a:buNone/>
            </a:pPr>
            <a:endParaRPr lang="he-IL" dirty="0">
              <a:latin typeface="+mj-lt"/>
            </a:endParaRPr>
          </a:p>
          <a:p>
            <a:pPr indent="19050" rtl="0">
              <a:buNone/>
            </a:pPr>
            <a:endParaRPr lang="en-US" dirty="0">
              <a:latin typeface="+mj-lt"/>
            </a:endParaRPr>
          </a:p>
          <a:p>
            <a:pPr indent="19050" rtl="0">
              <a:buNone/>
            </a:pPr>
            <a:r>
              <a:rPr lang="en-US" dirty="0">
                <a:latin typeface="+mj-lt"/>
              </a:rPr>
              <a:t>Guidance questions: Should the concept be adapted (to preserve? To change?), adopted as is or neglected?</a:t>
            </a:r>
          </a:p>
          <a:p>
            <a:pPr indent="19050" rtl="0">
              <a:buNone/>
            </a:pPr>
            <a:endParaRPr lang="en-US" dirty="0">
              <a:latin typeface="+mj-lt"/>
            </a:endParaRPr>
          </a:p>
          <a:p>
            <a:pPr indent="19050" rtl="0">
              <a:buNone/>
            </a:pPr>
            <a:endParaRPr lang="en-US" dirty="0">
              <a:latin typeface="+mj-lt"/>
            </a:endParaRPr>
          </a:p>
          <a:p>
            <a:pPr indent="19050" rtl="0">
              <a:buNone/>
            </a:pPr>
            <a:r>
              <a:rPr lang="en-US" dirty="0">
                <a:latin typeface="+mj-lt"/>
              </a:rPr>
              <a:t>Case studies for IDF’s current challenges: Hamas and </a:t>
            </a:r>
            <a:r>
              <a:rPr lang="en-US" dirty="0" err="1">
                <a:latin typeface="+mj-lt"/>
              </a:rPr>
              <a:t>Jabhat</a:t>
            </a:r>
            <a:r>
              <a:rPr lang="en-US" dirty="0">
                <a:latin typeface="+mj-lt"/>
              </a:rPr>
              <a:t> al-</a:t>
            </a:r>
            <a:r>
              <a:rPr lang="en-US" dirty="0" err="1">
                <a:latin typeface="+mj-lt"/>
              </a:rPr>
              <a:t>Nusra</a:t>
            </a:r>
            <a:endParaRPr lang="he-IL" dirty="0">
              <a:latin typeface="+mj-lt"/>
            </a:endParaRPr>
          </a:p>
        </p:txBody>
      </p:sp>
      <p:sp>
        <p:nvSpPr>
          <p:cNvPr id="4" name="TextBox 3"/>
          <p:cNvSpPr txBox="1"/>
          <p:nvPr/>
        </p:nvSpPr>
        <p:spPr>
          <a:xfrm>
            <a:off x="0" y="6381328"/>
            <a:ext cx="3168352" cy="338554"/>
          </a:xfrm>
          <a:prstGeom prst="rect">
            <a:avLst/>
          </a:prstGeom>
          <a:solidFill>
            <a:srgbClr val="0070C0"/>
          </a:solid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600" b="0" i="0" u="none" strike="noStrike" kern="0" cap="none" spc="0" normalizeH="0" baseline="0" noProof="0" dirty="0">
              <a:ln>
                <a:noFill/>
              </a:ln>
              <a:solidFill>
                <a:sysClr val="windowText" lastClr="000000"/>
              </a:solidFill>
              <a:effectLst/>
              <a:uLnTx/>
              <a:uFillTx/>
            </a:endParaRPr>
          </a:p>
        </p:txBody>
      </p:sp>
      <p:sp>
        <p:nvSpPr>
          <p:cNvPr id="5" name="TextBox 4"/>
          <p:cNvSpPr txBox="1"/>
          <p:nvPr/>
        </p:nvSpPr>
        <p:spPr>
          <a:xfrm>
            <a:off x="107504" y="6453336"/>
            <a:ext cx="2918128" cy="276999"/>
          </a:xfrm>
          <a:prstGeom prst="rect">
            <a:avLst/>
          </a:prstGeom>
          <a:solidFill>
            <a:srgbClr val="0E77BE"/>
          </a:solidFill>
        </p:spPr>
        <p:txBody>
          <a:bodyPr wrap="square" rtlCol="1">
            <a:spAutoFit/>
          </a:bodyPr>
          <a:lstStyle/>
          <a:p>
            <a:pPr algn="l" rtl="0"/>
            <a:r>
              <a:rPr lang="en-US" sz="1200" dirty="0">
                <a:solidFill>
                  <a:schemeClr val="bg1"/>
                </a:solidFill>
                <a:latin typeface="Gisha" panose="020B0502040204020203" pitchFamily="34" charset="-79"/>
                <a:cs typeface="Gisha" panose="020B0502040204020203" pitchFamily="34" charset="-79"/>
              </a:rPr>
              <a:t>For Official Use Only</a:t>
            </a:r>
            <a:endParaRPr lang="he-IL" sz="1200" dirty="0">
              <a:solidFill>
                <a:schemeClr val="bg1"/>
              </a:solidFill>
              <a:latin typeface="Gisha" panose="020B0502040204020203" pitchFamily="34" charset="-79"/>
              <a:cs typeface="Gisha" panose="020B0502040204020203" pitchFamily="34" charset="-79"/>
            </a:endParaRPr>
          </a:p>
        </p:txBody>
      </p:sp>
      <p:sp>
        <p:nvSpPr>
          <p:cNvPr id="6" name="TextBox 5"/>
          <p:cNvSpPr txBox="1"/>
          <p:nvPr/>
        </p:nvSpPr>
        <p:spPr>
          <a:xfrm>
            <a:off x="5364088" y="6381328"/>
            <a:ext cx="3600400" cy="276999"/>
          </a:xfrm>
          <a:prstGeom prst="rect">
            <a:avLst/>
          </a:prstGeom>
          <a:solidFill>
            <a:srgbClr val="0E77BE"/>
          </a:solidFill>
        </p:spPr>
        <p:txBody>
          <a:bodyPr wrap="square" rtlCol="1">
            <a:spAutoFit/>
          </a:bodyPr>
          <a:lstStyle/>
          <a:p>
            <a:pPr algn="l" rtl="0"/>
            <a:endParaRPr lang="he-IL" sz="1200" dirty="0">
              <a:solidFill>
                <a:schemeClr val="bg1"/>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294416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85786" y="274638"/>
            <a:ext cx="7500990" cy="654032"/>
          </a:xfrm>
        </p:spPr>
        <p:txBody>
          <a:bodyPr/>
          <a:lstStyle/>
          <a:p>
            <a:r>
              <a:rPr lang="en-US" dirty="0">
                <a:latin typeface="+mj-lt"/>
              </a:rPr>
              <a:t>National Security – Israel Tal</a:t>
            </a:r>
            <a:endParaRPr lang="he-IL" dirty="0">
              <a:latin typeface="+mj-lt"/>
            </a:endParaRPr>
          </a:p>
        </p:txBody>
      </p:sp>
      <p:grpSp>
        <p:nvGrpSpPr>
          <p:cNvPr id="3" name="קבוצה 24"/>
          <p:cNvGrpSpPr/>
          <p:nvPr/>
        </p:nvGrpSpPr>
        <p:grpSpPr>
          <a:xfrm>
            <a:off x="4500563" y="928671"/>
            <a:ext cx="4488718" cy="5143535"/>
            <a:chOff x="4500563" y="928671"/>
            <a:chExt cx="4488718" cy="5143535"/>
          </a:xfrm>
        </p:grpSpPr>
        <p:sp>
          <p:nvSpPr>
            <p:cNvPr id="5" name="מלבן 4"/>
            <p:cNvSpPr/>
            <p:nvPr/>
          </p:nvSpPr>
          <p:spPr>
            <a:xfrm>
              <a:off x="4500563" y="928671"/>
              <a:ext cx="4488718" cy="5143535"/>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tx1"/>
                  </a:solidFill>
                </a:ln>
              </a:endParaRPr>
            </a:p>
          </p:txBody>
        </p:sp>
        <p:pic>
          <p:nvPicPr>
            <p:cNvPr id="3074" name="Picture 2"/>
            <p:cNvPicPr>
              <a:picLocks noChangeAspect="1" noChangeArrowheads="1"/>
            </p:cNvPicPr>
            <p:nvPr/>
          </p:nvPicPr>
          <p:blipFill>
            <a:blip r:embed="rId2" cstate="screen">
              <a:duotone>
                <a:schemeClr val="bg2">
                  <a:shade val="45000"/>
                  <a:satMod val="135000"/>
                </a:schemeClr>
                <a:prstClr val="white"/>
              </a:duotone>
            </a:blip>
            <a:srcRect/>
            <a:stretch>
              <a:fillRect/>
            </a:stretch>
          </p:blipFill>
          <p:spPr bwMode="auto">
            <a:xfrm rot="-120000">
              <a:off x="4640831" y="1060111"/>
              <a:ext cx="4219754" cy="4800580"/>
            </a:xfrm>
            <a:prstGeom prst="rect">
              <a:avLst/>
            </a:prstGeom>
            <a:noFill/>
            <a:ln w="9525">
              <a:noFill/>
              <a:miter lim="800000"/>
              <a:headEnd/>
              <a:tailEnd/>
            </a:ln>
            <a:effectLst/>
          </p:spPr>
        </p:pic>
        <p:sp>
          <p:nvSpPr>
            <p:cNvPr id="7" name="מלבן מעוגל 6"/>
            <p:cNvSpPr/>
            <p:nvPr/>
          </p:nvSpPr>
          <p:spPr>
            <a:xfrm>
              <a:off x="4714876" y="3833878"/>
              <a:ext cx="4071966" cy="428628"/>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p:nvSpPr>
          <p:spPr>
            <a:xfrm>
              <a:off x="4714876" y="4393319"/>
              <a:ext cx="4071966" cy="428628"/>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4" name="קבוצה 25"/>
          <p:cNvGrpSpPr/>
          <p:nvPr/>
        </p:nvGrpSpPr>
        <p:grpSpPr>
          <a:xfrm>
            <a:off x="142844" y="928670"/>
            <a:ext cx="4143404" cy="5143535"/>
            <a:chOff x="142844" y="928670"/>
            <a:chExt cx="4143404" cy="5143535"/>
          </a:xfrm>
        </p:grpSpPr>
        <p:sp>
          <p:nvSpPr>
            <p:cNvPr id="10" name="מלבן 9"/>
            <p:cNvSpPr/>
            <p:nvPr/>
          </p:nvSpPr>
          <p:spPr>
            <a:xfrm>
              <a:off x="142844" y="928670"/>
              <a:ext cx="4143404" cy="5143535"/>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tx1"/>
                  </a:solidFill>
                </a:ln>
              </a:endParaRPr>
            </a:p>
          </p:txBody>
        </p:sp>
        <p:pic>
          <p:nvPicPr>
            <p:cNvPr id="3075" name="Picture 3"/>
            <p:cNvPicPr>
              <a:picLocks noChangeAspect="1" noChangeArrowheads="1"/>
            </p:cNvPicPr>
            <p:nvPr/>
          </p:nvPicPr>
          <p:blipFill>
            <a:blip r:embed="rId3" cstate="screen">
              <a:duotone>
                <a:schemeClr val="bg2">
                  <a:shade val="45000"/>
                  <a:satMod val="135000"/>
                </a:schemeClr>
                <a:prstClr val="white"/>
              </a:duotone>
            </a:blip>
            <a:srcRect/>
            <a:stretch>
              <a:fillRect/>
            </a:stretch>
          </p:blipFill>
          <p:spPr bwMode="auto">
            <a:xfrm rot="-120000">
              <a:off x="214282" y="1092050"/>
              <a:ext cx="3929090" cy="1214446"/>
            </a:xfrm>
            <a:prstGeom prst="rect">
              <a:avLst/>
            </a:prstGeom>
            <a:noFill/>
            <a:ln w="9525">
              <a:noFill/>
              <a:miter lim="800000"/>
              <a:headEnd/>
              <a:tailEnd/>
            </a:ln>
            <a:effectLst/>
          </p:spPr>
        </p:pic>
        <p:sp>
          <p:nvSpPr>
            <p:cNvPr id="11" name="מלבן 10"/>
            <p:cNvSpPr/>
            <p:nvPr/>
          </p:nvSpPr>
          <p:spPr>
            <a:xfrm>
              <a:off x="214470" y="1024047"/>
              <a:ext cx="4000560"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p:cNvSpPr/>
            <p:nvPr/>
          </p:nvSpPr>
          <p:spPr>
            <a:xfrm>
              <a:off x="214282" y="2178740"/>
              <a:ext cx="4000560" cy="178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4" name="Picture 4"/>
            <p:cNvPicPr>
              <a:picLocks noChangeAspect="1" noChangeArrowheads="1"/>
            </p:cNvPicPr>
            <p:nvPr/>
          </p:nvPicPr>
          <p:blipFill>
            <a:blip r:embed="rId4" cstate="screen">
              <a:duotone>
                <a:schemeClr val="bg2">
                  <a:shade val="45000"/>
                  <a:satMod val="135000"/>
                </a:schemeClr>
                <a:prstClr val="white"/>
              </a:duotone>
            </a:blip>
            <a:srcRect/>
            <a:stretch>
              <a:fillRect/>
            </a:stretch>
          </p:blipFill>
          <p:spPr bwMode="auto">
            <a:xfrm rot="-60000">
              <a:off x="223029" y="2331395"/>
              <a:ext cx="3857652" cy="1774439"/>
            </a:xfrm>
            <a:prstGeom prst="rect">
              <a:avLst/>
            </a:prstGeom>
            <a:noFill/>
            <a:ln w="9525">
              <a:noFill/>
              <a:miter lim="800000"/>
              <a:headEnd/>
              <a:tailEnd/>
            </a:ln>
            <a:effectLst/>
          </p:spPr>
        </p:pic>
        <p:pic>
          <p:nvPicPr>
            <p:cNvPr id="15" name="Picture 4"/>
            <p:cNvPicPr>
              <a:picLocks noChangeAspect="1" noChangeArrowheads="1"/>
            </p:cNvPicPr>
            <p:nvPr/>
          </p:nvPicPr>
          <p:blipFill>
            <a:blip r:embed="rId5" cstate="screen">
              <a:duotone>
                <a:schemeClr val="bg2">
                  <a:shade val="45000"/>
                  <a:satMod val="135000"/>
                </a:schemeClr>
                <a:prstClr val="white"/>
              </a:duotone>
            </a:blip>
            <a:srcRect/>
            <a:stretch>
              <a:fillRect/>
            </a:stretch>
          </p:blipFill>
          <p:spPr bwMode="auto">
            <a:xfrm rot="-60000">
              <a:off x="276979" y="4255306"/>
              <a:ext cx="3857652" cy="816859"/>
            </a:xfrm>
            <a:prstGeom prst="rect">
              <a:avLst/>
            </a:prstGeom>
            <a:noFill/>
            <a:ln w="9525">
              <a:noFill/>
              <a:miter lim="800000"/>
              <a:headEnd/>
              <a:tailEnd/>
            </a:ln>
            <a:effectLst/>
          </p:spPr>
        </p:pic>
        <p:pic>
          <p:nvPicPr>
            <p:cNvPr id="16" name="Picture 4"/>
            <p:cNvPicPr>
              <a:picLocks noChangeAspect="1" noChangeArrowheads="1"/>
            </p:cNvPicPr>
            <p:nvPr/>
          </p:nvPicPr>
          <p:blipFill>
            <a:blip r:embed="rId6" cstate="screen">
              <a:duotone>
                <a:schemeClr val="bg2">
                  <a:shade val="45000"/>
                  <a:satMod val="135000"/>
                </a:schemeClr>
                <a:prstClr val="white"/>
              </a:duotone>
            </a:blip>
            <a:srcRect/>
            <a:stretch>
              <a:fillRect/>
            </a:stretch>
          </p:blipFill>
          <p:spPr bwMode="auto">
            <a:xfrm rot="-60000">
              <a:off x="216482" y="5038476"/>
              <a:ext cx="3857652" cy="285709"/>
            </a:xfrm>
            <a:prstGeom prst="rect">
              <a:avLst/>
            </a:prstGeom>
            <a:noFill/>
            <a:ln w="9525">
              <a:noFill/>
              <a:miter lim="800000"/>
              <a:headEnd/>
              <a:tailEnd/>
            </a:ln>
            <a:effectLst/>
          </p:spPr>
        </p:pic>
        <p:pic>
          <p:nvPicPr>
            <p:cNvPr id="3077" name="Picture 5"/>
            <p:cNvPicPr>
              <a:picLocks noChangeAspect="1" noChangeArrowheads="1"/>
            </p:cNvPicPr>
            <p:nvPr/>
          </p:nvPicPr>
          <p:blipFill>
            <a:blip r:embed="rId7" cstate="screen">
              <a:duotone>
                <a:schemeClr val="bg2">
                  <a:shade val="45000"/>
                  <a:satMod val="135000"/>
                </a:schemeClr>
                <a:prstClr val="white"/>
              </a:duotone>
            </a:blip>
            <a:srcRect/>
            <a:stretch>
              <a:fillRect/>
            </a:stretch>
          </p:blipFill>
          <p:spPr bwMode="auto">
            <a:xfrm>
              <a:off x="2928926" y="5238888"/>
              <a:ext cx="1214446" cy="357190"/>
            </a:xfrm>
            <a:prstGeom prst="rect">
              <a:avLst/>
            </a:prstGeom>
            <a:noFill/>
            <a:ln w="9525">
              <a:noFill/>
              <a:miter lim="800000"/>
              <a:headEnd/>
              <a:tailEnd/>
            </a:ln>
            <a:effectLst/>
          </p:spPr>
        </p:pic>
        <p:pic>
          <p:nvPicPr>
            <p:cNvPr id="18" name="Picture 5"/>
            <p:cNvPicPr>
              <a:picLocks noChangeAspect="1" noChangeArrowheads="1"/>
            </p:cNvPicPr>
            <p:nvPr/>
          </p:nvPicPr>
          <p:blipFill>
            <a:blip r:embed="rId8" cstate="screen">
              <a:duotone>
                <a:schemeClr val="bg2">
                  <a:shade val="45000"/>
                  <a:satMod val="135000"/>
                </a:schemeClr>
                <a:prstClr val="white"/>
              </a:duotone>
            </a:blip>
            <a:srcRect/>
            <a:stretch>
              <a:fillRect/>
            </a:stretch>
          </p:blipFill>
          <p:spPr bwMode="auto">
            <a:xfrm>
              <a:off x="2786050" y="5774603"/>
              <a:ext cx="1285884" cy="285728"/>
            </a:xfrm>
            <a:prstGeom prst="rect">
              <a:avLst/>
            </a:prstGeom>
            <a:noFill/>
            <a:ln w="9525">
              <a:noFill/>
              <a:miter lim="800000"/>
              <a:headEnd/>
              <a:tailEnd/>
            </a:ln>
            <a:effectLst/>
          </p:spPr>
        </p:pic>
        <p:pic>
          <p:nvPicPr>
            <p:cNvPr id="3078" name="Picture 6"/>
            <p:cNvPicPr>
              <a:picLocks noChangeAspect="1" noChangeArrowheads="1"/>
            </p:cNvPicPr>
            <p:nvPr/>
          </p:nvPicPr>
          <p:blipFill>
            <a:blip r:embed="rId9" cstate="screen">
              <a:duotone>
                <a:schemeClr val="bg2">
                  <a:shade val="45000"/>
                  <a:satMod val="135000"/>
                </a:schemeClr>
                <a:prstClr val="white"/>
              </a:duotone>
            </a:blip>
            <a:srcRect/>
            <a:stretch>
              <a:fillRect/>
            </a:stretch>
          </p:blipFill>
          <p:spPr bwMode="auto">
            <a:xfrm rot="-60000">
              <a:off x="1785918" y="5510001"/>
              <a:ext cx="2428892" cy="285752"/>
            </a:xfrm>
            <a:prstGeom prst="rect">
              <a:avLst/>
            </a:prstGeom>
            <a:noFill/>
            <a:ln w="9525">
              <a:noFill/>
              <a:miter lim="800000"/>
              <a:headEnd/>
              <a:tailEnd/>
            </a:ln>
            <a:effectLst/>
          </p:spPr>
        </p:pic>
      </p:grpSp>
      <p:grpSp>
        <p:nvGrpSpPr>
          <p:cNvPr id="9" name="קבוצה 24"/>
          <p:cNvGrpSpPr/>
          <p:nvPr/>
        </p:nvGrpSpPr>
        <p:grpSpPr>
          <a:xfrm>
            <a:off x="1928794" y="5000636"/>
            <a:ext cx="5000660" cy="1428759"/>
            <a:chOff x="4643438" y="4857759"/>
            <a:chExt cx="4286280" cy="1088580"/>
          </a:xfrm>
        </p:grpSpPr>
        <p:sp>
          <p:nvSpPr>
            <p:cNvPr id="6" name="מלבן 5"/>
            <p:cNvSpPr/>
            <p:nvPr/>
          </p:nvSpPr>
          <p:spPr>
            <a:xfrm>
              <a:off x="4643438" y="5761850"/>
              <a:ext cx="4286280" cy="130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4652963" y="4857759"/>
              <a:ext cx="4276755" cy="10885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tx1"/>
                  </a:solidFill>
                </a:ln>
              </a:endParaRPr>
            </a:p>
          </p:txBody>
        </p:sp>
        <p:pic>
          <p:nvPicPr>
            <p:cNvPr id="3079" name="Picture 7"/>
            <p:cNvPicPr>
              <a:picLocks noChangeAspect="1" noChangeArrowheads="1"/>
            </p:cNvPicPr>
            <p:nvPr/>
          </p:nvPicPr>
          <p:blipFill>
            <a:blip r:embed="rId10" cstate="screen"/>
            <a:srcRect/>
            <a:stretch>
              <a:fillRect/>
            </a:stretch>
          </p:blipFill>
          <p:spPr bwMode="auto">
            <a:xfrm rot="21420000">
              <a:off x="4700891" y="4978323"/>
              <a:ext cx="4191305" cy="862390"/>
            </a:xfrm>
            <a:prstGeom prst="rect">
              <a:avLst/>
            </a:prstGeom>
            <a:noFill/>
            <a:ln w="9525">
              <a:noFill/>
              <a:miter lim="800000"/>
              <a:headEnd/>
              <a:tailEnd/>
            </a:ln>
            <a:effectLst/>
          </p:spPr>
        </p:pic>
        <p:sp>
          <p:nvSpPr>
            <p:cNvPr id="23" name="מלבן 22"/>
            <p:cNvSpPr/>
            <p:nvPr/>
          </p:nvSpPr>
          <p:spPr>
            <a:xfrm>
              <a:off x="4774627" y="5823893"/>
              <a:ext cx="4000560" cy="1042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4786314" y="5617476"/>
              <a:ext cx="2786082" cy="2404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aphicFrame>
        <p:nvGraphicFramePr>
          <p:cNvPr id="27" name="מציין מיקום תוכן 3"/>
          <p:cNvGraphicFramePr>
            <a:graphicFrameLocks/>
          </p:cNvGraphicFramePr>
          <p:nvPr>
            <p:extLst>
              <p:ext uri="{D42A27DB-BD31-4B8C-83A1-F6EECF244321}">
                <p14:modId xmlns:p14="http://schemas.microsoft.com/office/powerpoint/2010/main" val="3556454693"/>
              </p:ext>
            </p:extLst>
          </p:nvPr>
        </p:nvGraphicFramePr>
        <p:xfrm>
          <a:off x="2411760" y="1556792"/>
          <a:ext cx="6170320" cy="2913590"/>
        </p:xfrm>
        <a:graphic>
          <a:graphicData uri="http://schemas.openxmlformats.org/drawingml/2006/table">
            <a:tbl>
              <a:tblPr rtl="1" bandRow="1">
                <a:tableStyleId>{7DF18680-E054-41AD-8BC1-D1AEF772440D}</a:tableStyleId>
              </a:tblPr>
              <a:tblGrid>
                <a:gridCol w="6170320">
                  <a:extLst>
                    <a:ext uri="{9D8B030D-6E8A-4147-A177-3AD203B41FA5}">
                      <a16:colId xmlns:a16="http://schemas.microsoft.com/office/drawing/2014/main" val="20000"/>
                    </a:ext>
                  </a:extLst>
                </a:gridCol>
              </a:tblGrid>
              <a:tr h="576064">
                <a:tc>
                  <a:txBody>
                    <a:bodyPr/>
                    <a:lstStyle/>
                    <a:p>
                      <a:pPr algn="ctr" rtl="1"/>
                      <a:r>
                        <a:rPr lang="en-US" sz="1600" b="1" baseline="0" dirty="0">
                          <a:solidFill>
                            <a:schemeClr val="tx1"/>
                          </a:solidFill>
                        </a:rPr>
                        <a:t>Emphasis on ”classic” threat against states</a:t>
                      </a:r>
                      <a:endParaRPr lang="he-IL" sz="1600" b="1" dirty="0">
                        <a:solidFill>
                          <a:schemeClr val="tx1"/>
                        </a:solidFill>
                      </a:endParaRPr>
                    </a:p>
                  </a:txBody>
                  <a:tcPr/>
                </a:tc>
                <a:extLst>
                  <a:ext uri="{0D108BD9-81ED-4DB2-BD59-A6C34878D82A}">
                    <a16:rowId xmlns:a16="http://schemas.microsoft.com/office/drawing/2014/main" val="10000"/>
                  </a:ext>
                </a:extLst>
              </a:tr>
              <a:tr h="637342">
                <a:tc>
                  <a:txBody>
                    <a:bodyPr/>
                    <a:lstStyle/>
                    <a:p>
                      <a:pPr algn="ctr" rtl="1"/>
                      <a:r>
                        <a:rPr lang="en-US" sz="1600" b="1" dirty="0">
                          <a:solidFill>
                            <a:schemeClr val="tx1"/>
                          </a:solidFill>
                        </a:rPr>
                        <a:t>Grand Strategy</a:t>
                      </a:r>
                      <a:endParaRPr lang="he-IL" sz="1600" b="1" dirty="0">
                        <a:solidFill>
                          <a:schemeClr val="tx1"/>
                        </a:solidFill>
                      </a:endParaRPr>
                    </a:p>
                  </a:txBody>
                  <a:tcPr/>
                </a:tc>
                <a:extLst>
                  <a:ext uri="{0D108BD9-81ED-4DB2-BD59-A6C34878D82A}">
                    <a16:rowId xmlns:a16="http://schemas.microsoft.com/office/drawing/2014/main" val="10001"/>
                  </a:ext>
                </a:extLst>
              </a:tr>
              <a:tr h="1168370">
                <a:tc>
                  <a:txBody>
                    <a:bodyPr/>
                    <a:lstStyle/>
                    <a:p>
                      <a:pPr algn="ctr" rtl="0"/>
                      <a:r>
                        <a:rPr lang="en-US" sz="1600" b="1" baseline="0" dirty="0">
                          <a:solidFill>
                            <a:schemeClr val="tx1"/>
                          </a:solidFill>
                        </a:rPr>
                        <a:t>Dramatic victory in past; success in routine (Routine mission, retaliation operations,  raids wars, special operations); military power (expanding the military budget, technology); willingness to use military force; strategic alliances – USA.</a:t>
                      </a:r>
                    </a:p>
                  </a:txBody>
                  <a:tcPr/>
                </a:tc>
                <a:extLst>
                  <a:ext uri="{0D108BD9-81ED-4DB2-BD59-A6C34878D82A}">
                    <a16:rowId xmlns:a16="http://schemas.microsoft.com/office/drawing/2014/main" val="10002"/>
                  </a:ext>
                </a:extLst>
              </a:tr>
              <a:tr h="5318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Prevent wars, define the “rules of the game” – red lines</a:t>
                      </a:r>
                      <a:endParaRPr lang="he-IL" sz="1600" b="1" baseline="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28" name="TextBox 27"/>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graphicFrame>
        <p:nvGraphicFramePr>
          <p:cNvPr id="29" name="טבלה 28"/>
          <p:cNvGraphicFramePr>
            <a:graphicFrameLocks noGrp="1"/>
          </p:cNvGraphicFramePr>
          <p:nvPr/>
        </p:nvGraphicFramePr>
        <p:xfrm>
          <a:off x="395536" y="1556793"/>
          <a:ext cx="2046760" cy="2979342"/>
        </p:xfrm>
        <a:graphic>
          <a:graphicData uri="http://schemas.openxmlformats.org/drawingml/2006/table">
            <a:tbl>
              <a:tblPr rtl="1" bandRow="1">
                <a:tableStyleId>{7DF18680-E054-41AD-8BC1-D1AEF772440D}</a:tableStyleId>
              </a:tblPr>
              <a:tblGrid>
                <a:gridCol w="2046760">
                  <a:extLst>
                    <a:ext uri="{9D8B030D-6E8A-4147-A177-3AD203B41FA5}">
                      <a16:colId xmlns:a16="http://schemas.microsoft.com/office/drawing/2014/main" val="20000"/>
                    </a:ext>
                  </a:extLst>
                </a:gridCol>
              </a:tblGrid>
              <a:tr h="603079">
                <a:tc>
                  <a:txBody>
                    <a:bodyPr/>
                    <a:lstStyle/>
                    <a:p>
                      <a:pPr rtl="1"/>
                      <a:r>
                        <a:rPr lang="en-US" sz="1600" dirty="0">
                          <a:solidFill>
                            <a:schemeClr val="tx1">
                              <a:lumMod val="75000"/>
                              <a:lumOff val="25000"/>
                            </a:schemeClr>
                          </a:solidFill>
                        </a:rPr>
                        <a:t>Whole scenario</a:t>
                      </a:r>
                      <a:r>
                        <a:rPr lang="en-US" sz="1600" baseline="0" dirty="0">
                          <a:solidFill>
                            <a:schemeClr val="tx1">
                              <a:lumMod val="75000"/>
                              <a:lumOff val="25000"/>
                            </a:schemeClr>
                          </a:solidFill>
                        </a:rPr>
                        <a:t> requires deterrence</a:t>
                      </a:r>
                      <a:endParaRPr lang="he-IL" sz="1600" b="0" dirty="0">
                        <a:solidFill>
                          <a:schemeClr val="tx1">
                            <a:lumMod val="75000"/>
                            <a:lumOff val="25000"/>
                          </a:schemeClr>
                        </a:solidFill>
                      </a:endParaRPr>
                    </a:p>
                  </a:txBody>
                  <a:tcPr/>
                </a:tc>
                <a:extLst>
                  <a:ext uri="{0D108BD9-81ED-4DB2-BD59-A6C34878D82A}">
                    <a16:rowId xmlns:a16="http://schemas.microsoft.com/office/drawing/2014/main" val="10000"/>
                  </a:ext>
                </a:extLst>
              </a:tr>
              <a:tr h="60307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rPr>
                        <a:t>Level of war being discussed </a:t>
                      </a:r>
                      <a:endParaRPr lang="he-IL" sz="1600" b="0" dirty="0">
                        <a:solidFill>
                          <a:schemeClr val="tx1">
                            <a:lumMod val="75000"/>
                            <a:lumOff val="25000"/>
                          </a:schemeClr>
                        </a:solidFill>
                      </a:endParaRPr>
                    </a:p>
                  </a:txBody>
                  <a:tcPr/>
                </a:tc>
                <a:extLst>
                  <a:ext uri="{0D108BD9-81ED-4DB2-BD59-A6C34878D82A}">
                    <a16:rowId xmlns:a16="http://schemas.microsoft.com/office/drawing/2014/main" val="10001"/>
                  </a:ext>
                </a:extLst>
              </a:tr>
              <a:tr h="1170105">
                <a:tc>
                  <a:txBody>
                    <a:bodyPr/>
                    <a:lstStyle/>
                    <a:p>
                      <a:pPr rtl="1"/>
                      <a:r>
                        <a:rPr lang="en-US" sz="1600" dirty="0">
                          <a:solidFill>
                            <a:schemeClr val="tx1">
                              <a:lumMod val="75000"/>
                              <a:lumOff val="25000"/>
                            </a:schemeClr>
                          </a:solidFill>
                        </a:rPr>
                        <a:t>Central</a:t>
                      </a:r>
                      <a:r>
                        <a:rPr lang="en-US" sz="1600" baseline="0" dirty="0">
                          <a:solidFill>
                            <a:schemeClr val="tx1">
                              <a:lumMod val="75000"/>
                              <a:lumOff val="25000"/>
                            </a:schemeClr>
                          </a:solidFill>
                        </a:rPr>
                        <a:t> tools for deterrence </a:t>
                      </a:r>
                      <a:endParaRPr lang="he-IL" sz="1600" b="0" dirty="0">
                        <a:solidFill>
                          <a:schemeClr val="tx1">
                            <a:lumMod val="75000"/>
                            <a:lumOff val="25000"/>
                          </a:schemeClr>
                        </a:solidFill>
                      </a:endParaRPr>
                    </a:p>
                  </a:txBody>
                  <a:tcPr/>
                </a:tc>
                <a:extLst>
                  <a:ext uri="{0D108BD9-81ED-4DB2-BD59-A6C34878D82A}">
                    <a16:rowId xmlns:a16="http://schemas.microsoft.com/office/drawing/2014/main" val="10002"/>
                  </a:ext>
                </a:extLst>
              </a:tr>
              <a:tr h="603079">
                <a:tc>
                  <a:txBody>
                    <a:bodyPr/>
                    <a:lstStyle/>
                    <a:p>
                      <a:pPr rtl="1"/>
                      <a:r>
                        <a:rPr lang="en-US" sz="1600" dirty="0">
                          <a:solidFill>
                            <a:schemeClr val="tx1">
                              <a:lumMod val="75000"/>
                              <a:lumOff val="25000"/>
                            </a:schemeClr>
                          </a:solidFill>
                        </a:rPr>
                        <a:t>Purpose of deterrence</a:t>
                      </a:r>
                      <a:endParaRPr lang="he-IL" sz="1600" b="0" dirty="0">
                        <a:solidFill>
                          <a:schemeClr val="tx1">
                            <a:lumMod val="75000"/>
                            <a:lumOff val="25000"/>
                          </a:schemeClr>
                        </a:solidFill>
                      </a:endParaRPr>
                    </a:p>
                  </a:txBody>
                  <a:tcPr/>
                </a:tc>
                <a:extLst>
                  <a:ext uri="{0D108BD9-81ED-4DB2-BD59-A6C34878D82A}">
                    <a16:rowId xmlns:a16="http://schemas.microsoft.com/office/drawing/2014/main" val="10003"/>
                  </a:ext>
                </a:extLst>
              </a:tr>
            </a:tbl>
          </a:graphicData>
        </a:graphic>
      </p:graphicFrame>
      <p:sp>
        <p:nvSpPr>
          <p:cNvPr id="31" name="מלבן 30"/>
          <p:cNvSpPr/>
          <p:nvPr/>
        </p:nvSpPr>
        <p:spPr>
          <a:xfrm>
            <a:off x="2051720" y="5157192"/>
            <a:ext cx="468052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979712" y="5013176"/>
            <a:ext cx="4968552" cy="1323439"/>
          </a:xfrm>
          <a:prstGeom prst="rect">
            <a:avLst/>
          </a:prstGeom>
          <a:noFill/>
        </p:spPr>
        <p:txBody>
          <a:bodyPr wrap="square" rtlCol="0">
            <a:spAutoFit/>
          </a:bodyPr>
          <a:lstStyle/>
          <a:p>
            <a:pPr algn="l" rtl="0"/>
            <a:r>
              <a:rPr lang="en-US" sz="1600" dirty="0"/>
              <a:t>The power of deterrence is a reflection of the power of deterrence. In the absence of military decision making ability, or, disappointingly,  the ability to hit the other side heavily and to make the other side pay a high price – empty it, early or late, it is still the effect of deterrence</a:t>
            </a:r>
          </a:p>
        </p:txBody>
      </p:sp>
      <p:sp>
        <p:nvSpPr>
          <p:cNvPr id="32" name="TextBox 31"/>
          <p:cNvSpPr txBox="1"/>
          <p:nvPr/>
        </p:nvSpPr>
        <p:spPr>
          <a:xfrm>
            <a:off x="107504" y="6453336"/>
            <a:ext cx="2918128" cy="276999"/>
          </a:xfrm>
          <a:prstGeom prst="rect">
            <a:avLst/>
          </a:prstGeom>
          <a:solidFill>
            <a:srgbClr val="0E77BE"/>
          </a:solidFill>
        </p:spPr>
        <p:txBody>
          <a:bodyPr wrap="square" rtlCol="1">
            <a:spAutoFit/>
          </a:bodyPr>
          <a:lstStyle/>
          <a:p>
            <a:pPr algn="l" rtl="0"/>
            <a:r>
              <a:rPr lang="en-US" sz="1200" dirty="0">
                <a:solidFill>
                  <a:schemeClr val="bg1"/>
                </a:solidFill>
                <a:latin typeface="Gisha" panose="020B0502040204020203" pitchFamily="34" charset="-79"/>
                <a:cs typeface="Gisha" panose="020B0502040204020203" pitchFamily="34" charset="-79"/>
              </a:rPr>
              <a:t>For Official Use Only</a:t>
            </a:r>
            <a:endParaRPr lang="he-IL" sz="1200" dirty="0">
              <a:solidFill>
                <a:schemeClr val="bg1"/>
              </a:solidFill>
              <a:latin typeface="Gisha" panose="020B0502040204020203" pitchFamily="34" charset="-79"/>
              <a:cs typeface="Gisha" panose="020B0502040204020203" pitchFamily="34" charset="-79"/>
            </a:endParaRPr>
          </a:p>
        </p:txBody>
      </p:sp>
      <p:sp>
        <p:nvSpPr>
          <p:cNvPr id="33" name="TextBox 32"/>
          <p:cNvSpPr txBox="1"/>
          <p:nvPr/>
        </p:nvSpPr>
        <p:spPr>
          <a:xfrm>
            <a:off x="5364088" y="6381328"/>
            <a:ext cx="3600400" cy="276999"/>
          </a:xfrm>
          <a:prstGeom prst="rect">
            <a:avLst/>
          </a:prstGeom>
          <a:solidFill>
            <a:srgbClr val="0E77BE"/>
          </a:solidFill>
        </p:spPr>
        <p:txBody>
          <a:bodyPr wrap="square" rtlCol="1">
            <a:spAutoFit/>
          </a:bodyPr>
          <a:lstStyle/>
          <a:p>
            <a:pPr algn="l" rtl="0"/>
            <a:endParaRPr lang="he-IL" sz="1200" dirty="0">
              <a:solidFill>
                <a:schemeClr val="bg1"/>
              </a:solidFill>
              <a:latin typeface="Gisha" panose="020B0502040204020203" pitchFamily="34" charset="-79"/>
              <a:cs typeface="Gisha" panose="020B0502040204020203" pitchFamily="34" charset="-79"/>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50067" y="116632"/>
            <a:ext cx="7500990" cy="868346"/>
          </a:xfrm>
        </p:spPr>
        <p:txBody>
          <a:bodyPr/>
          <a:lstStyle/>
          <a:p>
            <a:pPr rtl="0"/>
            <a:r>
              <a:rPr lang="en-US" dirty="0">
                <a:latin typeface="+mj-lt"/>
              </a:rPr>
              <a:t>Dictionary Definition </a:t>
            </a:r>
            <a:endParaRPr lang="he-IL" dirty="0">
              <a:latin typeface="+mj-lt"/>
            </a:endParaRPr>
          </a:p>
        </p:txBody>
      </p:sp>
      <p:sp>
        <p:nvSpPr>
          <p:cNvPr id="3" name="מציין מיקום תוכן 2"/>
          <p:cNvSpPr>
            <a:spLocks noGrp="1"/>
          </p:cNvSpPr>
          <p:nvPr>
            <p:ph idx="1"/>
          </p:nvPr>
        </p:nvSpPr>
        <p:spPr>
          <a:xfrm>
            <a:off x="467544" y="764704"/>
            <a:ext cx="8229600" cy="4525963"/>
          </a:xfrm>
        </p:spPr>
        <p:txBody>
          <a:bodyPr/>
          <a:lstStyle/>
          <a:p>
            <a:pPr algn="l" rtl="0"/>
            <a:r>
              <a:rPr lang="en-US" sz="2000" dirty="0">
                <a:latin typeface="+mn-lt"/>
              </a:rPr>
              <a:t>Threat </a:t>
            </a:r>
            <a:r>
              <a:rPr lang="en-US" sz="2000" u="sng" dirty="0">
                <a:solidFill>
                  <a:srgbClr val="FF0000"/>
                </a:solidFill>
                <a:latin typeface="+mn-lt"/>
              </a:rPr>
              <a:t>designed </a:t>
            </a:r>
            <a:r>
              <a:rPr lang="en-US" sz="2000" dirty="0">
                <a:solidFill>
                  <a:srgbClr val="FF0000"/>
                </a:solidFill>
                <a:latin typeface="+mn-lt"/>
              </a:rPr>
              <a:t>to dissuade from taking action </a:t>
            </a:r>
            <a:r>
              <a:rPr lang="en-US" sz="2000" dirty="0">
                <a:latin typeface="+mn-lt"/>
              </a:rPr>
              <a:t>because of feared consequences. </a:t>
            </a:r>
          </a:p>
          <a:p>
            <a:pPr algn="l" rtl="0"/>
            <a:r>
              <a:rPr lang="en-US" sz="2000" u="sng" dirty="0">
                <a:latin typeface="+mn-lt"/>
              </a:rPr>
              <a:t>(International Relations)</a:t>
            </a:r>
            <a:r>
              <a:rPr lang="en-US" sz="2000" dirty="0">
                <a:latin typeface="+mn-lt"/>
              </a:rPr>
              <a:t> The result of a show of power and decisiveness on a greater strategic level towards causing, with the </a:t>
            </a:r>
            <a:r>
              <a:rPr lang="en-US" sz="2000" dirty="0">
                <a:solidFill>
                  <a:srgbClr val="FF0000"/>
                </a:solidFill>
                <a:latin typeface="+mn-lt"/>
              </a:rPr>
              <a:t>purpose of influencing decision makers,</a:t>
            </a:r>
            <a:r>
              <a:rPr lang="en-US" sz="2000" dirty="0">
                <a:latin typeface="+mn-lt"/>
              </a:rPr>
              <a:t> to limit them  from building their power and its operation… designed to </a:t>
            </a:r>
            <a:r>
              <a:rPr lang="en-US" sz="2000" u="sng" dirty="0">
                <a:solidFill>
                  <a:srgbClr val="FF0000"/>
                </a:solidFill>
                <a:latin typeface="+mn-lt"/>
              </a:rPr>
              <a:t>prevent </a:t>
            </a:r>
            <a:r>
              <a:rPr lang="en-US" sz="2000" dirty="0">
                <a:solidFill>
                  <a:srgbClr val="FF0000"/>
                </a:solidFill>
                <a:latin typeface="+mn-lt"/>
              </a:rPr>
              <a:t>violent conflict </a:t>
            </a:r>
            <a:r>
              <a:rPr lang="en-US" sz="2000" dirty="0">
                <a:latin typeface="+mn-lt"/>
              </a:rPr>
              <a:t>or to </a:t>
            </a:r>
            <a:r>
              <a:rPr lang="en-US" sz="2000" dirty="0">
                <a:solidFill>
                  <a:srgbClr val="FF0000"/>
                </a:solidFill>
                <a:latin typeface="+mn-lt"/>
              </a:rPr>
              <a:t>lengthen the period of time </a:t>
            </a:r>
            <a:r>
              <a:rPr lang="en-US" sz="2000" dirty="0">
                <a:latin typeface="+mn-lt"/>
              </a:rPr>
              <a:t>until the next violent conflict.  Preventing the enemy or the opponent from taking the offensive initiative, or necessary enforcement; measures the stability of deterrence or loss. </a:t>
            </a:r>
          </a:p>
          <a:p>
            <a:pPr algn="l" rtl="0"/>
            <a:r>
              <a:rPr lang="en-US" sz="2000" u="sng" dirty="0">
                <a:latin typeface="+mn-lt"/>
              </a:rPr>
              <a:t>(Level of War) </a:t>
            </a:r>
            <a:r>
              <a:rPr lang="en-US" sz="2000" dirty="0">
                <a:latin typeface="+mn-lt"/>
              </a:rPr>
              <a:t> Purpose for military action or effect of believable military threat where there was no reasonable counter- action against them… </a:t>
            </a:r>
            <a:r>
              <a:rPr lang="en-US" sz="2000" dirty="0">
                <a:solidFill>
                  <a:srgbClr val="FF0000"/>
                </a:solidFill>
                <a:latin typeface="+mn-lt"/>
              </a:rPr>
              <a:t>and </a:t>
            </a:r>
            <a:r>
              <a:rPr lang="en-US" sz="2000" u="sng" dirty="0">
                <a:solidFill>
                  <a:srgbClr val="FF0000"/>
                </a:solidFill>
                <a:latin typeface="+mn-lt"/>
              </a:rPr>
              <a:t>dissuades </a:t>
            </a:r>
            <a:r>
              <a:rPr lang="en-US" sz="2000" dirty="0">
                <a:solidFill>
                  <a:srgbClr val="FF0000"/>
                </a:solidFill>
                <a:latin typeface="+mn-lt"/>
              </a:rPr>
              <a:t>the enemy or opponent from taking action </a:t>
            </a:r>
            <a:r>
              <a:rPr lang="en-US" sz="2000" dirty="0">
                <a:latin typeface="+mn-lt"/>
              </a:rPr>
              <a:t>(use of force or intensification) fearing the price they will pay. Deterrence is designed to temper the boldness the enemy…</a:t>
            </a:r>
          </a:p>
          <a:p>
            <a:pPr algn="l">
              <a:buNone/>
            </a:pPr>
            <a:endParaRPr lang="en-US" sz="2000" dirty="0"/>
          </a:p>
          <a:p>
            <a:pPr algn="l">
              <a:buNone/>
            </a:pPr>
            <a:r>
              <a:rPr lang="en-US" sz="2000" dirty="0">
                <a:latin typeface="+mn-lt"/>
              </a:rPr>
              <a:t>(Dictionary of Military Doctrine (2014 Edition) pg. 87)</a:t>
            </a:r>
          </a:p>
        </p:txBody>
      </p:sp>
      <p:sp>
        <p:nvSpPr>
          <p:cNvPr id="4" name="TextBox 3"/>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
        <p:nvSpPr>
          <p:cNvPr id="5" name="TextBox 4"/>
          <p:cNvSpPr txBox="1"/>
          <p:nvPr/>
        </p:nvSpPr>
        <p:spPr>
          <a:xfrm>
            <a:off x="107504" y="6453336"/>
            <a:ext cx="2918128" cy="276999"/>
          </a:xfrm>
          <a:prstGeom prst="rect">
            <a:avLst/>
          </a:prstGeom>
          <a:solidFill>
            <a:srgbClr val="0E77BE"/>
          </a:solidFill>
        </p:spPr>
        <p:txBody>
          <a:bodyPr wrap="square" rtlCol="1">
            <a:spAutoFit/>
          </a:bodyPr>
          <a:lstStyle/>
          <a:p>
            <a:pPr algn="l" rtl="0"/>
            <a:r>
              <a:rPr lang="en-US" sz="1200" dirty="0">
                <a:solidFill>
                  <a:schemeClr val="bg1"/>
                </a:solidFill>
                <a:latin typeface="Gisha" panose="020B0502040204020203" pitchFamily="34" charset="-79"/>
                <a:cs typeface="Gisha" panose="020B0502040204020203" pitchFamily="34" charset="-79"/>
              </a:rPr>
              <a:t>For Official Use Only</a:t>
            </a:r>
            <a:endParaRPr lang="he-IL" sz="1200" dirty="0">
              <a:solidFill>
                <a:schemeClr val="bg1"/>
              </a:solidFill>
              <a:latin typeface="Gisha" panose="020B0502040204020203" pitchFamily="34" charset="-79"/>
              <a:cs typeface="Gisha" panose="020B0502040204020203" pitchFamily="34" charset="-79"/>
            </a:endParaRPr>
          </a:p>
        </p:txBody>
      </p:sp>
      <p:sp>
        <p:nvSpPr>
          <p:cNvPr id="6" name="TextBox 5"/>
          <p:cNvSpPr txBox="1"/>
          <p:nvPr/>
        </p:nvSpPr>
        <p:spPr>
          <a:xfrm>
            <a:off x="5364088" y="6381328"/>
            <a:ext cx="3600400" cy="276999"/>
          </a:xfrm>
          <a:prstGeom prst="rect">
            <a:avLst/>
          </a:prstGeom>
          <a:solidFill>
            <a:srgbClr val="0E77BE"/>
          </a:solidFill>
        </p:spPr>
        <p:txBody>
          <a:bodyPr wrap="square" rtlCol="1">
            <a:spAutoFit/>
          </a:bodyPr>
          <a:lstStyle/>
          <a:p>
            <a:pPr algn="l" rtl="0"/>
            <a:endParaRPr lang="he-IL" sz="1200" dirty="0">
              <a:solidFill>
                <a:schemeClr val="bg1"/>
              </a:solidFill>
              <a:latin typeface="Gisha" panose="020B0502040204020203" pitchFamily="34" charset="-79"/>
              <a:cs typeface="Gisha" panose="020B0502040204020203" pitchFamily="34" charset="-79"/>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28662" y="500042"/>
            <a:ext cx="7500990" cy="868346"/>
          </a:xfrm>
        </p:spPr>
        <p:txBody>
          <a:bodyPr/>
          <a:lstStyle/>
          <a:p>
            <a:r>
              <a:rPr lang="en-US" dirty="0">
                <a:latin typeface="+mj-lt"/>
              </a:rPr>
              <a:t>Definitions from Military Doctrine</a:t>
            </a:r>
            <a:br>
              <a:rPr dirty="0">
                <a:latin typeface="+mj-lt"/>
              </a:rPr>
            </a:br>
            <a:r>
              <a:rPr lang="en-US" sz="2800" dirty="0">
                <a:latin typeface="+mj-lt"/>
              </a:rPr>
              <a:t>Basic Operational Doctrine</a:t>
            </a:r>
            <a:endParaRPr lang="he-IL" dirty="0">
              <a:latin typeface="+mj-lt"/>
            </a:endParaRPr>
          </a:p>
        </p:txBody>
      </p:sp>
      <p:pic>
        <p:nvPicPr>
          <p:cNvPr id="3075" name="Picture 3"/>
          <p:cNvPicPr>
            <a:picLocks noChangeAspect="1" noChangeArrowheads="1"/>
          </p:cNvPicPr>
          <p:nvPr/>
        </p:nvPicPr>
        <p:blipFill>
          <a:blip r:embed="rId2" cstate="print"/>
          <a:srcRect/>
          <a:stretch>
            <a:fillRect/>
          </a:stretch>
        </p:blipFill>
        <p:spPr bwMode="auto">
          <a:xfrm>
            <a:off x="4643438" y="2201164"/>
            <a:ext cx="4371975" cy="3085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3"/>
          <p:cNvPicPr>
            <a:picLocks noChangeAspect="1" noChangeArrowheads="1"/>
          </p:cNvPicPr>
          <p:nvPr/>
        </p:nvPicPr>
        <p:blipFill>
          <a:blip r:embed="rId3" cstate="print"/>
          <a:srcRect/>
          <a:stretch>
            <a:fillRect/>
          </a:stretch>
        </p:blipFill>
        <p:spPr bwMode="auto">
          <a:xfrm>
            <a:off x="142844" y="2214551"/>
            <a:ext cx="4371975" cy="30684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4" name="Picture 2"/>
          <p:cNvPicPr>
            <a:picLocks noChangeAspect="1" noChangeArrowheads="1"/>
          </p:cNvPicPr>
          <p:nvPr/>
        </p:nvPicPr>
        <p:blipFill>
          <a:blip r:embed="rId4" cstate="screen"/>
          <a:srcRect/>
          <a:stretch>
            <a:fillRect/>
          </a:stretch>
        </p:blipFill>
        <p:spPr bwMode="auto">
          <a:xfrm>
            <a:off x="285720" y="142852"/>
            <a:ext cx="1268477" cy="1857412"/>
          </a:xfrm>
          <a:prstGeom prst="rect">
            <a:avLst/>
          </a:prstGeom>
          <a:noFill/>
          <a:ln w="28575">
            <a:solidFill>
              <a:schemeClr val="tx1"/>
            </a:solidFill>
            <a:miter lim="800000"/>
            <a:headEnd/>
            <a:tailEnd/>
          </a:ln>
          <a:effectLst/>
        </p:spPr>
      </p:pic>
      <p:sp>
        <p:nvSpPr>
          <p:cNvPr id="7" name="מלבן מעוגל 6"/>
          <p:cNvSpPr/>
          <p:nvPr/>
        </p:nvSpPr>
        <p:spPr>
          <a:xfrm>
            <a:off x="4929190" y="2285992"/>
            <a:ext cx="3929090" cy="571504"/>
          </a:xfrm>
          <a:prstGeom prst="roundRect">
            <a:avLst/>
          </a:prstGeom>
          <a:solidFill>
            <a:srgbClr val="FFFF00">
              <a:alpha val="1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p:nvSpPr>
        <p:spPr>
          <a:xfrm>
            <a:off x="4929190" y="3167186"/>
            <a:ext cx="3929090" cy="1143008"/>
          </a:xfrm>
          <a:prstGeom prst="roundRect">
            <a:avLst/>
          </a:prstGeom>
          <a:solidFill>
            <a:srgbClr val="FFFF00">
              <a:alpha val="1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p:cNvSpPr txBox="1"/>
          <p:nvPr/>
        </p:nvSpPr>
        <p:spPr>
          <a:xfrm>
            <a:off x="428596" y="4929198"/>
            <a:ext cx="1143008" cy="400110"/>
          </a:xfrm>
          <a:prstGeom prst="rect">
            <a:avLst/>
          </a:prstGeom>
          <a:noFill/>
        </p:spPr>
        <p:txBody>
          <a:bodyPr wrap="square" rtlCol="1">
            <a:spAutoFit/>
          </a:bodyPr>
          <a:lstStyle/>
          <a:p>
            <a:r>
              <a:rPr lang="he-IL" sz="2000" dirty="0"/>
              <a:t>(</a:t>
            </a:r>
            <a:r>
              <a:rPr lang="he-IL" dirty="0" err="1"/>
              <a:t>עמ' </a:t>
            </a:r>
            <a:r>
              <a:rPr lang="he-IL" dirty="0"/>
              <a:t>57</a:t>
            </a:r>
            <a:r>
              <a:rPr lang="he-IL" sz="2000" dirty="0"/>
              <a:t>)</a:t>
            </a:r>
          </a:p>
        </p:txBody>
      </p:sp>
      <p:sp>
        <p:nvSpPr>
          <p:cNvPr id="10" name="TextBox 9"/>
          <p:cNvSpPr txBox="1"/>
          <p:nvPr/>
        </p:nvSpPr>
        <p:spPr>
          <a:xfrm>
            <a:off x="395536" y="6381328"/>
            <a:ext cx="928694" cy="369332"/>
          </a:xfrm>
          <a:prstGeom prst="rect">
            <a:avLst/>
          </a:prstGeom>
          <a:solidFill>
            <a:srgbClr val="0070C0"/>
          </a:solidFill>
        </p:spPr>
        <p:txBody>
          <a:bodyPr wrap="square" rtlCol="1">
            <a:spAutoFit/>
          </a:bodyPr>
          <a:lstStyle/>
          <a:p>
            <a:endParaRPr lang="he-IL" dirty="0"/>
          </a:p>
        </p:txBody>
      </p:sp>
      <p:sp>
        <p:nvSpPr>
          <p:cNvPr id="5" name="Rectangle 4"/>
          <p:cNvSpPr/>
          <p:nvPr/>
        </p:nvSpPr>
        <p:spPr>
          <a:xfrm>
            <a:off x="231229" y="2289426"/>
            <a:ext cx="4176464" cy="2996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788024" y="2289426"/>
            <a:ext cx="4070256" cy="29397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34055" y="2201164"/>
            <a:ext cx="4371975" cy="3046988"/>
          </a:xfrm>
          <a:prstGeom prst="rect">
            <a:avLst/>
          </a:prstGeom>
          <a:noFill/>
        </p:spPr>
        <p:txBody>
          <a:bodyPr wrap="square" rtlCol="0">
            <a:spAutoFit/>
          </a:bodyPr>
          <a:lstStyle/>
          <a:p>
            <a:pPr algn="l" rtl="0"/>
            <a:r>
              <a:rPr lang="en-US" sz="1600" dirty="0">
                <a:solidFill>
                  <a:srgbClr val="FF0000"/>
                </a:solidFill>
              </a:rPr>
              <a:t>results of the operations under discussion</a:t>
            </a:r>
            <a:r>
              <a:rPr lang="en-US" sz="1600" dirty="0"/>
              <a:t>. On the basis of deterrence there must be a clear threat for use of force in regards to the interest to discourage to protect, but how the use of force and the scope of the military action must be ambiguous, so that the enemy will feel very uncomfortable. To deter there is a psychological dimension, and its effectiveness is build on the way the enemy perceives the policy to defend the deterring side, military abilities, and determination to act and not intensify the actions if it is required in this manner.  (Pg. 57) </a:t>
            </a:r>
          </a:p>
        </p:txBody>
      </p:sp>
      <p:sp>
        <p:nvSpPr>
          <p:cNvPr id="14" name="Rectangle 13"/>
          <p:cNvSpPr/>
          <p:nvPr/>
        </p:nvSpPr>
        <p:spPr>
          <a:xfrm>
            <a:off x="285719" y="2300850"/>
            <a:ext cx="4121973" cy="55664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85720" y="2300850"/>
            <a:ext cx="4121972" cy="480078"/>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45796" y="2264413"/>
            <a:ext cx="4176464" cy="3046988"/>
          </a:xfrm>
          <a:prstGeom prst="rect">
            <a:avLst/>
          </a:prstGeom>
          <a:solidFill>
            <a:schemeClr val="bg1"/>
          </a:solidFill>
        </p:spPr>
        <p:txBody>
          <a:bodyPr wrap="square" rtlCol="0">
            <a:spAutoFit/>
          </a:bodyPr>
          <a:lstStyle/>
          <a:p>
            <a:r>
              <a:rPr lang="en-US" sz="1600" dirty="0">
                <a:solidFill>
                  <a:srgbClr val="FF0000"/>
                </a:solidFill>
              </a:rPr>
              <a:t>Deterrence – Passive use of military tools based on the potential of military power, </a:t>
            </a:r>
            <a:r>
              <a:rPr lang="en-US" sz="1600" dirty="0"/>
              <a:t>which is used to assist their diplomatic efforts within the objective to prevent military confrontation or at least to prevent deterioration. The deterrence is designed to prevent the possible enemy from specific activities through convincing them that the price is too high in comparison to the possible benefits. </a:t>
            </a:r>
            <a:r>
              <a:rPr lang="en-US" sz="1600" dirty="0">
                <a:solidFill>
                  <a:srgbClr val="FF0000"/>
                </a:solidFill>
              </a:rPr>
              <a:t>Deterrence requires open and  firm military strength and believed to be able to use this strength, in order that the opponent will reach conclusions regarding the expected</a:t>
            </a:r>
          </a:p>
        </p:txBody>
      </p:sp>
      <p:sp>
        <p:nvSpPr>
          <p:cNvPr id="16" name="TextBox 15"/>
          <p:cNvSpPr txBox="1"/>
          <p:nvPr/>
        </p:nvSpPr>
        <p:spPr>
          <a:xfrm>
            <a:off x="107504" y="6453336"/>
            <a:ext cx="2918128" cy="276999"/>
          </a:xfrm>
          <a:prstGeom prst="rect">
            <a:avLst/>
          </a:prstGeom>
          <a:solidFill>
            <a:srgbClr val="0E77BE"/>
          </a:solidFill>
        </p:spPr>
        <p:txBody>
          <a:bodyPr wrap="square" rtlCol="1">
            <a:spAutoFit/>
          </a:bodyPr>
          <a:lstStyle/>
          <a:p>
            <a:pPr algn="l" rtl="0"/>
            <a:r>
              <a:rPr lang="en-US" sz="1200" dirty="0">
                <a:solidFill>
                  <a:schemeClr val="bg1"/>
                </a:solidFill>
                <a:latin typeface="Gisha" panose="020B0502040204020203" pitchFamily="34" charset="-79"/>
                <a:cs typeface="Gisha" panose="020B0502040204020203" pitchFamily="34" charset="-79"/>
              </a:rPr>
              <a:t>For Official Use Only</a:t>
            </a:r>
            <a:endParaRPr lang="he-IL" sz="1200" dirty="0">
              <a:solidFill>
                <a:schemeClr val="bg1"/>
              </a:solidFill>
              <a:latin typeface="Gisha" panose="020B0502040204020203" pitchFamily="34" charset="-79"/>
              <a:cs typeface="Gisha" panose="020B0502040204020203" pitchFamily="34" charset="-79"/>
            </a:endParaRPr>
          </a:p>
        </p:txBody>
      </p:sp>
      <p:sp>
        <p:nvSpPr>
          <p:cNvPr id="17" name="TextBox 16"/>
          <p:cNvSpPr txBox="1"/>
          <p:nvPr/>
        </p:nvSpPr>
        <p:spPr>
          <a:xfrm>
            <a:off x="5364088" y="6381328"/>
            <a:ext cx="3600400" cy="276999"/>
          </a:xfrm>
          <a:prstGeom prst="rect">
            <a:avLst/>
          </a:prstGeom>
          <a:solidFill>
            <a:srgbClr val="0E77BE"/>
          </a:solidFill>
        </p:spPr>
        <p:txBody>
          <a:bodyPr wrap="square" rtlCol="1">
            <a:spAutoFit/>
          </a:bodyPr>
          <a:lstStyle/>
          <a:p>
            <a:pPr algn="l" rtl="0"/>
            <a:endParaRPr lang="he-IL" sz="1200" dirty="0">
              <a:solidFill>
                <a:schemeClr val="bg1"/>
              </a:solidFill>
              <a:latin typeface="Gisha" panose="020B0502040204020203" pitchFamily="34" charset="-79"/>
              <a:cs typeface="Gisha" panose="020B0502040204020203" pitchFamily="34" charset="-79"/>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1"/>
          <p:cNvSpPr txBox="1">
            <a:spLocks/>
          </p:cNvSpPr>
          <p:nvPr/>
        </p:nvSpPr>
        <p:spPr>
          <a:xfrm>
            <a:off x="396956" y="435640"/>
            <a:ext cx="7772400" cy="642939"/>
          </a:xfrm>
          <a:prstGeom prst="rect">
            <a:avLst/>
          </a:prstGeom>
        </p:spPr>
        <p:txBody>
          <a:bodyPr rtlCol="1" anchor="ctr">
            <a:noAutofit/>
          </a:bodyPr>
          <a:lstStyle/>
          <a:p>
            <a:pPr algn="ctr" fontAlgn="auto">
              <a:spcAft>
                <a:spcPts val="0"/>
              </a:spcAft>
              <a:defRPr/>
            </a:pPr>
            <a:r>
              <a:rPr lang="en-US" sz="3600" b="1" dirty="0">
                <a:latin typeface="+mj-lt"/>
                <a:ea typeface="+mj-ea"/>
                <a:cs typeface="Guttman Hatzvi" pitchFamily="2" charset="-79"/>
              </a:rPr>
              <a:t>In the Past and in Military Doctrine- Summary</a:t>
            </a:r>
          </a:p>
        </p:txBody>
      </p:sp>
      <p:graphicFrame>
        <p:nvGraphicFramePr>
          <p:cNvPr id="9" name="מציין מיקום תוכן 3"/>
          <p:cNvGraphicFramePr>
            <a:graphicFrameLocks/>
          </p:cNvGraphicFramePr>
          <p:nvPr>
            <p:extLst>
              <p:ext uri="{D42A27DB-BD31-4B8C-83A1-F6EECF244321}">
                <p14:modId xmlns:p14="http://schemas.microsoft.com/office/powerpoint/2010/main" val="276684192"/>
              </p:ext>
            </p:extLst>
          </p:nvPr>
        </p:nvGraphicFramePr>
        <p:xfrm>
          <a:off x="2269623" y="1484785"/>
          <a:ext cx="6445781" cy="4727069"/>
        </p:xfrm>
        <a:graphic>
          <a:graphicData uri="http://schemas.openxmlformats.org/drawingml/2006/table">
            <a:tbl>
              <a:tblPr rtl="1" bandRow="1">
                <a:tableStyleId>{7DF18680-E054-41AD-8BC1-D1AEF772440D}</a:tableStyleId>
              </a:tblPr>
              <a:tblGrid>
                <a:gridCol w="6445781">
                  <a:extLst>
                    <a:ext uri="{9D8B030D-6E8A-4147-A177-3AD203B41FA5}">
                      <a16:colId xmlns:a16="http://schemas.microsoft.com/office/drawing/2014/main" val="20000"/>
                    </a:ext>
                  </a:extLst>
                </a:gridCol>
              </a:tblGrid>
              <a:tr h="1262318">
                <a:tc>
                  <a:txBody>
                    <a:bodyPr/>
                    <a:lstStyle/>
                    <a:p>
                      <a:pPr algn="l" rtl="1"/>
                      <a:r>
                        <a:rPr lang="en-US" sz="1800" b="1" baseline="0" dirty="0">
                          <a:solidFill>
                            <a:schemeClr val="tx1"/>
                          </a:solidFill>
                        </a:rPr>
                        <a:t>Emphasis on “classic” Deterrence</a:t>
                      </a:r>
                      <a:endParaRPr lang="he-IL" sz="1800" b="1" dirty="0">
                        <a:solidFill>
                          <a:schemeClr val="tx1"/>
                        </a:solidFill>
                      </a:endParaRPr>
                    </a:p>
                  </a:txBody>
                  <a:tcPr/>
                </a:tc>
                <a:extLst>
                  <a:ext uri="{0D108BD9-81ED-4DB2-BD59-A6C34878D82A}">
                    <a16:rowId xmlns:a16="http://schemas.microsoft.com/office/drawing/2014/main" val="10000"/>
                  </a:ext>
                </a:extLst>
              </a:tr>
              <a:tr h="825913">
                <a:tc>
                  <a:txBody>
                    <a:bodyPr/>
                    <a:lstStyle/>
                    <a:p>
                      <a:pPr algn="l" rtl="1"/>
                      <a:r>
                        <a:rPr lang="en-US" sz="1800" b="1" dirty="0">
                          <a:solidFill>
                            <a:schemeClr val="tx1"/>
                          </a:solidFill>
                        </a:rPr>
                        <a:t>Political-Strategic</a:t>
                      </a:r>
                      <a:endParaRPr lang="he-IL" sz="1800" b="1" dirty="0">
                        <a:solidFill>
                          <a:schemeClr val="tx1"/>
                        </a:solidFill>
                      </a:endParaRPr>
                    </a:p>
                  </a:txBody>
                  <a:tcPr/>
                </a:tc>
                <a:extLst>
                  <a:ext uri="{0D108BD9-81ED-4DB2-BD59-A6C34878D82A}">
                    <a16:rowId xmlns:a16="http://schemas.microsoft.com/office/drawing/2014/main" val="10001"/>
                  </a:ext>
                </a:extLst>
              </a:tr>
              <a:tr h="1821344">
                <a:tc>
                  <a:txBody>
                    <a:bodyPr/>
                    <a:lstStyle/>
                    <a:p>
                      <a:pPr algn="l" rtl="0"/>
                      <a:r>
                        <a:rPr lang="en-US" sz="1800" b="1" baseline="0" dirty="0">
                          <a:solidFill>
                            <a:schemeClr val="tx1"/>
                          </a:solidFill>
                        </a:rPr>
                        <a:t>Dramatic victory in past confrontations; success in (field security, retaliation acts, invasion, special operations); military strength (expanding defense budget, technology);  appropriateness to use military force – impression of ability and decisiveness – influenced because the price is not worth the action; strategic alliances – USA.</a:t>
                      </a:r>
                      <a:endParaRPr lang="he-IL" sz="1800" b="1" baseline="0" dirty="0">
                        <a:solidFill>
                          <a:schemeClr val="tx1"/>
                        </a:solidFill>
                      </a:endParaRPr>
                    </a:p>
                  </a:txBody>
                  <a:tcPr/>
                </a:tc>
                <a:extLst>
                  <a:ext uri="{0D108BD9-81ED-4DB2-BD59-A6C34878D82A}">
                    <a16:rowId xmlns:a16="http://schemas.microsoft.com/office/drawing/2014/main" val="10002"/>
                  </a:ext>
                </a:extLst>
              </a:tr>
              <a:tr h="817494">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a:t>Dissuade from action to prevent violent conflict , mitigate the “daring” enemy , extend the time until the next conflict</a:t>
                      </a:r>
                      <a:endParaRPr lang="he-IL" sz="1800" b="1"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4" name="TextBox 3"/>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graphicFrame>
        <p:nvGraphicFramePr>
          <p:cNvPr id="2" name="Table 1"/>
          <p:cNvGraphicFramePr>
            <a:graphicFrameLocks noGrp="1"/>
          </p:cNvGraphicFramePr>
          <p:nvPr>
            <p:extLst>
              <p:ext uri="{D42A27DB-BD31-4B8C-83A1-F6EECF244321}">
                <p14:modId xmlns:p14="http://schemas.microsoft.com/office/powerpoint/2010/main" val="3543375549"/>
              </p:ext>
            </p:extLst>
          </p:nvPr>
        </p:nvGraphicFramePr>
        <p:xfrm>
          <a:off x="395536" y="1484785"/>
          <a:ext cx="1912465" cy="4829885"/>
        </p:xfrm>
        <a:graphic>
          <a:graphicData uri="http://schemas.openxmlformats.org/drawingml/2006/table">
            <a:tbl>
              <a:tblPr rtl="1" bandRow="1">
                <a:tableStyleId>{7DF18680-E054-41AD-8BC1-D1AEF772440D}</a:tableStyleId>
              </a:tblPr>
              <a:tblGrid>
                <a:gridCol w="1912465">
                  <a:extLst>
                    <a:ext uri="{9D8B030D-6E8A-4147-A177-3AD203B41FA5}">
                      <a16:colId xmlns:a16="http://schemas.microsoft.com/office/drawing/2014/main" val="20000"/>
                    </a:ext>
                  </a:extLst>
                </a:gridCol>
              </a:tblGrid>
              <a:tr h="1208724">
                <a:tc>
                  <a:txBody>
                    <a:bodyPr/>
                    <a:lstStyle/>
                    <a:p>
                      <a:pPr algn="l" rtl="0" fontAlgn="base"/>
                      <a:r>
                        <a:rPr lang="en-US" sz="1800" b="0" i="0" kern="1200" dirty="0">
                          <a:solidFill>
                            <a:schemeClr val="dk1"/>
                          </a:solidFill>
                          <a:effectLst/>
                          <a:latin typeface="+mn-lt"/>
                          <a:ea typeface="+mn-ea"/>
                          <a:cs typeface="+mn-cs"/>
                        </a:rPr>
                        <a:t>The scenario requires deterrence</a:t>
                      </a:r>
                    </a:p>
                    <a:p>
                      <a:pPr algn="l" rtl="0"/>
                      <a:endParaRPr lang="he-IL" sz="1800" b="0" dirty="0">
                        <a:solidFill>
                          <a:schemeClr val="tx1">
                            <a:lumMod val="75000"/>
                            <a:lumOff val="25000"/>
                          </a:schemeClr>
                        </a:solidFill>
                      </a:endParaRPr>
                    </a:p>
                  </a:txBody>
                  <a:tcPr/>
                </a:tc>
                <a:extLst>
                  <a:ext uri="{0D108BD9-81ED-4DB2-BD59-A6C34878D82A}">
                    <a16:rowId xmlns:a16="http://schemas.microsoft.com/office/drawing/2014/main" val="10000"/>
                  </a:ext>
                </a:extLst>
              </a:tr>
              <a:tr h="8795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rPr>
                        <a:t>The level of the war under discussion</a:t>
                      </a:r>
                      <a:endParaRPr lang="he-IL" sz="1800" b="0" dirty="0">
                        <a:solidFill>
                          <a:schemeClr val="tx1">
                            <a:lumMod val="75000"/>
                            <a:lumOff val="25000"/>
                          </a:schemeClr>
                        </a:solidFill>
                      </a:endParaRPr>
                    </a:p>
                  </a:txBody>
                  <a:tcPr/>
                </a:tc>
                <a:extLst>
                  <a:ext uri="{0D108BD9-81ED-4DB2-BD59-A6C34878D82A}">
                    <a16:rowId xmlns:a16="http://schemas.microsoft.com/office/drawing/2014/main" val="10001"/>
                  </a:ext>
                </a:extLst>
              </a:tr>
              <a:tr h="1800200">
                <a:tc>
                  <a:txBody>
                    <a:bodyPr/>
                    <a:lstStyle/>
                    <a:p>
                      <a:pPr algn="l" rtl="0"/>
                      <a:r>
                        <a:rPr lang="en-US" sz="1800" dirty="0">
                          <a:solidFill>
                            <a:schemeClr val="tx1">
                              <a:lumMod val="75000"/>
                              <a:lumOff val="25000"/>
                            </a:schemeClr>
                          </a:solidFill>
                        </a:rPr>
                        <a:t>The central tools</a:t>
                      </a:r>
                      <a:r>
                        <a:rPr lang="en-US" sz="1800" baseline="0" dirty="0">
                          <a:solidFill>
                            <a:schemeClr val="tx1">
                              <a:lumMod val="75000"/>
                              <a:lumOff val="25000"/>
                            </a:schemeClr>
                          </a:solidFill>
                        </a:rPr>
                        <a:t> for deterrence</a:t>
                      </a:r>
                      <a:endParaRPr lang="he-IL" sz="1800" b="0" dirty="0">
                        <a:solidFill>
                          <a:schemeClr val="tx1">
                            <a:lumMod val="75000"/>
                            <a:lumOff val="25000"/>
                          </a:schemeClr>
                        </a:solidFill>
                      </a:endParaRPr>
                    </a:p>
                  </a:txBody>
                  <a:tcPr/>
                </a:tc>
                <a:extLst>
                  <a:ext uri="{0D108BD9-81ED-4DB2-BD59-A6C34878D82A}">
                    <a16:rowId xmlns:a16="http://schemas.microsoft.com/office/drawing/2014/main" val="10002"/>
                  </a:ext>
                </a:extLst>
              </a:tr>
              <a:tr h="906561">
                <a:tc>
                  <a:txBody>
                    <a:bodyPr/>
                    <a:lstStyle/>
                    <a:p>
                      <a:pPr algn="l" rtl="0"/>
                      <a:r>
                        <a:rPr lang="en-US" sz="1800" dirty="0">
                          <a:solidFill>
                            <a:schemeClr val="tx1">
                              <a:lumMod val="75000"/>
                              <a:lumOff val="25000"/>
                            </a:schemeClr>
                          </a:solidFill>
                        </a:rPr>
                        <a:t>The Purpose of Deterrence</a:t>
                      </a:r>
                      <a:endParaRPr lang="he-IL" sz="1800" b="0" dirty="0">
                        <a:solidFill>
                          <a:schemeClr val="tx1">
                            <a:lumMod val="75000"/>
                            <a:lumOff val="25000"/>
                          </a:schemeClr>
                        </a:solidFill>
                      </a:endParaRPr>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107504" y="6453336"/>
            <a:ext cx="2918128" cy="276999"/>
          </a:xfrm>
          <a:prstGeom prst="rect">
            <a:avLst/>
          </a:prstGeom>
          <a:solidFill>
            <a:srgbClr val="0E77BE"/>
          </a:solidFill>
        </p:spPr>
        <p:txBody>
          <a:bodyPr wrap="square" rtlCol="1">
            <a:spAutoFit/>
          </a:bodyPr>
          <a:lstStyle/>
          <a:p>
            <a:pPr algn="l" rtl="0"/>
            <a:r>
              <a:rPr lang="en-US" sz="1200" dirty="0">
                <a:solidFill>
                  <a:schemeClr val="bg1"/>
                </a:solidFill>
                <a:latin typeface="Gisha" panose="020B0502040204020203" pitchFamily="34" charset="-79"/>
                <a:cs typeface="Gisha" panose="020B0502040204020203" pitchFamily="34" charset="-79"/>
              </a:rPr>
              <a:t>For Official Use Only</a:t>
            </a:r>
            <a:endParaRPr lang="he-IL" sz="1200" dirty="0">
              <a:solidFill>
                <a:schemeClr val="bg1"/>
              </a:solidFill>
              <a:latin typeface="Gisha" panose="020B0502040204020203" pitchFamily="34" charset="-79"/>
              <a:cs typeface="Gisha" panose="020B0502040204020203" pitchFamily="34" charset="-79"/>
            </a:endParaRPr>
          </a:p>
        </p:txBody>
      </p:sp>
      <p:sp>
        <p:nvSpPr>
          <p:cNvPr id="7" name="TextBox 6"/>
          <p:cNvSpPr txBox="1"/>
          <p:nvPr/>
        </p:nvSpPr>
        <p:spPr>
          <a:xfrm>
            <a:off x="5364088" y="6381328"/>
            <a:ext cx="3600400" cy="276999"/>
          </a:xfrm>
          <a:prstGeom prst="rect">
            <a:avLst/>
          </a:prstGeom>
          <a:solidFill>
            <a:srgbClr val="0E77BE"/>
          </a:solidFill>
        </p:spPr>
        <p:txBody>
          <a:bodyPr wrap="square" rtlCol="1">
            <a:spAutoFit/>
          </a:bodyPr>
          <a:lstStyle/>
          <a:p>
            <a:pPr algn="l" rtl="0"/>
            <a:endParaRPr lang="he-IL" sz="1200" dirty="0">
              <a:solidFill>
                <a:schemeClr val="bg1"/>
              </a:solidFill>
              <a:latin typeface="Gisha" panose="020B0502040204020203" pitchFamily="34" charset="-79"/>
              <a:cs typeface="Gisha" panose="020B0502040204020203" pitchFamily="34" charset="-79"/>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כותרת 1"/>
          <p:cNvSpPr>
            <a:spLocks noGrp="1"/>
          </p:cNvSpPr>
          <p:nvPr>
            <p:ph type="title"/>
          </p:nvPr>
        </p:nvSpPr>
        <p:spPr/>
        <p:txBody>
          <a:bodyPr/>
          <a:lstStyle/>
          <a:p>
            <a:r>
              <a:rPr sz="4000"/>
              <a:t> </a:t>
            </a:r>
            <a:endParaRPr lang="he-IL" sz="3600" dirty="0"/>
          </a:p>
        </p:txBody>
      </p:sp>
      <p:pic>
        <p:nvPicPr>
          <p:cNvPr id="55" name="Picture 63" descr="TFISAT"/>
          <p:cNvPicPr>
            <a:picLocks noChangeAspect="1" noChangeArrowheads="1"/>
          </p:cNvPicPr>
          <p:nvPr/>
        </p:nvPicPr>
        <p:blipFill>
          <a:blip r:embed="rId2" cstate="print"/>
          <a:srcRect l="23531" t="45712" r="25426" b="14110"/>
          <a:stretch>
            <a:fillRect/>
          </a:stretch>
        </p:blipFill>
        <p:spPr bwMode="auto">
          <a:xfrm>
            <a:off x="4912209" y="3184909"/>
            <a:ext cx="877888" cy="1172785"/>
          </a:xfrm>
          <a:prstGeom prst="rect">
            <a:avLst/>
          </a:prstGeom>
          <a:noFill/>
          <a:ln w="19050">
            <a:solidFill>
              <a:schemeClr val="tx1"/>
            </a:solidFill>
            <a:miter lim="800000"/>
            <a:headEnd/>
            <a:tailEnd/>
          </a:ln>
        </p:spPr>
      </p:pic>
      <p:pic>
        <p:nvPicPr>
          <p:cNvPr id="61" name="Picture 2"/>
          <p:cNvPicPr>
            <a:picLocks noChangeAspect="1" noChangeArrowheads="1"/>
          </p:cNvPicPr>
          <p:nvPr/>
        </p:nvPicPr>
        <p:blipFill>
          <a:blip r:embed="rId3" cstate="screen"/>
          <a:srcRect/>
          <a:stretch>
            <a:fillRect/>
          </a:stretch>
        </p:blipFill>
        <p:spPr bwMode="auto">
          <a:xfrm>
            <a:off x="1714480" y="3184909"/>
            <a:ext cx="828000" cy="1172785"/>
          </a:xfrm>
          <a:prstGeom prst="rect">
            <a:avLst/>
          </a:prstGeom>
          <a:noFill/>
          <a:ln w="19050">
            <a:solidFill>
              <a:schemeClr val="tx1"/>
            </a:solidFill>
            <a:miter lim="800000"/>
            <a:headEnd/>
            <a:tailEnd/>
          </a:ln>
          <a:effectLst/>
        </p:spPr>
      </p:pic>
      <p:pic>
        <p:nvPicPr>
          <p:cNvPr id="4098" name="Picture 2"/>
          <p:cNvPicPr>
            <a:picLocks noChangeAspect="1" noChangeArrowheads="1"/>
          </p:cNvPicPr>
          <p:nvPr/>
        </p:nvPicPr>
        <p:blipFill>
          <a:blip r:embed="rId4" cstate="screen"/>
          <a:srcRect/>
          <a:stretch>
            <a:fillRect/>
          </a:stretch>
        </p:blipFill>
        <p:spPr bwMode="auto">
          <a:xfrm>
            <a:off x="6858016" y="3184909"/>
            <a:ext cx="883745" cy="1172785"/>
          </a:xfrm>
          <a:prstGeom prst="rect">
            <a:avLst/>
          </a:prstGeom>
          <a:noFill/>
          <a:ln w="28575">
            <a:solidFill>
              <a:schemeClr val="tx1"/>
            </a:solidFill>
            <a:miter lim="800000"/>
            <a:headEnd/>
            <a:tailEnd/>
          </a:ln>
          <a:effectLst/>
        </p:spPr>
      </p:pic>
      <p:pic>
        <p:nvPicPr>
          <p:cNvPr id="42" name="Picture 4"/>
          <p:cNvPicPr>
            <a:picLocks noChangeAspect="1" noChangeArrowheads="1"/>
          </p:cNvPicPr>
          <p:nvPr/>
        </p:nvPicPr>
        <p:blipFill>
          <a:blip r:embed="rId5" cstate="screen"/>
          <a:srcRect/>
          <a:stretch>
            <a:fillRect/>
          </a:stretch>
        </p:blipFill>
        <p:spPr bwMode="auto">
          <a:xfrm>
            <a:off x="3803794" y="3184909"/>
            <a:ext cx="839644" cy="1172785"/>
          </a:xfrm>
          <a:prstGeom prst="rect">
            <a:avLst/>
          </a:prstGeom>
          <a:noFill/>
          <a:ln w="19050">
            <a:solidFill>
              <a:schemeClr val="tx1"/>
            </a:solidFill>
            <a:miter lim="800000"/>
            <a:headEnd/>
            <a:tailEnd/>
          </a:ln>
          <a:effectLst/>
        </p:spPr>
      </p:pic>
      <p:pic>
        <p:nvPicPr>
          <p:cNvPr id="2" name="Picture 2"/>
          <p:cNvPicPr>
            <a:picLocks noChangeAspect="1" noChangeArrowheads="1"/>
          </p:cNvPicPr>
          <p:nvPr/>
        </p:nvPicPr>
        <p:blipFill>
          <a:blip r:embed="rId6" cstate="screen"/>
          <a:srcRect/>
          <a:stretch>
            <a:fillRect/>
          </a:stretch>
        </p:blipFill>
        <p:spPr bwMode="auto">
          <a:xfrm>
            <a:off x="8215338" y="3143248"/>
            <a:ext cx="866980" cy="1214446"/>
          </a:xfrm>
          <a:prstGeom prst="rect">
            <a:avLst/>
          </a:prstGeom>
          <a:noFill/>
          <a:ln w="28575">
            <a:solidFill>
              <a:schemeClr val="tx1"/>
            </a:solidFill>
            <a:miter lim="800000"/>
            <a:headEnd/>
            <a:tailEnd/>
          </a:ln>
          <a:effectLst/>
        </p:spPr>
      </p:pic>
      <p:pic>
        <p:nvPicPr>
          <p:cNvPr id="67" name="תמונה 66"/>
          <p:cNvPicPr/>
          <p:nvPr/>
        </p:nvPicPr>
        <p:blipFill>
          <a:blip r:embed="rId7" cstate="print"/>
          <a:srcRect l="34481" t="8013" r="31574" b="4167"/>
          <a:stretch>
            <a:fillRect/>
          </a:stretch>
        </p:blipFill>
        <p:spPr bwMode="auto">
          <a:xfrm>
            <a:off x="214282" y="3143248"/>
            <a:ext cx="857224" cy="1214446"/>
          </a:xfrm>
          <a:prstGeom prst="rect">
            <a:avLst/>
          </a:prstGeom>
          <a:noFill/>
          <a:ln w="19050">
            <a:solidFill>
              <a:schemeClr val="tx1"/>
            </a:solidFill>
            <a:miter lim="800000"/>
            <a:headEnd/>
            <a:tailEnd/>
          </a:ln>
          <a:effectLst/>
        </p:spPr>
      </p:pic>
      <p:sp>
        <p:nvSpPr>
          <p:cNvPr id="59" name="כותרת 3"/>
          <p:cNvSpPr txBox="1">
            <a:spLocks/>
          </p:cNvSpPr>
          <p:nvPr/>
        </p:nvSpPr>
        <p:spPr>
          <a:xfrm>
            <a:off x="0" y="357166"/>
            <a:ext cx="8415310" cy="65563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noProof="0" dirty="0">
                <a:latin typeface="Gisha" panose="020B0502040204020203" pitchFamily="34" charset="-79"/>
                <a:ea typeface="+mj-ea"/>
                <a:cs typeface="Gisha" panose="020B0502040204020203" pitchFamily="34" charset="-79"/>
              </a:rPr>
              <a:t>IDF Strategy 2002</a:t>
            </a:r>
            <a:endParaRPr kumimoji="0" lang="he-IL" sz="3200" b="1" i="0" u="none" strike="noStrike" kern="1200" cap="none" spc="0" normalizeH="0" baseline="0" noProof="0" dirty="0">
              <a:ln>
                <a:noFill/>
              </a:ln>
              <a:solidFill>
                <a:schemeClr val="tx1"/>
              </a:solidFill>
              <a:effectLst/>
              <a:uLnTx/>
              <a:uFillTx/>
              <a:latin typeface="Gisha" panose="020B0502040204020203" pitchFamily="34" charset="-79"/>
              <a:ea typeface="+mj-ea"/>
              <a:cs typeface="Gisha" panose="020B0502040204020203" pitchFamily="34" charset="-79"/>
            </a:endParaRPr>
          </a:p>
        </p:txBody>
      </p:sp>
      <p:sp>
        <p:nvSpPr>
          <p:cNvPr id="4" name="Rectangle 3"/>
          <p:cNvSpPr/>
          <p:nvPr/>
        </p:nvSpPr>
        <p:spPr>
          <a:xfrm>
            <a:off x="426128" y="4503990"/>
            <a:ext cx="8137975" cy="1754326"/>
          </a:xfrm>
          <a:prstGeom prst="rect">
            <a:avLst/>
          </a:prstGeom>
        </p:spPr>
        <p:txBody>
          <a:bodyPr wrap="square">
            <a:spAutoFit/>
          </a:bodyPr>
          <a:lstStyle/>
          <a:p>
            <a:pPr algn="l" rtl="0">
              <a:buNone/>
            </a:pPr>
            <a:r>
              <a:rPr lang="en-US" b="1" dirty="0"/>
              <a:t>Comparative analysis of the use of the term 'deterrent' in light of the following parameters:</a:t>
            </a:r>
          </a:p>
          <a:p>
            <a:pPr algn="l" rtl="0">
              <a:buFontTx/>
              <a:buChar char="-"/>
            </a:pPr>
            <a:r>
              <a:rPr lang="en-US" b="1" dirty="0">
                <a:solidFill>
                  <a:srgbClr val="FF0000"/>
                </a:solidFill>
              </a:rPr>
              <a:t>The scenario/enemy requires deterrence; </a:t>
            </a:r>
          </a:p>
          <a:p>
            <a:pPr algn="l" rtl="0">
              <a:buFontTx/>
              <a:buChar char="-"/>
            </a:pPr>
            <a:r>
              <a:rPr lang="en-US" b="1" dirty="0">
                <a:solidFill>
                  <a:srgbClr val="FF0000"/>
                </a:solidFill>
              </a:rPr>
              <a:t>Level of the war where deterrence will be expressed;</a:t>
            </a:r>
          </a:p>
          <a:p>
            <a:pPr algn="l" rtl="0">
              <a:buFontTx/>
              <a:buChar char="-"/>
            </a:pPr>
            <a:r>
              <a:rPr lang="en-US" b="1" dirty="0">
                <a:solidFill>
                  <a:srgbClr val="FF0000"/>
                </a:solidFill>
              </a:rPr>
              <a:t>The central tools in the deterrence concept;</a:t>
            </a:r>
          </a:p>
          <a:p>
            <a:pPr algn="l" rtl="0">
              <a:buFontTx/>
              <a:buChar char="-"/>
            </a:pPr>
            <a:r>
              <a:rPr lang="en-US" b="1" dirty="0">
                <a:solidFill>
                  <a:srgbClr val="FF0000"/>
                </a:solidFill>
              </a:rPr>
              <a:t>Purpose of deterrence</a:t>
            </a:r>
            <a:endParaRPr lang="he-IL" sz="2000" dirty="0">
              <a:solidFill>
                <a:srgbClr val="FF0000"/>
              </a:solidFill>
            </a:endParaRPr>
          </a:p>
        </p:txBody>
      </p:sp>
      <p:cxnSp>
        <p:nvCxnSpPr>
          <p:cNvPr id="133" name="מחבר ישר 44"/>
          <p:cNvCxnSpPr/>
          <p:nvPr/>
        </p:nvCxnSpPr>
        <p:spPr>
          <a:xfrm rot="5400000">
            <a:off x="4776792" y="2278922"/>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134" name="מחבר ישר 44"/>
          <p:cNvCxnSpPr/>
          <p:nvPr/>
        </p:nvCxnSpPr>
        <p:spPr>
          <a:xfrm rot="5400000">
            <a:off x="647592" y="2298028"/>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135" name="מחבר ישר 45"/>
          <p:cNvCxnSpPr/>
          <p:nvPr/>
        </p:nvCxnSpPr>
        <p:spPr>
          <a:xfrm rot="5400000">
            <a:off x="2060565" y="2298084"/>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136" name="מחבר ישר 26"/>
          <p:cNvCxnSpPr/>
          <p:nvPr/>
        </p:nvCxnSpPr>
        <p:spPr>
          <a:xfrm rot="10800000">
            <a:off x="-27922" y="2501570"/>
            <a:ext cx="9144000" cy="1588"/>
          </a:xfrm>
          <a:prstGeom prst="line">
            <a:avLst/>
          </a:prstGeom>
          <a:ln w="76200">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7" name="אליפסה 27"/>
          <p:cNvSpPr/>
          <p:nvPr/>
        </p:nvSpPr>
        <p:spPr>
          <a:xfrm>
            <a:off x="7880816" y="2360525"/>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8" name="אליפסה 30"/>
          <p:cNvSpPr/>
          <p:nvPr/>
        </p:nvSpPr>
        <p:spPr>
          <a:xfrm>
            <a:off x="5312260" y="2360525"/>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39" name="אליפסה 33"/>
          <p:cNvSpPr/>
          <p:nvPr/>
        </p:nvSpPr>
        <p:spPr>
          <a:xfrm>
            <a:off x="779365" y="2360525"/>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40" name="אליפסה 34"/>
          <p:cNvSpPr/>
          <p:nvPr/>
        </p:nvSpPr>
        <p:spPr>
          <a:xfrm>
            <a:off x="2919399" y="2360525"/>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41" name="TextBox 42"/>
          <p:cNvSpPr txBox="1">
            <a:spLocks noChangeArrowheads="1"/>
          </p:cNvSpPr>
          <p:nvPr/>
        </p:nvSpPr>
        <p:spPr bwMode="auto">
          <a:xfrm>
            <a:off x="6844266" y="1412776"/>
            <a:ext cx="953851"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2002</a:t>
            </a:r>
          </a:p>
          <a:p>
            <a:pPr algn="ctr" rtl="0"/>
            <a:r>
              <a:rPr lang="en-US" sz="1200" b="1" dirty="0">
                <a:cs typeface="Guttman Hatzvi" pitchFamily="2" charset="-79"/>
              </a:rPr>
              <a:t>IDF Strategy</a:t>
            </a:r>
          </a:p>
          <a:p>
            <a:pPr algn="ctr" rtl="0"/>
            <a:r>
              <a:rPr lang="en-US" sz="1200" b="1" dirty="0" err="1">
                <a:latin typeface="+mj-lt"/>
                <a:cs typeface="Guttman Hatzvi" pitchFamily="2" charset="-79"/>
              </a:rPr>
              <a:t>Mofaz</a:t>
            </a:r>
            <a:endParaRPr lang="he-IL" sz="1200" b="1" dirty="0">
              <a:latin typeface="+mj-lt"/>
              <a:cs typeface="Guttman Hatzvi" pitchFamily="2" charset="-79"/>
            </a:endParaRPr>
          </a:p>
        </p:txBody>
      </p:sp>
      <p:sp>
        <p:nvSpPr>
          <p:cNvPr id="142" name="TextBox 42"/>
          <p:cNvSpPr txBox="1">
            <a:spLocks noChangeArrowheads="1"/>
          </p:cNvSpPr>
          <p:nvPr/>
        </p:nvSpPr>
        <p:spPr bwMode="auto">
          <a:xfrm>
            <a:off x="4554253" y="1412776"/>
            <a:ext cx="953851"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2006</a:t>
            </a:r>
          </a:p>
          <a:p>
            <a:pPr algn="ctr" rtl="0"/>
            <a:r>
              <a:rPr lang="en-US" sz="1200" b="1" dirty="0">
                <a:cs typeface="Guttman Hatzvi" pitchFamily="2" charset="-79"/>
              </a:rPr>
              <a:t>IDF Strategy</a:t>
            </a:r>
          </a:p>
          <a:p>
            <a:pPr algn="ctr" rtl="0"/>
            <a:r>
              <a:rPr lang="en-US" sz="1200" b="1" dirty="0" err="1">
                <a:latin typeface="+mj-lt"/>
                <a:cs typeface="Guttman Hatzvi" pitchFamily="2" charset="-79"/>
              </a:rPr>
              <a:t>Halutz</a:t>
            </a:r>
            <a:endParaRPr lang="en-US" sz="1200" b="1" dirty="0">
              <a:latin typeface="+mj-lt"/>
              <a:cs typeface="Guttman Hatzvi" pitchFamily="2" charset="-79"/>
            </a:endParaRPr>
          </a:p>
        </p:txBody>
      </p:sp>
      <p:sp>
        <p:nvSpPr>
          <p:cNvPr id="143" name="TextBox 42"/>
          <p:cNvSpPr txBox="1">
            <a:spLocks noChangeArrowheads="1"/>
          </p:cNvSpPr>
          <p:nvPr/>
        </p:nvSpPr>
        <p:spPr bwMode="auto">
          <a:xfrm>
            <a:off x="1835696" y="1494301"/>
            <a:ext cx="953851"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2013</a:t>
            </a:r>
          </a:p>
          <a:p>
            <a:pPr algn="ctr" rtl="0"/>
            <a:r>
              <a:rPr lang="en-US" sz="1200" b="1" dirty="0">
                <a:latin typeface="+mj-lt"/>
                <a:cs typeface="Guttman Hatzvi" pitchFamily="2" charset="-79"/>
              </a:rPr>
              <a:t>IDF Strategy</a:t>
            </a:r>
          </a:p>
          <a:p>
            <a:pPr algn="ctr" rtl="0"/>
            <a:r>
              <a:rPr lang="en-US" sz="1200" b="1" dirty="0" err="1">
                <a:latin typeface="+mj-lt"/>
                <a:cs typeface="Guttman Hatzvi" pitchFamily="2" charset="-79"/>
              </a:rPr>
              <a:t>Gantz</a:t>
            </a:r>
            <a:endParaRPr lang="he-IL" sz="1200" b="1" dirty="0">
              <a:latin typeface="+mj-lt"/>
              <a:cs typeface="Guttman Hatzvi" pitchFamily="2" charset="-79"/>
            </a:endParaRPr>
          </a:p>
        </p:txBody>
      </p:sp>
      <p:cxnSp>
        <p:nvCxnSpPr>
          <p:cNvPr id="144" name="מחבר ישר 43"/>
          <p:cNvCxnSpPr/>
          <p:nvPr/>
        </p:nvCxnSpPr>
        <p:spPr>
          <a:xfrm rot="5400000">
            <a:off x="7067160" y="2236280"/>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145" name="TextBox 42"/>
          <p:cNvSpPr txBox="1">
            <a:spLocks noChangeArrowheads="1"/>
          </p:cNvSpPr>
          <p:nvPr/>
        </p:nvSpPr>
        <p:spPr bwMode="auto">
          <a:xfrm>
            <a:off x="4183659" y="2000066"/>
            <a:ext cx="849913" cy="461665"/>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2006</a:t>
            </a:r>
          </a:p>
          <a:p>
            <a:pPr algn="ctr"/>
            <a:r>
              <a:rPr lang="en-US" sz="1200" b="1" dirty="0">
                <a:latin typeface="+mj-lt"/>
                <a:cs typeface="Guttman Hatzvi" pitchFamily="2" charset="-79"/>
              </a:rPr>
              <a:t>Lebanon 2</a:t>
            </a:r>
            <a:endParaRPr lang="he-IL" sz="1200" b="1" dirty="0">
              <a:latin typeface="+mj-lt"/>
              <a:cs typeface="Guttman Hatzvi" pitchFamily="2" charset="-79"/>
            </a:endParaRPr>
          </a:p>
        </p:txBody>
      </p:sp>
      <p:sp>
        <p:nvSpPr>
          <p:cNvPr id="146" name="TextBox 42"/>
          <p:cNvSpPr txBox="1">
            <a:spLocks noChangeArrowheads="1"/>
          </p:cNvSpPr>
          <p:nvPr/>
        </p:nvSpPr>
        <p:spPr bwMode="auto">
          <a:xfrm>
            <a:off x="3292025" y="1951243"/>
            <a:ext cx="790473" cy="461665"/>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2008</a:t>
            </a:r>
          </a:p>
          <a:p>
            <a:pPr algn="ctr"/>
            <a:r>
              <a:rPr lang="en-US" sz="1200" b="1" dirty="0">
                <a:latin typeface="+mj-lt"/>
                <a:cs typeface="Guttman Hatzvi" pitchFamily="2" charset="-79"/>
              </a:rPr>
              <a:t>Cast Lead</a:t>
            </a:r>
            <a:endParaRPr lang="he-IL" sz="1200" b="1" dirty="0">
              <a:latin typeface="+mj-lt"/>
              <a:cs typeface="Guttman Hatzvi" pitchFamily="2" charset="-79"/>
            </a:endParaRPr>
          </a:p>
        </p:txBody>
      </p:sp>
      <p:sp>
        <p:nvSpPr>
          <p:cNvPr id="147" name="TextBox 146"/>
          <p:cNvSpPr txBox="1">
            <a:spLocks noChangeArrowheads="1"/>
          </p:cNvSpPr>
          <p:nvPr/>
        </p:nvSpPr>
        <p:spPr bwMode="auto">
          <a:xfrm>
            <a:off x="954717" y="1928045"/>
            <a:ext cx="1174296" cy="461665"/>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2014</a:t>
            </a:r>
          </a:p>
          <a:p>
            <a:pPr algn="ctr" rtl="0"/>
            <a:r>
              <a:rPr lang="en-US" sz="1200" b="1" dirty="0">
                <a:latin typeface="+mj-lt"/>
                <a:cs typeface="Guttman Hatzvi" pitchFamily="2" charset="-79"/>
              </a:rPr>
              <a:t>Protective Edge</a:t>
            </a:r>
            <a:endParaRPr lang="he-IL" sz="1200" b="1" dirty="0">
              <a:latin typeface="+mj-lt"/>
              <a:cs typeface="Guttman Hatzvi" pitchFamily="2" charset="-79"/>
            </a:endParaRPr>
          </a:p>
        </p:txBody>
      </p:sp>
      <p:cxnSp>
        <p:nvCxnSpPr>
          <p:cNvPr id="148" name="מחבר ישר 52"/>
          <p:cNvCxnSpPr/>
          <p:nvPr/>
        </p:nvCxnSpPr>
        <p:spPr>
          <a:xfrm rot="5400000">
            <a:off x="7845408" y="2235718"/>
            <a:ext cx="360000"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149" name="מחבר ישר 53"/>
          <p:cNvCxnSpPr/>
          <p:nvPr/>
        </p:nvCxnSpPr>
        <p:spPr>
          <a:xfrm rot="5400000">
            <a:off x="8568594" y="1551718"/>
            <a:ext cx="0" cy="1008000"/>
          </a:xfrm>
          <a:prstGeom prst="line">
            <a:avLst/>
          </a:prstGeom>
          <a:ln w="28575">
            <a:prstDash val="dash"/>
            <a:headEnd type="triangle" w="med" len="med"/>
            <a:tailEnd type="none" w="med" len="med"/>
          </a:ln>
        </p:spPr>
        <p:style>
          <a:lnRef idx="1">
            <a:schemeClr val="accent2"/>
          </a:lnRef>
          <a:fillRef idx="0">
            <a:schemeClr val="accent2"/>
          </a:fillRef>
          <a:effectRef idx="0">
            <a:schemeClr val="accent2"/>
          </a:effectRef>
          <a:fontRef idx="minor">
            <a:schemeClr val="tx1"/>
          </a:fontRef>
        </p:style>
      </p:cxnSp>
      <p:sp>
        <p:nvSpPr>
          <p:cNvPr id="150" name="TextBox 42"/>
          <p:cNvSpPr txBox="1">
            <a:spLocks noChangeArrowheads="1"/>
          </p:cNvSpPr>
          <p:nvPr/>
        </p:nvSpPr>
        <p:spPr bwMode="auto">
          <a:xfrm>
            <a:off x="8022897" y="1735941"/>
            <a:ext cx="1082412" cy="338554"/>
          </a:xfrm>
          <a:prstGeom prst="rect">
            <a:avLst/>
          </a:prstGeom>
          <a:noFill/>
          <a:ln w="9525">
            <a:noFill/>
            <a:miter lim="800000"/>
            <a:headEnd/>
            <a:tailEnd/>
          </a:ln>
        </p:spPr>
        <p:txBody>
          <a:bodyPr wrap="none">
            <a:spAutoFit/>
          </a:bodyPr>
          <a:lstStyle/>
          <a:p>
            <a:pPr algn="ctr"/>
            <a:r>
              <a:rPr lang="en-US" sz="1600" b="1" dirty="0">
                <a:latin typeface="+mj-lt"/>
                <a:cs typeface="Guttman Hatzvi" pitchFamily="2" charset="-79"/>
              </a:rPr>
              <a:t>In the Past</a:t>
            </a:r>
            <a:endParaRPr lang="he-IL" sz="1600" b="1" dirty="0">
              <a:latin typeface="+mj-lt"/>
              <a:cs typeface="Guttman Hatzvi" pitchFamily="2" charset="-79"/>
            </a:endParaRPr>
          </a:p>
        </p:txBody>
      </p:sp>
      <p:sp>
        <p:nvSpPr>
          <p:cNvPr id="151" name="אליפסה 61"/>
          <p:cNvSpPr/>
          <p:nvPr/>
        </p:nvSpPr>
        <p:spPr>
          <a:xfrm>
            <a:off x="7206030" y="2412681"/>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52" name="TextBox 151"/>
          <p:cNvSpPr txBox="1">
            <a:spLocks noChangeArrowheads="1"/>
          </p:cNvSpPr>
          <p:nvPr/>
        </p:nvSpPr>
        <p:spPr bwMode="auto">
          <a:xfrm>
            <a:off x="449797" y="1494301"/>
            <a:ext cx="953851"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2015</a:t>
            </a:r>
          </a:p>
          <a:p>
            <a:pPr algn="ctr" rtl="0"/>
            <a:r>
              <a:rPr lang="en-US" sz="1200" b="1" dirty="0">
                <a:latin typeface="+mj-lt"/>
                <a:cs typeface="Guttman Hatzvi" pitchFamily="2" charset="-79"/>
              </a:rPr>
              <a:t>IDF Strategy</a:t>
            </a:r>
          </a:p>
          <a:p>
            <a:pPr algn="ctr" rtl="0"/>
            <a:r>
              <a:rPr lang="en-US" sz="1200" b="1" dirty="0" err="1">
                <a:latin typeface="+mj-lt"/>
                <a:cs typeface="Guttman Hatzvi" pitchFamily="2" charset="-79"/>
              </a:rPr>
              <a:t>Eizenkot</a:t>
            </a:r>
            <a:endParaRPr lang="he-IL" sz="1200" b="1" dirty="0">
              <a:latin typeface="+mj-lt"/>
              <a:cs typeface="Guttman Hatzvi" pitchFamily="2" charset="-79"/>
            </a:endParaRPr>
          </a:p>
        </p:txBody>
      </p:sp>
      <p:sp>
        <p:nvSpPr>
          <p:cNvPr id="153" name="אליפסה 39"/>
          <p:cNvSpPr/>
          <p:nvPr/>
        </p:nvSpPr>
        <p:spPr>
          <a:xfrm>
            <a:off x="1377323" y="2404667"/>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54" name="אליפסה 39"/>
          <p:cNvSpPr/>
          <p:nvPr/>
        </p:nvSpPr>
        <p:spPr>
          <a:xfrm>
            <a:off x="2191117" y="2414477"/>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55" name="אליפסה 39"/>
          <p:cNvSpPr/>
          <p:nvPr/>
        </p:nvSpPr>
        <p:spPr>
          <a:xfrm>
            <a:off x="3580072" y="2413228"/>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56" name="אליפסה 39"/>
          <p:cNvSpPr/>
          <p:nvPr/>
        </p:nvSpPr>
        <p:spPr>
          <a:xfrm>
            <a:off x="4506265" y="2423766"/>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57" name="אליפסה 39"/>
          <p:cNvSpPr/>
          <p:nvPr/>
        </p:nvSpPr>
        <p:spPr>
          <a:xfrm>
            <a:off x="814290" y="2404667"/>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58" name="אליפסה 39"/>
          <p:cNvSpPr/>
          <p:nvPr/>
        </p:nvSpPr>
        <p:spPr>
          <a:xfrm>
            <a:off x="7915741" y="2408699"/>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59" name="TextBox 158"/>
          <p:cNvSpPr txBox="1"/>
          <p:nvPr/>
        </p:nvSpPr>
        <p:spPr>
          <a:xfrm>
            <a:off x="7666504" y="2658815"/>
            <a:ext cx="714375" cy="338137"/>
          </a:xfrm>
          <a:prstGeom prst="rect">
            <a:avLst/>
          </a:prstGeom>
          <a:noFill/>
        </p:spPr>
        <p:txBody>
          <a:bodyPr rtlCol="1">
            <a:spAutoFit/>
          </a:bodyPr>
          <a:lstStyle/>
          <a:p>
            <a:pPr algn="ctr">
              <a:defRPr/>
            </a:pPr>
            <a:r>
              <a:rPr lang="he-IL" sz="1600" b="1" dirty="0">
                <a:solidFill>
                  <a:schemeClr val="tx2">
                    <a:lumMod val="60000"/>
                    <a:lumOff val="40000"/>
                  </a:schemeClr>
                </a:solidFill>
                <a:latin typeface="Guttman Hatzvi" pitchFamily="2" charset="-79"/>
                <a:cs typeface="Guttman Hatzvi" pitchFamily="2" charset="-79"/>
              </a:rPr>
              <a:t>2000</a:t>
            </a:r>
          </a:p>
        </p:txBody>
      </p:sp>
      <p:sp>
        <p:nvSpPr>
          <p:cNvPr id="160" name="TextBox 159"/>
          <p:cNvSpPr txBox="1"/>
          <p:nvPr/>
        </p:nvSpPr>
        <p:spPr>
          <a:xfrm>
            <a:off x="571477" y="2658815"/>
            <a:ext cx="714375" cy="338137"/>
          </a:xfrm>
          <a:prstGeom prst="rect">
            <a:avLst/>
          </a:prstGeom>
          <a:noFill/>
        </p:spPr>
        <p:txBody>
          <a:bodyPr rtlCol="1">
            <a:spAutoFit/>
          </a:bodyPr>
          <a:lstStyle/>
          <a:p>
            <a:pPr algn="ctr">
              <a:defRPr/>
            </a:pPr>
            <a:r>
              <a:rPr lang="he-IL" sz="1600" b="1" dirty="0">
                <a:solidFill>
                  <a:schemeClr val="tx2">
                    <a:lumMod val="60000"/>
                    <a:lumOff val="40000"/>
                  </a:schemeClr>
                </a:solidFill>
                <a:latin typeface="Guttman Hatzvi" pitchFamily="2" charset="-79"/>
                <a:cs typeface="Guttman Hatzvi" pitchFamily="2" charset="-79"/>
              </a:rPr>
              <a:t>2015</a:t>
            </a:r>
          </a:p>
        </p:txBody>
      </p:sp>
      <p:sp>
        <p:nvSpPr>
          <p:cNvPr id="161" name="TextBox 160"/>
          <p:cNvSpPr txBox="1"/>
          <p:nvPr/>
        </p:nvSpPr>
        <p:spPr>
          <a:xfrm>
            <a:off x="2714617" y="2658815"/>
            <a:ext cx="714375" cy="338137"/>
          </a:xfrm>
          <a:prstGeom prst="rect">
            <a:avLst/>
          </a:prstGeom>
          <a:noFill/>
        </p:spPr>
        <p:txBody>
          <a:bodyPr rtlCol="1">
            <a:spAutoFit/>
          </a:bodyPr>
          <a:lstStyle/>
          <a:p>
            <a:pPr algn="ctr">
              <a:defRPr/>
            </a:pPr>
            <a:r>
              <a:rPr lang="he-IL" sz="1600" b="1" dirty="0">
                <a:solidFill>
                  <a:schemeClr val="tx2">
                    <a:lumMod val="60000"/>
                    <a:lumOff val="40000"/>
                  </a:schemeClr>
                </a:solidFill>
                <a:latin typeface="Guttman Hatzvi" pitchFamily="2" charset="-79"/>
                <a:cs typeface="Guttman Hatzvi" pitchFamily="2" charset="-79"/>
              </a:rPr>
              <a:t>2010</a:t>
            </a:r>
          </a:p>
        </p:txBody>
      </p:sp>
      <p:sp>
        <p:nvSpPr>
          <p:cNvPr id="162" name="TextBox 161"/>
          <p:cNvSpPr txBox="1"/>
          <p:nvPr/>
        </p:nvSpPr>
        <p:spPr>
          <a:xfrm>
            <a:off x="5102711" y="2658815"/>
            <a:ext cx="714375" cy="338137"/>
          </a:xfrm>
          <a:prstGeom prst="rect">
            <a:avLst/>
          </a:prstGeom>
          <a:noFill/>
        </p:spPr>
        <p:txBody>
          <a:bodyPr rtlCol="1">
            <a:spAutoFit/>
          </a:bodyPr>
          <a:lstStyle/>
          <a:p>
            <a:pPr algn="ctr">
              <a:defRPr/>
            </a:pPr>
            <a:r>
              <a:rPr lang="he-IL" sz="1600" b="1" dirty="0">
                <a:solidFill>
                  <a:schemeClr val="tx2">
                    <a:lumMod val="60000"/>
                    <a:lumOff val="40000"/>
                  </a:schemeClr>
                </a:solidFill>
                <a:latin typeface="Guttman Hatzvi" pitchFamily="2" charset="-79"/>
                <a:cs typeface="Guttman Hatzvi" pitchFamily="2" charset="-79"/>
              </a:rPr>
              <a:t>2005</a:t>
            </a:r>
          </a:p>
        </p:txBody>
      </p:sp>
      <p:cxnSp>
        <p:nvCxnSpPr>
          <p:cNvPr id="163" name="מחבר ישר 44"/>
          <p:cNvCxnSpPr/>
          <p:nvPr/>
        </p:nvCxnSpPr>
        <p:spPr>
          <a:xfrm rot="5400000">
            <a:off x="3887952" y="2285737"/>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164" name="TextBox 42"/>
          <p:cNvSpPr txBox="1">
            <a:spLocks noChangeArrowheads="1"/>
          </p:cNvSpPr>
          <p:nvPr/>
        </p:nvSpPr>
        <p:spPr bwMode="auto">
          <a:xfrm>
            <a:off x="3635896" y="1414517"/>
            <a:ext cx="1002198" cy="646331"/>
          </a:xfrm>
          <a:prstGeom prst="rect">
            <a:avLst/>
          </a:prstGeom>
          <a:noFill/>
          <a:ln w="9525">
            <a:noFill/>
            <a:miter lim="800000"/>
            <a:headEnd/>
            <a:tailEnd/>
          </a:ln>
        </p:spPr>
        <p:txBody>
          <a:bodyPr wrap="none">
            <a:spAutoFit/>
          </a:bodyPr>
          <a:lstStyle/>
          <a:p>
            <a:pPr algn="ctr"/>
            <a:r>
              <a:rPr lang="he-IL" sz="1200" b="1" dirty="0">
                <a:latin typeface="Guttman Hatzvi" pitchFamily="2" charset="-79"/>
                <a:cs typeface="Guttman Hatzvi" pitchFamily="2" charset="-79"/>
              </a:rPr>
              <a:t>2007</a:t>
            </a:r>
          </a:p>
          <a:p>
            <a:pPr algn="ctr"/>
            <a:r>
              <a:rPr lang="en-US" sz="1200" b="1" dirty="0">
                <a:latin typeface="+mj-lt"/>
                <a:cs typeface="Guttman Hatzvi" pitchFamily="2" charset="-79"/>
              </a:rPr>
              <a:t>IDF Strategy</a:t>
            </a:r>
          </a:p>
          <a:p>
            <a:pPr algn="ctr"/>
            <a:r>
              <a:rPr lang="en-US" sz="1200" b="1" dirty="0">
                <a:latin typeface="+mj-lt"/>
                <a:cs typeface="Guttman Hatzvi" pitchFamily="2" charset="-79"/>
              </a:rPr>
              <a:t>Dan </a:t>
            </a:r>
            <a:r>
              <a:rPr lang="en-US" sz="1200" b="1" dirty="0" err="1">
                <a:latin typeface="+mj-lt"/>
                <a:cs typeface="Guttman Hatzvi" pitchFamily="2" charset="-79"/>
              </a:rPr>
              <a:t>Meridor</a:t>
            </a:r>
            <a:endParaRPr lang="en-US" sz="1200" b="1" dirty="0">
              <a:latin typeface="+mj-lt"/>
              <a:cs typeface="Guttman Hatzvi" pitchFamily="2" charset="-79"/>
            </a:endParaRPr>
          </a:p>
        </p:txBody>
      </p:sp>
      <p:sp>
        <p:nvSpPr>
          <p:cNvPr id="165" name="אליפסה 39"/>
          <p:cNvSpPr/>
          <p:nvPr/>
        </p:nvSpPr>
        <p:spPr>
          <a:xfrm>
            <a:off x="4024290" y="2413228"/>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66" name="אליפסה 39"/>
          <p:cNvSpPr/>
          <p:nvPr/>
        </p:nvSpPr>
        <p:spPr>
          <a:xfrm>
            <a:off x="4932040" y="2423766"/>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67" name="TextBox 166"/>
          <p:cNvSpPr txBox="1"/>
          <p:nvPr/>
        </p:nvSpPr>
        <p:spPr>
          <a:xfrm>
            <a:off x="107504" y="6453336"/>
            <a:ext cx="2918128" cy="276999"/>
          </a:xfrm>
          <a:prstGeom prst="rect">
            <a:avLst/>
          </a:prstGeom>
          <a:solidFill>
            <a:srgbClr val="0E77BE"/>
          </a:solidFill>
        </p:spPr>
        <p:txBody>
          <a:bodyPr wrap="square" rtlCol="1">
            <a:spAutoFit/>
          </a:bodyPr>
          <a:lstStyle/>
          <a:p>
            <a:pPr algn="l" rtl="0"/>
            <a:r>
              <a:rPr lang="en-US" sz="1200" dirty="0">
                <a:solidFill>
                  <a:schemeClr val="bg1"/>
                </a:solidFill>
                <a:latin typeface="Gisha" panose="020B0502040204020203" pitchFamily="34" charset="-79"/>
                <a:cs typeface="Gisha" panose="020B0502040204020203" pitchFamily="34" charset="-79"/>
              </a:rPr>
              <a:t>For Official Use Only</a:t>
            </a:r>
            <a:endParaRPr lang="he-IL" sz="1200" dirty="0">
              <a:solidFill>
                <a:schemeClr val="bg1"/>
              </a:solidFill>
              <a:latin typeface="Gisha" panose="020B0502040204020203" pitchFamily="34" charset="-79"/>
              <a:cs typeface="Gisha" panose="020B0502040204020203" pitchFamily="34" charset="-79"/>
            </a:endParaRPr>
          </a:p>
        </p:txBody>
      </p:sp>
      <p:sp>
        <p:nvSpPr>
          <p:cNvPr id="168" name="TextBox 167"/>
          <p:cNvSpPr txBox="1"/>
          <p:nvPr/>
        </p:nvSpPr>
        <p:spPr>
          <a:xfrm>
            <a:off x="5364088" y="6381328"/>
            <a:ext cx="3600400" cy="276999"/>
          </a:xfrm>
          <a:prstGeom prst="rect">
            <a:avLst/>
          </a:prstGeom>
          <a:solidFill>
            <a:srgbClr val="0E77BE"/>
          </a:solidFill>
        </p:spPr>
        <p:txBody>
          <a:bodyPr wrap="square" rtlCol="1">
            <a:spAutoFit/>
          </a:bodyPr>
          <a:lstStyle/>
          <a:p>
            <a:pPr algn="l" rtl="0"/>
            <a:endParaRPr lang="he-IL" sz="1200" dirty="0">
              <a:solidFill>
                <a:schemeClr val="bg1"/>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7200441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
        <p:nvSpPr>
          <p:cNvPr id="5122" name="כותרת 1"/>
          <p:cNvSpPr>
            <a:spLocks noGrp="1"/>
          </p:cNvSpPr>
          <p:nvPr>
            <p:ph type="title"/>
          </p:nvPr>
        </p:nvSpPr>
        <p:spPr/>
        <p:txBody>
          <a:bodyPr/>
          <a:lstStyle/>
          <a:p>
            <a:pPr eaLnBrk="1" hangingPunct="1"/>
            <a:r>
              <a:rPr lang="en-US" sz="2800" dirty="0">
                <a:latin typeface="+mn-lt"/>
              </a:rPr>
              <a:t>Deterrence in IDF Strategy 2002</a:t>
            </a:r>
            <a:endParaRPr lang="he-IL" sz="2800" dirty="0">
              <a:latin typeface="+mn-lt"/>
            </a:endParaRPr>
          </a:p>
        </p:txBody>
      </p:sp>
      <p:pic>
        <p:nvPicPr>
          <p:cNvPr id="9" name="Picture 2">
            <a:hlinkClick r:id="rId2" action="ppaction://hlinksldjump"/>
          </p:cNvPr>
          <p:cNvPicPr>
            <a:picLocks noChangeAspect="1" noChangeArrowheads="1"/>
          </p:cNvPicPr>
          <p:nvPr/>
        </p:nvPicPr>
        <p:blipFill>
          <a:blip r:embed="rId3" cstate="print"/>
          <a:srcRect/>
          <a:stretch>
            <a:fillRect/>
          </a:stretch>
        </p:blipFill>
        <p:spPr bwMode="auto">
          <a:xfrm>
            <a:off x="142844" y="57169"/>
            <a:ext cx="1571604" cy="2228823"/>
          </a:xfrm>
          <a:prstGeom prst="rect">
            <a:avLst/>
          </a:prstGeom>
          <a:noFill/>
          <a:ln w="28575">
            <a:solidFill>
              <a:schemeClr val="tx1"/>
            </a:solid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4714877" y="1035832"/>
            <a:ext cx="4286280" cy="678656"/>
          </a:xfrm>
          <a:prstGeom prst="rect">
            <a:avLst/>
          </a:prstGeom>
          <a:noFill/>
          <a:ln w="9525">
            <a:noFill/>
            <a:miter lim="800000"/>
            <a:headEnd/>
            <a:tailEnd/>
          </a:ln>
          <a:effectLst/>
        </p:spPr>
      </p:pic>
      <p:grpSp>
        <p:nvGrpSpPr>
          <p:cNvPr id="14" name="קבוצה 13"/>
          <p:cNvGrpSpPr/>
          <p:nvPr/>
        </p:nvGrpSpPr>
        <p:grpSpPr>
          <a:xfrm>
            <a:off x="4714876" y="1357299"/>
            <a:ext cx="4294017" cy="4891235"/>
            <a:chOff x="5929322" y="1835686"/>
            <a:chExt cx="4024468" cy="4736586"/>
          </a:xfrm>
        </p:grpSpPr>
        <p:pic>
          <p:nvPicPr>
            <p:cNvPr id="1028" name="Picture 4"/>
            <p:cNvPicPr>
              <a:picLocks noChangeAspect="1" noChangeArrowheads="1"/>
            </p:cNvPicPr>
            <p:nvPr/>
          </p:nvPicPr>
          <p:blipFill>
            <a:blip r:embed="rId5" cstate="screen"/>
            <a:srcRect/>
            <a:stretch>
              <a:fillRect/>
            </a:stretch>
          </p:blipFill>
          <p:spPr bwMode="auto">
            <a:xfrm rot="16200000">
              <a:off x="7477209" y="287799"/>
              <a:ext cx="928694" cy="4024468"/>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027" name="Picture 3"/>
            <p:cNvPicPr>
              <a:picLocks noChangeAspect="1" noChangeArrowheads="1"/>
            </p:cNvPicPr>
            <p:nvPr/>
          </p:nvPicPr>
          <p:blipFill>
            <a:blip r:embed="rId6" cstate="screen"/>
            <a:srcRect/>
            <a:stretch>
              <a:fillRect/>
            </a:stretch>
          </p:blipFill>
          <p:spPr bwMode="auto">
            <a:xfrm>
              <a:off x="5953262" y="2714620"/>
              <a:ext cx="4000528" cy="3857652"/>
            </a:xfrm>
            <a:prstGeom prst="rect">
              <a:avLst/>
            </a:prstGeom>
            <a:ln w="38100" cap="sq">
              <a:noFill/>
              <a:prstDash val="solid"/>
              <a:miter lim="800000"/>
            </a:ln>
            <a:effectLst>
              <a:outerShdw blurRad="50800" dist="38100" dir="2700000" algn="tl" rotWithShape="0">
                <a:srgbClr val="000000">
                  <a:alpha val="43000"/>
                </a:srgbClr>
              </a:outerShdw>
            </a:effectLst>
          </p:spPr>
        </p:pic>
      </p:grpSp>
      <p:graphicFrame>
        <p:nvGraphicFramePr>
          <p:cNvPr id="13" name="מציין מיקום תוכן 3"/>
          <p:cNvGraphicFramePr>
            <a:graphicFrameLocks/>
          </p:cNvGraphicFramePr>
          <p:nvPr>
            <p:extLst>
              <p:ext uri="{D42A27DB-BD31-4B8C-83A1-F6EECF244321}">
                <p14:modId xmlns:p14="http://schemas.microsoft.com/office/powerpoint/2010/main" val="2731862975"/>
              </p:ext>
            </p:extLst>
          </p:nvPr>
        </p:nvGraphicFramePr>
        <p:xfrm>
          <a:off x="0" y="3933056"/>
          <a:ext cx="4534748" cy="2225040"/>
        </p:xfrm>
        <a:graphic>
          <a:graphicData uri="http://schemas.openxmlformats.org/drawingml/2006/table">
            <a:tbl>
              <a:tblPr bandRow="1">
                <a:tableStyleId>{5C22544A-7EE6-4342-B048-85BDC9FD1C3A}</a:tableStyleId>
              </a:tblPr>
              <a:tblGrid>
                <a:gridCol w="1444453">
                  <a:extLst>
                    <a:ext uri="{9D8B030D-6E8A-4147-A177-3AD203B41FA5}">
                      <a16:colId xmlns:a16="http://schemas.microsoft.com/office/drawing/2014/main" val="20000"/>
                    </a:ext>
                  </a:extLst>
                </a:gridCol>
                <a:gridCol w="3090295">
                  <a:extLst>
                    <a:ext uri="{9D8B030D-6E8A-4147-A177-3AD203B41FA5}">
                      <a16:colId xmlns:a16="http://schemas.microsoft.com/office/drawing/2014/main" val="20001"/>
                    </a:ext>
                  </a:extLst>
                </a:gridCol>
              </a:tblGrid>
              <a:tr h="357190">
                <a:tc>
                  <a:txBody>
                    <a:bodyPr/>
                    <a:lstStyle/>
                    <a:p>
                      <a:pPr algn="l" rtl="0" fontAlgn="base"/>
                      <a:r>
                        <a:rPr lang="en-US" sz="1200" b="0" i="0" kern="1200" dirty="0">
                          <a:solidFill>
                            <a:schemeClr val="dk1"/>
                          </a:solidFill>
                          <a:effectLst/>
                          <a:latin typeface="+mn-lt"/>
                          <a:ea typeface="+mn-ea"/>
                          <a:cs typeface="+mn-cs"/>
                        </a:rPr>
                        <a:t>The whole scenario requires deterrence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br>
                        <a:rPr lang="en-US" sz="1400" b="1" kern="1200" dirty="0">
                          <a:solidFill>
                            <a:srgbClr val="C00000"/>
                          </a:solidFill>
                          <a:latin typeface="+mn-lt"/>
                          <a:ea typeface="+mn-ea"/>
                          <a:cs typeface="+mn-cs"/>
                        </a:rPr>
                      </a:br>
                      <a:r>
                        <a:rPr lang="en-US" sz="1400" b="1" kern="1200" dirty="0">
                          <a:solidFill>
                            <a:srgbClr val="C00000"/>
                          </a:solidFill>
                          <a:latin typeface="+mn-lt"/>
                          <a:ea typeface="+mn-ea"/>
                          <a:cs typeface="+mn-cs"/>
                        </a:rPr>
                        <a:t>Limited conflict , a popular uprising</a:t>
                      </a:r>
                      <a:endParaRPr lang="he-IL" sz="1400" b="1" kern="1200" dirty="0">
                        <a:solidFill>
                          <a:srgbClr val="C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43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The level of the war under discussion</a:t>
                      </a:r>
                      <a:endParaRPr lang="he-IL" sz="1200" b="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r>
                        <a:rPr lang="en-US" sz="1400" b="1" kern="1200" dirty="0">
                          <a:solidFill>
                            <a:srgbClr val="C00000"/>
                          </a:solidFill>
                          <a:latin typeface="+mn-lt"/>
                          <a:ea typeface="+mn-ea"/>
                          <a:cs typeface="+mn-cs"/>
                        </a:rPr>
                        <a:t>Strategic</a:t>
                      </a:r>
                      <a:endParaRPr lang="he-IL" sz="1400" b="1" kern="1200" dirty="0">
                        <a:solidFill>
                          <a:srgbClr val="C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9528">
                <a:tc>
                  <a:txBody>
                    <a:bodyPr/>
                    <a:lstStyle/>
                    <a:p>
                      <a:pPr algn="l" rtl="0"/>
                      <a:r>
                        <a:rPr lang="en-US" sz="1200" dirty="0">
                          <a:solidFill>
                            <a:schemeClr val="tx1">
                              <a:lumMod val="75000"/>
                              <a:lumOff val="25000"/>
                            </a:schemeClr>
                          </a:solidFill>
                        </a:rPr>
                        <a:t>The central tools</a:t>
                      </a:r>
                      <a:r>
                        <a:rPr lang="en-US" sz="1200" baseline="0" dirty="0">
                          <a:solidFill>
                            <a:schemeClr val="tx1">
                              <a:lumMod val="75000"/>
                              <a:lumOff val="25000"/>
                            </a:schemeClr>
                          </a:solidFill>
                        </a:rPr>
                        <a:t> for deterrence</a:t>
                      </a:r>
                      <a:endParaRPr lang="he-IL" sz="1200" b="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r>
                        <a:rPr lang="en-US" sz="1400" b="1" kern="1200" dirty="0">
                          <a:solidFill>
                            <a:srgbClr val="C00000"/>
                          </a:solidFill>
                          <a:latin typeface="+mn-lt"/>
                          <a:ea typeface="+mn-ea"/>
                          <a:cs typeface="+mn-cs"/>
                        </a:rPr>
                        <a:t>Not only military tools;</a:t>
                      </a:r>
                      <a:r>
                        <a:rPr lang="en-US" sz="1400" b="1" kern="1200" baseline="0" dirty="0">
                          <a:solidFill>
                            <a:srgbClr val="C00000"/>
                          </a:solidFill>
                          <a:latin typeface="+mn-lt"/>
                          <a:ea typeface="+mn-ea"/>
                          <a:cs typeface="+mn-cs"/>
                        </a:rPr>
                        <a:t> </a:t>
                      </a:r>
                      <a:r>
                        <a:rPr lang="en-US" sz="1400" b="1" kern="1200" dirty="0">
                          <a:solidFill>
                            <a:srgbClr val="C00000"/>
                          </a:solidFill>
                          <a:latin typeface="+mn-lt"/>
                          <a:ea typeface="+mn-ea"/>
                          <a:cs typeface="+mn-cs"/>
                        </a:rPr>
                        <a:t>Not affected by the size of the force and intensity, or image; But the conflict is about images.</a:t>
                      </a:r>
                      <a:endParaRPr lang="he-IL" sz="1400" b="1" kern="1200" dirty="0">
                        <a:solidFill>
                          <a:srgbClr val="C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35212">
                <a:tc>
                  <a:txBody>
                    <a:bodyPr/>
                    <a:lstStyle/>
                    <a:p>
                      <a:pPr algn="l" rtl="0"/>
                      <a:r>
                        <a:rPr lang="en-US" sz="1200" dirty="0">
                          <a:solidFill>
                            <a:schemeClr val="tx1">
                              <a:lumMod val="75000"/>
                              <a:lumOff val="25000"/>
                            </a:schemeClr>
                          </a:solidFill>
                        </a:rPr>
                        <a:t>The Purpose of Deterrence</a:t>
                      </a:r>
                      <a:endParaRPr lang="he-IL" sz="1200" b="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r>
                        <a:rPr lang="en-US" sz="1400" b="1" kern="1200" dirty="0">
                          <a:solidFill>
                            <a:srgbClr val="C00000"/>
                          </a:solidFill>
                          <a:latin typeface="+mn-lt"/>
                          <a:ea typeface="+mn-ea"/>
                          <a:cs typeface="+mn-cs"/>
                        </a:rPr>
                        <a:t>Deterring " strategic elements of threat "</a:t>
                      </a:r>
                      <a:r>
                        <a:rPr lang="he-IL" sz="1400" b="1" kern="1200" dirty="0">
                          <a:solidFill>
                            <a:srgbClr val="C00000"/>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0" name="מלבן 9"/>
          <p:cNvSpPr/>
          <p:nvPr/>
        </p:nvSpPr>
        <p:spPr>
          <a:xfrm>
            <a:off x="4643437" y="1045029"/>
            <a:ext cx="4358059" cy="5170053"/>
          </a:xfrm>
          <a:prstGeom prst="rect">
            <a:avLst/>
          </a:prstGeom>
          <a:noFill/>
        </p:spPr>
        <p:style>
          <a:lnRef idx="2">
            <a:schemeClr val="dk1"/>
          </a:lnRef>
          <a:fillRef idx="1">
            <a:schemeClr val="lt1"/>
          </a:fillRef>
          <a:effectRef idx="0">
            <a:schemeClr val="dk1"/>
          </a:effectRef>
          <a:fontRef idx="minor">
            <a:schemeClr val="dk1"/>
          </a:fontRef>
        </p:style>
        <p:txBody>
          <a:bodyPr rtlCol="1" anchor="ctr"/>
          <a:lstStyle/>
          <a:p>
            <a:pPr algn="ctr"/>
            <a:endParaRPr lang="he-IL"/>
          </a:p>
        </p:txBody>
      </p:sp>
      <p:graphicFrame>
        <p:nvGraphicFramePr>
          <p:cNvPr id="12" name="מציין מיקום תוכן 3"/>
          <p:cNvGraphicFramePr>
            <a:graphicFrameLocks/>
          </p:cNvGraphicFramePr>
          <p:nvPr>
            <p:extLst>
              <p:ext uri="{D42A27DB-BD31-4B8C-83A1-F6EECF244321}">
                <p14:modId xmlns:p14="http://schemas.microsoft.com/office/powerpoint/2010/main" val="4243879586"/>
              </p:ext>
            </p:extLst>
          </p:nvPr>
        </p:nvGraphicFramePr>
        <p:xfrm>
          <a:off x="0" y="1700808"/>
          <a:ext cx="4549520" cy="2160960"/>
        </p:xfrm>
        <a:graphic>
          <a:graphicData uri="http://schemas.openxmlformats.org/drawingml/2006/table">
            <a:tbl>
              <a:tblPr bandRow="1">
                <a:tableStyleId>{5C22544A-7EE6-4342-B048-85BDC9FD1C3A}</a:tableStyleId>
              </a:tblPr>
              <a:tblGrid>
                <a:gridCol w="1417813">
                  <a:extLst>
                    <a:ext uri="{9D8B030D-6E8A-4147-A177-3AD203B41FA5}">
                      <a16:colId xmlns:a16="http://schemas.microsoft.com/office/drawing/2014/main" val="20000"/>
                    </a:ext>
                  </a:extLst>
                </a:gridCol>
                <a:gridCol w="3131707">
                  <a:extLst>
                    <a:ext uri="{9D8B030D-6E8A-4147-A177-3AD203B41FA5}">
                      <a16:colId xmlns:a16="http://schemas.microsoft.com/office/drawing/2014/main" val="20001"/>
                    </a:ext>
                  </a:extLst>
                </a:gridCol>
              </a:tblGrid>
              <a:tr h="515040">
                <a:tc>
                  <a:txBody>
                    <a:bodyPr/>
                    <a:lstStyle/>
                    <a:p>
                      <a:pPr algn="l" rtl="0" fontAlgn="base"/>
                      <a:r>
                        <a:rPr lang="en-US" sz="1200" b="0" i="0" kern="1200" dirty="0">
                          <a:solidFill>
                            <a:schemeClr val="dk1"/>
                          </a:solidFill>
                          <a:effectLst/>
                          <a:latin typeface="+mn-lt"/>
                          <a:ea typeface="+mn-ea"/>
                          <a:cs typeface="+mn-cs"/>
                        </a:rPr>
                        <a:t>The whole scenario requires deterrence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r>
                        <a:rPr lang="en-US" sz="1400" b="1" dirty="0">
                          <a:solidFill>
                            <a:schemeClr val="tx1"/>
                          </a:solidFill>
                        </a:rPr>
                        <a:t>Classic War</a:t>
                      </a:r>
                      <a:endParaRPr lang="he-IL"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272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The level of the war under discussion</a:t>
                      </a:r>
                      <a:endParaRPr lang="he-IL" sz="1200" b="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r>
                        <a:rPr lang="en-US" sz="1400" b="1" dirty="0">
                          <a:solidFill>
                            <a:schemeClr val="tx1"/>
                          </a:solidFill>
                        </a:rPr>
                        <a:t>Strategy</a:t>
                      </a:r>
                      <a:endParaRPr lang="he-IL"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21056">
                <a:tc>
                  <a:txBody>
                    <a:bodyPr/>
                    <a:lstStyle/>
                    <a:p>
                      <a:pPr algn="l" rtl="0"/>
                      <a:r>
                        <a:rPr lang="en-US" sz="1200" dirty="0">
                          <a:solidFill>
                            <a:schemeClr val="tx1">
                              <a:lumMod val="75000"/>
                              <a:lumOff val="25000"/>
                            </a:schemeClr>
                          </a:solidFill>
                        </a:rPr>
                        <a:t>The central tools</a:t>
                      </a:r>
                      <a:r>
                        <a:rPr lang="en-US" sz="1200" baseline="0" dirty="0">
                          <a:solidFill>
                            <a:schemeClr val="tx1">
                              <a:lumMod val="75000"/>
                              <a:lumOff val="25000"/>
                            </a:schemeClr>
                          </a:solidFill>
                        </a:rPr>
                        <a:t> for deterrence</a:t>
                      </a:r>
                      <a:endParaRPr lang="he-IL" sz="1200" b="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r>
                        <a:rPr lang="en-US" sz="1400" b="1" baseline="0" dirty="0">
                          <a:solidFill>
                            <a:schemeClr val="tx1"/>
                          </a:solidFill>
                        </a:rPr>
                        <a:t>Develop military strength decisive and powerful (ability), deterring impression (ability and desire), support of the USA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6110">
                <a:tc>
                  <a:txBody>
                    <a:bodyPr/>
                    <a:lstStyle/>
                    <a:p>
                      <a:pPr algn="l" rtl="0"/>
                      <a:r>
                        <a:rPr lang="en-US" sz="1200" dirty="0">
                          <a:solidFill>
                            <a:schemeClr val="tx1">
                              <a:lumMod val="75000"/>
                              <a:lumOff val="25000"/>
                            </a:schemeClr>
                          </a:solidFill>
                        </a:rPr>
                        <a:t>The Purpose of Deterrence</a:t>
                      </a:r>
                      <a:endParaRPr lang="he-IL" sz="1200" b="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r>
                        <a:rPr lang="en-US" sz="1400" b="1" dirty="0">
                          <a:solidFill>
                            <a:schemeClr val="tx1"/>
                          </a:solidFill>
                        </a:rPr>
                        <a:t>Maintain “status quo” – prevent</a:t>
                      </a:r>
                      <a:r>
                        <a:rPr lang="en-US" sz="1400" b="1" baseline="0" dirty="0">
                          <a:solidFill>
                            <a:schemeClr val="tx1"/>
                          </a:solidFill>
                        </a:rPr>
                        <a:t> war</a:t>
                      </a:r>
                      <a:endParaRPr lang="he-IL"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3" name="Rectangle 2"/>
          <p:cNvSpPr/>
          <p:nvPr/>
        </p:nvSpPr>
        <p:spPr>
          <a:xfrm>
            <a:off x="4766544" y="1112603"/>
            <a:ext cx="4357686" cy="517005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p:cNvSpPr txBox="1"/>
          <p:nvPr/>
        </p:nvSpPr>
        <p:spPr>
          <a:xfrm>
            <a:off x="4665950" y="1019677"/>
            <a:ext cx="4444235" cy="5262979"/>
          </a:xfrm>
          <a:prstGeom prst="rect">
            <a:avLst/>
          </a:prstGeom>
          <a:noFill/>
        </p:spPr>
        <p:txBody>
          <a:bodyPr wrap="square" rtlCol="0">
            <a:spAutoFit/>
          </a:bodyPr>
          <a:lstStyle/>
          <a:p>
            <a:pPr algn="l" rtl="0"/>
            <a:r>
              <a:rPr lang="en-US" sz="1200" dirty="0"/>
              <a:t>Deterrence  - From the basic components in the concept of the security of Israel. The first mission in strengthening the IDF is deterring Arabs from war and other acts of hatred against Israel. The deterrence includes three main components: military ability (the response); imagination of the abilities in the eyes of the other side; imagining our appropriateness to put abilities into action. The threat of deterrence must be just so, so that the other side will clearly understand that there is a high probability that a high price will be paid, that will be a too high for the benefit they would gain for the action (on the condition that the enemy thinks rationally). In order that Israel will be forced to go to war, it is on her to strive for the process to preserve, observe and develop the status-quo which is an alternative to war. Israel’s ability to deter, including the strategic obligation of the USA to aid. </a:t>
            </a:r>
          </a:p>
          <a:p>
            <a:pPr algn="l" rtl="0"/>
            <a:endParaRPr lang="en-US" sz="1200" dirty="0"/>
          </a:p>
          <a:p>
            <a:pPr algn="l" rtl="0"/>
            <a:r>
              <a:rPr lang="en-US" sz="1200" dirty="0"/>
              <a:t>The deterrence of conflict is limited differently, it is difficult, and complicated from deterrence from war. Historic experience confirms, that the desire of a nation or community to obtain political achievements through violence is not affected by the size of the force (political-military) or by the impression of the state who the struggle is against. In contrast, to the party which pushed them to go out to the same conflict, it is desirable to</a:t>
            </a:r>
            <a:r>
              <a:rPr lang="he-IL" sz="1200" dirty="0"/>
              <a:t> </a:t>
            </a:r>
            <a:r>
              <a:rPr lang="en-US" sz="1200" dirty="0"/>
              <a:t>turn the </a:t>
            </a:r>
            <a:r>
              <a:rPr lang="en-US" sz="1200" dirty="0" err="1">
                <a:solidFill>
                  <a:srgbClr val="FF0000"/>
                </a:solidFill>
              </a:rPr>
              <a:t>zarkorisi</a:t>
            </a:r>
            <a:r>
              <a:rPr lang="en-US" sz="1200" dirty="0">
                <a:solidFill>
                  <a:srgbClr val="FF0000"/>
                </a:solidFill>
              </a:rPr>
              <a:t> </a:t>
            </a:r>
            <a:r>
              <a:rPr lang="en-US" sz="1200" dirty="0"/>
              <a:t>to violence around itself. And through that to flood the message and to arrive more quickly to the historic cycle. At the same time, for the violent struggle</a:t>
            </a:r>
            <a:r>
              <a:rPr lang="he-IL" sz="1200" dirty="0"/>
              <a:t> </a:t>
            </a:r>
            <a:r>
              <a:rPr lang="en-US" sz="1200" dirty="0"/>
              <a:t>there is hence powerful metaphor for the struggle. Part of the causes of deterrence are non-military, which could mean that the abilities of the deterrence are partial, and it must be preserved mainly against the strategic components of the threat. </a:t>
            </a:r>
            <a:endParaRPr lang="en-US" sz="1200" dirty="0">
              <a:solidFill>
                <a:srgbClr val="FF0000"/>
              </a:solidFill>
            </a:endParaRPr>
          </a:p>
        </p:txBody>
      </p:sp>
      <p:sp>
        <p:nvSpPr>
          <p:cNvPr id="16" name="TextBox 15"/>
          <p:cNvSpPr txBox="1"/>
          <p:nvPr/>
        </p:nvSpPr>
        <p:spPr>
          <a:xfrm>
            <a:off x="107504" y="6453336"/>
            <a:ext cx="2918128" cy="276999"/>
          </a:xfrm>
          <a:prstGeom prst="rect">
            <a:avLst/>
          </a:prstGeom>
          <a:solidFill>
            <a:srgbClr val="0E77BE"/>
          </a:solidFill>
        </p:spPr>
        <p:txBody>
          <a:bodyPr wrap="square" rtlCol="1">
            <a:spAutoFit/>
          </a:bodyPr>
          <a:lstStyle/>
          <a:p>
            <a:pPr algn="l" rtl="0"/>
            <a:r>
              <a:rPr lang="en-US" sz="1200" dirty="0">
                <a:solidFill>
                  <a:schemeClr val="bg1"/>
                </a:solidFill>
                <a:latin typeface="Gisha" panose="020B0502040204020203" pitchFamily="34" charset="-79"/>
                <a:cs typeface="Gisha" panose="020B0502040204020203" pitchFamily="34" charset="-79"/>
              </a:rPr>
              <a:t>For Official Use Only</a:t>
            </a:r>
            <a:endParaRPr lang="he-IL" sz="1200" dirty="0">
              <a:solidFill>
                <a:schemeClr val="bg1"/>
              </a:solidFill>
              <a:latin typeface="Gisha" panose="020B0502040204020203" pitchFamily="34" charset="-79"/>
              <a:cs typeface="Gisha" panose="020B0502040204020203" pitchFamily="34" charset="-79"/>
            </a:endParaRPr>
          </a:p>
        </p:txBody>
      </p:sp>
      <p:sp>
        <p:nvSpPr>
          <p:cNvPr id="17" name="TextBox 16"/>
          <p:cNvSpPr txBox="1"/>
          <p:nvPr/>
        </p:nvSpPr>
        <p:spPr>
          <a:xfrm>
            <a:off x="5364088" y="6381328"/>
            <a:ext cx="3600400" cy="276999"/>
          </a:xfrm>
          <a:prstGeom prst="rect">
            <a:avLst/>
          </a:prstGeom>
          <a:solidFill>
            <a:srgbClr val="0E77BE"/>
          </a:solidFill>
        </p:spPr>
        <p:txBody>
          <a:bodyPr wrap="square" rtlCol="1">
            <a:spAutoFit/>
          </a:bodyPr>
          <a:lstStyle/>
          <a:p>
            <a:pPr algn="l" rtl="0"/>
            <a:endParaRPr lang="he-IL" sz="1200" dirty="0">
              <a:solidFill>
                <a:schemeClr val="bg1"/>
              </a:solidFill>
              <a:latin typeface="Gisha" panose="020B0502040204020203" pitchFamily="34" charset="-79"/>
              <a:cs typeface="Gisha" panose="020B0502040204020203" pitchFamily="34" charset="-79"/>
            </a:endParaRPr>
          </a:p>
        </p:txBody>
      </p:sp>
    </p:spTree>
  </p:cSld>
  <p:clrMapOvr>
    <a:masterClrMapping/>
  </p:clrMapOvr>
</p:sld>
</file>

<file path=ppt/theme/theme1.xml><?xml version="1.0" encoding="utf-8"?>
<a:theme xmlns:a="http://schemas.openxmlformats.org/drawingml/2006/main" name="פורמט דדו">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יצוב מותאם אישי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פורמט דדו">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rops xmlns="leshem.binavedaat.customprops">
  <prop xmlns="" name="סטאטוס">טיוטא</prop>
  <prop xmlns="" name="שוטף">1/200491/13</prop>
  <prop xmlns="" name="Simuchin">1/200491/13</prop>
</props>
</file>

<file path=customXml/itemProps1.xml><?xml version="1.0" encoding="utf-8"?>
<ds:datastoreItem xmlns:ds="http://schemas.openxmlformats.org/officeDocument/2006/customXml" ds:itemID="{C0BA56A5-06A5-41EF-97CE-30093B630433}">
  <ds:schemaRefs>
    <ds:schemaRef ds:uri="leshem.binavedaat.customprops"/>
    <ds:schemaRef ds:uri=""/>
  </ds:schemaRefs>
</ds:datastoreItem>
</file>

<file path=docProps/app.xml><?xml version="1.0" encoding="utf-8"?>
<Properties xmlns="http://schemas.openxmlformats.org/officeDocument/2006/extended-properties" xmlns:vt="http://schemas.openxmlformats.org/officeDocument/2006/docPropsVTypes">
  <Template>פורמט דדו</Template>
  <TotalTime>19812</TotalTime>
  <Words>6603</Words>
  <Application>Microsoft Office PowerPoint</Application>
  <PresentationFormat>‫הצגה על המסך (4:3)</PresentationFormat>
  <Paragraphs>578</Paragraphs>
  <Slides>36</Slides>
  <Notes>0</Notes>
  <HiddenSlides>0</HiddenSlides>
  <MMClips>0</MMClips>
  <ScaleCrop>false</ScaleCrop>
  <HeadingPairs>
    <vt:vector size="6" baseType="variant">
      <vt:variant>
        <vt:lpstr>גופנים בשימוש</vt:lpstr>
      </vt:variant>
      <vt:variant>
        <vt:i4>8</vt:i4>
      </vt:variant>
      <vt:variant>
        <vt:lpstr>ערכת נושא</vt:lpstr>
      </vt:variant>
      <vt:variant>
        <vt:i4>3</vt:i4>
      </vt:variant>
      <vt:variant>
        <vt:lpstr>כותרות שקופיות</vt:lpstr>
      </vt:variant>
      <vt:variant>
        <vt:i4>36</vt:i4>
      </vt:variant>
    </vt:vector>
  </HeadingPairs>
  <TitlesOfParts>
    <vt:vector size="47" baseType="lpstr">
      <vt:lpstr>Gungsuh</vt:lpstr>
      <vt:lpstr>GungsuhChe</vt:lpstr>
      <vt:lpstr>Arial</vt:lpstr>
      <vt:lpstr>Calibri</vt:lpstr>
      <vt:lpstr>Gisha</vt:lpstr>
      <vt:lpstr>Guttman Hatzvi</vt:lpstr>
      <vt:lpstr>Tahoma</vt:lpstr>
      <vt:lpstr>Times New Roman</vt:lpstr>
      <vt:lpstr>פורמט דדו</vt:lpstr>
      <vt:lpstr>עיצוב מותאם אישית</vt:lpstr>
      <vt:lpstr>1_פורמט דדו</vt:lpstr>
      <vt:lpstr>‘Deterrence’ as a Corner Stone of IDF Strategy 2000-2015  A Comparative Research</vt:lpstr>
      <vt:lpstr>The Methodology – Reviewing the significant changes in concept between the years 2000-2015</vt:lpstr>
      <vt:lpstr>National Security - Israel Tal</vt:lpstr>
      <vt:lpstr>National Security – Israel Tal</vt:lpstr>
      <vt:lpstr>Dictionary Definition </vt:lpstr>
      <vt:lpstr>Definitions from Military Doctrine Basic Operational Doctrine</vt:lpstr>
      <vt:lpstr>מצגת של PowerPoint‏</vt:lpstr>
      <vt:lpstr> </vt:lpstr>
      <vt:lpstr>Deterrence in IDF Strategy 2002</vt:lpstr>
      <vt:lpstr>IDF Strategy 2002</vt:lpstr>
      <vt:lpstr> </vt:lpstr>
      <vt:lpstr>מצגת של PowerPoint‏</vt:lpstr>
      <vt:lpstr>מצגת של PowerPoint‏</vt:lpstr>
      <vt:lpstr>מצגת של PowerPoint‏</vt:lpstr>
      <vt:lpstr>מצגת של PowerPoint‏</vt:lpstr>
      <vt:lpstr> </vt:lpstr>
      <vt:lpstr>מצגת של PowerPoint‏</vt:lpstr>
      <vt:lpstr> </vt:lpstr>
      <vt:lpstr>Meridor Report 2007</vt:lpstr>
      <vt:lpstr>מצגת של PowerPoint‏</vt:lpstr>
      <vt:lpstr> </vt:lpstr>
      <vt:lpstr>מצגת של PowerPoint‏</vt:lpstr>
      <vt:lpstr>מצגת של PowerPoint‏</vt:lpstr>
      <vt:lpstr>מצגת של PowerPoint‏</vt:lpstr>
      <vt:lpstr>מצגת של PowerPoint‏</vt:lpstr>
      <vt:lpstr> </vt:lpstr>
      <vt:lpstr>Deterrence in the array of confrontations The illustration of differentiation in the centrality of the tools </vt:lpstr>
      <vt:lpstr>Place of the concept of deterrence and its components</vt:lpstr>
      <vt:lpstr>The basic deterrence challenge / strategic confrontation through force buildup: necessary focus in front of the types of enemies - "Deterrence Suit"'</vt:lpstr>
      <vt:lpstr>The challenge of deterrence situational/ focused</vt:lpstr>
      <vt:lpstr>From Deterring Operations to Limited Campaigns </vt:lpstr>
      <vt:lpstr>מצגת של PowerPoint‏</vt:lpstr>
      <vt:lpstr>מצגת של PowerPoint‏</vt:lpstr>
      <vt:lpstr>מצגת של PowerPoint‏</vt:lpstr>
      <vt:lpstr>Development of the Concept of Deterrence</vt:lpstr>
      <vt:lpstr>Discussion in Groups</vt:lpstr>
    </vt:vector>
  </TitlesOfParts>
  <Company>IDF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ספר האמנות האופרטיבית</dc:title>
  <dc:creator>s5005845</dc:creator>
  <cp:lastModifiedBy>GOI</cp:lastModifiedBy>
  <cp:revision>1594</cp:revision>
  <dcterms:created xsi:type="dcterms:W3CDTF">2014-02-18T07:47:04Z</dcterms:created>
  <dcterms:modified xsi:type="dcterms:W3CDTF">2016-02-25T08:09:10Z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שוטף">
    <vt:lpwstr>1/200491/13</vt:lpwstr>
  </property>
  <property fmtid="{D5CDD505-2E9C-101B-9397-08002B2CF9AE}" pid="3" name="Simuchin">
    <vt:lpwstr>1/200491/13</vt:lpwstr>
  </property>
  <property fmtid="{D5CDD505-2E9C-101B-9397-08002B2CF9AE}" pid="4" name="סטאטוס">
    <vt:lpwstr>טיוטא</vt:lpwstr>
  </property>
</Properties>
</file>