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33236" y="2844800"/>
            <a:ext cx="9458037" cy="1902690"/>
          </a:xfrm>
        </p:spPr>
        <p:txBody>
          <a:bodyPr>
            <a:noAutofit/>
          </a:bodyPr>
          <a:lstStyle/>
          <a:p>
            <a:pPr algn="ctr"/>
            <a:r>
              <a:rPr lang="he-IL" sz="66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סיור </a:t>
            </a:r>
            <a:r>
              <a:rPr lang="he-IL" sz="6600" dirty="0" err="1" smtClean="0">
                <a:latin typeface="BN Alpaca" panose="02000000000000000000" pitchFamily="2" charset="-79"/>
                <a:cs typeface="BN Alpaca" panose="02000000000000000000" pitchFamily="2" charset="-79"/>
              </a:rPr>
              <a:t>בטל"מ</a:t>
            </a:r>
            <a:r>
              <a:rPr lang="he-IL" sz="66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 צוות 4</a:t>
            </a:r>
            <a:br>
              <a:rPr lang="he-IL" sz="6600" dirty="0" smtClean="0">
                <a:latin typeface="BN Alpaca" panose="02000000000000000000" pitchFamily="2" charset="-79"/>
                <a:cs typeface="BN Alpaca" panose="02000000000000000000" pitchFamily="2" charset="-79"/>
              </a:rPr>
            </a:br>
            <a:r>
              <a:rPr lang="he-IL" sz="66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/>
            </a:r>
            <a:br>
              <a:rPr lang="he-IL" sz="6600" dirty="0" smtClean="0">
                <a:latin typeface="BN Alpaca" panose="02000000000000000000" pitchFamily="2" charset="-79"/>
                <a:cs typeface="BN Alpaca" panose="02000000000000000000" pitchFamily="2" charset="-79"/>
              </a:rPr>
            </a:br>
            <a:r>
              <a:rPr lang="he-IL" sz="66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אישור </a:t>
            </a:r>
            <a:r>
              <a:rPr lang="he-IL" sz="6600" dirty="0" err="1" smtClean="0">
                <a:latin typeface="BN Alpaca" panose="02000000000000000000" pitchFamily="2" charset="-79"/>
                <a:cs typeface="BN Alpaca" panose="02000000000000000000" pitchFamily="2" charset="-79"/>
              </a:rPr>
              <a:t>תוכניות</a:t>
            </a:r>
            <a:r>
              <a:rPr lang="he-IL" sz="66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 מפקד המכללות</a:t>
            </a:r>
            <a:endParaRPr lang="he-IL" sz="6600" dirty="0"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5359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42436" y="146640"/>
            <a:ext cx="10756611" cy="609184"/>
          </a:xfrm>
        </p:spPr>
        <p:txBody>
          <a:bodyPr>
            <a:noAutofit/>
          </a:bodyPr>
          <a:lstStyle/>
          <a:p>
            <a:pPr algn="r"/>
            <a:r>
              <a:rPr lang="he-IL" sz="4800" dirty="0">
                <a:latin typeface="BN Alpaca" panose="02000000000000000000" pitchFamily="2" charset="-79"/>
                <a:cs typeface="BN Alpaca" panose="02000000000000000000" pitchFamily="2" charset="-79"/>
              </a:rPr>
              <a:t>סיור צוות 4 בעיר לוד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01964" y="876299"/>
            <a:ext cx="11297083" cy="1505374"/>
          </a:xfrm>
        </p:spPr>
        <p:txBody>
          <a:bodyPr>
            <a:noAutofit/>
          </a:bodyPr>
          <a:lstStyle/>
          <a:p>
            <a:pPr algn="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הביטחון הלאומי מושפע מגורמים חיצוניים במערכת הלאומית, האזורית והגלובלית, לצד השפעות חברתיות.</a:t>
            </a:r>
          </a:p>
          <a:p>
            <a:pPr algn="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העיר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לוד הינה עיר מעורבת בעלת היסטוריה עשירה.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בעיר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רבגונית וניתן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לראות בה מיקרוקוסמוס של ריבוי התרבויות במדינת ישראל.</a:t>
            </a:r>
          </a:p>
          <a:p>
            <a:pPr algn="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העיר לוד תשמש מקרה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בוחן.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משנה 2"/>
          <p:cNvSpPr txBox="1">
            <a:spLocks/>
          </p:cNvSpPr>
          <p:nvPr/>
        </p:nvSpPr>
        <p:spPr>
          <a:xfrm>
            <a:off x="2586182" y="4551433"/>
            <a:ext cx="6797964" cy="4232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נושא הסיור </a:t>
            </a:r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 קיום חיים משותפים בחברה </a:t>
            </a:r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מעורבת ובעלת ריבוי תרבויות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כותרת משנה 2"/>
          <p:cNvSpPr txBox="1">
            <a:spLocks/>
          </p:cNvSpPr>
          <p:nvPr/>
        </p:nvSpPr>
        <p:spPr>
          <a:xfrm>
            <a:off x="865332" y="5222854"/>
            <a:ext cx="10970346" cy="7900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שאלת המחקר </a:t>
            </a:r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 האם ריבוי התרבויות מהווה הזדמנות או חסם לחיים משותפים (רב תרבותיות) בעיר לוד?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תרומתה של מערכת החינוך לכינון חברה רב תרבותית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משנה 2"/>
          <p:cNvSpPr txBox="1">
            <a:spLocks/>
          </p:cNvSpPr>
          <p:nvPr/>
        </p:nvSpPr>
        <p:spPr>
          <a:xfrm>
            <a:off x="1028701" y="2582833"/>
            <a:ext cx="10970346" cy="17674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מטרות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– 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הכרות עם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רב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תרבותיות בעיר מעורבת.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לוד כמקרה בוחן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לכינון חיים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משותפים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בחברה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רב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תרבותית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וההשפעה על </a:t>
            </a:r>
            <a:r>
              <a:rPr lang="he-IL" sz="1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הבטל"מ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1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גיבוש.</a:t>
            </a:r>
          </a:p>
        </p:txBody>
      </p:sp>
    </p:spTree>
    <p:extLst>
      <p:ext uri="{BB962C8B-B14F-4D97-AF65-F5344CB8AC3E}">
        <p14:creationId xmlns:p14="http://schemas.microsoft.com/office/powerpoint/2010/main" val="20378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כותרת 1"/>
          <p:cNvSpPr>
            <a:spLocks noGrp="1"/>
          </p:cNvSpPr>
          <p:nvPr>
            <p:ph type="ctrTitle"/>
          </p:nvPr>
        </p:nvSpPr>
        <p:spPr>
          <a:xfrm>
            <a:off x="346220" y="236924"/>
            <a:ext cx="11537229" cy="609184"/>
          </a:xfrm>
        </p:spPr>
        <p:txBody>
          <a:bodyPr>
            <a:noAutofit/>
          </a:bodyPr>
          <a:lstStyle/>
          <a:p>
            <a:pPr algn="r"/>
            <a:r>
              <a:rPr lang="he-IL" sz="48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רב תרבותיות וחינוך</a:t>
            </a:r>
            <a:endParaRPr lang="he-IL" sz="4800" dirty="0"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1355005" y="2757879"/>
            <a:ext cx="10313266" cy="677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rtl="1"/>
            <a:r>
              <a:rPr lang="he-IL" sz="2000" b="1" u="sng" dirty="0">
                <a:solidFill>
                  <a:srgbClr val="323232"/>
                </a:solidFill>
                <a:latin typeface="Assistant"/>
              </a:rPr>
              <a:t>חזון העיר לוד: </a:t>
            </a:r>
            <a:r>
              <a:rPr lang="he-IL" dirty="0">
                <a:solidFill>
                  <a:srgbClr val="323232"/>
                </a:solidFill>
                <a:latin typeface="Assistant"/>
              </a:rPr>
              <a:t>"עיר מטופחת ובטוחה, המובילה </a:t>
            </a:r>
            <a:r>
              <a:rPr lang="he-IL" b="1" dirty="0">
                <a:solidFill>
                  <a:srgbClr val="0070C0"/>
                </a:solidFill>
                <a:latin typeface="Assistant"/>
              </a:rPr>
              <a:t>בתחום החברתי והחינוכי</a:t>
            </a:r>
            <a:r>
              <a:rPr lang="he-IL" dirty="0">
                <a:solidFill>
                  <a:srgbClr val="323232"/>
                </a:solidFill>
                <a:latin typeface="Assistant"/>
              </a:rPr>
              <a:t>, שתושביה גאים לגור בה והיא מהווה מוקד משיכה </a:t>
            </a:r>
            <a:r>
              <a:rPr lang="he-IL" b="1" dirty="0" smtClean="0">
                <a:solidFill>
                  <a:srgbClr val="C00000"/>
                </a:solidFill>
                <a:latin typeface="Assistant"/>
              </a:rPr>
              <a:t>לאוכלוסייה </a:t>
            </a:r>
            <a:r>
              <a:rPr lang="he-IL" b="1" dirty="0">
                <a:solidFill>
                  <a:srgbClr val="C00000"/>
                </a:solidFill>
                <a:latin typeface="Assistant"/>
              </a:rPr>
              <a:t>איכותית </a:t>
            </a:r>
            <a:r>
              <a:rPr lang="he-IL" dirty="0">
                <a:solidFill>
                  <a:srgbClr val="323232"/>
                </a:solidFill>
                <a:latin typeface="Assistant"/>
              </a:rPr>
              <a:t>בלב הארץ".</a:t>
            </a:r>
            <a:endParaRPr lang="he-IL" dirty="0"/>
          </a:p>
        </p:txBody>
      </p:sp>
      <p:sp>
        <p:nvSpPr>
          <p:cNvPr id="2" name="מלבן 1"/>
          <p:cNvSpPr/>
          <p:nvPr/>
        </p:nvSpPr>
        <p:spPr>
          <a:xfrm>
            <a:off x="601230" y="1017998"/>
            <a:ext cx="112822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he-IL" sz="2000" dirty="0" smtClean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קיים </a:t>
            </a:r>
            <a:r>
              <a:rPr lang="he-IL" sz="2000" b="1" u="sng" dirty="0" smtClean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קשר הדוק</a:t>
            </a:r>
            <a:r>
              <a:rPr lang="he-IL" sz="2000" dirty="0" smtClean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בין חינוך לבין היכולת  לכונן חברה רב תרבותית.</a:t>
            </a:r>
          </a:p>
          <a:p>
            <a:pPr algn="just" rtl="1">
              <a:lnSpc>
                <a:spcPct val="150000"/>
              </a:lnSpc>
            </a:pPr>
            <a:r>
              <a:rPr lang="he-IL" dirty="0" smtClean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"החינוך </a:t>
            </a:r>
            <a:r>
              <a:rPr lang="he-IL" dirty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הוא כה חשוב – ההוראה בבית הספר (וגם הניסיון המעשי) </a:t>
            </a:r>
            <a:r>
              <a:rPr lang="he-IL" dirty="0" smtClean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מכוון </a:t>
            </a:r>
            <a:r>
              <a:rPr lang="he-IL" dirty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ליצור את הסבלנות, כוח העמידה, הסובלנות, הפתיחות וההיענות, שבלעדיהם לא יהיה אפשר להבין או לקבל את </a:t>
            </a:r>
            <a:r>
              <a:rPr lang="he-IL" dirty="0" smtClean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המתח בחברה רב-תרבותית" (פרופסור מייקל </a:t>
            </a:r>
            <a:r>
              <a:rPr lang="he-IL" dirty="0" err="1" smtClean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וולצר</a:t>
            </a:r>
            <a:r>
              <a:rPr lang="he-IL" dirty="0" smtClean="0">
                <a:solidFill>
                  <a:srgbClr val="32323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).</a:t>
            </a:r>
            <a:endParaRPr lang="he-IL" dirty="0">
              <a:solidFill>
                <a:srgbClr val="32323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1355005" y="3789873"/>
            <a:ext cx="10313266" cy="14101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 rtl="1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None/>
            </a:pPr>
            <a:r>
              <a:rPr lang="he-IL" b="1" u="sng" dirty="0">
                <a:latin typeface="David" panose="020E0502060401010101" pitchFamily="34" charset="-79"/>
                <a:cs typeface="David" panose="020E0502060401010101" pitchFamily="34" charset="-79"/>
              </a:rPr>
              <a:t>חינוך לרב תרבותיות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– קבלת הנרטיב של הצד השני (לא חייבים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להסכים אך לקבל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כלגיטימי), בחינה ביקורתית של "הצד שלי" לקונפליקט ומה נובע ממנו כולל סבלו של "האחר", אמפטיה עם סבלו של האחר ואמון בו וניסיון לפתור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קונפליקטים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בדרכים לא אלימות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תדמור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2003).</a:t>
            </a:r>
          </a:p>
        </p:txBody>
      </p:sp>
    </p:spTree>
    <p:extLst>
      <p:ext uri="{BB962C8B-B14F-4D97-AF65-F5344CB8AC3E}">
        <p14:creationId xmlns:p14="http://schemas.microsoft.com/office/powerpoint/2010/main" val="21516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789382" y="104775"/>
            <a:ext cx="9278793" cy="60918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/>
            <a:r>
              <a:rPr lang="he-IL" sz="4800" dirty="0">
                <a:latin typeface="BN Alpaca" panose="02000000000000000000" pitchFamily="2" charset="-79"/>
                <a:cs typeface="BN Alpaca" panose="02000000000000000000" pitchFamily="2" charset="-79"/>
              </a:rPr>
              <a:t>סיור צוות 4 בעיר לוד</a:t>
            </a:r>
          </a:p>
        </p:txBody>
      </p:sp>
      <p:sp>
        <p:nvSpPr>
          <p:cNvPr id="8" name="כותרת משנה 2"/>
          <p:cNvSpPr txBox="1">
            <a:spLocks/>
          </p:cNvSpPr>
          <p:nvPr/>
        </p:nvSpPr>
        <p:spPr>
          <a:xfrm>
            <a:off x="927174" y="896524"/>
            <a:ext cx="10970346" cy="35242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b="1" u="sng" dirty="0" smtClean="0"/>
              <a:t>מודל הסיור (21/10)</a:t>
            </a:r>
            <a:r>
              <a:rPr lang="he-IL" dirty="0" smtClean="0"/>
              <a:t> – </a:t>
            </a:r>
          </a:p>
        </p:txBody>
      </p:sp>
      <p:sp>
        <p:nvSpPr>
          <p:cNvPr id="9" name="מלבן מעוגל 8"/>
          <p:cNvSpPr/>
          <p:nvPr/>
        </p:nvSpPr>
        <p:spPr>
          <a:xfrm>
            <a:off x="5488420" y="893109"/>
            <a:ext cx="1781175" cy="50482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מפגש הטענה 15/10</a:t>
            </a:r>
            <a:endParaRPr lang="he-IL" dirty="0"/>
          </a:p>
        </p:txBody>
      </p:sp>
      <p:sp>
        <p:nvSpPr>
          <p:cNvPr id="10" name="מלבן מעוגל 9"/>
          <p:cNvSpPr/>
          <p:nvPr/>
        </p:nvSpPr>
        <p:spPr>
          <a:xfrm>
            <a:off x="9811545" y="2528301"/>
            <a:ext cx="1781175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הממסד בתחום החינוך</a:t>
            </a:r>
            <a:endParaRPr lang="he-IL" dirty="0"/>
          </a:p>
        </p:txBody>
      </p:sp>
      <p:sp>
        <p:nvSpPr>
          <p:cNvPr id="11" name="מלבן מעוגל 10"/>
          <p:cNvSpPr/>
          <p:nvPr/>
        </p:nvSpPr>
        <p:spPr>
          <a:xfrm>
            <a:off x="7698221" y="2528299"/>
            <a:ext cx="1781175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משטרה</a:t>
            </a:r>
            <a:endParaRPr lang="he-IL" dirty="0"/>
          </a:p>
        </p:txBody>
      </p:sp>
      <p:sp>
        <p:nvSpPr>
          <p:cNvPr id="12" name="מלבן מעוגל 11"/>
          <p:cNvSpPr/>
          <p:nvPr/>
        </p:nvSpPr>
        <p:spPr>
          <a:xfrm>
            <a:off x="5550333" y="2528299"/>
            <a:ext cx="1781175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אזרחים</a:t>
            </a:r>
            <a:endParaRPr lang="he-IL" dirty="0"/>
          </a:p>
        </p:txBody>
      </p:sp>
      <p:sp>
        <p:nvSpPr>
          <p:cNvPr id="13" name="מלבן מעוגל 12"/>
          <p:cNvSpPr/>
          <p:nvPr/>
        </p:nvSpPr>
        <p:spPr>
          <a:xfrm>
            <a:off x="3402446" y="2544907"/>
            <a:ext cx="1781175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חינוך ויזמות חברתית</a:t>
            </a:r>
            <a:endParaRPr lang="he-IL" dirty="0"/>
          </a:p>
        </p:txBody>
      </p:sp>
      <p:sp>
        <p:nvSpPr>
          <p:cNvPr id="15" name="מלבן מעוגל 14"/>
          <p:cNvSpPr/>
          <p:nvPr/>
        </p:nvSpPr>
        <p:spPr>
          <a:xfrm>
            <a:off x="9764423" y="2155395"/>
            <a:ext cx="1781175" cy="2642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החזון</a:t>
            </a:r>
            <a:endParaRPr lang="he-IL" dirty="0"/>
          </a:p>
        </p:txBody>
      </p:sp>
      <p:sp>
        <p:nvSpPr>
          <p:cNvPr id="16" name="מלבן מעוגל 15"/>
          <p:cNvSpPr/>
          <p:nvPr/>
        </p:nvSpPr>
        <p:spPr>
          <a:xfrm>
            <a:off x="5363369" y="2155395"/>
            <a:ext cx="4268428" cy="28472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חיי היום-יום</a:t>
            </a:r>
            <a:endParaRPr lang="he-IL" dirty="0"/>
          </a:p>
        </p:txBody>
      </p:sp>
      <p:sp>
        <p:nvSpPr>
          <p:cNvPr id="17" name="מלבן מעוגל 16"/>
          <p:cNvSpPr/>
          <p:nvPr/>
        </p:nvSpPr>
        <p:spPr>
          <a:xfrm>
            <a:off x="3402445" y="2155395"/>
            <a:ext cx="1781175" cy="2642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התקווה</a:t>
            </a:r>
            <a:endParaRPr lang="he-IL" dirty="0"/>
          </a:p>
        </p:txBody>
      </p:sp>
      <p:sp>
        <p:nvSpPr>
          <p:cNvPr id="18" name="מלבן מעוגל 17"/>
          <p:cNvSpPr/>
          <p:nvPr/>
        </p:nvSpPr>
        <p:spPr>
          <a:xfrm>
            <a:off x="7303436" y="3492606"/>
            <a:ext cx="4242162" cy="28158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sz="1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r>
              <a:rPr lang="he-IL" sz="16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לו"ז מתוכנן-</a:t>
            </a:r>
            <a:endParaRPr lang="en-US" sz="1600" b="1" u="sng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1"/>
            <a:r>
              <a:rPr lang="en-US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08:00-08:30</a:t>
            </a:r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 – התכנסות בפקע"ר</a:t>
            </a:r>
          </a:p>
          <a:p>
            <a:pPr algn="ctr" rtl="1"/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08:30-09:00 – א. בוקר</a:t>
            </a:r>
          </a:p>
          <a:p>
            <a:pPr algn="ctr" rtl="1"/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09:30-10:30 – מפגש א</a:t>
            </a:r>
          </a:p>
          <a:p>
            <a:pPr algn="ctr" rtl="1"/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10:30-13:30 – מפגש ב</a:t>
            </a:r>
          </a:p>
          <a:p>
            <a:pPr algn="ctr" rtl="1"/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13:30-14:00 – א. צהריים</a:t>
            </a:r>
          </a:p>
          <a:p>
            <a:pPr algn="ctr" rtl="1"/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14:00-15:15 – מפגש ג</a:t>
            </a:r>
          </a:p>
          <a:p>
            <a:pPr algn="ctr" rtl="1"/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15:15-17:30 – מפגש </a:t>
            </a:r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ד: </a:t>
            </a:r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 העיר </a:t>
            </a:r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ועיבוד צוותי</a:t>
            </a:r>
            <a:endParaRPr lang="he-IL" sz="1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1"/>
            <a:r>
              <a:rPr lang="he-IL" sz="1600" dirty="0" smtClean="0">
                <a:latin typeface="David" panose="020E0502060401010101" pitchFamily="34" charset="-79"/>
                <a:cs typeface="David" panose="020E0502060401010101" pitchFamily="34" charset="-79"/>
              </a:rPr>
              <a:t>** משם לערב צוות (גדרה)</a:t>
            </a:r>
          </a:p>
          <a:p>
            <a:pPr algn="ctr" rtl="1"/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0" name="כותרת משנה 2"/>
          <p:cNvSpPr txBox="1">
            <a:spLocks/>
          </p:cNvSpPr>
          <p:nvPr/>
        </p:nvSpPr>
        <p:spPr>
          <a:xfrm>
            <a:off x="2598956" y="4345691"/>
            <a:ext cx="4540032" cy="19891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דרישות לוגיסטיות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– 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שכפול חומר קריאה לצוות.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תשורות.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מיניבוס ליום הסיור.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בקבוקי מים.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1289121" y="2142416"/>
            <a:ext cx="1781175" cy="97512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עיבוד ותובנות</a:t>
            </a:r>
            <a:endParaRPr lang="he-IL" dirty="0"/>
          </a:p>
        </p:txBody>
      </p:sp>
      <p:sp>
        <p:nvSpPr>
          <p:cNvPr id="21" name="כותרת 1"/>
          <p:cNvSpPr txBox="1">
            <a:spLocks/>
          </p:cNvSpPr>
          <p:nvPr/>
        </p:nvSpPr>
        <p:spPr>
          <a:xfrm>
            <a:off x="10049164" y="1592335"/>
            <a:ext cx="906895" cy="609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40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א'</a:t>
            </a:r>
            <a:endParaRPr lang="he-IL" sz="4000" dirty="0"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22" name="כותרת 1"/>
          <p:cNvSpPr txBox="1">
            <a:spLocks/>
          </p:cNvSpPr>
          <p:nvPr/>
        </p:nvSpPr>
        <p:spPr>
          <a:xfrm>
            <a:off x="6816147" y="1604069"/>
            <a:ext cx="906895" cy="609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40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ב'</a:t>
            </a:r>
            <a:endParaRPr lang="he-IL" sz="4000" dirty="0"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23" name="כותרת 1"/>
          <p:cNvSpPr txBox="1">
            <a:spLocks/>
          </p:cNvSpPr>
          <p:nvPr/>
        </p:nvSpPr>
        <p:spPr>
          <a:xfrm>
            <a:off x="3531536" y="1620406"/>
            <a:ext cx="906895" cy="609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40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ג'</a:t>
            </a:r>
            <a:endParaRPr lang="he-IL" sz="4000" dirty="0"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24" name="כותרת 1"/>
          <p:cNvSpPr txBox="1">
            <a:spLocks/>
          </p:cNvSpPr>
          <p:nvPr/>
        </p:nvSpPr>
        <p:spPr>
          <a:xfrm>
            <a:off x="1538069" y="1620406"/>
            <a:ext cx="906895" cy="609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40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ד'</a:t>
            </a:r>
            <a:endParaRPr lang="he-IL" sz="4000" dirty="0"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25" name="כותרת 1">
            <a:hlinkClick r:id="rId2" action="ppaction://hlinksldjump"/>
          </p:cNvPr>
          <p:cNvSpPr txBox="1">
            <a:spLocks/>
          </p:cNvSpPr>
          <p:nvPr/>
        </p:nvSpPr>
        <p:spPr>
          <a:xfrm>
            <a:off x="1377846" y="6001729"/>
            <a:ext cx="2113324" cy="42510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he-IL" sz="28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פירוט הסיור</a:t>
            </a:r>
            <a:endParaRPr lang="he-IL" sz="2800" dirty="0"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697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>
            <a:spLocks noGrp="1"/>
          </p:cNvSpPr>
          <p:nvPr>
            <p:ph type="ctrTitle"/>
          </p:nvPr>
        </p:nvSpPr>
        <p:spPr>
          <a:xfrm>
            <a:off x="840509" y="229767"/>
            <a:ext cx="11029229" cy="609184"/>
          </a:xfrm>
        </p:spPr>
        <p:txBody>
          <a:bodyPr>
            <a:noAutofit/>
          </a:bodyPr>
          <a:lstStyle/>
          <a:p>
            <a:pPr algn="r"/>
            <a:r>
              <a:rPr lang="he-IL" sz="4800" dirty="0">
                <a:latin typeface="BN Alpaca" panose="02000000000000000000" pitchFamily="2" charset="-79"/>
                <a:cs typeface="BN Alpaca" panose="02000000000000000000" pitchFamily="2" charset="-79"/>
              </a:rPr>
              <a:t>סיור צוות 4 בעיר </a:t>
            </a:r>
            <a:r>
              <a:rPr lang="he-IL" sz="4800" dirty="0" smtClean="0">
                <a:latin typeface="BN Alpaca" panose="02000000000000000000" pitchFamily="2" charset="-79"/>
                <a:cs typeface="BN Alpaca" panose="02000000000000000000" pitchFamily="2" charset="-79"/>
              </a:rPr>
              <a:t>לוד – ההטענה והסיור</a:t>
            </a:r>
            <a:endParaRPr lang="he-IL" sz="4800" dirty="0">
              <a:latin typeface="BN Alpaca" panose="02000000000000000000" pitchFamily="2" charset="-79"/>
              <a:cs typeface="BN Alpaca" panose="02000000000000000000" pitchFamily="2" charset="-79"/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10224365" y="1149219"/>
            <a:ext cx="1781175" cy="50482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מפגש הטענה 15/10</a:t>
            </a:r>
            <a:endParaRPr lang="he-IL" dirty="0"/>
          </a:p>
        </p:txBody>
      </p:sp>
      <p:sp>
        <p:nvSpPr>
          <p:cNvPr id="7" name="מלבן מעוגל 6"/>
          <p:cNvSpPr/>
          <p:nvPr/>
        </p:nvSpPr>
        <p:spPr>
          <a:xfrm>
            <a:off x="7878401" y="1149219"/>
            <a:ext cx="1781175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הממסד בתחום החינוך</a:t>
            </a:r>
            <a:endParaRPr lang="he-IL" dirty="0"/>
          </a:p>
        </p:txBody>
      </p:sp>
      <p:sp>
        <p:nvSpPr>
          <p:cNvPr id="8" name="מלבן מעוגל 7"/>
          <p:cNvSpPr/>
          <p:nvPr/>
        </p:nvSpPr>
        <p:spPr>
          <a:xfrm>
            <a:off x="5532437" y="1149218"/>
            <a:ext cx="1781175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משטרה</a:t>
            </a:r>
            <a:endParaRPr lang="he-IL" dirty="0"/>
          </a:p>
        </p:txBody>
      </p:sp>
      <p:sp>
        <p:nvSpPr>
          <p:cNvPr id="9" name="מלבן מעוגל 8"/>
          <p:cNvSpPr/>
          <p:nvPr/>
        </p:nvSpPr>
        <p:spPr>
          <a:xfrm>
            <a:off x="5532436" y="1812641"/>
            <a:ext cx="1781175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אזרחים</a:t>
            </a:r>
            <a:endParaRPr lang="he-IL" dirty="0"/>
          </a:p>
        </p:txBody>
      </p:sp>
      <p:sp>
        <p:nvSpPr>
          <p:cNvPr id="10" name="מלבן מעוגל 9"/>
          <p:cNvSpPr/>
          <p:nvPr/>
        </p:nvSpPr>
        <p:spPr>
          <a:xfrm>
            <a:off x="3186473" y="1149218"/>
            <a:ext cx="1781175" cy="50482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חינוך ויזמות חברתית</a:t>
            </a:r>
            <a:endParaRPr lang="he-IL" dirty="0"/>
          </a:p>
        </p:txBody>
      </p:sp>
      <p:sp>
        <p:nvSpPr>
          <p:cNvPr id="15" name="מלבן מעוגל 14"/>
          <p:cNvSpPr/>
          <p:nvPr/>
        </p:nvSpPr>
        <p:spPr>
          <a:xfrm>
            <a:off x="840509" y="1149217"/>
            <a:ext cx="1781175" cy="50482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עיבוד ותובנות</a:t>
            </a:r>
            <a:endParaRPr lang="he-IL" dirty="0"/>
          </a:p>
        </p:txBody>
      </p:sp>
      <p:cxnSp>
        <p:nvCxnSpPr>
          <p:cNvPr id="16" name="מחבר חץ ישר 15"/>
          <p:cNvCxnSpPr/>
          <p:nvPr/>
        </p:nvCxnSpPr>
        <p:spPr>
          <a:xfrm flipV="1">
            <a:off x="605486" y="2476064"/>
            <a:ext cx="11499273" cy="9236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כותרת משנה 2"/>
          <p:cNvSpPr txBox="1">
            <a:spLocks/>
          </p:cNvSpPr>
          <p:nvPr/>
        </p:nvSpPr>
        <p:spPr>
          <a:xfrm>
            <a:off x="668697" y="2635368"/>
            <a:ext cx="1947429" cy="13115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ראש העיר מר יאיר רביבו.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חברי הצוות.</a:t>
            </a:r>
          </a:p>
        </p:txBody>
      </p:sp>
      <p:sp>
        <p:nvSpPr>
          <p:cNvPr id="21" name="כותרת משנה 2"/>
          <p:cNvSpPr txBox="1">
            <a:spLocks/>
          </p:cNvSpPr>
          <p:nvPr/>
        </p:nvSpPr>
        <p:spPr>
          <a:xfrm>
            <a:off x="3103345" y="2651533"/>
            <a:ext cx="1947429" cy="34075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 נועם דרייפוס – מנהל עמותה חברתית (גרעין תורני)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מר תום שי – מנהל החווה החקלאית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מרכז הצעירים "התחנה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2" name="כותרת משנה 2"/>
          <p:cNvSpPr txBox="1">
            <a:spLocks/>
          </p:cNvSpPr>
          <p:nvPr/>
        </p:nvSpPr>
        <p:spPr>
          <a:xfrm>
            <a:off x="5532436" y="2651533"/>
            <a:ext cx="1947429" cy="34075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מובנה ומפגש עם </a:t>
            </a:r>
            <a:r>
              <a:rPr lang="he-IL" sz="1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משפיעי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 דעת קהל .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מתנ"ס שיקגו, 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הגב' שירין </a:t>
            </a:r>
            <a:r>
              <a:rPr lang="he-IL" sz="1700" dirty="0" err="1">
                <a:latin typeface="David" panose="020E0502060401010101" pitchFamily="34" charset="-79"/>
                <a:cs typeface="David" panose="020E0502060401010101" pitchFamily="34" charset="-79"/>
              </a:rPr>
              <a:t>חאפי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מנהלת תיכון אורט ערבי,  </a:t>
            </a:r>
            <a:r>
              <a:rPr lang="he-IL" sz="1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אמאם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 ומגשר, פעילי ציבור שכונות, פעיל גרעין </a:t>
            </a:r>
            <a:r>
              <a:rPr lang="he-IL" sz="1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אליישיב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רמת אשכול לוד , שכונת הרכבת ועוד</a:t>
            </a:r>
          </a:p>
          <a:p>
            <a:pPr lvl="1" algn="r"/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(בסיוע יגאל עזרא ק' </a:t>
            </a:r>
            <a:r>
              <a:rPr lang="he-IL" sz="1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אח"מ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  <p:sp>
        <p:nvSpPr>
          <p:cNvPr id="23" name="כותרת משנה 2"/>
          <p:cNvSpPr txBox="1">
            <a:spLocks/>
          </p:cNvSpPr>
          <p:nvPr/>
        </p:nvSpPr>
        <p:spPr>
          <a:xfrm>
            <a:off x="7961527" y="2629126"/>
            <a:ext cx="1947429" cy="27187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מר יוסי בן הרוש – מ"מ ראש העיר ומחזיק תיק </a:t>
            </a: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החינוך/ מר 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שלום עזרן – מנהל אגף החינוך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הגברת רננה וייס – מנהלת מח' נוער</a:t>
            </a:r>
          </a:p>
          <a:p>
            <a:pPr marL="742950" lvl="1" indent="-285750" algn="r">
              <a:buFont typeface="Wingdings" panose="05000000000000000000" pitchFamily="2" charset="2"/>
              <a:buChar char="Ø"/>
            </a:pPr>
            <a:endParaRPr lang="he-IL" sz="1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כותרת משנה 2"/>
          <p:cNvSpPr txBox="1">
            <a:spLocks/>
          </p:cNvSpPr>
          <p:nvPr/>
        </p:nvSpPr>
        <p:spPr>
          <a:xfrm>
            <a:off x="10141237" y="2629126"/>
            <a:ext cx="1947429" cy="17119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r">
              <a:buFont typeface="Wingdings" panose="05000000000000000000" pitchFamily="2" charset="2"/>
              <a:buChar char="Ø"/>
            </a:pPr>
            <a:r>
              <a:rPr lang="he-IL" sz="18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חומר לקריאה לצוות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sz="1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742950" lvl="1" indent="-285750" algn="r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מפגש עם מר אילן הררי (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קח"ר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ויו"ר ועדה קרואה בלוד 2007-2011).</a:t>
            </a:r>
          </a:p>
        </p:txBody>
      </p:sp>
      <p:sp>
        <p:nvSpPr>
          <p:cNvPr id="2" name="לחצן פעולה: חזרה 1">
            <a:hlinkClick r:id="rId2" action="ppaction://hlinksldjump" highlightClick="1"/>
          </p:cNvPr>
          <p:cNvSpPr/>
          <p:nvPr/>
        </p:nvSpPr>
        <p:spPr>
          <a:xfrm>
            <a:off x="1305284" y="6059055"/>
            <a:ext cx="674254" cy="434109"/>
          </a:xfrm>
          <a:prstGeom prst="actionButtonRetur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3663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549</TotalTime>
  <Words>497</Words>
  <Application>Microsoft Office PowerPoint</Application>
  <PresentationFormat>מסך רחב</PresentationFormat>
  <Paragraphs>68</Paragraphs>
  <Slides>5</Slides>
  <Notes>0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4" baseType="lpstr">
      <vt:lpstr>Arial</vt:lpstr>
      <vt:lpstr>Assistant</vt:lpstr>
      <vt:lpstr>BN Alpaca</vt:lpstr>
      <vt:lpstr>Century Gothic</vt:lpstr>
      <vt:lpstr>David</vt:lpstr>
      <vt:lpstr>Gisha</vt:lpstr>
      <vt:lpstr>Wingdings</vt:lpstr>
      <vt:lpstr>Wingdings 3</vt:lpstr>
      <vt:lpstr>עשן מתפתל</vt:lpstr>
      <vt:lpstr>סיור בטל"מ צוות 4  אישור תוכניות מפקד המכללות</vt:lpstr>
      <vt:lpstr>סיור צוות 4 בעיר לוד</vt:lpstr>
      <vt:lpstr>רב תרבותיות וחינוך</vt:lpstr>
      <vt:lpstr>סיור צוות 4 בעיר לוד</vt:lpstr>
      <vt:lpstr>סיור צוות 4 בעיר לוד – ההטענה והסיור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צוות 4 בעיר לוד</dc:title>
  <dc:creator>משתמש</dc:creator>
  <cp:lastModifiedBy>משתמש</cp:lastModifiedBy>
  <cp:revision>105</cp:revision>
  <dcterms:created xsi:type="dcterms:W3CDTF">2020-09-23T17:14:10Z</dcterms:created>
  <dcterms:modified xsi:type="dcterms:W3CDTF">2020-10-07T13:45:59Z</dcterms:modified>
</cp:coreProperties>
</file>