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309" r:id="rId2"/>
    <p:sldId id="378" r:id="rId3"/>
    <p:sldId id="381" r:id="rId4"/>
    <p:sldId id="382" r:id="rId5"/>
    <p:sldId id="383" r:id="rId6"/>
    <p:sldId id="384" r:id="rId7"/>
    <p:sldId id="385" r:id="rId8"/>
    <p:sldId id="376" r:id="rId9"/>
    <p:sldId id="387" r:id="rId10"/>
    <p:sldId id="386" r:id="rId11"/>
    <p:sldId id="361" r:id="rId12"/>
    <p:sldId id="370" r:id="rId13"/>
    <p:sldId id="388" r:id="rId14"/>
    <p:sldId id="389" r:id="rId1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00B"/>
    <a:srgbClr val="77933C"/>
    <a:srgbClr val="FF0000"/>
    <a:srgbClr val="D99694"/>
    <a:srgbClr val="FF6600"/>
    <a:srgbClr val="0033CC"/>
    <a:srgbClr val="CC9900"/>
    <a:srgbClr val="4F81BD"/>
    <a:srgbClr val="F2DCDB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46" autoAdjust="0"/>
    <p:restoredTop sz="94660"/>
  </p:normalViewPr>
  <p:slideViewPr>
    <p:cSldViewPr>
      <p:cViewPr varScale="1">
        <p:scale>
          <a:sx n="91" d="100"/>
          <a:sy n="91" d="100"/>
        </p:scale>
        <p:origin x="1062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fi-FI" smtClean="0"/>
              <a:t>Mesopotamia on Fire: FDP4 Version 2.0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 April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B999D0C-309D-4555-8D45-BB45CB66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7379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fi-FI" smtClean="0"/>
              <a:t>Mesopotamia on Fire: FDP4 Version 2.0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 April 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62050"/>
            <a:ext cx="418306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4C9B239-6BB0-493E-A60B-0360364C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269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9B239-6BB0-493E-A60B-0360364CF6BB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 April 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Mesopotamia on Fire: FDP4 Version 2.0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6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8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2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6221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2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7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20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4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9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3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7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0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4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6B357D6-6462-4C36-A0E5-B77E48113B8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47D563-05AC-473A-A826-7E1A42B8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9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s.org.i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lisariram.files.wordpress.com/2012/12/screenhunter_01-dec-13-14-31.jpg?w=640&amp;h=474"/>
          <p:cNvPicPr>
            <a:picLocks noChangeAspect="1" noChangeArrowheads="1"/>
          </p:cNvPicPr>
          <p:nvPr/>
        </p:nvPicPr>
        <p:blipFill>
          <a:blip r:embed="rId3" cstate="print"/>
          <a:srcRect r="104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8443"/>
            <a:ext cx="9144000" cy="1210757"/>
          </a:xfrm>
        </p:spPr>
        <p:txBody>
          <a:bodyPr>
            <a:noAutofit/>
          </a:bodyPr>
          <a:lstStyle/>
          <a:p>
            <a:r>
              <a:rPr lang="he-IL" sz="6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התנסות אסטרטגית זירה צפונית</a:t>
            </a:r>
            <a:endParaRPr lang="en-US" sz="60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48201" y="-220157"/>
            <a:ext cx="4579884" cy="1210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מסופוטומיה (איזור הפרת והחידקל) תחת אש</a:t>
            </a:r>
            <a:endParaRPr lang="en-US" sz="20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6AFA663B-AEEA-4CDE-8166-3BA4891FF7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73059"/>
            <a:ext cx="876345" cy="9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5802"/>
          <a:stretch/>
        </p:blipFill>
        <p:spPr>
          <a:xfrm>
            <a:off x="1556640" y="1910589"/>
            <a:ext cx="1828800" cy="1143000"/>
          </a:xfr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10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69" y="1947654"/>
            <a:ext cx="1520472" cy="95149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85" y="4761021"/>
            <a:ext cx="1519637" cy="95218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28" y="1961855"/>
            <a:ext cx="1520472" cy="95081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30" y="4757820"/>
            <a:ext cx="1520472" cy="95218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69" y="3340958"/>
            <a:ext cx="1520472" cy="95623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28" y="3359767"/>
            <a:ext cx="1520472" cy="94529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28" y="4761705"/>
            <a:ext cx="1520472" cy="95149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341262"/>
            <a:ext cx="1520472" cy="957746"/>
          </a:xfrm>
          <a:prstGeom prst="rect">
            <a:avLst/>
          </a:prstGeom>
        </p:spPr>
      </p:pic>
      <p:sp>
        <p:nvSpPr>
          <p:cNvPr id="16" name="כותרת 1"/>
          <p:cNvSpPr txBox="1">
            <a:spLocks/>
          </p:cNvSpPr>
          <p:nvPr/>
        </p:nvSpPr>
        <p:spPr>
          <a:xfrm>
            <a:off x="972130" y="0"/>
            <a:ext cx="7514035" cy="1179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u="sng" dirty="0" smtClean="0">
                <a:cs typeface="+mn-cs"/>
              </a:rPr>
              <a:t>השחקנים</a:t>
            </a:r>
            <a:endParaRPr lang="he-IL" b="1" u="sng" dirty="0"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5691801"/>
            <a:ext cx="2743200" cy="32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b="1" dirty="0" smtClean="0"/>
              <a:t>Opposition Government and Allies</a:t>
            </a:r>
            <a:endParaRPr lang="en-US" sz="1200" b="1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7149" y="1961855"/>
            <a:ext cx="1520473" cy="950817"/>
          </a:xfrm>
          <a:prstGeom prst="rect">
            <a:avLst/>
          </a:prstGeom>
        </p:spPr>
      </p:pic>
      <p:pic>
        <p:nvPicPr>
          <p:cNvPr id="18" name="מציין מיקום תוכן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5802"/>
          <a:stretch/>
        </p:blipFill>
        <p:spPr>
          <a:xfrm>
            <a:off x="495078" y="1948346"/>
            <a:ext cx="1538278" cy="990602"/>
          </a:xfrm>
          <a:prstGeom prst="rect">
            <a:avLst/>
          </a:prstGeom>
          <a:effectLst>
            <a:outerShdw blurRad="165100" dist="101600" dir="4200000" sx="103000" sy="103000" algn="ctr" rotWithShape="0">
              <a:srgbClr val="92D050">
                <a:alpha val="95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0844" y="3359767"/>
            <a:ext cx="1502079" cy="94529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5588" y="4737370"/>
            <a:ext cx="1539161" cy="9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2130" y="0"/>
            <a:ext cx="7514035" cy="1179980"/>
          </a:xfrm>
        </p:spPr>
        <p:txBody>
          <a:bodyPr/>
          <a:lstStyle/>
          <a:p>
            <a:r>
              <a:rPr lang="he-IL" b="1" u="sng" dirty="0" smtClean="0">
                <a:cs typeface="+mn-cs"/>
              </a:rPr>
              <a:t>תופעות מרכזיות</a:t>
            </a:r>
            <a:endParaRPr lang="he-IL" b="1" u="sng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8458200" cy="5715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he-IL" b="1" dirty="0" smtClean="0"/>
              <a:t>סיום מלחמת האזרחים בסוריה </a:t>
            </a:r>
            <a:r>
              <a:rPr lang="he-IL" dirty="0" smtClean="0"/>
              <a:t>ועיצובה מחדש של המדינה עפ"י החלטת מועצת הביטחון של האו"ם (2254) מדצמבר 2015. </a:t>
            </a:r>
          </a:p>
          <a:p>
            <a:pPr lvl="2">
              <a:lnSpc>
                <a:spcPct val="170000"/>
              </a:lnSpc>
            </a:pPr>
            <a:r>
              <a:rPr lang="he-IL" sz="1800" dirty="0" smtClean="0"/>
              <a:t>ניצחונו המפתיע של אסד, שהתבסס על תמיכה רוסית ואיראנית במלחמה </a:t>
            </a:r>
            <a:r>
              <a:rPr lang="he-IL" sz="1800" dirty="0" err="1" smtClean="0"/>
              <a:t>בדאע"ש</a:t>
            </a:r>
            <a:r>
              <a:rPr lang="he-IL" sz="1800" dirty="0" smtClean="0"/>
              <a:t> יותר מאשר במורדים הסורים. </a:t>
            </a:r>
          </a:p>
          <a:p>
            <a:pPr lvl="2">
              <a:lnSpc>
                <a:spcPct val="170000"/>
              </a:lnSpc>
            </a:pPr>
            <a:r>
              <a:rPr lang="he-IL" sz="1800" dirty="0" smtClean="0"/>
              <a:t>הרצון העז של כל שחקן, גדול כקטן, להשפיע על המתרחש בשטחה של סוריה ועל עתידה של המדינה.  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he-IL" dirty="0"/>
              <a:t>ניסיונות </a:t>
            </a:r>
            <a:r>
              <a:rPr lang="he-IL" b="1" dirty="0"/>
              <a:t>להתבססות איראנית </a:t>
            </a:r>
            <a:r>
              <a:rPr lang="he-IL" b="1" dirty="0" smtClean="0"/>
              <a:t>בעיראק ובסוריה</a:t>
            </a:r>
            <a:r>
              <a:rPr lang="he-IL" dirty="0"/>
              <a:t>. </a:t>
            </a:r>
          </a:p>
          <a:p>
            <a:pPr lvl="2">
              <a:lnSpc>
                <a:spcPct val="170000"/>
              </a:lnSpc>
            </a:pPr>
            <a:r>
              <a:rPr lang="he-IL" sz="1800" dirty="0" smtClean="0">
                <a:solidFill>
                  <a:srgbClr val="FF0000"/>
                </a:solidFill>
              </a:rPr>
              <a:t>חיסולו של מפקד כוח אל קודס, </a:t>
            </a:r>
            <a:r>
              <a:rPr lang="he-IL" sz="1800" b="1" dirty="0">
                <a:solidFill>
                  <a:srgbClr val="FF0000"/>
                </a:solidFill>
              </a:rPr>
              <a:t>קאסם </a:t>
            </a:r>
            <a:r>
              <a:rPr lang="he-IL" sz="1800" b="1" dirty="0" err="1" smtClean="0">
                <a:solidFill>
                  <a:srgbClr val="FF0000"/>
                </a:solidFill>
              </a:rPr>
              <a:t>סולימאני</a:t>
            </a:r>
            <a:endParaRPr lang="he-IL" sz="1800" dirty="0" smtClean="0">
              <a:solidFill>
                <a:srgbClr val="FF0000"/>
              </a:solidFill>
            </a:endParaRPr>
          </a:p>
          <a:p>
            <a:pPr lvl="2">
              <a:lnSpc>
                <a:spcPct val="170000"/>
              </a:lnSpc>
            </a:pPr>
            <a:r>
              <a:rPr lang="he-IL" sz="1800" dirty="0" smtClean="0"/>
              <a:t>יצירת </a:t>
            </a:r>
            <a:r>
              <a:rPr lang="he-IL" sz="1800" dirty="0"/>
              <a:t>רצף גיאוגרפי דרך עיראק וסוריה לכיוון הים התיכון. </a:t>
            </a:r>
          </a:p>
          <a:p>
            <a:pPr lvl="2">
              <a:lnSpc>
                <a:spcPct val="170000"/>
              </a:lnSpc>
            </a:pPr>
            <a:r>
              <a:rPr lang="he-IL" sz="1800" dirty="0"/>
              <a:t>ביסוס מרחב פעילות ישיר כנגד </a:t>
            </a:r>
            <a:r>
              <a:rPr lang="he-IL" sz="1800" dirty="0" smtClean="0"/>
              <a:t>ישראל</a:t>
            </a:r>
            <a:r>
              <a:rPr lang="he-IL" sz="1800" dirty="0"/>
              <a:t> </a:t>
            </a:r>
            <a:r>
              <a:rPr lang="he-IL" sz="1800" dirty="0" smtClean="0"/>
              <a:t>(כוחות אל-קודס).</a:t>
            </a:r>
            <a:endParaRPr lang="he-IL" sz="1800" dirty="0"/>
          </a:p>
          <a:p>
            <a:pPr lvl="2">
              <a:lnSpc>
                <a:spcPct val="170000"/>
              </a:lnSpc>
            </a:pPr>
            <a:r>
              <a:rPr lang="he-IL" sz="1800" dirty="0"/>
              <a:t>יצירת קרבה פיזית ומבצעית לחיזבאללה בלבנון</a:t>
            </a:r>
            <a:r>
              <a:rPr lang="he-IL" sz="1800" dirty="0" smtClean="0"/>
              <a:t>.</a:t>
            </a:r>
            <a:endParaRPr lang="he-IL" sz="1800" dirty="0"/>
          </a:p>
          <a:p>
            <a:pPr lvl="2">
              <a:lnSpc>
                <a:spcPct val="170000"/>
              </a:lnSpc>
            </a:pPr>
            <a:r>
              <a:rPr lang="he-IL" sz="1800" dirty="0"/>
              <a:t>חיזוק ההגמוניה השיעית במרחב תוך השפעה פנים סורית. </a:t>
            </a:r>
          </a:p>
          <a:p>
            <a:pPr>
              <a:lnSpc>
                <a:spcPct val="17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705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628650" y="685800"/>
            <a:ext cx="7886700" cy="5867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70000"/>
              </a:lnSpc>
              <a:buFont typeface="+mj-lt"/>
              <a:buAutoNum type="arabicPeriod" startAt="3"/>
            </a:pPr>
            <a:r>
              <a:rPr lang="he-IL" dirty="0"/>
              <a:t>החיכוך הגובר בין </a:t>
            </a:r>
            <a:r>
              <a:rPr lang="he-IL" b="1" dirty="0"/>
              <a:t>ישראל ואיראן</a:t>
            </a:r>
            <a:r>
              <a:rPr lang="he-IL" dirty="0"/>
              <a:t>.</a:t>
            </a:r>
            <a:r>
              <a:rPr lang="he-IL" b="1" dirty="0"/>
              <a:t> </a:t>
            </a:r>
            <a:endParaRPr lang="he-IL" b="1" dirty="0" smtClean="0"/>
          </a:p>
          <a:p>
            <a:pPr lvl="2">
              <a:lnSpc>
                <a:spcPct val="170000"/>
              </a:lnSpc>
            </a:pPr>
            <a:r>
              <a:rPr lang="he-IL" sz="1900" b="1" dirty="0" smtClean="0"/>
              <a:t>עימות חזיתי </a:t>
            </a:r>
            <a:r>
              <a:rPr lang="he-IL" sz="1900" dirty="0" smtClean="0"/>
              <a:t>בנוגע להתבססות איראנית בסוריה ולהמשך התמיכה, כולל בפרויקט המדויקים, בחיזבאללה בלבנון. </a:t>
            </a:r>
          </a:p>
          <a:p>
            <a:pPr lvl="2">
              <a:lnSpc>
                <a:spcPct val="170000"/>
              </a:lnSpc>
            </a:pPr>
            <a:r>
              <a:rPr lang="he-IL" sz="1900" dirty="0" smtClean="0"/>
              <a:t>העימות הגלוי והחשאי סביב </a:t>
            </a:r>
            <a:r>
              <a:rPr lang="he-IL" sz="1900" b="1" dirty="0" smtClean="0"/>
              <a:t>פרויקט הגרעין האיראני</a:t>
            </a:r>
            <a:r>
              <a:rPr lang="he-IL" sz="1900" dirty="0" smtClean="0"/>
              <a:t>. 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 startAt="4"/>
            </a:pPr>
            <a:r>
              <a:rPr lang="he-IL" b="1" dirty="0"/>
              <a:t>השפעה רוסית </a:t>
            </a:r>
            <a:r>
              <a:rPr lang="he-IL" dirty="0"/>
              <a:t>הולכת וגוברת במזרח התיכון, בדגש על מעורבות משמעותית בסוריה. </a:t>
            </a:r>
            <a:endParaRPr lang="he-IL" b="1" dirty="0"/>
          </a:p>
          <a:p>
            <a:pPr marL="457200" indent="-457200">
              <a:lnSpc>
                <a:spcPct val="170000"/>
              </a:lnSpc>
              <a:buFont typeface="+mj-lt"/>
              <a:buAutoNum type="arabicPeriod" startAt="4"/>
            </a:pPr>
            <a:r>
              <a:rPr lang="he-IL" b="1" dirty="0"/>
              <a:t>התקרבות ארה"ב ורוסיה </a:t>
            </a:r>
            <a:r>
              <a:rPr lang="he-IL" dirty="0"/>
              <a:t>לצד ישראל כגורם מתווך. 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 startAt="4"/>
            </a:pPr>
            <a:r>
              <a:rPr lang="he-IL" b="1" dirty="0"/>
              <a:t>התרחקות רוסיה ואיראן. </a:t>
            </a:r>
            <a:endParaRPr lang="he-IL" b="1" dirty="0" smtClean="0"/>
          </a:p>
          <a:p>
            <a:pPr lvl="2">
              <a:lnSpc>
                <a:spcPct val="170000"/>
              </a:lnSpc>
            </a:pPr>
            <a:r>
              <a:rPr lang="he-IL" sz="1900" dirty="0" smtClean="0"/>
              <a:t>מאבק על הדומיננטיות בנעשה בסוריה ובהסדרה המתוכננת במדינה. </a:t>
            </a:r>
            <a:endParaRPr lang="he-IL" sz="1900" dirty="0"/>
          </a:p>
          <a:p>
            <a:pPr marL="457200" indent="-457200">
              <a:lnSpc>
                <a:spcPct val="170000"/>
              </a:lnSpc>
              <a:buFont typeface="+mj-lt"/>
              <a:buAutoNum type="arabicPeriod" startAt="4"/>
            </a:pPr>
            <a:r>
              <a:rPr lang="he-IL" b="1" dirty="0"/>
              <a:t>יציאת הכוחות האמריקאים </a:t>
            </a:r>
            <a:r>
              <a:rPr lang="he-IL" dirty="0"/>
              <a:t>מצפון מזרח סוריה. 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 startAt="4"/>
            </a:pPr>
            <a:r>
              <a:rPr lang="he-IL" dirty="0"/>
              <a:t>משולש </a:t>
            </a:r>
            <a:r>
              <a:rPr lang="he-IL" b="1" dirty="0"/>
              <a:t>איראן-טורקיה-סוריה</a:t>
            </a:r>
            <a:r>
              <a:rPr lang="he-I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71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22865" y="1066800"/>
            <a:ext cx="4039069" cy="5334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e-IL" sz="1800" b="1" u="sng" dirty="0" smtClean="0">
                <a:cs typeface="+mn-cs"/>
              </a:rPr>
              <a:t>הכנה לסימולציה</a:t>
            </a:r>
            <a:endParaRPr lang="he-IL" sz="1800" b="1" dirty="0">
              <a:cs typeface="+mn-cs"/>
            </a:endParaRPr>
          </a:p>
        </p:txBody>
      </p:sp>
      <p:graphicFrame>
        <p:nvGraphicFramePr>
          <p:cNvPr id="4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755936"/>
              </p:ext>
            </p:extLst>
          </p:nvPr>
        </p:nvGraphicFramePr>
        <p:xfrm>
          <a:off x="1168061" y="1605455"/>
          <a:ext cx="6553201" cy="2072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57415">
                  <a:extLst>
                    <a:ext uri="{9D8B030D-6E8A-4147-A177-3AD203B41FA5}">
                      <a16:colId xmlns:a16="http://schemas.microsoft.com/office/drawing/2014/main" val="3863095742"/>
                    </a:ext>
                  </a:extLst>
                </a:gridCol>
                <a:gridCol w="3295786">
                  <a:extLst>
                    <a:ext uri="{9D8B030D-6E8A-4147-A177-3AD203B41FA5}">
                      <a16:colId xmlns:a16="http://schemas.microsoft.com/office/drawing/2014/main" val="3433720292"/>
                    </a:ext>
                  </a:extLst>
                </a:gridCol>
              </a:tblGrid>
              <a:tr h="191494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solidFill>
                            <a:schemeClr val="tx1"/>
                          </a:solidFill>
                        </a:rPr>
                        <a:t>משימה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solidFill>
                            <a:schemeClr val="tx1"/>
                          </a:solidFill>
                        </a:rPr>
                        <a:t>אחריות 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613066"/>
                  </a:ext>
                </a:extLst>
              </a:tr>
              <a:tr h="279876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ציר הזמן- אירועים</a:t>
                      </a:r>
                      <a:r>
                        <a:rPr lang="he-IL" sz="1600" baseline="0" dirty="0" smtClean="0">
                          <a:solidFill>
                            <a:schemeClr val="tx1"/>
                          </a:solidFill>
                        </a:rPr>
                        <a:t> מרכזיים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עידו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18573"/>
                  </a:ext>
                </a:extLst>
              </a:tr>
              <a:tr h="179204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טורקיה,</a:t>
                      </a:r>
                      <a:r>
                        <a:rPr lang="he-I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רוסיה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לארס, גל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068295"/>
                  </a:ext>
                </a:extLst>
              </a:tr>
              <a:tr h="179204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איראן, עיראק, סוריה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עמיחי, </a:t>
                      </a:r>
                      <a:r>
                        <a:rPr lang="he-IL" sz="1600" b="0" dirty="0" err="1" smtClean="0">
                          <a:solidFill>
                            <a:schemeClr val="tx1"/>
                          </a:solidFill>
                        </a:rPr>
                        <a:t>ניתין</a:t>
                      </a:r>
                      <a:r>
                        <a:rPr lang="he-IL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77909"/>
                  </a:ext>
                </a:extLst>
              </a:tr>
              <a:tr h="179204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לבנון,</a:t>
                      </a:r>
                      <a:r>
                        <a:rPr lang="he-IL" sz="1600" baseline="0" dirty="0" smtClean="0">
                          <a:solidFill>
                            <a:schemeClr val="tx1"/>
                          </a:solidFill>
                        </a:rPr>
                        <a:t> חיזבאללה, </a:t>
                      </a:r>
                      <a:r>
                        <a:rPr lang="he-IL" sz="1600" baseline="0" dirty="0" err="1" smtClean="0">
                          <a:solidFill>
                            <a:schemeClr val="tx1"/>
                          </a:solidFill>
                        </a:rPr>
                        <a:t>דאע"ש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צביקה, נורית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948147"/>
                  </a:ext>
                </a:extLst>
              </a:tr>
              <a:tr h="179204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ארה"ב, ישראל, סעודיה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err="1" smtClean="0">
                          <a:solidFill>
                            <a:schemeClr val="tx1"/>
                          </a:solidFill>
                        </a:rPr>
                        <a:t>רנדי</a:t>
                      </a:r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, משה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759076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4800600" y="3858347"/>
            <a:ext cx="403906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1800" b="1" u="sng" dirty="0" smtClean="0">
                <a:cs typeface="+mn-cs"/>
              </a:rPr>
              <a:t>ביצוע סימולציה</a:t>
            </a:r>
            <a:endParaRPr lang="he-IL" sz="1800" b="1" dirty="0">
              <a:cs typeface="+mn-cs"/>
            </a:endParaRPr>
          </a:p>
        </p:txBody>
      </p:sp>
      <p:graphicFrame>
        <p:nvGraphicFramePr>
          <p:cNvPr id="6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767591"/>
              </p:ext>
            </p:extLst>
          </p:nvPr>
        </p:nvGraphicFramePr>
        <p:xfrm>
          <a:off x="1168061" y="4495800"/>
          <a:ext cx="6553201" cy="2072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41228">
                  <a:extLst>
                    <a:ext uri="{9D8B030D-6E8A-4147-A177-3AD203B41FA5}">
                      <a16:colId xmlns:a16="http://schemas.microsoft.com/office/drawing/2014/main" val="3863095742"/>
                    </a:ext>
                  </a:extLst>
                </a:gridCol>
                <a:gridCol w="3311973">
                  <a:extLst>
                    <a:ext uri="{9D8B030D-6E8A-4147-A177-3AD203B41FA5}">
                      <a16:colId xmlns:a16="http://schemas.microsoft.com/office/drawing/2014/main" val="3433720292"/>
                    </a:ext>
                  </a:extLst>
                </a:gridCol>
              </a:tblGrid>
              <a:tr h="383606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solidFill>
                            <a:schemeClr val="tx1"/>
                          </a:solidFill>
                        </a:rPr>
                        <a:t>משימה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solidFill>
                            <a:schemeClr val="tx1"/>
                          </a:solidFill>
                        </a:rPr>
                        <a:t>אחריות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613066"/>
                  </a:ext>
                </a:extLst>
              </a:tr>
              <a:tr h="295081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הובלת תהליך הלמידה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עידו, דנה (מכון דדו)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18573"/>
                  </a:ext>
                </a:extLst>
              </a:tr>
              <a:tr h="295081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מצגת- במהלך התרגול ולהצגה</a:t>
                      </a:r>
                      <a:r>
                        <a:rPr lang="he-IL" sz="1600" b="0" baseline="0" dirty="0" smtClean="0">
                          <a:solidFill>
                            <a:schemeClr val="tx1"/>
                          </a:solidFill>
                        </a:rPr>
                        <a:t> עצמה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עמיחי, נורית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068295"/>
                  </a:ext>
                </a:extLst>
              </a:tr>
              <a:tr h="295081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תיעוד כתוב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משה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77909"/>
                  </a:ext>
                </a:extLst>
              </a:tr>
              <a:tr h="295081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תרגום מקביל לאנגלית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צביקה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948147"/>
                  </a:ext>
                </a:extLst>
              </a:tr>
              <a:tr h="295081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צוות אדום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err="1" smtClean="0">
                          <a:solidFill>
                            <a:schemeClr val="tx1"/>
                          </a:solidFill>
                        </a:rPr>
                        <a:t>ניתין</a:t>
                      </a:r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, גל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38939"/>
                  </a:ext>
                </a:extLst>
              </a:tr>
            </a:tbl>
          </a:graphicData>
        </a:graphic>
      </p:graphicFrame>
      <p:sp>
        <p:nvSpPr>
          <p:cNvPr id="7" name="כותרת 1"/>
          <p:cNvSpPr txBox="1">
            <a:spLocks/>
          </p:cNvSpPr>
          <p:nvPr/>
        </p:nvSpPr>
        <p:spPr>
          <a:xfrm>
            <a:off x="687645" y="-113180"/>
            <a:ext cx="7514035" cy="1179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u="sng" dirty="0" smtClean="0">
                <a:cs typeface="+mn-cs"/>
              </a:rPr>
              <a:t>כוחות ומשימות</a:t>
            </a:r>
            <a:endParaRPr lang="he-IL" b="1" u="sng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9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2130" y="0"/>
            <a:ext cx="7514035" cy="1179980"/>
          </a:xfrm>
        </p:spPr>
        <p:txBody>
          <a:bodyPr/>
          <a:lstStyle/>
          <a:p>
            <a:r>
              <a:rPr lang="he-IL" b="1" u="sng" dirty="0" smtClean="0">
                <a:cs typeface="+mn-cs"/>
              </a:rPr>
              <a:t>חומרי קריאה</a:t>
            </a:r>
            <a:endParaRPr lang="he-IL" b="1" u="sng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609601" y="1066800"/>
            <a:ext cx="8017668" cy="541019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he-IL" sz="1800" b="1" dirty="0" smtClean="0"/>
              <a:t>המכון למחקרי ביטחון לאומי</a:t>
            </a:r>
            <a:r>
              <a:rPr lang="he-IL" sz="1800" dirty="0" smtClean="0"/>
              <a:t>. קיימים מחקרים רבים ביחס לשחקנים השונים. 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1800" dirty="0"/>
              <a:t>	</a:t>
            </a:r>
            <a:r>
              <a:rPr lang="en-US" sz="1800" dirty="0">
                <a:hlinkClick r:id="rId2"/>
              </a:rPr>
              <a:t>https://www.inss.org.il</a:t>
            </a:r>
            <a:r>
              <a:rPr lang="en-US" sz="1800" dirty="0" smtClean="0">
                <a:hlinkClick r:id="rId2"/>
              </a:rPr>
              <a:t>/</a:t>
            </a:r>
            <a:endParaRPr lang="he-IL" sz="1800" dirty="0" smtClean="0"/>
          </a:p>
          <a:p>
            <a:pPr marL="342900" indent="-342900">
              <a:lnSpc>
                <a:spcPct val="170000"/>
              </a:lnSpc>
              <a:buFont typeface="+mj-lt"/>
              <a:buAutoNum type="arabicPeriod" startAt="2"/>
            </a:pPr>
            <a:r>
              <a:rPr lang="he-IL" sz="1800" b="1" dirty="0" smtClean="0"/>
              <a:t>גישת המערכות, היסטוריה, עקרונות ופרקטיקה </a:t>
            </a:r>
            <a:r>
              <a:rPr lang="he-IL" sz="1800" dirty="0" smtClean="0"/>
              <a:t>(פרסומי מרכז דדו 14/2016, אבי אלטמן, מהדורה שלישית).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 startAt="2"/>
            </a:pPr>
            <a:r>
              <a:rPr lang="he-IL" sz="1800" b="1" dirty="0" smtClean="0"/>
              <a:t>עיצוב תהליכי הלמידה לצרכי פיתוח תפיסות במפקדה הכללית ובמפקדות הראשיות </a:t>
            </a:r>
            <a:r>
              <a:rPr lang="he-IL" sz="1800" dirty="0" smtClean="0"/>
              <a:t>(מטכ"ל 7-תת-09, 2015).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 startAt="2"/>
            </a:pPr>
            <a:r>
              <a:rPr lang="he-IL" sz="1800" b="1" dirty="0"/>
              <a:t>"ריצת מרתון ותקיעת מקלות בגלגלי האויב" המערכות שבין המלחמות </a:t>
            </a:r>
            <a:r>
              <a:rPr lang="he-IL" sz="1800" b="1" dirty="0" smtClean="0"/>
              <a:t>בצה"ל (</a:t>
            </a:r>
            <a:r>
              <a:rPr lang="he-IL" sz="1800" b="1" dirty="0" err="1" smtClean="0"/>
              <a:t>המב"ם</a:t>
            </a:r>
            <a:r>
              <a:rPr lang="he-IL" sz="1800" b="1" dirty="0" smtClean="0"/>
              <a:t>) </a:t>
            </a:r>
            <a:r>
              <a:rPr lang="he-IL" sz="1800" dirty="0" smtClean="0"/>
              <a:t>(ניצן </a:t>
            </a:r>
            <a:r>
              <a:rPr lang="he-IL" sz="1800" dirty="0"/>
              <a:t>אלון ודנה </a:t>
            </a:r>
            <a:r>
              <a:rPr lang="he-IL" sz="1800" dirty="0" err="1" smtClean="0"/>
              <a:t>פרייזלר־סווירי</a:t>
            </a:r>
            <a:r>
              <a:rPr lang="he-IL" sz="1800" dirty="0" smtClean="0"/>
              <a:t>).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 startAt="5"/>
            </a:pPr>
            <a:r>
              <a:rPr lang="he-IL" b="1" dirty="0" smtClean="0"/>
              <a:t>המערכה </a:t>
            </a:r>
            <a:r>
              <a:rPr lang="he-IL" b="1" dirty="0"/>
              <a:t>שבין המלחמות: מהר יותר, גבוה יותר, חזק יותר</a:t>
            </a:r>
            <a:r>
              <a:rPr lang="he-IL" b="1" dirty="0" smtClean="0"/>
              <a:t>? </a:t>
            </a:r>
            <a:r>
              <a:rPr lang="he-IL" dirty="0" smtClean="0"/>
              <a:t>(עמוס ידלין ואסף אוריון)</a:t>
            </a:r>
            <a:endParaRPr lang="he-IL" dirty="0"/>
          </a:p>
          <a:p>
            <a:pPr>
              <a:lnSpc>
                <a:spcPct val="170000"/>
              </a:lnSpc>
            </a:pP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085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id="{2A28EBC0-49E6-46FD-999F-7A93823E5E2C}"/>
              </a:ext>
            </a:extLst>
          </p:cNvPr>
          <p:cNvCxnSpPr>
            <a:cxnSpLocks/>
          </p:cNvCxnSpPr>
          <p:nvPr/>
        </p:nvCxnSpPr>
        <p:spPr>
          <a:xfrm flipH="1">
            <a:off x="259320" y="4924425"/>
            <a:ext cx="1438689" cy="0"/>
          </a:xfrm>
          <a:prstGeom prst="line">
            <a:avLst/>
          </a:prstGeom>
          <a:ln w="8223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id="{8D4BE04A-E532-4C32-9EA9-81A58A6C6D1C}"/>
              </a:ext>
            </a:extLst>
          </p:cNvPr>
          <p:cNvCxnSpPr>
            <a:cxnSpLocks/>
          </p:cNvCxnSpPr>
          <p:nvPr/>
        </p:nvCxnSpPr>
        <p:spPr>
          <a:xfrm flipH="1">
            <a:off x="259320" y="4013951"/>
            <a:ext cx="1438689" cy="0"/>
          </a:xfrm>
          <a:prstGeom prst="line">
            <a:avLst/>
          </a:prstGeom>
          <a:ln w="33972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7">
            <a:extLst>
              <a:ext uri="{FF2B5EF4-FFF2-40B4-BE49-F238E27FC236}">
                <a16:creationId xmlns:a16="http://schemas.microsoft.com/office/drawing/2014/main" id="{98F53BF7-6DBE-4345-B781-77371974B1EF}"/>
              </a:ext>
            </a:extLst>
          </p:cNvPr>
          <p:cNvCxnSpPr>
            <a:cxnSpLocks/>
          </p:cNvCxnSpPr>
          <p:nvPr/>
        </p:nvCxnSpPr>
        <p:spPr>
          <a:xfrm flipH="1">
            <a:off x="259320" y="3318626"/>
            <a:ext cx="1438689" cy="0"/>
          </a:xfrm>
          <a:prstGeom prst="line">
            <a:avLst/>
          </a:prstGeom>
          <a:ln w="3556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7">
            <a:extLst>
              <a:ext uri="{FF2B5EF4-FFF2-40B4-BE49-F238E27FC236}">
                <a16:creationId xmlns:a16="http://schemas.microsoft.com/office/drawing/2014/main" id="{BE06771A-0F0D-45D7-A030-241267A11B01}"/>
              </a:ext>
            </a:extLst>
          </p:cNvPr>
          <p:cNvCxnSpPr>
            <a:cxnSpLocks/>
          </p:cNvCxnSpPr>
          <p:nvPr/>
        </p:nvCxnSpPr>
        <p:spPr>
          <a:xfrm flipH="1">
            <a:off x="259320" y="1908926"/>
            <a:ext cx="1438689" cy="0"/>
          </a:xfrm>
          <a:prstGeom prst="line">
            <a:avLst/>
          </a:prstGeom>
          <a:ln w="3841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2184BCB-7D0B-2943-81E1-68FC3E420E81}"/>
              </a:ext>
            </a:extLst>
          </p:cNvPr>
          <p:cNvSpPr txBox="1"/>
          <p:nvPr/>
        </p:nvSpPr>
        <p:spPr>
          <a:xfrm>
            <a:off x="323093" y="4577089"/>
            <a:ext cx="131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rtl="1"/>
            <a:r>
              <a:rPr lang="he-IL" sz="1600" dirty="0">
                <a:solidFill>
                  <a:schemeClr val="bg1"/>
                </a:solidFill>
              </a:rPr>
              <a:t>T 4 העונה</a:t>
            </a:r>
            <a:r>
              <a:rPr lang="he-IL" sz="1600" dirty="0"/>
              <a:t> </a:t>
            </a:r>
            <a:r>
              <a:rPr lang="he-IL" sz="1600" dirty="0">
                <a:solidFill>
                  <a:schemeClr val="bg1"/>
                </a:solidFill>
              </a:rPr>
              <a:t>האינטגרטיבית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B3200F-5074-9445-8462-AC05E77BE4D8}"/>
              </a:ext>
            </a:extLst>
          </p:cNvPr>
          <p:cNvSpPr txBox="1"/>
          <p:nvPr/>
        </p:nvSpPr>
        <p:spPr>
          <a:xfrm>
            <a:off x="188722" y="3152001"/>
            <a:ext cx="148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rtl="1"/>
            <a:r>
              <a:rPr lang="he-IL" sz="1400" dirty="0">
                <a:solidFill>
                  <a:schemeClr val="bg1"/>
                </a:solidFill>
              </a:rPr>
              <a:t>T2 עונה ישראלית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67FBCF-BAC1-814F-9C92-510F4B7EEF67}"/>
              </a:ext>
            </a:extLst>
          </p:cNvPr>
          <p:cNvSpPr txBox="1"/>
          <p:nvPr/>
        </p:nvSpPr>
        <p:spPr>
          <a:xfrm>
            <a:off x="448365" y="3867277"/>
            <a:ext cx="113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rtl="1"/>
            <a:r>
              <a:rPr lang="he-IL" sz="1600" dirty="0">
                <a:solidFill>
                  <a:schemeClr val="bg1"/>
                </a:solidFill>
              </a:rPr>
              <a:t>T3 התמחות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FCB893-176B-7D49-B3F3-EDC9FD8012E6}"/>
              </a:ext>
            </a:extLst>
          </p:cNvPr>
          <p:cNvSpPr txBox="1"/>
          <p:nvPr/>
        </p:nvSpPr>
        <p:spPr>
          <a:xfrm>
            <a:off x="323093" y="1755037"/>
            <a:ext cx="1311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rtl="1"/>
            <a:r>
              <a:rPr lang="he-IL" sz="1400" dirty="0">
                <a:solidFill>
                  <a:schemeClr val="bg1"/>
                </a:solidFill>
              </a:rPr>
              <a:t>T1 עונה גלובלית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628650" y="499228"/>
            <a:ext cx="7886700" cy="91032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500" b="1" dirty="0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 </a:t>
            </a:r>
            <a:r>
              <a:rPr lang="he-IL" sz="1200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הקו הסגול - אסטרטגיה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2ABE120-7435-4ECE-9BF4-6D33A473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811" y="1472532"/>
            <a:ext cx="5663488" cy="4022062"/>
          </a:xfrm>
          <a:prstGeom prst="rect">
            <a:avLst/>
          </a:prstGeom>
        </p:spPr>
      </p:pic>
      <p:sp>
        <p:nvSpPr>
          <p:cNvPr id="35" name="Oval 13">
            <a:extLst>
              <a:ext uri="{FF2B5EF4-FFF2-40B4-BE49-F238E27FC236}">
                <a16:creationId xmlns:a16="http://schemas.microsoft.com/office/drawing/2014/main" id="{A5262082-BCC8-47AF-81FD-12D458504A7C}"/>
              </a:ext>
            </a:extLst>
          </p:cNvPr>
          <p:cNvSpPr/>
          <p:nvPr/>
        </p:nvSpPr>
        <p:spPr>
          <a:xfrm>
            <a:off x="3047192" y="3867277"/>
            <a:ext cx="146478" cy="1662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37" name="Oval 13">
            <a:extLst>
              <a:ext uri="{FF2B5EF4-FFF2-40B4-BE49-F238E27FC236}">
                <a16:creationId xmlns:a16="http://schemas.microsoft.com/office/drawing/2014/main" id="{DD950BA3-7290-448F-82C1-E5B1ADB9CC3B}"/>
              </a:ext>
            </a:extLst>
          </p:cNvPr>
          <p:cNvSpPr/>
          <p:nvPr/>
        </p:nvSpPr>
        <p:spPr>
          <a:xfrm>
            <a:off x="3165229" y="3247073"/>
            <a:ext cx="146478" cy="16621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id="{AABE2AB9-9DDE-42AA-8751-4F3CBE5F1095}"/>
              </a:ext>
            </a:extLst>
          </p:cNvPr>
          <p:cNvSpPr/>
          <p:nvPr/>
        </p:nvSpPr>
        <p:spPr>
          <a:xfrm>
            <a:off x="4303247" y="4356269"/>
            <a:ext cx="219717" cy="24332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87E69D6F-02CB-447E-BF6A-414B15D08D87}"/>
              </a:ext>
            </a:extLst>
          </p:cNvPr>
          <p:cNvSpPr/>
          <p:nvPr/>
        </p:nvSpPr>
        <p:spPr>
          <a:xfrm>
            <a:off x="4303247" y="2114770"/>
            <a:ext cx="146478" cy="16621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73D81599-4259-4E2C-B65F-910A0988B456}"/>
              </a:ext>
            </a:extLst>
          </p:cNvPr>
          <p:cNvSpPr/>
          <p:nvPr/>
        </p:nvSpPr>
        <p:spPr>
          <a:xfrm>
            <a:off x="3028052" y="4487480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1" name="Oval 13">
            <a:extLst>
              <a:ext uri="{FF2B5EF4-FFF2-40B4-BE49-F238E27FC236}">
                <a16:creationId xmlns:a16="http://schemas.microsoft.com/office/drawing/2014/main" id="{923055AB-CC2B-423C-8558-D235565469F5}"/>
              </a:ext>
            </a:extLst>
          </p:cNvPr>
          <p:cNvSpPr/>
          <p:nvPr/>
        </p:nvSpPr>
        <p:spPr>
          <a:xfrm>
            <a:off x="4335425" y="3235519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9D890086-838A-419A-A8E0-E85CC38EE232}"/>
              </a:ext>
            </a:extLst>
          </p:cNvPr>
          <p:cNvSpPr/>
          <p:nvPr/>
        </p:nvSpPr>
        <p:spPr>
          <a:xfrm>
            <a:off x="5397313" y="2664468"/>
            <a:ext cx="146478" cy="1662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3" name="Oval 13">
            <a:extLst>
              <a:ext uri="{FF2B5EF4-FFF2-40B4-BE49-F238E27FC236}">
                <a16:creationId xmlns:a16="http://schemas.microsoft.com/office/drawing/2014/main" id="{7D61B5B8-2754-4692-B8CA-175740EA752E}"/>
              </a:ext>
            </a:extLst>
          </p:cNvPr>
          <p:cNvSpPr/>
          <p:nvPr/>
        </p:nvSpPr>
        <p:spPr>
          <a:xfrm>
            <a:off x="5271056" y="3847738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5" name="Oval 13">
            <a:extLst>
              <a:ext uri="{FF2B5EF4-FFF2-40B4-BE49-F238E27FC236}">
                <a16:creationId xmlns:a16="http://schemas.microsoft.com/office/drawing/2014/main" id="{2233D7F4-5A8B-409D-B14B-D007580FDE26}"/>
              </a:ext>
            </a:extLst>
          </p:cNvPr>
          <p:cNvSpPr/>
          <p:nvPr/>
        </p:nvSpPr>
        <p:spPr>
          <a:xfrm>
            <a:off x="6143630" y="3345893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6" name="Oval 13">
            <a:extLst>
              <a:ext uri="{FF2B5EF4-FFF2-40B4-BE49-F238E27FC236}">
                <a16:creationId xmlns:a16="http://schemas.microsoft.com/office/drawing/2014/main" id="{057E721E-BFE9-432A-8B4D-4E98F9214355}"/>
              </a:ext>
            </a:extLst>
          </p:cNvPr>
          <p:cNvSpPr/>
          <p:nvPr/>
        </p:nvSpPr>
        <p:spPr>
          <a:xfrm>
            <a:off x="6290299" y="4242551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E713D8D7-3B9D-48D9-8BA8-C0A4C5FFCE37}"/>
              </a:ext>
            </a:extLst>
          </p:cNvPr>
          <p:cNvSpPr/>
          <p:nvPr/>
        </p:nvSpPr>
        <p:spPr>
          <a:xfrm>
            <a:off x="5271056" y="4311324"/>
            <a:ext cx="146478" cy="16621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cxnSp>
        <p:nvCxnSpPr>
          <p:cNvPr id="49" name="Straight Connector 7">
            <a:extLst>
              <a:ext uri="{FF2B5EF4-FFF2-40B4-BE49-F238E27FC236}">
                <a16:creationId xmlns:a16="http://schemas.microsoft.com/office/drawing/2014/main" id="{D2E5140B-7C8F-4DD1-87CA-8FAABBD2963C}"/>
              </a:ext>
            </a:extLst>
          </p:cNvPr>
          <p:cNvCxnSpPr>
            <a:cxnSpLocks/>
          </p:cNvCxnSpPr>
          <p:nvPr/>
        </p:nvCxnSpPr>
        <p:spPr>
          <a:xfrm flipH="1">
            <a:off x="3672677" y="5574113"/>
            <a:ext cx="857681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id="{2FC4E377-637F-4F94-9152-65971DC5F94F}"/>
              </a:ext>
            </a:extLst>
          </p:cNvPr>
          <p:cNvCxnSpPr>
            <a:cxnSpLocks/>
          </p:cNvCxnSpPr>
          <p:nvPr/>
        </p:nvCxnSpPr>
        <p:spPr>
          <a:xfrm flipH="1">
            <a:off x="4754639" y="5574113"/>
            <a:ext cx="789152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7">
            <a:extLst>
              <a:ext uri="{FF2B5EF4-FFF2-40B4-BE49-F238E27FC236}">
                <a16:creationId xmlns:a16="http://schemas.microsoft.com/office/drawing/2014/main" id="{AB3E9842-FABA-4391-AF19-C3D8B8A535C2}"/>
              </a:ext>
            </a:extLst>
          </p:cNvPr>
          <p:cNvCxnSpPr>
            <a:cxnSpLocks/>
          </p:cNvCxnSpPr>
          <p:nvPr/>
        </p:nvCxnSpPr>
        <p:spPr>
          <a:xfrm flipH="1">
            <a:off x="2374366" y="5561324"/>
            <a:ext cx="936476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7">
            <a:extLst>
              <a:ext uri="{FF2B5EF4-FFF2-40B4-BE49-F238E27FC236}">
                <a16:creationId xmlns:a16="http://schemas.microsoft.com/office/drawing/2014/main" id="{F2C8529F-D7CB-46F7-B58D-39463926D9AF}"/>
              </a:ext>
            </a:extLst>
          </p:cNvPr>
          <p:cNvCxnSpPr>
            <a:cxnSpLocks/>
          </p:cNvCxnSpPr>
          <p:nvPr/>
        </p:nvCxnSpPr>
        <p:spPr>
          <a:xfrm flipH="1">
            <a:off x="5808646" y="5561324"/>
            <a:ext cx="816445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79">
            <a:extLst>
              <a:ext uri="{FF2B5EF4-FFF2-40B4-BE49-F238E27FC236}">
                <a16:creationId xmlns:a16="http://schemas.microsoft.com/office/drawing/2014/main" id="{C7ADA6A9-2721-4B36-882E-2A8821C11DD9}"/>
              </a:ext>
            </a:extLst>
          </p:cNvPr>
          <p:cNvSpPr txBox="1"/>
          <p:nvPr/>
        </p:nvSpPr>
        <p:spPr>
          <a:xfrm>
            <a:off x="2360777" y="5422825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schemeClr val="bg1"/>
                </a:solidFill>
              </a:rPr>
              <a:t>הגנה לאומית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9" name="TextBox 79">
            <a:extLst>
              <a:ext uri="{FF2B5EF4-FFF2-40B4-BE49-F238E27FC236}">
                <a16:creationId xmlns:a16="http://schemas.microsoft.com/office/drawing/2014/main" id="{CFE283FD-B2DD-4F12-A7E6-40C2D3FE1618}"/>
              </a:ext>
            </a:extLst>
          </p:cNvPr>
          <p:cNvSpPr txBox="1"/>
          <p:nvPr/>
        </p:nvSpPr>
        <p:spPr>
          <a:xfrm>
            <a:off x="3823825" y="5439863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schemeClr val="bg1"/>
                </a:solidFill>
              </a:rPr>
              <a:t>כלכלה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0" name="TextBox 79">
            <a:extLst>
              <a:ext uri="{FF2B5EF4-FFF2-40B4-BE49-F238E27FC236}">
                <a16:creationId xmlns:a16="http://schemas.microsoft.com/office/drawing/2014/main" id="{1D68B9A5-3E9B-496E-B6AD-1F031066D787}"/>
              </a:ext>
            </a:extLst>
          </p:cNvPr>
          <p:cNvSpPr txBox="1"/>
          <p:nvPr/>
        </p:nvSpPr>
        <p:spPr>
          <a:xfrm>
            <a:off x="4862467" y="5433578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schemeClr val="bg1"/>
                </a:solidFill>
              </a:rPr>
              <a:t>חברה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1" name="TextBox 79">
            <a:extLst>
              <a:ext uri="{FF2B5EF4-FFF2-40B4-BE49-F238E27FC236}">
                <a16:creationId xmlns:a16="http://schemas.microsoft.com/office/drawing/2014/main" id="{A0BBA8D6-5BF3-49ED-ACB7-AE0A8DFA6F28}"/>
              </a:ext>
            </a:extLst>
          </p:cNvPr>
          <p:cNvSpPr txBox="1"/>
          <p:nvPr/>
        </p:nvSpPr>
        <p:spPr>
          <a:xfrm>
            <a:off x="5852731" y="5408805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schemeClr val="bg1"/>
                </a:solidFill>
              </a:rPr>
              <a:t>מדינאות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תרשים זרימה: מחבר 32">
            <a:extLst>
              <a:ext uri="{FF2B5EF4-FFF2-40B4-BE49-F238E27FC236}">
                <a16:creationId xmlns:a16="http://schemas.microsoft.com/office/drawing/2014/main" id="{B9D47F52-C10C-42CE-9387-E8649DF2F8B8}"/>
              </a:ext>
            </a:extLst>
          </p:cNvPr>
          <p:cNvSpPr/>
          <p:nvPr/>
        </p:nvSpPr>
        <p:spPr>
          <a:xfrm>
            <a:off x="2460811" y="1813912"/>
            <a:ext cx="4437530" cy="3248714"/>
          </a:xfrm>
          <a:prstGeom prst="flowChartConnector">
            <a:avLst/>
          </a:prstGeom>
          <a:noFill/>
          <a:ln w="158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F1633B98-2F83-47BA-B7A6-1667F795B434}"/>
              </a:ext>
            </a:extLst>
          </p:cNvPr>
          <p:cNvSpPr/>
          <p:nvPr/>
        </p:nvSpPr>
        <p:spPr>
          <a:xfrm>
            <a:off x="2995805" y="4472968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F0B46A41-D3EC-4228-A290-64B3BD80CE97}"/>
              </a:ext>
            </a:extLst>
          </p:cNvPr>
          <p:cNvSpPr/>
          <p:nvPr/>
        </p:nvSpPr>
        <p:spPr>
          <a:xfrm>
            <a:off x="6502453" y="2466327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8" name="Oval 13">
            <a:extLst>
              <a:ext uri="{FF2B5EF4-FFF2-40B4-BE49-F238E27FC236}">
                <a16:creationId xmlns:a16="http://schemas.microsoft.com/office/drawing/2014/main" id="{888A5268-A505-4F05-AF30-534F189498CB}"/>
              </a:ext>
            </a:extLst>
          </p:cNvPr>
          <p:cNvSpPr/>
          <p:nvPr/>
        </p:nvSpPr>
        <p:spPr>
          <a:xfrm>
            <a:off x="2900714" y="2336497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08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3726" y="189921"/>
            <a:ext cx="9144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/>
            <a:r>
              <a:rPr lang="he-IL" sz="4000" b="1" u="sng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rPr>
              <a:t>שיטת הלימוד בתחום </a:t>
            </a:r>
            <a:r>
              <a:rPr lang="he-IL" sz="400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rPr>
              <a:t>האסטרטגיה</a:t>
            </a:r>
          </a:p>
        </p:txBody>
      </p:sp>
      <p:sp>
        <p:nvSpPr>
          <p:cNvPr id="2" name="מלבן מעוגל 1"/>
          <p:cNvSpPr/>
          <p:nvPr/>
        </p:nvSpPr>
        <p:spPr>
          <a:xfrm>
            <a:off x="7467212" y="1219202"/>
            <a:ext cx="1616630" cy="74595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מחשבה אסטרטגית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פרופסור דימה </a:t>
            </a:r>
            <a:r>
              <a:rPr lang="he-IL" sz="1200" dirty="0" err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אדמסקי</a:t>
            </a:r>
            <a:endParaRPr lang="he-IL" sz="12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7467212" y="2013286"/>
            <a:ext cx="1616630" cy="43313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התפתחות המחשבה האסטרטגית צבאית</a:t>
            </a:r>
          </a:p>
        </p:txBody>
      </p:sp>
      <p:sp>
        <p:nvSpPr>
          <p:cNvPr id="31" name="מלבן מעוגל 30"/>
          <p:cNvSpPr/>
          <p:nvPr/>
        </p:nvSpPr>
        <p:spPr>
          <a:xfrm>
            <a:off x="7467212" y="2513302"/>
            <a:ext cx="1616630" cy="8538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תולדות המחשבה האסטרטגית והתפתחות הלוחמה הקונבנציונלית</a:t>
            </a:r>
          </a:p>
        </p:txBody>
      </p:sp>
      <p:sp>
        <p:nvSpPr>
          <p:cNvPr id="32" name="מלבן מעוגל 31"/>
          <p:cNvSpPr/>
          <p:nvPr/>
        </p:nvSpPr>
        <p:spPr>
          <a:xfrm>
            <a:off x="7467212" y="3412916"/>
            <a:ext cx="1616630" cy="8062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תולדות המחשבה האסטרטגית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בעידן הלוחמה ההיברידית</a:t>
            </a:r>
          </a:p>
        </p:txBody>
      </p:sp>
      <p:sp>
        <p:nvSpPr>
          <p:cNvPr id="33" name="מלבן מעוגל 32"/>
          <p:cNvSpPr/>
          <p:nvPr/>
        </p:nvSpPr>
        <p:spPr>
          <a:xfrm>
            <a:off x="7457687" y="4271875"/>
            <a:ext cx="1616630" cy="80662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תולדות המחשבה האסטרטגית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בעידן הגרעיני</a:t>
            </a:r>
          </a:p>
        </p:txBody>
      </p:sp>
      <p:sp>
        <p:nvSpPr>
          <p:cNvPr id="34" name="מלבן מעוגל 33"/>
          <p:cNvSpPr/>
          <p:nvPr/>
        </p:nvSpPr>
        <p:spPr>
          <a:xfrm>
            <a:off x="7457687" y="5130216"/>
            <a:ext cx="1616630" cy="37925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דיאגנוזה מודיעינית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ותכנון אסטרטגי</a:t>
            </a:r>
          </a:p>
        </p:txBody>
      </p:sp>
      <p:sp>
        <p:nvSpPr>
          <p:cNvPr id="35" name="מלבן מעוגל 34"/>
          <p:cNvSpPr/>
          <p:nvPr/>
        </p:nvSpPr>
        <p:spPr>
          <a:xfrm>
            <a:off x="7448162" y="5556673"/>
            <a:ext cx="1626155" cy="2406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האסטרטגיה הרוסית</a:t>
            </a:r>
          </a:p>
        </p:txBody>
      </p:sp>
      <p:sp>
        <p:nvSpPr>
          <p:cNvPr id="45" name="מלבן מעוגל 44"/>
          <p:cNvSpPr/>
          <p:nvPr/>
        </p:nvSpPr>
        <p:spPr>
          <a:xfrm>
            <a:off x="5897149" y="1219200"/>
            <a:ext cx="1449807" cy="74595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חשיבה אסטרטגית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אלוף </a:t>
            </a:r>
            <a:r>
              <a:rPr lang="he-IL" sz="1350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איתי </a:t>
            </a:r>
            <a:r>
              <a:rPr lang="he-IL" sz="1350" dirty="0" err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וירוב</a:t>
            </a:r>
            <a:endParaRPr lang="he-IL" sz="13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3" name="מלבן מעוגל 52"/>
          <p:cNvSpPr/>
          <p:nvPr/>
        </p:nvSpPr>
        <p:spPr>
          <a:xfrm>
            <a:off x="4643457" y="1228540"/>
            <a:ext cx="1133436" cy="74595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גישת העיצוב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מרכז דדו</a:t>
            </a:r>
          </a:p>
        </p:txBody>
      </p:sp>
      <p:sp>
        <p:nvSpPr>
          <p:cNvPr id="57" name="מלבן מעוגל 56"/>
          <p:cNvSpPr/>
          <p:nvPr/>
        </p:nvSpPr>
        <p:spPr>
          <a:xfrm>
            <a:off x="3374185" y="1239964"/>
            <a:ext cx="1149016" cy="74595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schemeClr val="tx1"/>
                </a:solidFill>
                <a:latin typeface="Century Gothic" panose="020B0502020202020204"/>
                <a:cs typeface="Gisha" panose="020B0502040204020203" pitchFamily="34" charset="-79"/>
              </a:rPr>
              <a:t>התנסות ראשונה</a:t>
            </a:r>
          </a:p>
          <a:p>
            <a:pPr algn="ctr" defTabSz="685800"/>
            <a:r>
              <a:rPr lang="he-IL" sz="1350" dirty="0">
                <a:solidFill>
                  <a:schemeClr val="tx1"/>
                </a:solidFill>
                <a:latin typeface="Century Gothic" panose="020B0502020202020204"/>
                <a:cs typeface="Gisha" panose="020B0502040204020203" pitchFamily="34" charset="-79"/>
              </a:rPr>
              <a:t>זירה צפונית</a:t>
            </a:r>
          </a:p>
        </p:txBody>
      </p:sp>
      <p:sp>
        <p:nvSpPr>
          <p:cNvPr id="58" name="מלבן מעוגל 57"/>
          <p:cNvSpPr/>
          <p:nvPr/>
        </p:nvSpPr>
        <p:spPr>
          <a:xfrm>
            <a:off x="3373834" y="2042566"/>
            <a:ext cx="1149016" cy="40385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schemeClr val="tx1"/>
                </a:solidFill>
                <a:latin typeface="Century Gothic" panose="020B0502020202020204"/>
                <a:cs typeface="Gisha" panose="020B0502040204020203" pitchFamily="34" charset="-79"/>
              </a:rPr>
              <a:t>רקע </a:t>
            </a:r>
            <a:r>
              <a:rPr lang="he-IL" sz="1200" dirty="0" smtClean="0">
                <a:solidFill>
                  <a:schemeClr val="tx1"/>
                </a:solidFill>
                <a:latin typeface="Century Gothic" panose="020B0502020202020204"/>
                <a:cs typeface="Gisha" panose="020B0502040204020203" pitchFamily="34" charset="-79"/>
              </a:rPr>
              <a:t>ונקודות </a:t>
            </a:r>
            <a:r>
              <a:rPr lang="he-IL" sz="1200" dirty="0">
                <a:solidFill>
                  <a:schemeClr val="tx1"/>
                </a:solidFill>
                <a:latin typeface="Century Gothic" panose="020B0502020202020204"/>
                <a:cs typeface="Gisha" panose="020B0502040204020203" pitchFamily="34" charset="-79"/>
              </a:rPr>
              <a:t>להתייחסות</a:t>
            </a:r>
          </a:p>
        </p:txBody>
      </p:sp>
      <p:sp>
        <p:nvSpPr>
          <p:cNvPr id="59" name="מלבן מעוגל 58"/>
          <p:cNvSpPr/>
          <p:nvPr/>
        </p:nvSpPr>
        <p:spPr>
          <a:xfrm>
            <a:off x="3361802" y="2513303"/>
            <a:ext cx="1149016" cy="409073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schemeClr val="tx1"/>
                </a:solidFill>
                <a:latin typeface="Century Gothic" panose="020B0502020202020204"/>
                <a:cs typeface="Gisha" panose="020B0502040204020203" pitchFamily="34" charset="-79"/>
              </a:rPr>
              <a:t>התנסות בגישת העיצוב</a:t>
            </a:r>
          </a:p>
        </p:txBody>
      </p:sp>
      <p:sp>
        <p:nvSpPr>
          <p:cNvPr id="60" name="מלבן מעוגל 59"/>
          <p:cNvSpPr/>
          <p:nvPr/>
        </p:nvSpPr>
        <p:spPr>
          <a:xfrm>
            <a:off x="3375701" y="2980652"/>
            <a:ext cx="1162573" cy="37398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schemeClr val="tx1"/>
                </a:solidFill>
                <a:latin typeface="Century Gothic" panose="020B0502020202020204"/>
                <a:cs typeface="Gisha" panose="020B0502040204020203" pitchFamily="34" charset="-79"/>
              </a:rPr>
              <a:t>סיכום</a:t>
            </a:r>
          </a:p>
        </p:txBody>
      </p:sp>
      <p:sp>
        <p:nvSpPr>
          <p:cNvPr id="61" name="מלבן מעוגל 60"/>
          <p:cNvSpPr/>
          <p:nvPr/>
        </p:nvSpPr>
        <p:spPr>
          <a:xfrm>
            <a:off x="1702226" y="1228540"/>
            <a:ext cx="1555545" cy="745958"/>
          </a:xfrm>
          <a:prstGeom prst="roundRect">
            <a:avLst/>
          </a:prstGeom>
          <a:solidFill>
            <a:schemeClr val="tx2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שנייה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הסכסוך 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הישראלי-פלסטיני</a:t>
            </a:r>
          </a:p>
        </p:txBody>
      </p:sp>
      <p:sp>
        <p:nvSpPr>
          <p:cNvPr id="62" name="מלבן מעוגל 61"/>
          <p:cNvSpPr/>
          <p:nvPr/>
        </p:nvSpPr>
        <p:spPr>
          <a:xfrm>
            <a:off x="1698939" y="2042567"/>
            <a:ext cx="1555545" cy="40385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רקע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ונקודות להתייחסות</a:t>
            </a:r>
          </a:p>
        </p:txBody>
      </p:sp>
      <p:sp>
        <p:nvSpPr>
          <p:cNvPr id="63" name="מלבן מעוגל 62"/>
          <p:cNvSpPr/>
          <p:nvPr/>
        </p:nvSpPr>
        <p:spPr>
          <a:xfrm>
            <a:off x="1698938" y="2513304"/>
            <a:ext cx="1555662" cy="4023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בגישת העיצוב</a:t>
            </a:r>
          </a:p>
        </p:txBody>
      </p:sp>
      <p:sp>
        <p:nvSpPr>
          <p:cNvPr id="64" name="מלבן מעוגל 63"/>
          <p:cNvSpPr/>
          <p:nvPr/>
        </p:nvSpPr>
        <p:spPr>
          <a:xfrm>
            <a:off x="1702226" y="2980652"/>
            <a:ext cx="1555546" cy="3865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"הרמת מסך"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סיכום</a:t>
            </a:r>
          </a:p>
        </p:txBody>
      </p:sp>
      <p:sp>
        <p:nvSpPr>
          <p:cNvPr id="84" name="מלבן מעוגל 83"/>
          <p:cNvSpPr/>
          <p:nvPr/>
        </p:nvSpPr>
        <p:spPr>
          <a:xfrm>
            <a:off x="76200" y="1232743"/>
            <a:ext cx="1509963" cy="745958"/>
          </a:xfrm>
          <a:prstGeom prst="roundRect">
            <a:avLst/>
          </a:prstGeom>
          <a:solidFill>
            <a:schemeClr val="tx2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שלישית </a:t>
            </a:r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סיור וחקירה מזרח</a:t>
            </a:r>
          </a:p>
        </p:txBody>
      </p:sp>
      <p:sp>
        <p:nvSpPr>
          <p:cNvPr id="85" name="מלבן מעוגל 84"/>
          <p:cNvSpPr/>
          <p:nvPr/>
        </p:nvSpPr>
        <p:spPr>
          <a:xfrm>
            <a:off x="82775" y="2044074"/>
            <a:ext cx="1496814" cy="40385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רקע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ונקודות להתייחסות</a:t>
            </a:r>
          </a:p>
        </p:txBody>
      </p:sp>
      <p:sp>
        <p:nvSpPr>
          <p:cNvPr id="86" name="מלבן מעוגל 85"/>
          <p:cNvSpPr/>
          <p:nvPr/>
        </p:nvSpPr>
        <p:spPr>
          <a:xfrm>
            <a:off x="82775" y="2513303"/>
            <a:ext cx="1496814" cy="40907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סיור מזרח</a:t>
            </a:r>
          </a:p>
        </p:txBody>
      </p:sp>
      <p:sp>
        <p:nvSpPr>
          <p:cNvPr id="87" name="מלבן מעוגל 86"/>
          <p:cNvSpPr/>
          <p:nvPr/>
        </p:nvSpPr>
        <p:spPr>
          <a:xfrm>
            <a:off x="82775" y="2991161"/>
            <a:ext cx="1503388" cy="37599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סיכום</a:t>
            </a:r>
          </a:p>
        </p:txBody>
      </p:sp>
      <p:sp>
        <p:nvSpPr>
          <p:cNvPr id="42" name="מלבן מעוגל 41"/>
          <p:cNvSpPr/>
          <p:nvPr/>
        </p:nvSpPr>
        <p:spPr>
          <a:xfrm>
            <a:off x="5890344" y="2018957"/>
            <a:ext cx="1443636" cy="890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חשיבה אסטרטגית</a:t>
            </a:r>
          </a:p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המשגה </a:t>
            </a:r>
          </a:p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ורמות הפעולה</a:t>
            </a:r>
          </a:p>
        </p:txBody>
      </p:sp>
      <p:sp>
        <p:nvSpPr>
          <p:cNvPr id="43" name="מלבן מעוגל 42"/>
          <p:cNvSpPr/>
          <p:nvPr/>
        </p:nvSpPr>
        <p:spPr>
          <a:xfrm>
            <a:off x="5884172" y="2980665"/>
            <a:ext cx="1449807" cy="805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אתגרים בחשיבה האסטרטגית </a:t>
            </a:r>
          </a:p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וגישות מתחרות באסטרטגיה</a:t>
            </a:r>
          </a:p>
        </p:txBody>
      </p:sp>
      <p:sp>
        <p:nvSpPr>
          <p:cNvPr id="37" name="מלבן מעוגל 36"/>
          <p:cNvSpPr/>
          <p:nvPr/>
        </p:nvSpPr>
        <p:spPr>
          <a:xfrm>
            <a:off x="5879732" y="4278646"/>
            <a:ext cx="1449807" cy="7998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"מערכות":</a:t>
            </a:r>
          </a:p>
          <a:p>
            <a:pPr algn="ctr" defTabSz="685800"/>
            <a:r>
              <a:rPr lang="he-IL" sz="11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חשיבה מערכתית, מערכת מורכבת והרמה המערכתית</a:t>
            </a:r>
          </a:p>
        </p:txBody>
      </p:sp>
      <p:sp>
        <p:nvSpPr>
          <p:cNvPr id="40" name="מלבן מעוגל 39"/>
          <p:cNvSpPr/>
          <p:nvPr/>
        </p:nvSpPr>
        <p:spPr>
          <a:xfrm>
            <a:off x="5879732" y="5132228"/>
            <a:ext cx="1449807" cy="3752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עיבוד</a:t>
            </a:r>
          </a:p>
        </p:txBody>
      </p:sp>
      <p:sp>
        <p:nvSpPr>
          <p:cNvPr id="46" name="מלבן מעוגל 45"/>
          <p:cNvSpPr/>
          <p:nvPr/>
        </p:nvSpPr>
        <p:spPr>
          <a:xfrm>
            <a:off x="5890344" y="5561192"/>
            <a:ext cx="1449807" cy="7389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אסטרטגיה כעיצוב, תכנון </a:t>
            </a:r>
            <a:r>
              <a:rPr lang="he-IL" sz="1200" b="1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ומימוש(למידה </a:t>
            </a:r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מוסדית והגשמה)</a:t>
            </a:r>
          </a:p>
        </p:txBody>
      </p:sp>
      <p:sp>
        <p:nvSpPr>
          <p:cNvPr id="47" name="מלבן מעוגל 46"/>
          <p:cNvSpPr/>
          <p:nvPr/>
        </p:nvSpPr>
        <p:spPr>
          <a:xfrm>
            <a:off x="5879733" y="3839435"/>
            <a:ext cx="1449807" cy="3739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תרגילון אסטרטגי</a:t>
            </a:r>
            <a:endParaRPr lang="he-IL" sz="12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4623675" y="3845360"/>
            <a:ext cx="1133436" cy="8060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בחקירת פער הרלוונטיות</a:t>
            </a:r>
            <a:endParaRPr lang="en-US" sz="12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9" name="מלבן מעוגל 48"/>
          <p:cNvSpPr/>
          <p:nvPr/>
        </p:nvSpPr>
        <p:spPr>
          <a:xfrm>
            <a:off x="4637943" y="2042566"/>
            <a:ext cx="1119168" cy="87308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חקירה מערכתית כמתודולוגיה לעיצוב אסטרטגיה</a:t>
            </a:r>
          </a:p>
        </p:txBody>
      </p:sp>
      <p:sp>
        <p:nvSpPr>
          <p:cNvPr id="50" name="מלבן מעוגל 49"/>
          <p:cNvSpPr/>
          <p:nvPr/>
        </p:nvSpPr>
        <p:spPr>
          <a:xfrm>
            <a:off x="4611052" y="2971945"/>
            <a:ext cx="1133436" cy="81495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1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חקירה מערכתית כמתודולוגיה לעיצוב אסטרטגיה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3289690" y="1143000"/>
            <a:ext cx="1321362" cy="2303744"/>
          </a:xfrm>
          <a:prstGeom prst="roundRect">
            <a:avLst/>
          </a:prstGeom>
          <a:noFill/>
          <a:ln w="38100">
            <a:solidFill>
              <a:srgbClr val="22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מחבר חץ ישר 6"/>
          <p:cNvCxnSpPr/>
          <p:nvPr/>
        </p:nvCxnSpPr>
        <p:spPr>
          <a:xfrm flipV="1">
            <a:off x="1579589" y="3505200"/>
            <a:ext cx="1794245" cy="15732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5093188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 u="sng" dirty="0" smtClean="0"/>
              <a:t>15-16/01/20</a:t>
            </a:r>
            <a:endParaRPr lang="he-IL" b="1" u="sng" dirty="0"/>
          </a:p>
        </p:txBody>
      </p:sp>
    </p:spTree>
    <p:extLst>
      <p:ext uri="{BB962C8B-B14F-4D97-AF65-F5344CB8AC3E}">
        <p14:creationId xmlns:p14="http://schemas.microsoft.com/office/powerpoint/2010/main" val="120541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3661" y="381000"/>
            <a:ext cx="7514035" cy="1179980"/>
          </a:xfrm>
        </p:spPr>
        <p:txBody>
          <a:bodyPr/>
          <a:lstStyle/>
          <a:p>
            <a:r>
              <a:rPr lang="he-IL" b="1" u="sng" dirty="0" smtClean="0">
                <a:cs typeface="+mn-cs"/>
              </a:rPr>
              <a:t>מטרות התרגיל</a:t>
            </a:r>
            <a:endParaRPr lang="he-IL" b="1" u="sng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500028" y="1447801"/>
            <a:ext cx="8017668" cy="5410199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3200" b="1" u="sng" dirty="0" smtClean="0"/>
              <a:t>מטרה עיקרית</a:t>
            </a:r>
            <a:r>
              <a:rPr lang="he-IL" sz="3200" b="1" dirty="0" smtClean="0"/>
              <a:t>: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3200" b="1" dirty="0" smtClean="0"/>
              <a:t>התנסות וצבירת ניסיון ומסוגלות ב</a:t>
            </a:r>
            <a:r>
              <a:rPr lang="he-IL" sz="3200" b="1" dirty="0" smtClean="0">
                <a:solidFill>
                  <a:schemeClr val="tx2"/>
                </a:solidFill>
              </a:rPr>
              <a:t>גישת העיצוב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2800" b="1" u="sng" dirty="0" smtClean="0"/>
              <a:t>מטרה משנית</a:t>
            </a:r>
            <a:r>
              <a:rPr lang="he-IL" sz="2800" b="1" dirty="0" smtClean="0"/>
              <a:t>: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2800" b="1" dirty="0" smtClean="0"/>
              <a:t>המשך לימוד והיכרות עם </a:t>
            </a:r>
            <a:r>
              <a:rPr lang="he-IL" sz="2800" b="1" dirty="0" smtClean="0">
                <a:solidFill>
                  <a:schemeClr val="tx2"/>
                </a:solidFill>
              </a:rPr>
              <a:t>הזירה הצפונית</a:t>
            </a:r>
            <a:endParaRPr lang="he-IL" sz="2800" dirty="0" smtClean="0">
              <a:solidFill>
                <a:schemeClr val="tx2"/>
              </a:solidFill>
            </a:endParaRPr>
          </a:p>
          <a:p>
            <a:pPr>
              <a:lnSpc>
                <a:spcPct val="17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282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3661" y="381000"/>
            <a:ext cx="7514035" cy="1179980"/>
          </a:xfrm>
        </p:spPr>
        <p:txBody>
          <a:bodyPr/>
          <a:lstStyle/>
          <a:p>
            <a:r>
              <a:rPr lang="he-IL" b="1" u="sng" dirty="0" smtClean="0">
                <a:cs typeface="+mn-cs"/>
              </a:rPr>
              <a:t>ההקשר האסטרטגי</a:t>
            </a:r>
            <a:endParaRPr lang="he-IL" b="1" u="sng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500028" y="1447801"/>
            <a:ext cx="8017668" cy="5410199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3200" b="1" dirty="0" smtClean="0">
                <a:solidFill>
                  <a:schemeClr val="tx2"/>
                </a:solidFill>
              </a:rPr>
              <a:t>המציאות הנוכחית בזירה הצפונית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2800" b="1" u="sng" dirty="0" smtClean="0"/>
              <a:t>מסגרת התרגיל</a:t>
            </a:r>
            <a:r>
              <a:rPr lang="he-IL" sz="2800" b="1" dirty="0" smtClean="0"/>
              <a:t>: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2800" b="1" dirty="0" smtClean="0"/>
              <a:t>רוה"מ הנחה על הקמת </a:t>
            </a:r>
            <a:r>
              <a:rPr lang="he-IL" sz="2800" b="1" dirty="0" smtClean="0">
                <a:solidFill>
                  <a:schemeClr val="tx2"/>
                </a:solidFill>
              </a:rPr>
              <a:t>צוות חשיבה לאומי </a:t>
            </a:r>
            <a:r>
              <a:rPr lang="he-IL" sz="2800" b="1" dirty="0" smtClean="0"/>
              <a:t>לביצוע חקירה אסטרטגית בזירה הצפונית לקראת שנת העבודה 2020</a:t>
            </a:r>
            <a:endParaRPr lang="he-IL" sz="2800" dirty="0" smtClean="0"/>
          </a:p>
          <a:p>
            <a:pPr>
              <a:lnSpc>
                <a:spcPct val="17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842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3661" y="381000"/>
            <a:ext cx="7514035" cy="1179980"/>
          </a:xfrm>
        </p:spPr>
        <p:txBody>
          <a:bodyPr/>
          <a:lstStyle/>
          <a:p>
            <a:r>
              <a:rPr lang="he-IL" b="1" u="sng" dirty="0" smtClean="0">
                <a:cs typeface="+mn-cs"/>
              </a:rPr>
              <a:t>התוצר הנדרש</a:t>
            </a:r>
            <a:endParaRPr lang="he-IL" b="1" u="sng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500028" y="1447801"/>
            <a:ext cx="8017668" cy="5410199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3200" b="1" u="sng" dirty="0" smtClean="0">
                <a:solidFill>
                  <a:schemeClr val="tx2"/>
                </a:solidFill>
              </a:rPr>
              <a:t>מינימום</a:t>
            </a:r>
            <a:r>
              <a:rPr lang="he-IL" sz="3200" b="1" dirty="0" smtClean="0">
                <a:solidFill>
                  <a:schemeClr val="tx2"/>
                </a:solidFill>
              </a:rPr>
              <a:t>- </a:t>
            </a:r>
            <a:r>
              <a:rPr lang="he-IL" sz="3200" b="1" dirty="0" smtClean="0"/>
              <a:t>הצגת ההיסט, מפה </a:t>
            </a:r>
            <a:r>
              <a:rPr lang="he-IL" sz="3200" b="1" dirty="0" err="1" smtClean="0"/>
              <a:t>קוגנטיבית</a:t>
            </a:r>
            <a:r>
              <a:rPr lang="he-IL" sz="3200" b="1" dirty="0"/>
              <a:t> </a:t>
            </a:r>
            <a:r>
              <a:rPr lang="he-IL" sz="3200" b="1" dirty="0" smtClean="0"/>
              <a:t>ותובנות מתהליך העבודה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3200" b="1" u="sng" dirty="0" smtClean="0">
                <a:solidFill>
                  <a:schemeClr val="tx2"/>
                </a:solidFill>
              </a:rPr>
              <a:t>מקסימום</a:t>
            </a:r>
            <a:r>
              <a:rPr lang="he-IL" sz="3200" b="1" dirty="0" smtClean="0">
                <a:solidFill>
                  <a:schemeClr val="tx2"/>
                </a:solidFill>
              </a:rPr>
              <a:t>- </a:t>
            </a:r>
            <a:r>
              <a:rPr lang="he-IL" sz="3200" b="1" dirty="0" smtClean="0"/>
              <a:t>הגדרת פוטנציאל ואסטרטגיה ראשונית</a:t>
            </a:r>
            <a:endParaRPr lang="he-IL" sz="3200" b="1" dirty="0" smtClean="0">
              <a:solidFill>
                <a:schemeClr val="tx2"/>
              </a:solidFill>
            </a:endParaRPr>
          </a:p>
          <a:p>
            <a:pPr>
              <a:lnSpc>
                <a:spcPct val="17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370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מלבן מעוגל 4"/>
          <p:cNvSpPr/>
          <p:nvPr/>
        </p:nvSpPr>
        <p:spPr>
          <a:xfrm>
            <a:off x="228600" y="152400"/>
            <a:ext cx="8610600" cy="37338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52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22865" y="1066800"/>
            <a:ext cx="4039069" cy="533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e-IL" sz="1800" b="1" u="sng" dirty="0" smtClean="0">
                <a:cs typeface="+mn-cs"/>
              </a:rPr>
              <a:t>יום ההכנה, יום רביעי, 15 בינואר 2020</a:t>
            </a:r>
            <a:r>
              <a:rPr lang="he-IL" sz="1800" b="1" dirty="0" smtClean="0">
                <a:cs typeface="+mn-cs"/>
              </a:rPr>
              <a:t/>
            </a:r>
            <a:br>
              <a:rPr lang="he-IL" sz="1800" b="1" dirty="0" smtClean="0">
                <a:cs typeface="+mn-cs"/>
              </a:rPr>
            </a:br>
            <a:r>
              <a:rPr lang="he-IL" sz="1800" b="1" u="sng" dirty="0" smtClean="0">
                <a:cs typeface="+mn-cs"/>
              </a:rPr>
              <a:t>מיקום</a:t>
            </a:r>
            <a:r>
              <a:rPr lang="he-IL" sz="1800" b="1" dirty="0" smtClean="0">
                <a:cs typeface="+mn-cs"/>
              </a:rPr>
              <a:t>: יחידת </a:t>
            </a:r>
            <a:r>
              <a:rPr lang="he-IL" sz="1800" b="1" dirty="0" err="1" smtClean="0">
                <a:cs typeface="+mn-cs"/>
              </a:rPr>
              <a:t>יהל"ם</a:t>
            </a:r>
            <a:r>
              <a:rPr lang="he-IL" sz="1800" b="1" dirty="0" smtClean="0">
                <a:cs typeface="+mn-cs"/>
              </a:rPr>
              <a:t>, מחנה סירקין</a:t>
            </a:r>
            <a:endParaRPr lang="he-IL" sz="1800" b="1" dirty="0">
              <a:cs typeface="+mn-cs"/>
            </a:endParaRPr>
          </a:p>
        </p:txBody>
      </p:sp>
      <p:graphicFrame>
        <p:nvGraphicFramePr>
          <p:cNvPr id="4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478916"/>
              </p:ext>
            </p:extLst>
          </p:nvPr>
        </p:nvGraphicFramePr>
        <p:xfrm>
          <a:off x="4622198" y="1981200"/>
          <a:ext cx="4445602" cy="41501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74068">
                  <a:extLst>
                    <a:ext uri="{9D8B030D-6E8A-4147-A177-3AD203B41FA5}">
                      <a16:colId xmlns:a16="http://schemas.microsoft.com/office/drawing/2014/main" val="3863095742"/>
                    </a:ext>
                  </a:extLst>
                </a:gridCol>
                <a:gridCol w="1901623">
                  <a:extLst>
                    <a:ext uri="{9D8B030D-6E8A-4147-A177-3AD203B41FA5}">
                      <a16:colId xmlns:a16="http://schemas.microsoft.com/office/drawing/2014/main" val="3433720292"/>
                    </a:ext>
                  </a:extLst>
                </a:gridCol>
                <a:gridCol w="1269911">
                  <a:extLst>
                    <a:ext uri="{9D8B030D-6E8A-4147-A177-3AD203B41FA5}">
                      <a16:colId xmlns:a16="http://schemas.microsoft.com/office/drawing/2014/main" val="3437820728"/>
                    </a:ext>
                  </a:extLst>
                </a:gridCol>
              </a:tblGrid>
              <a:tr h="320323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solidFill>
                            <a:schemeClr val="tx1"/>
                          </a:solidFill>
                        </a:rPr>
                        <a:t>שעות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solidFill>
                            <a:schemeClr val="tx1"/>
                          </a:solidFill>
                        </a:rPr>
                        <a:t>פעילות 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solidFill>
                            <a:schemeClr val="tx1"/>
                          </a:solidFill>
                        </a:rPr>
                        <a:t>הערות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613066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08:30-09:00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התכנסות וארוחת בוקר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18573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09:00-10:30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מיפוי שחקנים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TED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068295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10:30-11:00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הפסקה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77909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11:00-12:30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err="1" smtClean="0">
                          <a:solidFill>
                            <a:schemeClr val="tx1"/>
                          </a:solidFill>
                        </a:rPr>
                        <a:t>גנאולוגיה</a:t>
                      </a:r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 ומציאות קיימת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דיון</a:t>
                      </a:r>
                      <a:r>
                        <a:rPr lang="he-IL" sz="1600" b="0" baseline="0" dirty="0" smtClean="0">
                          <a:solidFill>
                            <a:schemeClr val="tx1"/>
                          </a:solidFill>
                        </a:rPr>
                        <a:t> צוותי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948147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12:30-13:30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ארוחת צהרים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759076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13:30-15:00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סיור ביחידה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6993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15:00-15:30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הפסקה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09408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15:30-16:15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סיכום</a:t>
                      </a:r>
                      <a:r>
                        <a:rPr lang="he-IL" sz="1600" b="0" baseline="0" dirty="0" smtClean="0">
                          <a:solidFill>
                            <a:schemeClr val="tx1"/>
                          </a:solidFill>
                        </a:rPr>
                        <a:t> יום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51007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16:15-17:00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עבודה</a:t>
                      </a:r>
                      <a:r>
                        <a:rPr lang="he-IL" sz="1600" b="0" baseline="0" dirty="0" smtClean="0">
                          <a:solidFill>
                            <a:schemeClr val="tx1"/>
                          </a:solidFill>
                        </a:rPr>
                        <a:t> על תוצרים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 smtClean="0">
                          <a:solidFill>
                            <a:schemeClr val="tx1"/>
                          </a:solidFill>
                        </a:rPr>
                        <a:t>רשות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89415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152400" y="1066800"/>
            <a:ext cx="403906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1600" b="1" u="sng" dirty="0" smtClean="0">
                <a:cs typeface="+mn-cs"/>
              </a:rPr>
              <a:t>יום ההתנסות, יום חמישי, 16 בינואר 2020</a:t>
            </a:r>
            <a:r>
              <a:rPr lang="he-IL" sz="1600" b="1" dirty="0" smtClean="0">
                <a:cs typeface="+mn-cs"/>
              </a:rPr>
              <a:t/>
            </a:r>
            <a:br>
              <a:rPr lang="he-IL" sz="1600" b="1" dirty="0" smtClean="0">
                <a:cs typeface="+mn-cs"/>
              </a:rPr>
            </a:br>
            <a:r>
              <a:rPr lang="he-IL" sz="1600" b="1" u="sng" dirty="0" smtClean="0">
                <a:cs typeface="+mn-cs"/>
              </a:rPr>
              <a:t>מיקום</a:t>
            </a:r>
            <a:r>
              <a:rPr lang="he-IL" sz="1600" b="1" dirty="0" smtClean="0">
                <a:cs typeface="+mn-cs"/>
              </a:rPr>
              <a:t>: </a:t>
            </a:r>
            <a:r>
              <a:rPr lang="he-IL" sz="1600" b="1" dirty="0" err="1" smtClean="0">
                <a:cs typeface="+mn-cs"/>
              </a:rPr>
              <a:t>מב"ל</a:t>
            </a:r>
            <a:r>
              <a:rPr lang="he-IL" sz="1600" b="1" dirty="0" smtClean="0">
                <a:cs typeface="+mn-cs"/>
              </a:rPr>
              <a:t>, בסיס גלילות</a:t>
            </a:r>
            <a:endParaRPr lang="he-IL" sz="1600" b="1" dirty="0">
              <a:cs typeface="+mn-cs"/>
            </a:endParaRPr>
          </a:p>
        </p:txBody>
      </p:sp>
      <p:graphicFrame>
        <p:nvGraphicFramePr>
          <p:cNvPr id="6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701797"/>
              </p:ext>
            </p:extLst>
          </p:nvPr>
        </p:nvGraphicFramePr>
        <p:xfrm>
          <a:off x="76200" y="1981200"/>
          <a:ext cx="4368463" cy="365562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62848">
                  <a:extLst>
                    <a:ext uri="{9D8B030D-6E8A-4147-A177-3AD203B41FA5}">
                      <a16:colId xmlns:a16="http://schemas.microsoft.com/office/drawing/2014/main" val="3863095742"/>
                    </a:ext>
                  </a:extLst>
                </a:gridCol>
                <a:gridCol w="1835963">
                  <a:extLst>
                    <a:ext uri="{9D8B030D-6E8A-4147-A177-3AD203B41FA5}">
                      <a16:colId xmlns:a16="http://schemas.microsoft.com/office/drawing/2014/main" val="3433720292"/>
                    </a:ext>
                  </a:extLst>
                </a:gridCol>
                <a:gridCol w="1269652">
                  <a:extLst>
                    <a:ext uri="{9D8B030D-6E8A-4147-A177-3AD203B41FA5}">
                      <a16:colId xmlns:a16="http://schemas.microsoft.com/office/drawing/2014/main" val="3437820728"/>
                    </a:ext>
                  </a:extLst>
                </a:gridCol>
              </a:tblGrid>
              <a:tr h="42892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solidFill>
                            <a:schemeClr val="tx1"/>
                          </a:solidFill>
                        </a:rPr>
                        <a:t>שעות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solidFill>
                            <a:schemeClr val="tx1"/>
                          </a:solidFill>
                        </a:rPr>
                        <a:t>פעילות 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solidFill>
                            <a:schemeClr val="tx1"/>
                          </a:solidFill>
                        </a:rPr>
                        <a:t>הערות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613066"/>
                  </a:ext>
                </a:extLst>
              </a:tr>
              <a:tr h="48860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08:30-10:00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מערכת מתהווה ועיצוב אסטרטגיה ראשונית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קבוצות קטנות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18573"/>
                  </a:ext>
                </a:extLst>
              </a:tr>
              <a:tr h="48860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10:00-10:30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הפסקה 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068295"/>
                  </a:ext>
                </a:extLst>
              </a:tr>
              <a:tr h="56090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10:30-11:15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המשך עיצוב</a:t>
                      </a:r>
                      <a:r>
                        <a:rPr lang="he-IL" sz="1400" b="0" baseline="0" dirty="0" smtClean="0">
                          <a:solidFill>
                            <a:schemeClr val="tx1"/>
                          </a:solidFill>
                        </a:rPr>
                        <a:t> אסטרטגי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דיון צוותי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77909"/>
                  </a:ext>
                </a:extLst>
              </a:tr>
              <a:tr h="681821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11:15-11:45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סגירת מצגת/</a:t>
                      </a:r>
                    </a:p>
                    <a:p>
                      <a:pPr algn="ct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מוקדים לתחקיר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שתי קבוצות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948147"/>
                  </a:ext>
                </a:extLst>
              </a:tr>
              <a:tr h="48860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11:45-12:45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ארוחת צהרים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 err="1" smtClean="0">
                          <a:solidFill>
                            <a:schemeClr val="tx1"/>
                          </a:solidFill>
                        </a:rPr>
                        <a:t>חד"א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759076"/>
                  </a:ext>
                </a:extLst>
              </a:tr>
              <a:tr h="48860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12:45-14:45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הצגת תוצרים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מליאה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6993"/>
                  </a:ext>
                </a:extLst>
              </a:tr>
            </a:tbl>
          </a:graphicData>
        </a:graphic>
      </p:graphicFrame>
      <p:sp>
        <p:nvSpPr>
          <p:cNvPr id="7" name="כותרת 1"/>
          <p:cNvSpPr txBox="1">
            <a:spLocks/>
          </p:cNvSpPr>
          <p:nvPr/>
        </p:nvSpPr>
        <p:spPr>
          <a:xfrm>
            <a:off x="687645" y="-113180"/>
            <a:ext cx="7514035" cy="1179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u="sng" dirty="0" smtClean="0">
                <a:cs typeface="+mn-cs"/>
              </a:rPr>
              <a:t>לו"ז</a:t>
            </a:r>
            <a:endParaRPr lang="he-IL" b="1" u="sng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3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‫מפת המזרח התיכון‬‎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934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5"/>
          <p:cNvSpPr>
            <a:spLocks noGrp="1"/>
          </p:cNvSpPr>
          <p:nvPr>
            <p:ph type="title"/>
          </p:nvPr>
        </p:nvSpPr>
        <p:spPr>
          <a:xfrm>
            <a:off x="533400" y="-76200"/>
            <a:ext cx="7886700" cy="1325563"/>
          </a:xfrm>
        </p:spPr>
        <p:txBody>
          <a:bodyPr>
            <a:normAutofit/>
          </a:bodyPr>
          <a:lstStyle/>
          <a:p>
            <a:r>
              <a:rPr lang="he-IL" b="1" u="sng" dirty="0" smtClean="0">
                <a:cs typeface="+mn-cs"/>
              </a:rPr>
              <a:t>הזירה</a:t>
            </a:r>
            <a:endParaRPr lang="he-IL" b="1" u="sng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0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טיפה">
  <a:themeElements>
    <a:clrScheme name="טיפה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טיפה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טיפה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TM04033925[[fn=טיפה]]</Template>
  <TotalTime>8099</TotalTime>
  <Words>604</Words>
  <Application>Microsoft Office PowerPoint</Application>
  <PresentationFormat>‫הצגה על המסך (4:3)</PresentationFormat>
  <Paragraphs>179</Paragraphs>
  <Slides>14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Gisha</vt:lpstr>
      <vt:lpstr>Guttman Hatzvi</vt:lpstr>
      <vt:lpstr>Levenim MT</vt:lpstr>
      <vt:lpstr>Times New Roman</vt:lpstr>
      <vt:lpstr>Tw Cen MT</vt:lpstr>
      <vt:lpstr>טיפה</vt:lpstr>
      <vt:lpstr>התנסות אסטרטגית זירה צפונית</vt:lpstr>
      <vt:lpstr>מצגת של PowerPoint‏</vt:lpstr>
      <vt:lpstr>מצגת של PowerPoint‏</vt:lpstr>
      <vt:lpstr>מטרות התרגיל</vt:lpstr>
      <vt:lpstr>ההקשר האסטרטגי</vt:lpstr>
      <vt:lpstr>התוצר הנדרש</vt:lpstr>
      <vt:lpstr>מצגת של PowerPoint‏</vt:lpstr>
      <vt:lpstr>יום ההכנה, יום רביעי, 15 בינואר 2020 מיקום: יחידת יהל"ם, מחנה סירקין</vt:lpstr>
      <vt:lpstr>הזירה</vt:lpstr>
      <vt:lpstr>מצגת של PowerPoint‏</vt:lpstr>
      <vt:lpstr>תופעות מרכזיות</vt:lpstr>
      <vt:lpstr>מצגת של PowerPoint‏</vt:lpstr>
      <vt:lpstr>הכנה לסימולציה</vt:lpstr>
      <vt:lpstr>חומרי קריאה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brian.steed</dc:creator>
  <cp:lastModifiedBy>Lenovo-MR</cp:lastModifiedBy>
  <cp:revision>237</cp:revision>
  <cp:lastPrinted>2015-04-08T18:43:22Z</cp:lastPrinted>
  <dcterms:created xsi:type="dcterms:W3CDTF">2014-09-29T13:15:35Z</dcterms:created>
  <dcterms:modified xsi:type="dcterms:W3CDTF">2020-01-05T22:50:46Z</dcterms:modified>
</cp:coreProperties>
</file>