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shares\11&#1499;&#1500;&#1499;&#1500;&#1492;-&#1490;&#1494;%20&#1496;&#1489;&#1506;&#1497;\&#1514;&#1495;&#1494;&#1497;&#1514;%20&#1489;&#1497;&#1511;&#1493;&#1513;%20&#1495;&#1513;&#1502;&#1500;,%20&#1514;&#1495;&#1489;&#1493;&#1512;&#1492;,%20&#1514;&#1506;&#1513;&#1497;&#1492;,%20&#1493;&#1514;&#1506;&#1513;&#1497;&#1497;&#1492;%20&#1508;&#1496;&#1512;&#1493;&#1499;&#1497;&#1502;&#1497;&#1514;\&#1514;&#1495;&#1494;&#1497;&#1493;&#1514;%20&#1489;&#1497;&#1511;&#1493;&#1513;%20&#1490;&#1494;%20&#1496;&#1489;&#1506;&#1497;\&#1514;&#1495;&#1494;&#1497;&#1514;%20&#1489;&#1497;&#1511;&#1493;&#1513;%20&#1490;&#1494;%20&#1496;&#1489;&#1506;&#1497;%202018\&#1514;&#1495;&#1494;&#1497;&#1493;&#1514;%20&#1500;&#1493;&#1506;&#1491;&#1514;%20&#1510;&#1502;&#1495;%202\&#1511;&#1489;&#1493;&#1510;&#1514;%20&#1514;&#1512;&#1495;&#1497;&#1513;&#1497;&#1501;\&#1514;&#1495;&#1494;&#1497;&#1514;%20&#1505;&#1493;&#1508;&#1497;&#1514;-%20&#1492;&#1495;&#1500;&#1508;&#1514;%20&#1497;&#1495;&#1497;&#1491;&#1493;&#1514;%20&#1508;&#1495;&#1502;&#1497;&#1493;&#1514;\&#1499;&#1488;&#1497;&#1500;&#1493;%20&#1502;&#1514;&#1493;&#1511;&#1504;&#1514;%20&#1489;&#1495;&#1494;&#1512;&#149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457200" lvl="1" algn="ctr" defTabSz="41072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10B53"/>
              </a:buClr>
              <a:buSzPct val="80000"/>
              <a:defRPr lang="he-IL" sz="3200" b="1" i="0" u="none" strike="noStrike" kern="1200" spc="0" baseline="0" dirty="0" smtClean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3200" b="1" kern="1200" dirty="0" smtClean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תחזית ביקוש מקומי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457200" lvl="1" algn="ctr" defTabSz="410722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010B53"/>
            </a:buClr>
            <a:buSzPct val="80000"/>
            <a:defRPr lang="he-IL" sz="3200" b="1" i="0" u="none" strike="noStrike" kern="1200" spc="0" baseline="0" dirty="0" smtClean="0">
              <a:solidFill>
                <a:srgbClr val="00206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'6'!$B$1</c:f>
              <c:strCache>
                <c:ptCount val="1"/>
                <c:pt idx="0">
                  <c:v>משק החשמל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'6'!$A$2:$A$26</c:f>
              <c:numCache>
                <c:formatCode>General</c:formatCode>
                <c:ptCount val="2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</c:numCache>
            </c:numRef>
          </c:cat>
          <c:val>
            <c:numRef>
              <c:f>'6'!$B$2:$B$26</c:f>
              <c:numCache>
                <c:formatCode>#,##0.0</c:formatCode>
                <c:ptCount val="25"/>
                <c:pt idx="0">
                  <c:v>8.99</c:v>
                </c:pt>
                <c:pt idx="1">
                  <c:v>8.99</c:v>
                </c:pt>
                <c:pt idx="2">
                  <c:v>8.99</c:v>
                </c:pt>
                <c:pt idx="3">
                  <c:v>8.9</c:v>
                </c:pt>
                <c:pt idx="4">
                  <c:v>8.8000000000000007</c:v>
                </c:pt>
                <c:pt idx="5">
                  <c:v>9.8022027426139147</c:v>
                </c:pt>
                <c:pt idx="6">
                  <c:v>11.052879573107967</c:v>
                </c:pt>
                <c:pt idx="7">
                  <c:v>11.042775151830483</c:v>
                </c:pt>
                <c:pt idx="8">
                  <c:v>12.174060808982333</c:v>
                </c:pt>
                <c:pt idx="9">
                  <c:v>12.167495922127912</c:v>
                </c:pt>
                <c:pt idx="10">
                  <c:v>13.425309989314027</c:v>
                </c:pt>
                <c:pt idx="11">
                  <c:v>13.485347473869263</c:v>
                </c:pt>
                <c:pt idx="12">
                  <c:v>13.543525709864928</c:v>
                </c:pt>
                <c:pt idx="13">
                  <c:v>13.771142451026906</c:v>
                </c:pt>
                <c:pt idx="14">
                  <c:v>14.002615082349939</c:v>
                </c:pt>
                <c:pt idx="15">
                  <c:v>14.238007208081237</c:v>
                </c:pt>
                <c:pt idx="16">
                  <c:v>14.477767066943105</c:v>
                </c:pt>
                <c:pt idx="17">
                  <c:v>14.721335683735255</c:v>
                </c:pt>
                <c:pt idx="18">
                  <c:v>14.969080205573128</c:v>
                </c:pt>
                <c:pt idx="19">
                  <c:v>15.221089463078982</c:v>
                </c:pt>
                <c:pt idx="20">
                  <c:v>15.477358931715253</c:v>
                </c:pt>
                <c:pt idx="21">
                  <c:v>15.737905109281458</c:v>
                </c:pt>
                <c:pt idx="22">
                  <c:v>16.003463677596351</c:v>
                </c:pt>
                <c:pt idx="23">
                  <c:v>16.245911976007562</c:v>
                </c:pt>
                <c:pt idx="24">
                  <c:v>16.492070396056228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7-45FA-9F82-FD13ADF69886}"/>
            </c:ext>
          </c:extLst>
        </c:ser>
        <c:ser>
          <c:idx val="1"/>
          <c:order val="1"/>
          <c:tx>
            <c:strRef>
              <c:f>'6'!$C$1</c:f>
              <c:strCache>
                <c:ptCount val="1"/>
                <c:pt idx="0">
                  <c:v>תעשייה וחלוקה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'6'!$A$2:$A$26</c:f>
              <c:numCache>
                <c:formatCode>General</c:formatCode>
                <c:ptCount val="2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</c:numCache>
            </c:numRef>
          </c:cat>
          <c:val>
            <c:numRef>
              <c:f>'6'!$C$2:$C$26</c:f>
              <c:numCache>
                <c:formatCode>#,##0.0</c:formatCode>
                <c:ptCount val="25"/>
                <c:pt idx="0">
                  <c:v>2.0391819568727527</c:v>
                </c:pt>
                <c:pt idx="1">
                  <c:v>2.242897323204387</c:v>
                </c:pt>
                <c:pt idx="2">
                  <c:v>2.5099999999999998</c:v>
                </c:pt>
                <c:pt idx="3">
                  <c:v>2.52</c:v>
                </c:pt>
                <c:pt idx="4">
                  <c:v>2.58</c:v>
                </c:pt>
                <c:pt idx="5">
                  <c:v>2.6</c:v>
                </c:pt>
                <c:pt idx="6">
                  <c:v>2.602505549490437</c:v>
                </c:pt>
                <c:pt idx="7">
                  <c:v>2.6854412330492252</c:v>
                </c:pt>
                <c:pt idx="8">
                  <c:v>2.7389416670027487</c:v>
                </c:pt>
                <c:pt idx="9">
                  <c:v>2.7937337036375132</c:v>
                </c:pt>
                <c:pt idx="10">
                  <c:v>2.8498548135520991</c:v>
                </c:pt>
                <c:pt idx="11">
                  <c:v>2.9073436989767241</c:v>
                </c:pt>
                <c:pt idx="12">
                  <c:v>2.9662403370219086</c:v>
                </c:pt>
                <c:pt idx="13">
                  <c:v>3.0100133928765427</c:v>
                </c:pt>
                <c:pt idx="14">
                  <c:v>3.0544329568801869</c:v>
                </c:pt>
                <c:pt idx="15">
                  <c:v>3.0995085854274329</c:v>
                </c:pt>
                <c:pt idx="16">
                  <c:v>3.1452499762816037</c:v>
                </c:pt>
                <c:pt idx="17">
                  <c:v>3.1916669706676055</c:v>
                </c:pt>
                <c:pt idx="18">
                  <c:v>3.2387695553957827</c:v>
                </c:pt>
                <c:pt idx="19">
                  <c:v>3.2865678650172363</c:v>
                </c:pt>
                <c:pt idx="20">
                  <c:v>3.3350721840110795</c:v>
                </c:pt>
                <c:pt idx="21">
                  <c:v>3.3842929490040903</c:v>
                </c:pt>
                <c:pt idx="22">
                  <c:v>3.434240751023256</c:v>
                </c:pt>
                <c:pt idx="23">
                  <c:v>3.4798215093242244</c:v>
                </c:pt>
                <c:pt idx="24">
                  <c:v>3.5260072355578203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67-45FA-9F82-FD13ADF69886}"/>
            </c:ext>
          </c:extLst>
        </c:ser>
        <c:ser>
          <c:idx val="2"/>
          <c:order val="2"/>
          <c:tx>
            <c:strRef>
              <c:f>'6'!$D$1</c:f>
              <c:strCache>
                <c:ptCount val="1"/>
                <c:pt idx="0">
                  <c:v>תחבורה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'6'!$A$2:$A$26</c:f>
              <c:numCache>
                <c:formatCode>General</c:formatCode>
                <c:ptCount val="2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</c:numCache>
            </c:numRef>
          </c:cat>
          <c:val>
            <c:numRef>
              <c:f>'6'!$D$2:$D$26</c:f>
              <c:numCache>
                <c:formatCode>#,##0.0</c:formatCode>
                <c:ptCount val="25"/>
                <c:pt idx="0">
                  <c:v>1.3644303197885546E-2</c:v>
                </c:pt>
                <c:pt idx="1">
                  <c:v>2.1901004345020004E-2</c:v>
                </c:pt>
                <c:pt idx="2">
                  <c:v>0.10872768309933933</c:v>
                </c:pt>
                <c:pt idx="3">
                  <c:v>0.12049375708867385</c:v>
                </c:pt>
                <c:pt idx="4">
                  <c:v>0.137458755909839</c:v>
                </c:pt>
                <c:pt idx="5">
                  <c:v>0.15999832534064901</c:v>
                </c:pt>
                <c:pt idx="6">
                  <c:v>0.21628299512620247</c:v>
                </c:pt>
                <c:pt idx="7">
                  <c:v>0.27537347707359772</c:v>
                </c:pt>
                <c:pt idx="8">
                  <c:v>0.36654370339221837</c:v>
                </c:pt>
                <c:pt idx="9">
                  <c:v>0.54562938808914196</c:v>
                </c:pt>
                <c:pt idx="10">
                  <c:v>0.73811288971150779</c:v>
                </c:pt>
                <c:pt idx="11">
                  <c:v>0.96859079738931342</c:v>
                </c:pt>
                <c:pt idx="12">
                  <c:v>1.2749034947634137</c:v>
                </c:pt>
                <c:pt idx="13">
                  <c:v>1.5686909457654168</c:v>
                </c:pt>
                <c:pt idx="14">
                  <c:v>1.9267633732305016</c:v>
                </c:pt>
                <c:pt idx="15">
                  <c:v>2.2920519519245488</c:v>
                </c:pt>
                <c:pt idx="16">
                  <c:v>2.6647607943541285</c:v>
                </c:pt>
                <c:pt idx="17">
                  <c:v>3.0423666995319563</c:v>
                </c:pt>
                <c:pt idx="18">
                  <c:v>3.4248459472088966</c:v>
                </c:pt>
                <c:pt idx="19">
                  <c:v>3.8121380853401172</c:v>
                </c:pt>
                <c:pt idx="20">
                  <c:v>4.2043176774261699</c:v>
                </c:pt>
                <c:pt idx="21">
                  <c:v>4.513640276570257</c:v>
                </c:pt>
                <c:pt idx="22">
                  <c:v>4.6864636544513383</c:v>
                </c:pt>
                <c:pt idx="23">
                  <c:v>4.8627482697295115</c:v>
                </c:pt>
                <c:pt idx="24">
                  <c:v>5.0505938227138341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67-45FA-9F82-FD13ADF69886}"/>
            </c:ext>
          </c:extLst>
        </c:ser>
        <c:ser>
          <c:idx val="3"/>
          <c:order val="3"/>
          <c:tx>
            <c:strRef>
              <c:f>'6'!$E$1</c:f>
              <c:strCache>
                <c:ptCount val="1"/>
                <c:pt idx="0">
                  <c:v>תעשייה פטרוכימית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'6'!$A$2:$A$26</c:f>
              <c:numCache>
                <c:formatCode>General</c:formatCode>
                <c:ptCount val="2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</c:numCache>
            </c:numRef>
          </c:cat>
          <c:val>
            <c:numRef>
              <c:f>'6'!$E$2:$E$26</c:f>
              <c:numCache>
                <c:formatCode>General</c:formatCode>
                <c:ptCount val="25"/>
                <c:pt idx="3" formatCode="#,##0.0">
                  <c:v>0.1</c:v>
                </c:pt>
                <c:pt idx="4" formatCode="#,##0.0">
                  <c:v>0.1</c:v>
                </c:pt>
                <c:pt idx="5" formatCode="#,##0.0">
                  <c:v>0.2</c:v>
                </c:pt>
                <c:pt idx="6" formatCode="#,##0.0">
                  <c:v>0.2</c:v>
                </c:pt>
                <c:pt idx="7" formatCode="#,##0.0">
                  <c:v>0.3</c:v>
                </c:pt>
                <c:pt idx="8" formatCode="#,##0.0">
                  <c:v>0.3</c:v>
                </c:pt>
                <c:pt idx="9" formatCode="#,##0.0">
                  <c:v>0.4</c:v>
                </c:pt>
                <c:pt idx="10" formatCode="#,##0.0">
                  <c:v>0.4</c:v>
                </c:pt>
                <c:pt idx="11" formatCode="#,##0.0">
                  <c:v>0.5</c:v>
                </c:pt>
                <c:pt idx="12" formatCode="#,##0.0">
                  <c:v>0.5</c:v>
                </c:pt>
                <c:pt idx="13" formatCode="#,##0.0">
                  <c:v>0.6</c:v>
                </c:pt>
                <c:pt idx="14" formatCode="#,##0.0">
                  <c:v>0.6</c:v>
                </c:pt>
                <c:pt idx="15" formatCode="#,##0.0">
                  <c:v>0.7</c:v>
                </c:pt>
                <c:pt idx="16" formatCode="#,##0.0">
                  <c:v>0.7</c:v>
                </c:pt>
                <c:pt idx="17" formatCode="#,##0.0">
                  <c:v>0.7</c:v>
                </c:pt>
                <c:pt idx="18" formatCode="#,##0.0">
                  <c:v>0.7</c:v>
                </c:pt>
                <c:pt idx="19" formatCode="#,##0.0">
                  <c:v>0.7</c:v>
                </c:pt>
                <c:pt idx="20" formatCode="#,##0.0">
                  <c:v>0.7</c:v>
                </c:pt>
                <c:pt idx="21" formatCode="#,##0.0">
                  <c:v>0.7</c:v>
                </c:pt>
                <c:pt idx="22" formatCode="#,##0.0">
                  <c:v>0.7</c:v>
                </c:pt>
                <c:pt idx="23" formatCode="#,##0.0">
                  <c:v>0.7108741451016467</c:v>
                </c:pt>
                <c:pt idx="24" formatCode="#,##0.0">
                  <c:v>0.72191721453428148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67-45FA-9F82-FD13ADF69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-208234256"/>
        <c:axId val="-208234800"/>
      </c:barChart>
      <c:lineChart>
        <c:grouping val="standard"/>
        <c:varyColors val="0"/>
        <c:ser>
          <c:idx val="4"/>
          <c:order val="4"/>
          <c:tx>
            <c:strRef>
              <c:f>'6'!$F$1</c:f>
              <c:strCache>
                <c:ptCount val="1"/>
                <c:pt idx="0">
                  <c:v>סה"כ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'6'!$F$2:$F$26</c:f>
              <c:numCache>
                <c:formatCode>#,##0.0</c:formatCode>
                <c:ptCount val="25"/>
                <c:pt idx="0">
                  <c:v>11.042826260070639</c:v>
                </c:pt>
                <c:pt idx="1">
                  <c:v>11.254798327549407</c:v>
                </c:pt>
                <c:pt idx="2">
                  <c:v>11.608727683099339</c:v>
                </c:pt>
                <c:pt idx="3">
                  <c:v>11.640493757088674</c:v>
                </c:pt>
                <c:pt idx="4">
                  <c:v>11.617458755909839</c:v>
                </c:pt>
                <c:pt idx="5">
                  <c:v>12.762201067954562</c:v>
                </c:pt>
                <c:pt idx="6">
                  <c:v>14.071668117724606</c:v>
                </c:pt>
                <c:pt idx="7">
                  <c:v>14.303589861953308</c:v>
                </c:pt>
                <c:pt idx="8">
                  <c:v>15.579546179377301</c:v>
                </c:pt>
                <c:pt idx="9">
                  <c:v>15.906859013854568</c:v>
                </c:pt>
                <c:pt idx="10">
                  <c:v>17.413277692577633</c:v>
                </c:pt>
                <c:pt idx="11">
                  <c:v>17.8612819702353</c:v>
                </c:pt>
                <c:pt idx="12">
                  <c:v>18.284669541650253</c:v>
                </c:pt>
                <c:pt idx="13">
                  <c:v>18.949846789668868</c:v>
                </c:pt>
                <c:pt idx="14">
                  <c:v>19.583811412460626</c:v>
                </c:pt>
                <c:pt idx="15">
                  <c:v>20.32956774543322</c:v>
                </c:pt>
                <c:pt idx="16">
                  <c:v>20.987777837578836</c:v>
                </c:pt>
                <c:pt idx="17">
                  <c:v>21.655369353934816</c:v>
                </c:pt>
                <c:pt idx="18">
                  <c:v>22.332695708177809</c:v>
                </c:pt>
                <c:pt idx="19">
                  <c:v>23.019795413436334</c:v>
                </c:pt>
                <c:pt idx="20">
                  <c:v>23.716748793152501</c:v>
                </c:pt>
                <c:pt idx="21">
                  <c:v>24.335838334855804</c:v>
                </c:pt>
                <c:pt idx="22">
                  <c:v>24.824168083070944</c:v>
                </c:pt>
                <c:pt idx="23">
                  <c:v>25.299355900162944</c:v>
                </c:pt>
                <c:pt idx="24">
                  <c:v>25.790588668862167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967-45FA-9F82-FD13ADF69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234256"/>
        <c:axId val="-208234800"/>
      </c:lineChart>
      <c:catAx>
        <c:axId val="-20823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-208234800"/>
        <c:crosses val="autoZero"/>
        <c:auto val="1"/>
        <c:lblAlgn val="ctr"/>
        <c:lblOffset val="100"/>
        <c:noMultiLvlLbl val="0"/>
      </c:catAx>
      <c:valAx>
        <c:axId val="-20823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en-US" sz="1800" b="1" dirty="0" smtClean="0">
                    <a:solidFill>
                      <a:srgbClr val="002060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BCM</a:t>
                </a:r>
                <a:endParaRPr lang="he-IL" sz="1800" b="1" dirty="0">
                  <a:solidFill>
                    <a:srgbClr val="002060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2060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-20823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004504504504505E-2"/>
          <c:y val="5.7939562913855422E-2"/>
          <c:w val="0.24842794566219764"/>
          <c:h val="0.33020781366863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90DA4-9807-46AA-948F-30817278D5B5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F5B9C-DE58-4A9A-A90B-F04A0290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3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OronMF" panose="05000000000000000000" pitchFamily="2" charset="-79"/>
              </a:rPr>
              <a:t>המלצה 1 : שימוש גז למטרות המשק בלבד ללא ייצוא כלל</a:t>
            </a:r>
            <a:br>
              <a:rPr lang="he-IL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OronMF" panose="05000000000000000000" pitchFamily="2" charset="-79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B577-6CFE-449E-BDDC-87599BB6A7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OronMF" panose="05000000000000000000" pitchFamily="2" charset="-79"/>
              </a:rPr>
              <a:t>המלצה 1 : שימוש גז למטרות המשק בלבד ללא ייצוא כלל</a:t>
            </a:r>
            <a:br>
              <a:rPr lang="he-IL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OronMF" panose="05000000000000000000" pitchFamily="2" charset="-79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B577-6CFE-449E-BDDC-87599BB6A7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7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B577-6CFE-449E-BDDC-87599BB6A7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2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6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4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8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5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5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9A243-9426-4B44-B5AB-8BD69E1449E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2ADE-FA17-4761-8DFB-46091BC9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3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563" y="240085"/>
            <a:ext cx="9157010" cy="651033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1282" y="5893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תרגיל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3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5807"/>
            <a:ext cx="10634778" cy="6232582"/>
          </a:xfrm>
        </p:spPr>
      </p:pic>
    </p:spTree>
    <p:extLst>
      <p:ext uri="{BB962C8B-B14F-4D97-AF65-F5344CB8AC3E}">
        <p14:creationId xmlns:p14="http://schemas.microsoft.com/office/powerpoint/2010/main" val="12891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758" y="609599"/>
            <a:ext cx="12177832" cy="5888183"/>
          </a:xfrm>
        </p:spPr>
      </p:pic>
    </p:spTree>
    <p:extLst>
      <p:ext uri="{BB962C8B-B14F-4D97-AF65-F5344CB8AC3E}">
        <p14:creationId xmlns:p14="http://schemas.microsoft.com/office/powerpoint/2010/main" val="28633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53" y="1539246"/>
            <a:ext cx="8682318" cy="492409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856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סקר משרד האנרגיה </a:t>
            </a:r>
            <a:r>
              <a:rPr lang="he-IL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מניעים להסבת מפעלים לגז טבעי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 davi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2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3" y="248210"/>
            <a:ext cx="11199474" cy="63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504" y="1520839"/>
            <a:ext cx="86868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3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תוצאת תמונה עבור economic glob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-115310"/>
            <a:ext cx="12288982" cy="697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527" y="2708563"/>
            <a:ext cx="10515600" cy="1325563"/>
          </a:xfrm>
        </p:spPr>
        <p:txBody>
          <a:bodyPr>
            <a:noAutofit/>
          </a:bodyPr>
          <a:lstStyle/>
          <a:p>
            <a:r>
              <a:rPr lang="he-IL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David" panose="020E0502060401010101" pitchFamily="34" charset="-79"/>
                <a:cs typeface="OronMF" panose="05000000000000000000" pitchFamily="2" charset="-79"/>
              </a:rPr>
              <a:t>תודה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David" panose="020E0502060401010101" pitchFamily="34" charset="-79"/>
              <a:cs typeface="OronMF" panose="05000000000000000000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818" y="5774887"/>
            <a:ext cx="383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OronMF" panose="05000000000000000000" pitchFamily="2" charset="-79"/>
              </a:rPr>
              <a:t>נח הקר</a:t>
            </a:r>
            <a:endParaRPr lang="en-US" sz="4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OronMF" panose="05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11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1473" y="197517"/>
            <a:ext cx="46432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636" y="686556"/>
            <a:ext cx="8152687" cy="6010038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צוותים 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: </a:t>
            </a: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1+2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/>
            </a:r>
            <a:b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המשימה: מצגת הכוללת את השקפים הבאים: </a:t>
            </a:r>
            <a:b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1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. שיקולים בהמלצה</a:t>
            </a:r>
            <a:b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2. השפעת ההחלטה על מאזן העוצמה הישראלית (4 עוצמות)</a:t>
            </a:r>
            <a:b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3. הצגת דומה לצעד וניתוחו על בסיס המושגים שנלמדו בשיעור (עוצמה </a:t>
            </a: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רכה/קשה, תקציב המדינה 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וכדו')</a:t>
            </a:r>
            <a:endParaRPr lang="en-US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 david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44490" y="327633"/>
            <a:ext cx="12075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המלצה 1 </a:t>
            </a:r>
            <a:r>
              <a:rPr lang="he-IL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:</a:t>
            </a:r>
          </a:p>
          <a:p>
            <a:pPr algn="r"/>
            <a:r>
              <a:rPr lang="he-IL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 </a:t>
            </a:r>
            <a: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שימוש </a:t>
            </a:r>
            <a:r>
              <a:rPr lang="he-IL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משאב הגז </a:t>
            </a:r>
            <a: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למטרות המשק בלבד ללא ייצוא כלל</a:t>
            </a:r>
            <a:b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333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4490" y="327633"/>
            <a:ext cx="12075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המלצה </a:t>
            </a:r>
            <a:r>
              <a:rPr lang="he-IL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2 :</a:t>
            </a:r>
          </a:p>
          <a:p>
            <a:pPr algn="r"/>
            <a:r>
              <a:rPr lang="he-IL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 </a:t>
            </a:r>
            <a: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שימוש </a:t>
            </a:r>
            <a:r>
              <a:rPr lang="he-IL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משאב הגז </a:t>
            </a:r>
            <a: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למטרות </a:t>
            </a:r>
            <a:r>
              <a:rPr lang="he-IL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ייצוא בלבד</a:t>
            </a:r>
            <a:endParaRPr lang="en-US" sz="4000" b="1" dirty="0"/>
          </a:p>
        </p:txBody>
      </p:sp>
      <p:pic>
        <p:nvPicPr>
          <p:cNvPr id="5" name="Picture 2" descr="תוצאת תמונה עבור economic glob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0430"/>
            <a:ext cx="4401633" cy="313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949" y="555411"/>
            <a:ext cx="8152687" cy="6010038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צוותים 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: </a:t>
            </a: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3+4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/>
            </a:r>
            <a:b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המשימה: מצגת הכוללת את השקפים הבאים: </a:t>
            </a:r>
            <a:b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1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. שיקולים בהמלצה</a:t>
            </a:r>
            <a:b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2. השפעת ההחלטה על מאזן העוצמה הישראלית (4 עוצמות)</a:t>
            </a:r>
            <a:b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3. הצגת דומה לצעד וניתוחו על בסיס המושגים שנלמדו בשיעור (עוצמה </a:t>
            </a: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רכה/קשה, תקציב המדינה 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וכדו')</a:t>
            </a:r>
            <a:endParaRPr lang="en-US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 davi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2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5070" y="3375589"/>
            <a:ext cx="10875756" cy="2188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he-IL" sz="67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המטרה: </a:t>
            </a:r>
          </a:p>
          <a:p>
            <a:pPr>
              <a:lnSpc>
                <a:spcPct val="160000"/>
              </a:lnSpc>
            </a:pPr>
            <a:r>
              <a:rPr lang="he-I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הצגת השקפים ושכנוע הפורום בהמלצתכם למדיניות </a:t>
            </a:r>
            <a:r>
              <a:rPr lang="he-IL" sz="51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(בלא יותר מ-10 דקות)</a:t>
            </a:r>
            <a:endParaRPr lang="en-US" sz="5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 davi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2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5070" y="423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מעט חומר רקע*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 davi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6128" y="62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מהפכת משק הגז בישראל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 david"/>
              <a:cs typeface="+mn-cs"/>
            </a:endParaRPr>
          </a:p>
        </p:txBody>
      </p:sp>
      <p:pic>
        <p:nvPicPr>
          <p:cNvPr id="3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28" y="1388383"/>
            <a:ext cx="10793869" cy="52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תרשים 4"/>
          <p:cNvGraphicFramePr>
            <a:graphicFrameLocks/>
          </p:cNvGraphicFramePr>
          <p:nvPr>
            <p:extLst/>
          </p:nvPr>
        </p:nvGraphicFramePr>
        <p:xfrm>
          <a:off x="366713" y="152401"/>
          <a:ext cx="11458574" cy="590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9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0985" y="5447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אופציית</a:t>
            </a:r>
          </a:p>
          <a:p>
            <a:r>
              <a:rPr lang="he-I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יצוא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 david"/>
              <a:cs typeface="+mn-cs"/>
            </a:endParaRPr>
          </a:p>
        </p:txBody>
      </p:sp>
      <p:pic>
        <p:nvPicPr>
          <p:cNvPr id="4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1624" y="389893"/>
            <a:ext cx="9103285" cy="609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" y="387924"/>
            <a:ext cx="11630711" cy="6147933"/>
          </a:xfrm>
        </p:spPr>
      </p:pic>
    </p:spTree>
    <p:extLst>
      <p:ext uri="{BB962C8B-B14F-4D97-AF65-F5344CB8AC3E}">
        <p14:creationId xmlns:p14="http://schemas.microsoft.com/office/powerpoint/2010/main" val="29207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</Words>
  <Application>Microsoft Office PowerPoint</Application>
  <PresentationFormat>מסך רחב</PresentationFormat>
  <Paragraphs>23</Paragraphs>
  <Slides>15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2" baseType="lpstr">
      <vt:lpstr> david</vt:lpstr>
      <vt:lpstr>Arial</vt:lpstr>
      <vt:lpstr>Calibri</vt:lpstr>
      <vt:lpstr>Calibri Light</vt:lpstr>
      <vt:lpstr>David</vt:lpstr>
      <vt:lpstr>OronMF</vt:lpstr>
      <vt:lpstr>Office Theme</vt:lpstr>
      <vt:lpstr>מצגת של PowerPoint‏</vt:lpstr>
      <vt:lpstr>צוותים : 1+2 המשימה: מצגת הכוללת את השקפים הבאים:  1. שיקולים בהמלצה 2. השפעת ההחלטה על מאזן העוצמה הישראלית (4 עוצמות) 3. הצגת דומה לצעד וניתוחו על בסיס המושגים שנלמדו בשיעור (עוצמה רכה/קשה, תקציב המדינה וכדו')</vt:lpstr>
      <vt:lpstr>צוותים : 3+4 המשימה: מצגת הכוללת את השקפים הבאים:  1. שיקולים בהמלצה 2. השפעת ההחלטה על מאזן העוצמה הישראלית (4 עוצמות) 3. הצגת דומה לצעד וניתוחו על בסיס המושגים שנלמדו בשיעור (עוצמה רכה/קשה, תקציב המדינה וכדו')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תודה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Noach Hacker</dc:creator>
  <cp:lastModifiedBy>u23920</cp:lastModifiedBy>
  <cp:revision>2</cp:revision>
  <dcterms:created xsi:type="dcterms:W3CDTF">2020-01-07T07:32:13Z</dcterms:created>
  <dcterms:modified xsi:type="dcterms:W3CDTF">2020-01-07T07:44:22Z</dcterms:modified>
</cp:coreProperties>
</file>