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7" r:id="rId2"/>
    <p:sldId id="268" r:id="rId3"/>
    <p:sldId id="269" r:id="rId4"/>
    <p:sldId id="259" r:id="rId5"/>
    <p:sldId id="260" r:id="rId6"/>
    <p:sldId id="256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221" autoAdjust="0"/>
    <p:restoredTop sz="94660"/>
  </p:normalViewPr>
  <p:slideViewPr>
    <p:cSldViewPr snapToGrid="0">
      <p:cViewPr>
        <p:scale>
          <a:sx n="78" d="100"/>
          <a:sy n="78" d="100"/>
        </p:scale>
        <p:origin x="-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046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661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24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158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704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416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336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72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826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881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F94D5-2647-424B-9265-69C0B63376B1}" type="datetimeFigureOut">
              <a:rPr lang="he-IL" smtClean="0"/>
              <a:t>י"ב/כסלו/תש"פ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F0DC-29BB-406F-8D42-8719F450A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834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95" y="1857237"/>
            <a:ext cx="11887200" cy="4831125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1723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תרגילון מספר 1</a:t>
            </a:r>
            <a:br>
              <a:rPr lang="he-IL" dirty="0" smtClean="0"/>
            </a:br>
            <a:r>
              <a:rPr lang="he-IL" dirty="0" smtClean="0"/>
              <a:t>העימותים בגבול ישראל רצועת עזה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9351" y="3713249"/>
            <a:ext cx="9144000" cy="1655762"/>
          </a:xfr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965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"אסטרטגיה כתכנון ואסטרטגיה כפעולה"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בצעו תחקיר קצר לביצוע של המשימה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90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לו"ז משימה</a:t>
            </a:r>
            <a:br>
              <a:rPr lang="he-IL" b="1" u="sng" dirty="0" smtClean="0"/>
            </a:b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08:30-09:00 –תדריך במליאה</a:t>
            </a:r>
          </a:p>
          <a:p>
            <a:r>
              <a:rPr lang="he-IL" dirty="0" smtClean="0"/>
              <a:t>09:00:09:10 – חלוקת משימות ולצוותי עבודה </a:t>
            </a:r>
          </a:p>
          <a:p>
            <a:r>
              <a:rPr lang="he-IL" dirty="0" smtClean="0"/>
              <a:t>09:10-10:00 –בניית מפה מושגית וכתיבת מגמות</a:t>
            </a:r>
          </a:p>
          <a:p>
            <a:r>
              <a:rPr lang="he-IL" dirty="0" smtClean="0"/>
              <a:t>10:00-10:30 – הפסקה</a:t>
            </a:r>
          </a:p>
          <a:p>
            <a:r>
              <a:rPr lang="he-IL" dirty="0" smtClean="0"/>
              <a:t>10:30-11:00- רעיון האמצע ומתחים</a:t>
            </a:r>
          </a:p>
          <a:p>
            <a:r>
              <a:rPr lang="he-IL" dirty="0" smtClean="0"/>
              <a:t>11:00-11:30- תחקיר</a:t>
            </a:r>
          </a:p>
          <a:p>
            <a:r>
              <a:rPr lang="he-IL" dirty="0" smtClean="0"/>
              <a:t>11:30-12:30- הצגת הממצאים וכתיבת מצגת אחודה </a:t>
            </a:r>
          </a:p>
          <a:p>
            <a:r>
              <a:rPr lang="he-IL" dirty="0" smtClean="0"/>
              <a:t>12:30-13:30-הפסקת צהריים</a:t>
            </a:r>
          </a:p>
          <a:p>
            <a:r>
              <a:rPr lang="he-IL" dirty="0" smtClean="0"/>
              <a:t>13:30-15:00-הצגה במליאה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14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חלוקה לצוותי עבודה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u="sng" dirty="0" smtClean="0"/>
              <a:t>צוות א</a:t>
            </a:r>
            <a:r>
              <a:rPr lang="he-IL" dirty="0" smtClean="0"/>
              <a:t>: </a:t>
            </a:r>
            <a:r>
              <a:rPr lang="he-IL" b="1" dirty="0" smtClean="0"/>
              <a:t>עמיחי</a:t>
            </a:r>
            <a:r>
              <a:rPr lang="he-IL" dirty="0" smtClean="0"/>
              <a:t>, רנדי, צביקה ,גל, ניתין.</a:t>
            </a:r>
          </a:p>
          <a:p>
            <a:r>
              <a:rPr lang="he-IL" u="sng" dirty="0" smtClean="0"/>
              <a:t>צוות ב</a:t>
            </a:r>
            <a:r>
              <a:rPr lang="he-IL" dirty="0" smtClean="0"/>
              <a:t>: </a:t>
            </a:r>
            <a:r>
              <a:rPr lang="he-IL" b="1" dirty="0" smtClean="0"/>
              <a:t>אדרי</a:t>
            </a:r>
            <a:r>
              <a:rPr lang="he-IL" dirty="0" smtClean="0"/>
              <a:t>, לארס, עידו, נורית.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8526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אופן ביצוע התרגיל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עליכם לקרוא את חומר הטעינה על העימותים בגבול עזה.</a:t>
            </a:r>
          </a:p>
          <a:p>
            <a:r>
              <a:rPr lang="he-IL" dirty="0" smtClean="0"/>
              <a:t>שימו לב נקודת הזמן בה מתבצע התרגילון כשבוע לפני ה -14.5.18 </a:t>
            </a:r>
          </a:p>
          <a:p>
            <a:r>
              <a:rPr lang="he-IL" dirty="0" smtClean="0"/>
              <a:t>כל צוות אמור להסתכל על האירועים מנקודת מבט אחרת </a:t>
            </a:r>
            <a:r>
              <a:rPr lang="he-IL" dirty="0" err="1" smtClean="0"/>
              <a:t>נקודצ</a:t>
            </a:r>
            <a:r>
              <a:rPr lang="he-IL" dirty="0" smtClean="0"/>
              <a:t> המבט של צוות 2 היא "המערכת הביטחונית מדינית הישראלית"</a:t>
            </a:r>
          </a:p>
          <a:p>
            <a:r>
              <a:rPr lang="he-IL" dirty="0" smtClean="0"/>
              <a:t>על הצוות לענות על השאלות הבאות: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אסטרטגיה כסביבה – ציירו מפה מושגית כולל זיקות וקשרי גומלין בין השחקנים השונים (ראה שקף – 3)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אסטרטגיה כהבנה – צעדות השיבה בהקשר של פתיחת השגרירות בירושלים וערב יום הנכבה היא התהוות חדשה במרחב. נסחו את המסגרת הפרשנית לפיה ציירתם את המפה המושגית , הסבירו את המגמות ,תופעות שמעצבות את ההתהוות כפי שבאה לידי ביטוי במפה המושגית שלכם.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    </a:t>
            </a:r>
            <a:r>
              <a:rPr lang="he-IL" b="1" u="sng" dirty="0" smtClean="0"/>
              <a:t>" נסו להתמודד עם " הרובדים הסמויים מהעין " כגון : בזמן שיש הפגנות ענק על הגדר עם נפגעים רבים – מה בעצם רוצה חמאס? (מודל הקרחון)</a:t>
            </a:r>
          </a:p>
        </p:txBody>
      </p:sp>
    </p:spTree>
    <p:extLst>
      <p:ext uri="{BB962C8B-B14F-4D97-AF65-F5344CB8AC3E}">
        <p14:creationId xmlns:p14="http://schemas.microsoft.com/office/powerpoint/2010/main" val="22331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אופן ביצוע התרגיל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 smtClean="0"/>
              <a:t>3.נסו להסביר את רעיון "האמצע" דרך השחקנים השונים באירוע.</a:t>
            </a:r>
          </a:p>
          <a:p>
            <a:pPr marL="0" indent="0" algn="just">
              <a:buNone/>
            </a:pPr>
            <a:r>
              <a:rPr lang="he-IL" dirty="0" smtClean="0"/>
              <a:t>   כיצד רעיון מופשט או הנחיות כלליות ועמומות מהרמה הממונה העליונה     יורד למטה לדרגי הפעולה (השטח) האם קיימים  "אדריכל", "אדריכלים" במערכת שאותה אתם מייצגים בתרגילון ? נסו לתת דוגמא למתחים שנוצרים בהקשר האירוע בין הרמות השונות.  </a:t>
            </a:r>
          </a:p>
          <a:p>
            <a:pPr marL="0" indent="0" algn="just">
              <a:buNone/>
            </a:pPr>
            <a:r>
              <a:rPr lang="he-IL" dirty="0" smtClean="0"/>
              <a:t>4. "אסטרטגיה כתכנון ואסטרטגיה כפעולה"</a:t>
            </a:r>
          </a:p>
          <a:p>
            <a:pPr marL="0" indent="0" algn="just">
              <a:buNone/>
            </a:pPr>
            <a:r>
              <a:rPr lang="he-IL" dirty="0"/>
              <a:t> </a:t>
            </a:r>
            <a:r>
              <a:rPr lang="he-IL" dirty="0" smtClean="0"/>
              <a:t>   א. כיצד אתה מבין היגיון המערכה שתוכנן וננקט באירוע לפי הפעולות שנעשו בפועל</a:t>
            </a:r>
          </a:p>
          <a:p>
            <a:pPr marL="0" indent="0" algn="just">
              <a:buNone/>
            </a:pPr>
            <a:r>
              <a:rPr lang="he-IL" dirty="0"/>
              <a:t> </a:t>
            </a:r>
            <a:r>
              <a:rPr lang="he-IL" dirty="0" smtClean="0"/>
              <a:t>    ב. הסבירו את היגיון המערכה ואת גבולות המערכה כפי שבאו לידי ביטוי באירוע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7868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אליפסה 33"/>
          <p:cNvSpPr/>
          <p:nvPr/>
        </p:nvSpPr>
        <p:spPr>
          <a:xfrm>
            <a:off x="2074280" y="2152650"/>
            <a:ext cx="1703962" cy="9167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מפקד אוגדת עזה</a:t>
            </a:r>
          </a:p>
          <a:p>
            <a:pPr algn="ctr"/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 flipH="1">
            <a:off x="10378697" y="3911051"/>
            <a:ext cx="1710959" cy="9968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מועצת הביטחון וארגונים בינלאומיים</a:t>
            </a:r>
            <a:endParaRPr lang="he-IL" sz="1200" dirty="0"/>
          </a:p>
        </p:txBody>
      </p:sp>
      <p:sp>
        <p:nvSpPr>
          <p:cNvPr id="38" name="אליפסה 37"/>
          <p:cNvSpPr/>
          <p:nvPr/>
        </p:nvSpPr>
        <p:spPr>
          <a:xfrm>
            <a:off x="306038" y="2923090"/>
            <a:ext cx="988670" cy="10429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מפקד פיקוד העורף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39" name="אליפסה 38"/>
          <p:cNvSpPr/>
          <p:nvPr/>
        </p:nvSpPr>
        <p:spPr>
          <a:xfrm>
            <a:off x="525275" y="5563744"/>
            <a:ext cx="3005557" cy="10729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דעת הקהל בישראל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0" name="אליפסה 39"/>
          <p:cNvSpPr/>
          <p:nvPr/>
        </p:nvSpPr>
        <p:spPr>
          <a:xfrm>
            <a:off x="5032252" y="3316839"/>
            <a:ext cx="1421808" cy="123593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מפכ"ל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he-IL" sz="1400" dirty="0" smtClean="0">
                <a:solidFill>
                  <a:schemeClr val="tx1"/>
                </a:solidFill>
              </a:rPr>
              <a:t>ממ"ז דרום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he-IL" sz="1400" dirty="0" smtClean="0">
                <a:solidFill>
                  <a:schemeClr val="tx1"/>
                </a:solidFill>
              </a:rPr>
              <a:t>ממ"ז ירושלים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41" name="אליפסה 40"/>
          <p:cNvSpPr/>
          <p:nvPr/>
        </p:nvSpPr>
        <p:spPr>
          <a:xfrm>
            <a:off x="6676338" y="1830109"/>
            <a:ext cx="1570809" cy="98521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יועמ"ש לממשלה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42" name="אליפסה 41"/>
          <p:cNvSpPr/>
          <p:nvPr/>
        </p:nvSpPr>
        <p:spPr>
          <a:xfrm>
            <a:off x="4249597" y="1706981"/>
            <a:ext cx="1249682" cy="89133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הפצ"ר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43" name="אליפסה 42"/>
          <p:cNvSpPr/>
          <p:nvPr/>
        </p:nvSpPr>
        <p:spPr>
          <a:xfrm>
            <a:off x="525275" y="1235946"/>
            <a:ext cx="1044334" cy="1378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ו</a:t>
            </a:r>
            <a:r>
              <a:rPr lang="he-IL" sz="1400" dirty="0" smtClean="0">
                <a:solidFill>
                  <a:schemeClr val="tx1"/>
                </a:solidFill>
              </a:rPr>
              <a:t>דובר צה"ל</a:t>
            </a:r>
            <a:endParaRPr lang="he-IL" sz="1400" dirty="0"/>
          </a:p>
        </p:txBody>
      </p:sp>
      <p:sp>
        <p:nvSpPr>
          <p:cNvPr id="44" name="אליפסה 43"/>
          <p:cNvSpPr/>
          <p:nvPr/>
        </p:nvSpPr>
        <p:spPr>
          <a:xfrm>
            <a:off x="2361018" y="456170"/>
            <a:ext cx="1169814" cy="11707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רמטכ"ל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45" name="אליפסה 44"/>
          <p:cNvSpPr/>
          <p:nvPr/>
        </p:nvSpPr>
        <p:spPr>
          <a:xfrm>
            <a:off x="4930205" y="0"/>
            <a:ext cx="2619921" cy="14241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ראש הממשלה והקבינט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46" name="אליפסה 45"/>
          <p:cNvSpPr/>
          <p:nvPr/>
        </p:nvSpPr>
        <p:spPr>
          <a:xfrm>
            <a:off x="8630632" y="774519"/>
            <a:ext cx="1493520" cy="1378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שר החוץ ומנכ"ל ומשרד החוץ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7" name="אליפסה 46"/>
          <p:cNvSpPr/>
          <p:nvPr/>
        </p:nvSpPr>
        <p:spPr>
          <a:xfrm>
            <a:off x="10538218" y="5154980"/>
            <a:ext cx="1493520" cy="1378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שגרירים זרים בישראל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8" name="אליפסה 47"/>
          <p:cNvSpPr/>
          <p:nvPr/>
        </p:nvSpPr>
        <p:spPr>
          <a:xfrm>
            <a:off x="10487416" y="2967144"/>
            <a:ext cx="1493520" cy="7323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נציגויות ישראל בעולם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49" name="אליפסה 48"/>
          <p:cNvSpPr/>
          <p:nvPr/>
        </p:nvSpPr>
        <p:spPr>
          <a:xfrm>
            <a:off x="10507638" y="1295633"/>
            <a:ext cx="1493520" cy="13781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שגריר ארצות הברית בישראל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50" name="אליפסה 49"/>
          <p:cNvSpPr/>
          <p:nvPr/>
        </p:nvSpPr>
        <p:spPr>
          <a:xfrm>
            <a:off x="3909024" y="5598556"/>
            <a:ext cx="3407173" cy="116287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מפגינים עזתיים בגדר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51" name="אליפסה 50"/>
          <p:cNvSpPr/>
          <p:nvPr/>
        </p:nvSpPr>
        <p:spPr>
          <a:xfrm>
            <a:off x="7711351" y="5487380"/>
            <a:ext cx="2514526" cy="12693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דעת הקהל בעולם הערבי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52" name="אליפסה 51"/>
          <p:cNvSpPr/>
          <p:nvPr/>
        </p:nvSpPr>
        <p:spPr>
          <a:xfrm>
            <a:off x="7202173" y="3567794"/>
            <a:ext cx="2675709" cy="7776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>
                <a:solidFill>
                  <a:schemeClr val="tx1"/>
                </a:solidFill>
              </a:rPr>
              <a:t>מדינות ערב המתונות מצרים, ירדן מפרציות</a:t>
            </a:r>
            <a:endParaRPr lang="he-IL" sz="1200" dirty="0">
              <a:solidFill>
                <a:schemeClr val="tx1"/>
              </a:solidFill>
            </a:endParaRPr>
          </a:p>
        </p:txBody>
      </p:sp>
      <p:sp>
        <p:nvSpPr>
          <p:cNvPr id="53" name="אליפסה 52"/>
          <p:cNvSpPr/>
          <p:nvPr/>
        </p:nvSpPr>
        <p:spPr>
          <a:xfrm>
            <a:off x="1626820" y="3486149"/>
            <a:ext cx="952855" cy="8973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מח"ט דרומית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54" name="אליפסה 53"/>
          <p:cNvSpPr/>
          <p:nvPr/>
        </p:nvSpPr>
        <p:spPr>
          <a:xfrm>
            <a:off x="3294729" y="3430644"/>
            <a:ext cx="1064130" cy="8973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מח"ט צפונית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37" name="כותרת 36"/>
          <p:cNvSpPr>
            <a:spLocks noGrp="1"/>
          </p:cNvSpPr>
          <p:nvPr>
            <p:ph type="title"/>
          </p:nvPr>
        </p:nvSpPr>
        <p:spPr>
          <a:xfrm>
            <a:off x="9168714" y="365126"/>
            <a:ext cx="2812222" cy="318572"/>
          </a:xfrm>
        </p:spPr>
        <p:txBody>
          <a:bodyPr>
            <a:normAutofit fontScale="90000"/>
          </a:bodyPr>
          <a:lstStyle/>
          <a:p>
            <a:r>
              <a:rPr lang="he-IL" sz="3200" b="1" u="sng" dirty="0" smtClean="0"/>
              <a:t>מפה מושגית</a:t>
            </a:r>
            <a:endParaRPr lang="he-IL" sz="3200" b="1" u="sng" dirty="0"/>
          </a:p>
        </p:txBody>
      </p:sp>
      <p:sp>
        <p:nvSpPr>
          <p:cNvPr id="57" name="מציין מיקום תוכן 56"/>
          <p:cNvSpPr>
            <a:spLocks noGrp="1"/>
          </p:cNvSpPr>
          <p:nvPr>
            <p:ph idx="1"/>
          </p:nvPr>
        </p:nvSpPr>
        <p:spPr>
          <a:xfrm>
            <a:off x="676934" y="4604991"/>
            <a:ext cx="2550055" cy="7460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lnSpcReduction="10000"/>
          </a:bodyPr>
          <a:lstStyle/>
          <a:p>
            <a:pPr algn="ctr"/>
            <a:r>
              <a:rPr lang="he-IL" sz="1600" dirty="0" smtClean="0">
                <a:solidFill>
                  <a:schemeClr val="tx1"/>
                </a:solidFill>
              </a:rPr>
              <a:t>מתאם הפעולות בשטחים</a:t>
            </a:r>
            <a:endParaRPr lang="he-IL" sz="1600" dirty="0">
              <a:solidFill>
                <a:schemeClr val="tx1"/>
              </a:solidFill>
            </a:endParaRPr>
          </a:p>
        </p:txBody>
      </p:sp>
      <p:cxnSp>
        <p:nvCxnSpPr>
          <p:cNvPr id="59" name="מחבר חץ ישר 58"/>
          <p:cNvCxnSpPr>
            <a:stCxn id="45" idx="2"/>
            <a:endCxn id="44" idx="6"/>
          </p:cNvCxnSpPr>
          <p:nvPr/>
        </p:nvCxnSpPr>
        <p:spPr>
          <a:xfrm flipH="1">
            <a:off x="3530832" y="712061"/>
            <a:ext cx="1399373" cy="329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מחבר מעוקל 63"/>
          <p:cNvCxnSpPr/>
          <p:nvPr/>
        </p:nvCxnSpPr>
        <p:spPr>
          <a:xfrm>
            <a:off x="3703249" y="2677885"/>
            <a:ext cx="1547757" cy="1031533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מלבן 64"/>
          <p:cNvSpPr/>
          <p:nvPr/>
        </p:nvSpPr>
        <p:spPr>
          <a:xfrm>
            <a:off x="4363476" y="2776417"/>
            <a:ext cx="56672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200" dirty="0" smtClean="0"/>
              <a:t>מעגל שלישי 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29197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מגמות ותופעות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65205" y="208511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שקף זה צריך להסביר את המגמות והתופעות שבאו לידי ביטוי במפה המושגית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165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"</a:t>
            </a:r>
            <a:r>
              <a:rPr lang="he-IL" b="1" u="sng" dirty="0" smtClean="0"/>
              <a:t>רעיון האמצע</a:t>
            </a:r>
            <a:r>
              <a:rPr lang="he-IL" dirty="0" smtClean="0"/>
              <a:t>"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הסבירו את רעיון האמצע דרך השחקנים</a:t>
            </a:r>
          </a:p>
          <a:p>
            <a:r>
              <a:rPr lang="he-IL" dirty="0" smtClean="0"/>
              <a:t>האם קיימים אדריכל או אדריכלים</a:t>
            </a:r>
          </a:p>
        </p:txBody>
      </p:sp>
    </p:spTree>
    <p:extLst>
      <p:ext uri="{BB962C8B-B14F-4D97-AF65-F5344CB8AC3E}">
        <p14:creationId xmlns:p14="http://schemas.microsoft.com/office/powerpoint/2010/main" val="19877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u="sng" dirty="0" smtClean="0"/>
              <a:t>מתחים</a:t>
            </a:r>
            <a:endParaRPr lang="he-IL" b="1" u="sng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מהם המתחים שנוצרו באירוע בין הרמות השונות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073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3289</TotalTime>
  <Words>423</Words>
  <Application>Microsoft Office PowerPoint</Application>
  <PresentationFormat>מסך רחב</PresentationFormat>
  <Paragraphs>59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תרגילון מספר 1 העימותים בגבול ישראל רצועת עזה </vt:lpstr>
      <vt:lpstr>לו"ז משימה </vt:lpstr>
      <vt:lpstr>חלוקה לצוותי עבודה</vt:lpstr>
      <vt:lpstr>אופן ביצוע התרגיל</vt:lpstr>
      <vt:lpstr>אופן ביצוע התרגיל</vt:lpstr>
      <vt:lpstr>מפה מושגית</vt:lpstr>
      <vt:lpstr>מגמות ותופעות</vt:lpstr>
      <vt:lpstr>"רעיון האמצע"</vt:lpstr>
      <vt:lpstr>מתחים</vt:lpstr>
      <vt:lpstr>"אסטרטגיה כתכנון ואסטרטגיה כפעולה"</vt:lpstr>
    </vt:vector>
  </TitlesOfParts>
  <Company>Israel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Administrator</dc:creator>
  <cp:lastModifiedBy>Administrator</cp:lastModifiedBy>
  <cp:revision>36</cp:revision>
  <dcterms:created xsi:type="dcterms:W3CDTF">2019-12-07T14:31:54Z</dcterms:created>
  <dcterms:modified xsi:type="dcterms:W3CDTF">2019-12-10T19:02:15Z</dcterms:modified>
</cp:coreProperties>
</file>