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45210" initials="u" lastIdx="1" clrIdx="0">
    <p:extLst>
      <p:ext uri="{19B8F6BF-5375-455C-9EA6-DF929625EA0E}">
        <p15:presenceInfo xmlns:p15="http://schemas.microsoft.com/office/powerpoint/2012/main" userId="S-1-5-21-3847189713-4100841140-3674433058-257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68D1F5-F48B-4A14-BA77-A09C6F562116}" type="datetimeFigureOut">
              <a:rPr lang="en-US" smtClean="0"/>
              <a:t>9/23/2019</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C68DFC-1269-4B84-AD77-3C27F1C1F8AF}" type="slidenum">
              <a:rPr lang="en-US" smtClean="0"/>
              <a:t>‹#›</a:t>
            </a:fld>
            <a:endParaRPr lang="en-US"/>
          </a:p>
        </p:txBody>
      </p:sp>
    </p:spTree>
    <p:extLst>
      <p:ext uri="{BB962C8B-B14F-4D97-AF65-F5344CB8AC3E}">
        <p14:creationId xmlns:p14="http://schemas.microsoft.com/office/powerpoint/2010/main" val="3512257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EEC68DFC-1269-4B84-AD77-3C27F1C1F8AF}" type="slidenum">
              <a:rPr lang="en-US" smtClean="0"/>
              <a:t>3</a:t>
            </a:fld>
            <a:endParaRPr lang="en-US"/>
          </a:p>
        </p:txBody>
      </p:sp>
    </p:spTree>
    <p:extLst>
      <p:ext uri="{BB962C8B-B14F-4D97-AF65-F5344CB8AC3E}">
        <p14:creationId xmlns:p14="http://schemas.microsoft.com/office/powerpoint/2010/main" val="3505169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EEC68DFC-1269-4B84-AD77-3C27F1C1F8AF}" type="slidenum">
              <a:rPr lang="en-US" smtClean="0"/>
              <a:t>7</a:t>
            </a:fld>
            <a:endParaRPr lang="en-US"/>
          </a:p>
        </p:txBody>
      </p:sp>
    </p:spTree>
    <p:extLst>
      <p:ext uri="{BB962C8B-B14F-4D97-AF65-F5344CB8AC3E}">
        <p14:creationId xmlns:p14="http://schemas.microsoft.com/office/powerpoint/2010/main" val="289343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83253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82894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62390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109345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44118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9/23/2019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48568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86B782D0-0E0E-4A9B-8E0C-EA7D8E0E8157}" type="datetimeFigureOut">
              <a:rPr lang="en-US" smtClean="0"/>
              <a:t>9/23/2019</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62469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86B782D0-0E0E-4A9B-8E0C-EA7D8E0E8157}" type="datetimeFigureOut">
              <a:rPr lang="en-US" smtClean="0"/>
              <a:t>9/23/2019</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465329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86B782D0-0E0E-4A9B-8E0C-EA7D8E0E8157}" type="datetimeFigureOut">
              <a:rPr lang="en-US" smtClean="0"/>
              <a:t>9/23/2019</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358164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9/23/2019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7394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86B782D0-0E0E-4A9B-8E0C-EA7D8E0E8157}" type="datetimeFigureOut">
              <a:rPr lang="en-US" smtClean="0"/>
              <a:t>9/23/2019</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2C44F7-4D3C-456B-B1F8-02CFCF30D0AE}" type="slidenum">
              <a:rPr lang="en-US" smtClean="0"/>
              <a:t>‹#›</a:t>
            </a:fld>
            <a:endParaRPr lang="en-US"/>
          </a:p>
        </p:txBody>
      </p:sp>
    </p:spTree>
    <p:extLst>
      <p:ext uri="{BB962C8B-B14F-4D97-AF65-F5344CB8AC3E}">
        <p14:creationId xmlns:p14="http://schemas.microsoft.com/office/powerpoint/2010/main" val="16680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782D0-0E0E-4A9B-8E0C-EA7D8E0E8157}" type="datetimeFigureOut">
              <a:rPr lang="en-US" smtClean="0"/>
              <a:t>9/23/2019</a:t>
            </a:fld>
            <a:endParaRPr lang="en-US"/>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C44F7-4D3C-456B-B1F8-02CFCF30D0AE}" type="slidenum">
              <a:rPr lang="en-US" smtClean="0"/>
              <a:t>‹#›</a:t>
            </a:fld>
            <a:endParaRPr lang="en-US"/>
          </a:p>
        </p:txBody>
      </p:sp>
    </p:spTree>
    <p:extLst>
      <p:ext uri="{BB962C8B-B14F-4D97-AF65-F5344CB8AC3E}">
        <p14:creationId xmlns:p14="http://schemas.microsoft.com/office/powerpoint/2010/main" val="1382525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Lieutenant colonel </a:t>
            </a:r>
            <a:r>
              <a:rPr lang="en-US" b="1" dirty="0" err="1" smtClean="0"/>
              <a:t>Aviad</a:t>
            </a:r>
            <a:r>
              <a:rPr lang="en-US" b="1" dirty="0" smtClean="0"/>
              <a:t> </a:t>
            </a:r>
            <a:r>
              <a:rPr lang="en-US" b="1" dirty="0" err="1" smtClean="0"/>
              <a:t>Atia</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7869" t="5022" r="14367"/>
          <a:stretch/>
        </p:blipFill>
        <p:spPr>
          <a:xfrm>
            <a:off x="0" y="0"/>
            <a:ext cx="2751221" cy="1690688"/>
          </a:xfrm>
          <a:prstGeom prst="rect">
            <a:avLst/>
          </a:prstGeom>
        </p:spPr>
      </p:pic>
      <p:pic>
        <p:nvPicPr>
          <p:cNvPr id="5" name="מציין מיקום תוכן 5"/>
          <p:cNvPicPr>
            <a:picLocks noChangeAspect="1"/>
          </p:cNvPicPr>
          <p:nvPr/>
        </p:nvPicPr>
        <p:blipFill>
          <a:blip r:embed="rId3"/>
          <a:stretch>
            <a:fillRect/>
          </a:stretch>
        </p:blipFill>
        <p:spPr>
          <a:xfrm>
            <a:off x="-1" y="1906087"/>
            <a:ext cx="1579669" cy="1341236"/>
          </a:xfrm>
          <a:prstGeom prst="rect">
            <a:avLst/>
          </a:prstGeom>
        </p:spPr>
      </p:pic>
      <p:sp>
        <p:nvSpPr>
          <p:cNvPr id="6" name="TextBox 5"/>
          <p:cNvSpPr txBox="1"/>
          <p:nvPr/>
        </p:nvSpPr>
        <p:spPr>
          <a:xfrm>
            <a:off x="117469" y="2253539"/>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82389" y="1906892"/>
            <a:ext cx="8803387" cy="396274"/>
          </a:xfrm>
          <a:prstGeom prst="rect">
            <a:avLst/>
          </a:prstGeom>
        </p:spPr>
      </p:pic>
      <p:sp>
        <p:nvSpPr>
          <p:cNvPr id="8" name="TextBox 7"/>
          <p:cNvSpPr txBox="1"/>
          <p:nvPr/>
        </p:nvSpPr>
        <p:spPr>
          <a:xfrm>
            <a:off x="1697138" y="1933834"/>
            <a:ext cx="7042634" cy="369332"/>
          </a:xfrm>
          <a:prstGeom prst="rect">
            <a:avLst/>
          </a:prstGeom>
          <a:noFill/>
        </p:spPr>
        <p:txBody>
          <a:bodyPr wrap="none" rtlCol="0">
            <a:spAutoFit/>
          </a:bodyPr>
          <a:lstStyle/>
          <a:p>
            <a:r>
              <a:rPr lang="en-US" dirty="0" smtClean="0"/>
              <a:t>Current position- commander of the southern monitorin</a:t>
            </a:r>
            <a:r>
              <a:rPr lang="en-US" dirty="0"/>
              <a:t>g</a:t>
            </a:r>
            <a:r>
              <a:rPr lang="en-US" dirty="0" smtClean="0"/>
              <a:t> unit </a:t>
            </a:r>
            <a:r>
              <a:rPr lang="he-IL" b="1" dirty="0" smtClean="0">
                <a:latin typeface="David" panose="020E0502060401010101" pitchFamily="34" charset="-79"/>
                <a:cs typeface="David" panose="020E0502060401010101" pitchFamily="34" charset="-79"/>
              </a:rPr>
              <a:t>(</a:t>
            </a:r>
            <a:r>
              <a:rPr lang="he-IL" b="1" dirty="0" err="1" smtClean="0">
                <a:latin typeface="David" panose="020E0502060401010101" pitchFamily="34" charset="-79"/>
                <a:cs typeface="David" panose="020E0502060401010101" pitchFamily="34" charset="-79"/>
              </a:rPr>
              <a:t>יב"א</a:t>
            </a:r>
            <a:r>
              <a:rPr lang="he-IL" b="1" dirty="0" smtClean="0">
                <a:latin typeface="David" panose="020E0502060401010101" pitchFamily="34" charset="-79"/>
                <a:cs typeface="David" panose="020E0502060401010101" pitchFamily="34" charset="-79"/>
              </a:rPr>
              <a:t> 509)</a:t>
            </a:r>
            <a:r>
              <a:rPr lang="en-US" dirty="0" smtClean="0"/>
              <a:t> </a:t>
            </a:r>
            <a:endParaRPr lang="en-US" dirty="0"/>
          </a:p>
        </p:txBody>
      </p:sp>
      <p:pic>
        <p:nvPicPr>
          <p:cNvPr id="9" name="תמונה 8"/>
          <p:cNvPicPr>
            <a:picLocks noChangeAspect="1"/>
          </p:cNvPicPr>
          <p:nvPr/>
        </p:nvPicPr>
        <p:blipFill>
          <a:blip r:embed="rId4"/>
          <a:stretch>
            <a:fillRect/>
          </a:stretch>
        </p:blipFill>
        <p:spPr>
          <a:xfrm>
            <a:off x="1682389" y="2378567"/>
            <a:ext cx="8803387" cy="396274"/>
          </a:xfrm>
          <a:prstGeom prst="rect">
            <a:avLst/>
          </a:prstGeom>
        </p:spPr>
      </p:pic>
      <p:sp>
        <p:nvSpPr>
          <p:cNvPr id="10" name="TextBox 9"/>
          <p:cNvSpPr txBox="1"/>
          <p:nvPr/>
        </p:nvSpPr>
        <p:spPr>
          <a:xfrm>
            <a:off x="1697138" y="2405509"/>
            <a:ext cx="5374100" cy="369332"/>
          </a:xfrm>
          <a:prstGeom prst="rect">
            <a:avLst/>
          </a:prstGeom>
          <a:noFill/>
        </p:spPr>
        <p:txBody>
          <a:bodyPr wrap="none" rtlCol="0">
            <a:spAutoFit/>
          </a:bodyPr>
          <a:lstStyle/>
          <a:p>
            <a:r>
              <a:rPr lang="en-US" dirty="0" smtClean="0"/>
              <a:t>Previous position- Air Force flight supervisor since 2000</a:t>
            </a:r>
            <a:endParaRPr lang="en-US" dirty="0"/>
          </a:p>
        </p:txBody>
      </p:sp>
      <p:pic>
        <p:nvPicPr>
          <p:cNvPr id="11" name="תמונה 10"/>
          <p:cNvPicPr>
            <a:picLocks noChangeAspect="1"/>
          </p:cNvPicPr>
          <p:nvPr/>
        </p:nvPicPr>
        <p:blipFill>
          <a:blip r:embed="rId4"/>
          <a:stretch>
            <a:fillRect/>
          </a:stretch>
        </p:blipFill>
        <p:spPr>
          <a:xfrm>
            <a:off x="1682389" y="2878575"/>
            <a:ext cx="8803387" cy="396274"/>
          </a:xfrm>
          <a:prstGeom prst="rect">
            <a:avLst/>
          </a:prstGeom>
        </p:spPr>
      </p:pic>
      <p:sp>
        <p:nvSpPr>
          <p:cNvPr id="12" name="TextBox 11"/>
          <p:cNvSpPr txBox="1"/>
          <p:nvPr/>
        </p:nvSpPr>
        <p:spPr>
          <a:xfrm>
            <a:off x="1697138" y="2905517"/>
            <a:ext cx="5758756" cy="369332"/>
          </a:xfrm>
          <a:prstGeom prst="rect">
            <a:avLst/>
          </a:prstGeom>
          <a:noFill/>
        </p:spPr>
        <p:txBody>
          <a:bodyPr wrap="none" rtlCol="0">
            <a:spAutoFit/>
          </a:bodyPr>
          <a:lstStyle/>
          <a:p>
            <a:r>
              <a:rPr lang="en-US" dirty="0" smtClean="0"/>
              <a:t>Previous position- commander of the Air Force control unit </a:t>
            </a:r>
            <a:endParaRPr lang="en-US" dirty="0"/>
          </a:p>
        </p:txBody>
      </p:sp>
      <p:pic>
        <p:nvPicPr>
          <p:cNvPr id="13" name="מציין מיקום תוכן 5"/>
          <p:cNvPicPr>
            <a:picLocks noChangeAspect="1"/>
          </p:cNvPicPr>
          <p:nvPr/>
        </p:nvPicPr>
        <p:blipFill>
          <a:blip r:embed="rId3"/>
          <a:stretch>
            <a:fillRect/>
          </a:stretch>
        </p:blipFill>
        <p:spPr>
          <a:xfrm>
            <a:off x="-3" y="3462722"/>
            <a:ext cx="1579669" cy="1341236"/>
          </a:xfrm>
          <a:prstGeom prst="rect">
            <a:avLst/>
          </a:prstGeom>
        </p:spPr>
      </p:pic>
      <p:sp>
        <p:nvSpPr>
          <p:cNvPr id="14" name="TextBox 13"/>
          <p:cNvSpPr txBox="1"/>
          <p:nvPr/>
        </p:nvSpPr>
        <p:spPr>
          <a:xfrm>
            <a:off x="117469" y="374717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6" name="תמונה 15"/>
          <p:cNvPicPr>
            <a:picLocks noChangeAspect="1"/>
          </p:cNvPicPr>
          <p:nvPr/>
        </p:nvPicPr>
        <p:blipFill>
          <a:blip r:embed="rId4"/>
          <a:stretch>
            <a:fillRect/>
          </a:stretch>
        </p:blipFill>
        <p:spPr>
          <a:xfrm>
            <a:off x="1694306" y="3462722"/>
            <a:ext cx="8803387" cy="396274"/>
          </a:xfrm>
          <a:prstGeom prst="rect">
            <a:avLst/>
          </a:prstGeom>
        </p:spPr>
      </p:pic>
      <p:sp>
        <p:nvSpPr>
          <p:cNvPr id="18" name="TextBox 17"/>
          <p:cNvSpPr txBox="1"/>
          <p:nvPr/>
        </p:nvSpPr>
        <p:spPr>
          <a:xfrm>
            <a:off x="1694306" y="3489664"/>
            <a:ext cx="7769819" cy="369332"/>
          </a:xfrm>
          <a:prstGeom prst="rect">
            <a:avLst/>
          </a:prstGeom>
          <a:noFill/>
        </p:spPr>
        <p:txBody>
          <a:bodyPr wrap="none" rtlCol="0">
            <a:spAutoFit/>
          </a:bodyPr>
          <a:lstStyle/>
          <a:p>
            <a:r>
              <a:rPr lang="en-US" dirty="0" smtClean="0"/>
              <a:t>BA in government, diplomacy and strategy from the I.D.C (graduated with honors)</a:t>
            </a:r>
            <a:endParaRPr lang="en-US" dirty="0"/>
          </a:p>
        </p:txBody>
      </p:sp>
      <p:pic>
        <p:nvPicPr>
          <p:cNvPr id="19" name="מציין מיקום תוכן 5"/>
          <p:cNvPicPr>
            <a:picLocks noChangeAspect="1"/>
          </p:cNvPicPr>
          <p:nvPr/>
        </p:nvPicPr>
        <p:blipFill>
          <a:blip r:embed="rId3"/>
          <a:stretch>
            <a:fillRect/>
          </a:stretch>
        </p:blipFill>
        <p:spPr>
          <a:xfrm>
            <a:off x="0" y="4970169"/>
            <a:ext cx="1579669" cy="1341236"/>
          </a:xfrm>
          <a:prstGeom prst="rect">
            <a:avLst/>
          </a:prstGeom>
        </p:spPr>
      </p:pic>
      <p:sp>
        <p:nvSpPr>
          <p:cNvPr id="20" name="TextBox 19"/>
          <p:cNvSpPr txBox="1"/>
          <p:nvPr/>
        </p:nvSpPr>
        <p:spPr>
          <a:xfrm>
            <a:off x="114263" y="5317621"/>
            <a:ext cx="1347933"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2" name="תמונה 21"/>
          <p:cNvPicPr>
            <a:picLocks noChangeAspect="1"/>
          </p:cNvPicPr>
          <p:nvPr/>
        </p:nvPicPr>
        <p:blipFill>
          <a:blip r:embed="rId4"/>
          <a:stretch>
            <a:fillRect/>
          </a:stretch>
        </p:blipFill>
        <p:spPr>
          <a:xfrm>
            <a:off x="1682389" y="4970169"/>
            <a:ext cx="8803387" cy="396274"/>
          </a:xfrm>
          <a:prstGeom prst="rect">
            <a:avLst/>
          </a:prstGeom>
        </p:spPr>
      </p:pic>
      <p:sp>
        <p:nvSpPr>
          <p:cNvPr id="23" name="TextBox 22"/>
          <p:cNvSpPr txBox="1"/>
          <p:nvPr/>
        </p:nvSpPr>
        <p:spPr>
          <a:xfrm>
            <a:off x="1693932" y="5018552"/>
            <a:ext cx="6098593" cy="369332"/>
          </a:xfrm>
          <a:prstGeom prst="rect">
            <a:avLst/>
          </a:prstGeom>
          <a:noFill/>
        </p:spPr>
        <p:txBody>
          <a:bodyPr wrap="none" rtlCol="0">
            <a:spAutoFit/>
          </a:bodyPr>
          <a:lstStyle/>
          <a:p>
            <a:r>
              <a:rPr lang="en-US" dirty="0" smtClean="0"/>
              <a:t>Year of birth- 1978, residence- </a:t>
            </a:r>
            <a:r>
              <a:rPr lang="en-US" dirty="0" err="1"/>
              <a:t>T</a:t>
            </a:r>
            <a:r>
              <a:rPr lang="en-US" dirty="0" err="1" smtClean="0"/>
              <a:t>ali</a:t>
            </a:r>
            <a:r>
              <a:rPr lang="en-US" dirty="0" smtClean="0"/>
              <a:t> camp, Ramon Air Force base</a:t>
            </a:r>
            <a:endParaRPr lang="en-US" dirty="0"/>
          </a:p>
        </p:txBody>
      </p:sp>
      <p:pic>
        <p:nvPicPr>
          <p:cNvPr id="24" name="תמונה 23"/>
          <p:cNvPicPr>
            <a:picLocks noChangeAspect="1"/>
          </p:cNvPicPr>
          <p:nvPr/>
        </p:nvPicPr>
        <p:blipFill>
          <a:blip r:embed="rId4"/>
          <a:stretch>
            <a:fillRect/>
          </a:stretch>
        </p:blipFill>
        <p:spPr>
          <a:xfrm>
            <a:off x="1682388" y="5431759"/>
            <a:ext cx="8803387" cy="396274"/>
          </a:xfrm>
          <a:prstGeom prst="rect">
            <a:avLst/>
          </a:prstGeom>
        </p:spPr>
      </p:pic>
      <p:sp>
        <p:nvSpPr>
          <p:cNvPr id="25" name="TextBox 24"/>
          <p:cNvSpPr txBox="1"/>
          <p:nvPr/>
        </p:nvSpPr>
        <p:spPr>
          <a:xfrm>
            <a:off x="1693932" y="5462675"/>
            <a:ext cx="5258747" cy="369332"/>
          </a:xfrm>
          <a:prstGeom prst="rect">
            <a:avLst/>
          </a:prstGeom>
          <a:noFill/>
        </p:spPr>
        <p:txBody>
          <a:bodyPr wrap="none" rtlCol="0">
            <a:spAutoFit/>
          </a:bodyPr>
          <a:lstStyle/>
          <a:p>
            <a:r>
              <a:rPr lang="en-US" dirty="0" smtClean="0"/>
              <a:t>Married to </a:t>
            </a:r>
            <a:r>
              <a:rPr lang="en-US" dirty="0"/>
              <a:t>Y</a:t>
            </a:r>
            <a:r>
              <a:rPr lang="en-US" dirty="0" smtClean="0"/>
              <a:t>ael and father to Mika, </a:t>
            </a:r>
            <a:r>
              <a:rPr lang="en-US" dirty="0" err="1" smtClean="0"/>
              <a:t>Maayan</a:t>
            </a:r>
            <a:r>
              <a:rPr lang="en-US" dirty="0" smtClean="0"/>
              <a:t> and Rona </a:t>
            </a:r>
            <a:endParaRPr lang="en-US" dirty="0"/>
          </a:p>
        </p:txBody>
      </p:sp>
      <p:pic>
        <p:nvPicPr>
          <p:cNvPr id="26" name="תמונה 25"/>
          <p:cNvPicPr>
            <a:picLocks noChangeAspect="1"/>
          </p:cNvPicPr>
          <p:nvPr/>
        </p:nvPicPr>
        <p:blipFill>
          <a:blip r:embed="rId4"/>
          <a:stretch>
            <a:fillRect/>
          </a:stretch>
        </p:blipFill>
        <p:spPr>
          <a:xfrm>
            <a:off x="1682388" y="5858949"/>
            <a:ext cx="8803387" cy="396274"/>
          </a:xfrm>
          <a:prstGeom prst="rect">
            <a:avLst/>
          </a:prstGeom>
        </p:spPr>
      </p:pic>
      <p:sp>
        <p:nvSpPr>
          <p:cNvPr id="27" name="TextBox 26"/>
          <p:cNvSpPr txBox="1"/>
          <p:nvPr/>
        </p:nvSpPr>
        <p:spPr>
          <a:xfrm>
            <a:off x="1693932" y="5879856"/>
            <a:ext cx="4340740" cy="369332"/>
          </a:xfrm>
          <a:prstGeom prst="rect">
            <a:avLst/>
          </a:prstGeom>
          <a:noFill/>
        </p:spPr>
        <p:txBody>
          <a:bodyPr wrap="none" rtlCol="0">
            <a:spAutoFit/>
          </a:bodyPr>
          <a:lstStyle/>
          <a:p>
            <a:r>
              <a:rPr lang="en-US" dirty="0" smtClean="0"/>
              <a:t>Hobbies- reading, running and photography </a:t>
            </a:r>
            <a:endParaRPr lang="en-US" dirty="0"/>
          </a:p>
        </p:txBody>
      </p:sp>
    </p:spTree>
    <p:extLst>
      <p:ext uri="{BB962C8B-B14F-4D97-AF65-F5344CB8AC3E}">
        <p14:creationId xmlns:p14="http://schemas.microsoft.com/office/powerpoint/2010/main" val="3397256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Sima Spritzer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7941" t="12814" r="24872"/>
          <a:stretch/>
        </p:blipFill>
        <p:spPr>
          <a:xfrm>
            <a:off x="0" y="1"/>
            <a:ext cx="2983832" cy="1690688"/>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27569" y="2235824"/>
            <a:ext cx="1324530" cy="646331"/>
          </a:xfrm>
          <a:prstGeom prst="rect">
            <a:avLst/>
          </a:prstGeom>
          <a:noFill/>
        </p:spPr>
        <p:txBody>
          <a:bodyPr wrap="none" rtlCol="0">
            <a:spAutoFit/>
          </a:bodyPr>
          <a:lstStyle/>
          <a:p>
            <a:r>
              <a:rPr lang="en-US" dirty="0" smtClean="0"/>
              <a:t>Professional</a:t>
            </a:r>
          </a:p>
          <a:p>
            <a:r>
              <a:rPr lang="en-US" dirty="0" smtClean="0"/>
              <a:t>background</a:t>
            </a:r>
            <a:endParaRPr lang="en-US" dirty="0"/>
          </a:p>
        </p:txBody>
      </p:sp>
      <p:pic>
        <p:nvPicPr>
          <p:cNvPr id="7" name="מציין מיקום תוכן 8"/>
          <p:cNvPicPr>
            <a:picLocks noChangeAspect="1"/>
          </p:cNvPicPr>
          <p:nvPr/>
        </p:nvPicPr>
        <p:blipFill>
          <a:blip r:embed="rId4"/>
          <a:stretch>
            <a:fillRect/>
          </a:stretch>
        </p:blipFill>
        <p:spPr>
          <a:xfrm>
            <a:off x="1667133" y="1888371"/>
            <a:ext cx="8803387" cy="622771"/>
          </a:xfrm>
          <a:prstGeom prst="rect">
            <a:avLst/>
          </a:prstGeom>
        </p:spPr>
      </p:pic>
      <p:sp>
        <p:nvSpPr>
          <p:cNvPr id="8" name="TextBox 7"/>
          <p:cNvSpPr txBox="1"/>
          <p:nvPr/>
        </p:nvSpPr>
        <p:spPr>
          <a:xfrm>
            <a:off x="1628034" y="1906004"/>
            <a:ext cx="8803386" cy="646331"/>
          </a:xfrm>
          <a:prstGeom prst="rect">
            <a:avLst/>
          </a:prstGeom>
          <a:noFill/>
        </p:spPr>
        <p:txBody>
          <a:bodyPr wrap="square" rtlCol="0">
            <a:spAutoFit/>
          </a:bodyPr>
          <a:lstStyle/>
          <a:p>
            <a:r>
              <a:rPr lang="en-US" dirty="0" smtClean="0"/>
              <a:t>Current position- Director of the Licensing and new banks unit, banks supervision, Bank of Israel </a:t>
            </a:r>
            <a:endParaRPr lang="en-US" dirty="0"/>
          </a:p>
        </p:txBody>
      </p:sp>
      <p:pic>
        <p:nvPicPr>
          <p:cNvPr id="9" name="מציין מיקום תוכן 8"/>
          <p:cNvPicPr>
            <a:picLocks noChangeAspect="1"/>
          </p:cNvPicPr>
          <p:nvPr/>
        </p:nvPicPr>
        <p:blipFill>
          <a:blip r:embed="rId4"/>
          <a:stretch>
            <a:fillRect/>
          </a:stretch>
        </p:blipFill>
        <p:spPr>
          <a:xfrm>
            <a:off x="1667131" y="2550355"/>
            <a:ext cx="8803387" cy="632138"/>
          </a:xfrm>
          <a:prstGeom prst="rect">
            <a:avLst/>
          </a:prstGeom>
        </p:spPr>
      </p:pic>
      <p:sp>
        <p:nvSpPr>
          <p:cNvPr id="10" name="TextBox 9"/>
          <p:cNvSpPr txBox="1"/>
          <p:nvPr/>
        </p:nvSpPr>
        <p:spPr>
          <a:xfrm>
            <a:off x="1652905" y="2551006"/>
            <a:ext cx="8803387" cy="646331"/>
          </a:xfrm>
          <a:prstGeom prst="rect">
            <a:avLst/>
          </a:prstGeom>
          <a:noFill/>
        </p:spPr>
        <p:txBody>
          <a:bodyPr wrap="square" rtlCol="0">
            <a:spAutoFit/>
          </a:bodyPr>
          <a:lstStyle/>
          <a:p>
            <a:r>
              <a:rPr lang="en-US" dirty="0" smtClean="0"/>
              <a:t>Previous position- Director of banks supervision- money laundering and terror financing, Bank of Israel  </a:t>
            </a:r>
            <a:endParaRPr lang="en-US" dirty="0"/>
          </a:p>
        </p:txBody>
      </p:sp>
      <p:pic>
        <p:nvPicPr>
          <p:cNvPr id="11" name="מציין מיקום תוכן 8"/>
          <p:cNvPicPr>
            <a:picLocks noChangeAspect="1"/>
          </p:cNvPicPr>
          <p:nvPr/>
        </p:nvPicPr>
        <p:blipFill>
          <a:blip r:embed="rId4"/>
          <a:stretch>
            <a:fillRect/>
          </a:stretch>
        </p:blipFill>
        <p:spPr>
          <a:xfrm>
            <a:off x="1667130" y="3212182"/>
            <a:ext cx="8803387" cy="749616"/>
          </a:xfrm>
          <a:prstGeom prst="rect">
            <a:avLst/>
          </a:prstGeom>
        </p:spPr>
      </p:pic>
      <p:sp>
        <p:nvSpPr>
          <p:cNvPr id="12" name="TextBox 11"/>
          <p:cNvSpPr txBox="1"/>
          <p:nvPr/>
        </p:nvSpPr>
        <p:spPr>
          <a:xfrm>
            <a:off x="1687040" y="3264879"/>
            <a:ext cx="8803387" cy="923330"/>
          </a:xfrm>
          <a:prstGeom prst="rect">
            <a:avLst/>
          </a:prstGeom>
          <a:noFill/>
        </p:spPr>
        <p:txBody>
          <a:bodyPr wrap="square" rtlCol="0">
            <a:spAutoFit/>
          </a:bodyPr>
          <a:lstStyle/>
          <a:p>
            <a:r>
              <a:rPr lang="en-US" dirty="0" smtClean="0"/>
              <a:t>Previous position- director of the </a:t>
            </a:r>
            <a:r>
              <a:rPr lang="en-US" dirty="0"/>
              <a:t>I</a:t>
            </a:r>
            <a:r>
              <a:rPr lang="en-US" dirty="0" smtClean="0"/>
              <a:t>nstitutional Assessment Unit,</a:t>
            </a:r>
            <a:r>
              <a:rPr lang="en-US" dirty="0"/>
              <a:t> banks supervision, Bank of Israel </a:t>
            </a:r>
          </a:p>
          <a:p>
            <a:r>
              <a:rPr lang="en-US" dirty="0" smtClean="0"/>
              <a:t>   </a:t>
            </a:r>
            <a:endParaRPr lang="en-US" dirty="0"/>
          </a:p>
        </p:txBody>
      </p:sp>
      <p:pic>
        <p:nvPicPr>
          <p:cNvPr id="13" name="מציין מיקום תוכן 5"/>
          <p:cNvPicPr>
            <a:picLocks noChangeAspect="1"/>
          </p:cNvPicPr>
          <p:nvPr/>
        </p:nvPicPr>
        <p:blipFill>
          <a:blip r:embed="rId3"/>
          <a:stretch>
            <a:fillRect/>
          </a:stretch>
        </p:blipFill>
        <p:spPr>
          <a:xfrm>
            <a:off x="-15006" y="4135836"/>
            <a:ext cx="1579669" cy="1341236"/>
          </a:xfrm>
          <a:prstGeom prst="rect">
            <a:avLst/>
          </a:prstGeom>
        </p:spPr>
      </p:pic>
      <p:sp>
        <p:nvSpPr>
          <p:cNvPr id="14" name="TextBox 13"/>
          <p:cNvSpPr txBox="1"/>
          <p:nvPr/>
        </p:nvSpPr>
        <p:spPr>
          <a:xfrm>
            <a:off x="117470" y="4380820"/>
            <a:ext cx="1344727" cy="646331"/>
          </a:xfrm>
          <a:prstGeom prst="rect">
            <a:avLst/>
          </a:prstGeom>
          <a:noFill/>
        </p:spPr>
        <p:txBody>
          <a:bodyPr wrap="none" rtlCol="0">
            <a:spAutoFit/>
          </a:bodyPr>
          <a:lstStyle/>
          <a:p>
            <a:r>
              <a:rPr lang="en-US" dirty="0" smtClean="0"/>
              <a:t>Academic</a:t>
            </a:r>
          </a:p>
          <a:p>
            <a:r>
              <a:rPr lang="en-US" dirty="0" smtClean="0"/>
              <a:t>Background </a:t>
            </a:r>
          </a:p>
        </p:txBody>
      </p:sp>
      <p:pic>
        <p:nvPicPr>
          <p:cNvPr id="16" name="מציין מיקום תוכן 8"/>
          <p:cNvPicPr>
            <a:picLocks noChangeAspect="1"/>
          </p:cNvPicPr>
          <p:nvPr/>
        </p:nvPicPr>
        <p:blipFill>
          <a:blip r:embed="rId4"/>
          <a:stretch>
            <a:fillRect/>
          </a:stretch>
        </p:blipFill>
        <p:spPr>
          <a:xfrm>
            <a:off x="1667129" y="4135836"/>
            <a:ext cx="8803387" cy="396274"/>
          </a:xfrm>
          <a:prstGeom prst="rect">
            <a:avLst/>
          </a:prstGeom>
        </p:spPr>
      </p:pic>
      <p:sp>
        <p:nvSpPr>
          <p:cNvPr id="18" name="TextBox 17"/>
          <p:cNvSpPr txBox="1"/>
          <p:nvPr/>
        </p:nvSpPr>
        <p:spPr>
          <a:xfrm>
            <a:off x="1647218" y="4188209"/>
            <a:ext cx="5032660" cy="646331"/>
          </a:xfrm>
          <a:prstGeom prst="rect">
            <a:avLst/>
          </a:prstGeom>
          <a:noFill/>
        </p:spPr>
        <p:txBody>
          <a:bodyPr wrap="none" rtlCol="0">
            <a:spAutoFit/>
          </a:bodyPr>
          <a:lstStyle/>
          <a:p>
            <a:r>
              <a:rPr lang="en-US" dirty="0" smtClean="0"/>
              <a:t>BA in Economy- Accounting (graduated with honors)</a:t>
            </a:r>
          </a:p>
          <a:p>
            <a:r>
              <a:rPr lang="en-US" dirty="0" smtClean="0"/>
              <a:t> </a:t>
            </a:r>
            <a:endParaRPr lang="en-US" dirty="0"/>
          </a:p>
        </p:txBody>
      </p:sp>
      <p:pic>
        <p:nvPicPr>
          <p:cNvPr id="19" name="מציין מיקום תוכן 8"/>
          <p:cNvPicPr>
            <a:picLocks noChangeAspect="1"/>
          </p:cNvPicPr>
          <p:nvPr/>
        </p:nvPicPr>
        <p:blipFill>
          <a:blip r:embed="rId4"/>
          <a:stretch>
            <a:fillRect/>
          </a:stretch>
        </p:blipFill>
        <p:spPr>
          <a:xfrm>
            <a:off x="1667129" y="4573391"/>
            <a:ext cx="8803387" cy="678564"/>
          </a:xfrm>
          <a:prstGeom prst="rect">
            <a:avLst/>
          </a:prstGeom>
        </p:spPr>
      </p:pic>
      <p:sp>
        <p:nvSpPr>
          <p:cNvPr id="20" name="TextBox 19"/>
          <p:cNvSpPr txBox="1"/>
          <p:nvPr/>
        </p:nvSpPr>
        <p:spPr>
          <a:xfrm>
            <a:off x="1697139" y="4605624"/>
            <a:ext cx="8734281" cy="646331"/>
          </a:xfrm>
          <a:prstGeom prst="rect">
            <a:avLst/>
          </a:prstGeom>
          <a:noFill/>
        </p:spPr>
        <p:txBody>
          <a:bodyPr wrap="square" rtlCol="0">
            <a:spAutoFit/>
          </a:bodyPr>
          <a:lstStyle/>
          <a:p>
            <a:r>
              <a:rPr lang="en-US" dirty="0" smtClean="0"/>
              <a:t>Master’s degree in Economy (specialization in Business Economics), within a</a:t>
            </a:r>
            <a:r>
              <a:rPr lang="en-US" dirty="0"/>
              <a:t> </a:t>
            </a:r>
            <a:r>
              <a:rPr lang="en-US" dirty="0" smtClean="0"/>
              <a:t>direct  economics PhD track (finished all the requirements except the PhD dissertation)  </a:t>
            </a:r>
            <a:endParaRPr lang="en-US" dirty="0"/>
          </a:p>
        </p:txBody>
      </p:sp>
      <p:pic>
        <p:nvPicPr>
          <p:cNvPr id="21" name="מציין מיקום תוכן 5"/>
          <p:cNvPicPr>
            <a:picLocks noChangeAspect="1"/>
          </p:cNvPicPr>
          <p:nvPr/>
        </p:nvPicPr>
        <p:blipFill>
          <a:blip r:embed="rId3"/>
          <a:stretch>
            <a:fillRect/>
          </a:stretch>
        </p:blipFill>
        <p:spPr>
          <a:xfrm>
            <a:off x="-15007" y="5521487"/>
            <a:ext cx="1579669" cy="1341236"/>
          </a:xfrm>
          <a:prstGeom prst="rect">
            <a:avLst/>
          </a:prstGeom>
        </p:spPr>
      </p:pic>
      <p:sp>
        <p:nvSpPr>
          <p:cNvPr id="22" name="TextBox 21"/>
          <p:cNvSpPr txBox="1"/>
          <p:nvPr/>
        </p:nvSpPr>
        <p:spPr>
          <a:xfrm>
            <a:off x="165835" y="5868940"/>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3" name="מציין מיקום תוכן 8"/>
          <p:cNvPicPr>
            <a:picLocks noChangeAspect="1"/>
          </p:cNvPicPr>
          <p:nvPr/>
        </p:nvPicPr>
        <p:blipFill>
          <a:blip r:embed="rId4"/>
          <a:stretch>
            <a:fillRect/>
          </a:stretch>
        </p:blipFill>
        <p:spPr>
          <a:xfrm>
            <a:off x="1667129" y="5547552"/>
            <a:ext cx="8803387" cy="396274"/>
          </a:xfrm>
          <a:prstGeom prst="rect">
            <a:avLst/>
          </a:prstGeom>
        </p:spPr>
      </p:pic>
      <p:sp>
        <p:nvSpPr>
          <p:cNvPr id="24" name="TextBox 23"/>
          <p:cNvSpPr txBox="1"/>
          <p:nvPr/>
        </p:nvSpPr>
        <p:spPr>
          <a:xfrm>
            <a:off x="1697139" y="5577734"/>
            <a:ext cx="4527073" cy="369332"/>
          </a:xfrm>
          <a:prstGeom prst="rect">
            <a:avLst/>
          </a:prstGeom>
          <a:noFill/>
        </p:spPr>
        <p:txBody>
          <a:bodyPr wrap="none" rtlCol="0">
            <a:spAutoFit/>
          </a:bodyPr>
          <a:lstStyle/>
          <a:p>
            <a:r>
              <a:rPr lang="en-US" dirty="0" smtClean="0"/>
              <a:t>year of birth- 1971, residence- Givat Shmuel  </a:t>
            </a:r>
            <a:endParaRPr lang="en-US" dirty="0"/>
          </a:p>
        </p:txBody>
      </p:sp>
      <p:pic>
        <p:nvPicPr>
          <p:cNvPr id="25" name="מציין מיקום תוכן 8"/>
          <p:cNvPicPr>
            <a:picLocks noChangeAspect="1"/>
          </p:cNvPicPr>
          <p:nvPr/>
        </p:nvPicPr>
        <p:blipFill>
          <a:blip r:embed="rId4"/>
          <a:stretch>
            <a:fillRect/>
          </a:stretch>
        </p:blipFill>
        <p:spPr>
          <a:xfrm>
            <a:off x="1667129" y="5993968"/>
            <a:ext cx="8803387" cy="396274"/>
          </a:xfrm>
          <a:prstGeom prst="rect">
            <a:avLst/>
          </a:prstGeom>
        </p:spPr>
      </p:pic>
      <p:sp>
        <p:nvSpPr>
          <p:cNvPr id="26" name="TextBox 25"/>
          <p:cNvSpPr txBox="1"/>
          <p:nvPr/>
        </p:nvSpPr>
        <p:spPr>
          <a:xfrm>
            <a:off x="1649010" y="6054757"/>
            <a:ext cx="2839624" cy="369332"/>
          </a:xfrm>
          <a:prstGeom prst="rect">
            <a:avLst/>
          </a:prstGeom>
          <a:noFill/>
        </p:spPr>
        <p:txBody>
          <a:bodyPr wrap="none" rtlCol="0">
            <a:spAutoFit/>
          </a:bodyPr>
          <a:lstStyle/>
          <a:p>
            <a:r>
              <a:rPr lang="en-US" dirty="0" smtClean="0"/>
              <a:t>Married with three children </a:t>
            </a:r>
            <a:endParaRPr lang="en-US" dirty="0"/>
          </a:p>
        </p:txBody>
      </p:sp>
      <p:pic>
        <p:nvPicPr>
          <p:cNvPr id="27" name="מציין מיקום תוכן 8"/>
          <p:cNvPicPr>
            <a:picLocks noChangeAspect="1"/>
          </p:cNvPicPr>
          <p:nvPr/>
        </p:nvPicPr>
        <p:blipFill>
          <a:blip r:embed="rId4"/>
          <a:stretch>
            <a:fillRect/>
          </a:stretch>
        </p:blipFill>
        <p:spPr>
          <a:xfrm>
            <a:off x="1667129" y="6424089"/>
            <a:ext cx="8803387" cy="396274"/>
          </a:xfrm>
          <a:prstGeom prst="rect">
            <a:avLst/>
          </a:prstGeom>
        </p:spPr>
      </p:pic>
      <p:sp>
        <p:nvSpPr>
          <p:cNvPr id="28" name="TextBox 27"/>
          <p:cNvSpPr txBox="1"/>
          <p:nvPr/>
        </p:nvSpPr>
        <p:spPr>
          <a:xfrm>
            <a:off x="1687040" y="6457936"/>
            <a:ext cx="4716548" cy="369332"/>
          </a:xfrm>
          <a:prstGeom prst="rect">
            <a:avLst/>
          </a:prstGeom>
          <a:noFill/>
        </p:spPr>
        <p:txBody>
          <a:bodyPr wrap="none" rtlCol="0">
            <a:spAutoFit/>
          </a:bodyPr>
          <a:lstStyle/>
          <a:p>
            <a:r>
              <a:rPr lang="en-US" dirty="0" smtClean="0"/>
              <a:t>Hobbies- reading, spinning, cooking and baking  </a:t>
            </a:r>
            <a:endParaRPr lang="en-US" dirty="0"/>
          </a:p>
        </p:txBody>
      </p:sp>
    </p:spTree>
    <p:extLst>
      <p:ext uri="{BB962C8B-B14F-4D97-AF65-F5344CB8AC3E}">
        <p14:creationId xmlns:p14="http://schemas.microsoft.com/office/powerpoint/2010/main" val="1118588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Colonel Ofir levis </a:t>
            </a:r>
            <a:endParaRPr lang="en-US" b="1" dirty="0"/>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0062" t="17143" r="16330"/>
          <a:stretch/>
        </p:blipFill>
        <p:spPr>
          <a:xfrm>
            <a:off x="39016" y="18496"/>
            <a:ext cx="3554415" cy="1807129"/>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02723" y="2172254"/>
            <a:ext cx="1374222" cy="646331"/>
          </a:xfrm>
          <a:prstGeom prst="rect">
            <a:avLst/>
          </a:prstGeom>
          <a:noFill/>
        </p:spPr>
        <p:txBody>
          <a:bodyPr wrap="none" rtlCol="0">
            <a:spAutoFit/>
          </a:bodyPr>
          <a:lstStyle/>
          <a:p>
            <a:r>
              <a:rPr lang="en-US" dirty="0" smtClean="0"/>
              <a:t>Professional </a:t>
            </a:r>
          </a:p>
          <a:p>
            <a:r>
              <a:rPr lang="en-US" dirty="0" smtClean="0"/>
              <a:t>background</a:t>
            </a:r>
            <a:endParaRPr lang="en-US" dirty="0"/>
          </a:p>
        </p:txBody>
      </p:sp>
      <p:pic>
        <p:nvPicPr>
          <p:cNvPr id="7" name="מציין מיקום תוכן 8"/>
          <p:cNvPicPr>
            <a:picLocks noChangeAspect="1"/>
          </p:cNvPicPr>
          <p:nvPr/>
        </p:nvPicPr>
        <p:blipFill>
          <a:blip r:embed="rId4"/>
          <a:stretch>
            <a:fillRect/>
          </a:stretch>
        </p:blipFill>
        <p:spPr>
          <a:xfrm>
            <a:off x="1682392" y="1888372"/>
            <a:ext cx="8803387" cy="396274"/>
          </a:xfrm>
          <a:prstGeom prst="rect">
            <a:avLst/>
          </a:prstGeom>
        </p:spPr>
      </p:pic>
      <p:sp>
        <p:nvSpPr>
          <p:cNvPr id="8" name="TextBox 7"/>
          <p:cNvSpPr txBox="1"/>
          <p:nvPr/>
        </p:nvSpPr>
        <p:spPr>
          <a:xfrm>
            <a:off x="1736583" y="1923882"/>
            <a:ext cx="6438750" cy="369332"/>
          </a:xfrm>
          <a:prstGeom prst="rect">
            <a:avLst/>
          </a:prstGeom>
          <a:noFill/>
        </p:spPr>
        <p:txBody>
          <a:bodyPr wrap="none" rtlCol="0">
            <a:spAutoFit/>
          </a:bodyPr>
          <a:lstStyle/>
          <a:p>
            <a:r>
              <a:rPr lang="en-US" dirty="0" smtClean="0"/>
              <a:t>Current position- Head of the planning department\ planning wing </a:t>
            </a:r>
            <a:endParaRPr lang="en-US" dirty="0"/>
          </a:p>
        </p:txBody>
      </p:sp>
      <p:pic>
        <p:nvPicPr>
          <p:cNvPr id="9" name="מציין מיקום תוכן 5"/>
          <p:cNvPicPr>
            <a:picLocks noChangeAspect="1"/>
          </p:cNvPicPr>
          <p:nvPr/>
        </p:nvPicPr>
        <p:blipFill>
          <a:blip r:embed="rId3"/>
          <a:stretch>
            <a:fillRect/>
          </a:stretch>
        </p:blipFill>
        <p:spPr>
          <a:xfrm>
            <a:off x="0" y="3379557"/>
            <a:ext cx="1579669" cy="1341236"/>
          </a:xfrm>
          <a:prstGeom prst="rect">
            <a:avLst/>
          </a:prstGeom>
        </p:spPr>
      </p:pic>
      <p:sp>
        <p:nvSpPr>
          <p:cNvPr id="11" name="מציין מיקום תוכן 10"/>
          <p:cNvSpPr>
            <a:spLocks noGrp="1"/>
          </p:cNvSpPr>
          <p:nvPr>
            <p:ph idx="1"/>
          </p:nvPr>
        </p:nvSpPr>
        <p:spPr/>
        <p:txBody>
          <a:bodyPr/>
          <a:lstStyle/>
          <a:p>
            <a:endParaRPr lang="en-US" dirty="0"/>
          </a:p>
        </p:txBody>
      </p:sp>
      <p:sp>
        <p:nvSpPr>
          <p:cNvPr id="13" name="TextBox 12"/>
          <p:cNvSpPr txBox="1"/>
          <p:nvPr/>
        </p:nvSpPr>
        <p:spPr>
          <a:xfrm>
            <a:off x="132218" y="3678128"/>
            <a:ext cx="1344727" cy="646331"/>
          </a:xfrm>
          <a:prstGeom prst="rect">
            <a:avLst/>
          </a:prstGeom>
          <a:noFill/>
        </p:spPr>
        <p:txBody>
          <a:bodyPr wrap="none" rtlCol="0">
            <a:spAutoFit/>
          </a:bodyPr>
          <a:lstStyle/>
          <a:p>
            <a:r>
              <a:rPr lang="en-US" dirty="0" smtClean="0"/>
              <a:t>Academic</a:t>
            </a:r>
          </a:p>
          <a:p>
            <a:r>
              <a:rPr lang="en-US" dirty="0" smtClean="0"/>
              <a:t>Background </a:t>
            </a:r>
            <a:endParaRPr lang="en-US" dirty="0"/>
          </a:p>
        </p:txBody>
      </p:sp>
      <p:pic>
        <p:nvPicPr>
          <p:cNvPr id="14" name="מציין מיקום תוכן 8"/>
          <p:cNvPicPr>
            <a:picLocks noChangeAspect="1"/>
          </p:cNvPicPr>
          <p:nvPr/>
        </p:nvPicPr>
        <p:blipFill>
          <a:blip r:embed="rId4"/>
          <a:stretch>
            <a:fillRect/>
          </a:stretch>
        </p:blipFill>
        <p:spPr>
          <a:xfrm>
            <a:off x="1627795" y="3379557"/>
            <a:ext cx="8803387" cy="396274"/>
          </a:xfrm>
          <a:prstGeom prst="rect">
            <a:avLst/>
          </a:prstGeom>
        </p:spPr>
      </p:pic>
      <p:sp>
        <p:nvSpPr>
          <p:cNvPr id="15" name="TextBox 14"/>
          <p:cNvSpPr txBox="1"/>
          <p:nvPr/>
        </p:nvSpPr>
        <p:spPr>
          <a:xfrm>
            <a:off x="1609163" y="3440304"/>
            <a:ext cx="6338146" cy="646331"/>
          </a:xfrm>
          <a:prstGeom prst="rect">
            <a:avLst/>
          </a:prstGeom>
          <a:noFill/>
        </p:spPr>
        <p:txBody>
          <a:bodyPr wrap="none" rtlCol="0">
            <a:spAutoFit/>
          </a:bodyPr>
          <a:lstStyle/>
          <a:p>
            <a:r>
              <a:rPr lang="en-US" dirty="0" smtClean="0"/>
              <a:t>Courses and educational programs- </a:t>
            </a:r>
            <a:r>
              <a:rPr lang="he-IL" b="1" dirty="0" err="1">
                <a:latin typeface="David" panose="020E0502060401010101" pitchFamily="34" charset="-79"/>
                <a:cs typeface="David" panose="020E0502060401010101" pitchFamily="34" charset="-79"/>
              </a:rPr>
              <a:t>דמש</a:t>
            </a:r>
            <a:r>
              <a:rPr lang="he-IL" b="1" dirty="0">
                <a:latin typeface="David" panose="020E0502060401010101" pitchFamily="34" charset="-79"/>
                <a:cs typeface="David" panose="020E0502060401010101" pitchFamily="34" charset="-79"/>
              </a:rPr>
              <a:t> ק. שיפוט בכיר, בניין הכוח.</a:t>
            </a:r>
          </a:p>
          <a:p>
            <a:endParaRPr lang="en-US" dirty="0"/>
          </a:p>
        </p:txBody>
      </p:sp>
      <p:pic>
        <p:nvPicPr>
          <p:cNvPr id="16" name="מציין מיקום תוכן 5"/>
          <p:cNvPicPr>
            <a:picLocks noChangeAspect="1"/>
          </p:cNvPicPr>
          <p:nvPr/>
        </p:nvPicPr>
        <p:blipFill>
          <a:blip r:embed="rId3"/>
          <a:stretch>
            <a:fillRect/>
          </a:stretch>
        </p:blipFill>
        <p:spPr>
          <a:xfrm>
            <a:off x="-1" y="4893194"/>
            <a:ext cx="1579669" cy="1341236"/>
          </a:xfrm>
          <a:prstGeom prst="rect">
            <a:avLst/>
          </a:prstGeom>
        </p:spPr>
      </p:pic>
      <p:sp>
        <p:nvSpPr>
          <p:cNvPr id="17" name="TextBox 16"/>
          <p:cNvSpPr txBox="1"/>
          <p:nvPr/>
        </p:nvSpPr>
        <p:spPr>
          <a:xfrm>
            <a:off x="102723" y="5236200"/>
            <a:ext cx="1291829" cy="646331"/>
          </a:xfrm>
          <a:prstGeom prst="rect">
            <a:avLst/>
          </a:prstGeom>
          <a:noFill/>
        </p:spPr>
        <p:txBody>
          <a:bodyPr wrap="none" rtlCol="0">
            <a:spAutoFit/>
          </a:bodyPr>
          <a:lstStyle/>
          <a:p>
            <a:r>
              <a:rPr lang="en-US" dirty="0" smtClean="0"/>
              <a:t>Personal </a:t>
            </a:r>
          </a:p>
          <a:p>
            <a:r>
              <a:rPr lang="en-US" dirty="0" smtClean="0"/>
              <a:t>background</a:t>
            </a:r>
            <a:endParaRPr lang="en-US" dirty="0"/>
          </a:p>
        </p:txBody>
      </p:sp>
      <p:pic>
        <p:nvPicPr>
          <p:cNvPr id="18" name="מציין מיקום תוכן 8"/>
          <p:cNvPicPr>
            <a:picLocks noChangeAspect="1"/>
          </p:cNvPicPr>
          <p:nvPr/>
        </p:nvPicPr>
        <p:blipFill>
          <a:blip r:embed="rId4"/>
          <a:stretch>
            <a:fillRect/>
          </a:stretch>
        </p:blipFill>
        <p:spPr>
          <a:xfrm>
            <a:off x="1627794" y="4904999"/>
            <a:ext cx="8803387" cy="396274"/>
          </a:xfrm>
          <a:prstGeom prst="rect">
            <a:avLst/>
          </a:prstGeom>
        </p:spPr>
      </p:pic>
      <p:sp>
        <p:nvSpPr>
          <p:cNvPr id="19" name="TextBox 18"/>
          <p:cNvSpPr txBox="1"/>
          <p:nvPr/>
        </p:nvSpPr>
        <p:spPr>
          <a:xfrm>
            <a:off x="1671130" y="4931941"/>
            <a:ext cx="5395901" cy="369332"/>
          </a:xfrm>
          <a:prstGeom prst="rect">
            <a:avLst/>
          </a:prstGeom>
          <a:noFill/>
        </p:spPr>
        <p:txBody>
          <a:bodyPr wrap="none" rtlCol="0">
            <a:spAutoFit/>
          </a:bodyPr>
          <a:lstStyle/>
          <a:p>
            <a:r>
              <a:rPr lang="en-US" dirty="0" smtClean="0"/>
              <a:t>Year of birth- 1975, residence- married with six children</a:t>
            </a:r>
            <a:endParaRPr lang="en-US" dirty="0"/>
          </a:p>
        </p:txBody>
      </p:sp>
    </p:spTree>
    <p:extLst>
      <p:ext uri="{BB962C8B-B14F-4D97-AF65-F5344CB8AC3E}">
        <p14:creationId xmlns:p14="http://schemas.microsoft.com/office/powerpoint/2010/main" val="272173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Colonel Benjamin Da Levi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9327" t="10563" r="17484"/>
          <a:stretch/>
        </p:blipFill>
        <p:spPr>
          <a:xfrm>
            <a:off x="0" y="1"/>
            <a:ext cx="2823411" cy="1690688"/>
          </a:xfrm>
          <a:prstGeom prst="rect">
            <a:avLst/>
          </a:prstGeom>
        </p:spPr>
      </p:pic>
      <p:pic>
        <p:nvPicPr>
          <p:cNvPr id="5" name="מציין מיקום תוכן 5"/>
          <p:cNvPicPr>
            <a:picLocks noChangeAspect="1"/>
          </p:cNvPicPr>
          <p:nvPr/>
        </p:nvPicPr>
        <p:blipFill>
          <a:blip r:embed="rId3"/>
          <a:stretch>
            <a:fillRect/>
          </a:stretch>
        </p:blipFill>
        <p:spPr>
          <a:xfrm>
            <a:off x="-1" y="1906087"/>
            <a:ext cx="1579669" cy="1341236"/>
          </a:xfrm>
          <a:prstGeom prst="rect">
            <a:avLst/>
          </a:prstGeom>
        </p:spPr>
      </p:pic>
      <p:sp>
        <p:nvSpPr>
          <p:cNvPr id="7" name="TextBox 6"/>
          <p:cNvSpPr txBox="1"/>
          <p:nvPr/>
        </p:nvSpPr>
        <p:spPr>
          <a:xfrm>
            <a:off x="102722" y="2253539"/>
            <a:ext cx="1374222"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8" name="תמונה 7"/>
          <p:cNvPicPr>
            <a:picLocks noChangeAspect="1"/>
          </p:cNvPicPr>
          <p:nvPr/>
        </p:nvPicPr>
        <p:blipFill>
          <a:blip r:embed="rId4"/>
          <a:stretch>
            <a:fillRect/>
          </a:stretch>
        </p:blipFill>
        <p:spPr>
          <a:xfrm>
            <a:off x="1682391" y="1906087"/>
            <a:ext cx="8803387" cy="396274"/>
          </a:xfrm>
          <a:prstGeom prst="rect">
            <a:avLst/>
          </a:prstGeom>
        </p:spPr>
      </p:pic>
      <p:sp>
        <p:nvSpPr>
          <p:cNvPr id="9" name="TextBox 8"/>
          <p:cNvSpPr txBox="1"/>
          <p:nvPr/>
        </p:nvSpPr>
        <p:spPr>
          <a:xfrm>
            <a:off x="1740568" y="1933029"/>
            <a:ext cx="3526286" cy="369332"/>
          </a:xfrm>
          <a:prstGeom prst="rect">
            <a:avLst/>
          </a:prstGeom>
          <a:noFill/>
        </p:spPr>
        <p:txBody>
          <a:bodyPr wrap="none" rtlCol="0">
            <a:spAutoFit/>
          </a:bodyPr>
          <a:lstStyle/>
          <a:p>
            <a:r>
              <a:rPr lang="en-US" dirty="0" smtClean="0"/>
              <a:t>Current position- wing commander </a:t>
            </a:r>
            <a:endParaRPr lang="en-US" dirty="0"/>
          </a:p>
        </p:txBody>
      </p:sp>
      <p:pic>
        <p:nvPicPr>
          <p:cNvPr id="10" name="תמונה 9"/>
          <p:cNvPicPr>
            <a:picLocks noChangeAspect="1"/>
          </p:cNvPicPr>
          <p:nvPr/>
        </p:nvPicPr>
        <p:blipFill>
          <a:blip r:embed="rId4"/>
          <a:stretch>
            <a:fillRect/>
          </a:stretch>
        </p:blipFill>
        <p:spPr>
          <a:xfrm>
            <a:off x="1682390" y="2378567"/>
            <a:ext cx="8803387" cy="396274"/>
          </a:xfrm>
          <a:prstGeom prst="rect">
            <a:avLst/>
          </a:prstGeom>
        </p:spPr>
      </p:pic>
      <p:sp>
        <p:nvSpPr>
          <p:cNvPr id="11" name="TextBox 10"/>
          <p:cNvSpPr txBox="1"/>
          <p:nvPr/>
        </p:nvSpPr>
        <p:spPr>
          <a:xfrm>
            <a:off x="1740568" y="2405509"/>
            <a:ext cx="4065344" cy="369332"/>
          </a:xfrm>
          <a:prstGeom prst="rect">
            <a:avLst/>
          </a:prstGeom>
          <a:noFill/>
        </p:spPr>
        <p:txBody>
          <a:bodyPr wrap="none" rtlCol="0">
            <a:spAutoFit/>
          </a:bodyPr>
          <a:lstStyle/>
          <a:p>
            <a:r>
              <a:rPr lang="en-US" dirty="0" smtClean="0"/>
              <a:t>Previous position- Squadron commander </a:t>
            </a:r>
            <a:endParaRPr lang="en-US" dirty="0"/>
          </a:p>
        </p:txBody>
      </p:sp>
      <p:pic>
        <p:nvPicPr>
          <p:cNvPr id="12" name="מציין מיקום תוכן 5"/>
          <p:cNvPicPr>
            <a:picLocks noChangeAspect="1"/>
          </p:cNvPicPr>
          <p:nvPr/>
        </p:nvPicPr>
        <p:blipFill>
          <a:blip r:embed="rId3"/>
          <a:stretch>
            <a:fillRect/>
          </a:stretch>
        </p:blipFill>
        <p:spPr>
          <a:xfrm>
            <a:off x="0" y="3594775"/>
            <a:ext cx="1579669" cy="1341236"/>
          </a:xfrm>
          <a:prstGeom prst="rect">
            <a:avLst/>
          </a:prstGeom>
        </p:spPr>
      </p:pic>
      <p:sp>
        <p:nvSpPr>
          <p:cNvPr id="13" name="TextBox 12"/>
          <p:cNvSpPr txBox="1"/>
          <p:nvPr/>
        </p:nvSpPr>
        <p:spPr>
          <a:xfrm>
            <a:off x="132217" y="3942227"/>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4" name="תמונה 13"/>
          <p:cNvPicPr>
            <a:picLocks noChangeAspect="1"/>
          </p:cNvPicPr>
          <p:nvPr/>
        </p:nvPicPr>
        <p:blipFill>
          <a:blip r:embed="rId4"/>
          <a:stretch>
            <a:fillRect/>
          </a:stretch>
        </p:blipFill>
        <p:spPr>
          <a:xfrm>
            <a:off x="1682389" y="3594775"/>
            <a:ext cx="8803387" cy="396274"/>
          </a:xfrm>
          <a:prstGeom prst="rect">
            <a:avLst/>
          </a:prstGeom>
        </p:spPr>
      </p:pic>
      <p:sp>
        <p:nvSpPr>
          <p:cNvPr id="15" name="TextBox 14"/>
          <p:cNvSpPr txBox="1"/>
          <p:nvPr/>
        </p:nvSpPr>
        <p:spPr>
          <a:xfrm>
            <a:off x="1711886" y="3636713"/>
            <a:ext cx="7113294" cy="369332"/>
          </a:xfrm>
          <a:prstGeom prst="rect">
            <a:avLst/>
          </a:prstGeom>
          <a:noFill/>
        </p:spPr>
        <p:txBody>
          <a:bodyPr wrap="none" rtlCol="0">
            <a:spAutoFit/>
          </a:bodyPr>
          <a:lstStyle/>
          <a:p>
            <a:r>
              <a:rPr lang="en-US" dirty="0" smtClean="0"/>
              <a:t>BA in industrial engineering and management from Ben </a:t>
            </a:r>
            <a:r>
              <a:rPr lang="en-US" dirty="0" err="1" smtClean="0"/>
              <a:t>Gurion</a:t>
            </a:r>
            <a:r>
              <a:rPr lang="en-US" dirty="0" smtClean="0"/>
              <a:t> university  </a:t>
            </a:r>
            <a:endParaRPr lang="en-US" dirty="0"/>
          </a:p>
        </p:txBody>
      </p:sp>
      <p:pic>
        <p:nvPicPr>
          <p:cNvPr id="16" name="תמונה 15"/>
          <p:cNvPicPr>
            <a:picLocks noChangeAspect="1"/>
          </p:cNvPicPr>
          <p:nvPr/>
        </p:nvPicPr>
        <p:blipFill>
          <a:blip r:embed="rId4"/>
          <a:stretch>
            <a:fillRect/>
          </a:stretch>
        </p:blipFill>
        <p:spPr>
          <a:xfrm>
            <a:off x="1682388" y="4067255"/>
            <a:ext cx="8803387" cy="396274"/>
          </a:xfrm>
          <a:prstGeom prst="rect">
            <a:avLst/>
          </a:prstGeom>
        </p:spPr>
      </p:pic>
      <p:sp>
        <p:nvSpPr>
          <p:cNvPr id="17" name="TextBox 16"/>
          <p:cNvSpPr txBox="1"/>
          <p:nvPr/>
        </p:nvSpPr>
        <p:spPr>
          <a:xfrm>
            <a:off x="1711886" y="4106816"/>
            <a:ext cx="7646196" cy="369332"/>
          </a:xfrm>
          <a:prstGeom prst="rect">
            <a:avLst/>
          </a:prstGeom>
          <a:noFill/>
        </p:spPr>
        <p:txBody>
          <a:bodyPr wrap="none" rtlCol="0">
            <a:spAutoFit/>
          </a:bodyPr>
          <a:lstStyle/>
          <a:p>
            <a:r>
              <a:rPr lang="en-US" dirty="0" smtClean="0"/>
              <a:t>Courses and educational programs- Senior state intelligence course </a:t>
            </a:r>
            <a:r>
              <a:rPr lang="he-IL" b="1" dirty="0" smtClean="0">
                <a:latin typeface="David" panose="020E0502060401010101" pitchFamily="34" charset="-79"/>
                <a:cs typeface="David" panose="020E0502060401010101" pitchFamily="34" charset="-79"/>
              </a:rPr>
              <a:t>(בין שירותי)</a:t>
            </a:r>
            <a:endParaRPr lang="en-US" dirty="0"/>
          </a:p>
        </p:txBody>
      </p:sp>
      <p:pic>
        <p:nvPicPr>
          <p:cNvPr id="18" name="מציין מיקום תוכן 5"/>
          <p:cNvPicPr>
            <a:picLocks noChangeAspect="1"/>
          </p:cNvPicPr>
          <p:nvPr/>
        </p:nvPicPr>
        <p:blipFill>
          <a:blip r:embed="rId3"/>
          <a:stretch>
            <a:fillRect/>
          </a:stretch>
        </p:blipFill>
        <p:spPr>
          <a:xfrm>
            <a:off x="-2" y="5151409"/>
            <a:ext cx="1579669" cy="1341236"/>
          </a:xfrm>
          <a:prstGeom prst="rect">
            <a:avLst/>
          </a:prstGeom>
        </p:spPr>
      </p:pic>
      <p:sp>
        <p:nvSpPr>
          <p:cNvPr id="19" name="TextBox 18"/>
          <p:cNvSpPr txBox="1"/>
          <p:nvPr/>
        </p:nvSpPr>
        <p:spPr>
          <a:xfrm>
            <a:off x="66978" y="5498861"/>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0" name="תמונה 19"/>
          <p:cNvPicPr>
            <a:picLocks noChangeAspect="1"/>
          </p:cNvPicPr>
          <p:nvPr/>
        </p:nvPicPr>
        <p:blipFill>
          <a:blip r:embed="rId4"/>
          <a:stretch>
            <a:fillRect/>
          </a:stretch>
        </p:blipFill>
        <p:spPr>
          <a:xfrm>
            <a:off x="1694306" y="5151407"/>
            <a:ext cx="8803387" cy="396274"/>
          </a:xfrm>
          <a:prstGeom prst="rect">
            <a:avLst/>
          </a:prstGeom>
        </p:spPr>
      </p:pic>
      <p:sp>
        <p:nvSpPr>
          <p:cNvPr id="21" name="TextBox 20"/>
          <p:cNvSpPr txBox="1"/>
          <p:nvPr/>
        </p:nvSpPr>
        <p:spPr>
          <a:xfrm>
            <a:off x="1740568" y="5178349"/>
            <a:ext cx="4029949" cy="369332"/>
          </a:xfrm>
          <a:prstGeom prst="rect">
            <a:avLst/>
          </a:prstGeom>
          <a:noFill/>
        </p:spPr>
        <p:txBody>
          <a:bodyPr wrap="none" rtlCol="0">
            <a:spAutoFit/>
          </a:bodyPr>
          <a:lstStyle/>
          <a:p>
            <a:r>
              <a:rPr lang="en-US" dirty="0" smtClean="0"/>
              <a:t>Year of birth- 1974, residence- </a:t>
            </a:r>
            <a:r>
              <a:rPr lang="en-US" dirty="0" err="1" smtClean="0"/>
              <a:t>Beni</a:t>
            </a:r>
            <a:r>
              <a:rPr lang="en-US" dirty="0" smtClean="0"/>
              <a:t>-Ram </a:t>
            </a:r>
            <a:endParaRPr lang="en-US" dirty="0"/>
          </a:p>
        </p:txBody>
      </p:sp>
      <p:pic>
        <p:nvPicPr>
          <p:cNvPr id="22" name="תמונה 21"/>
          <p:cNvPicPr>
            <a:picLocks noChangeAspect="1"/>
          </p:cNvPicPr>
          <p:nvPr/>
        </p:nvPicPr>
        <p:blipFill>
          <a:blip r:embed="rId4"/>
          <a:stretch>
            <a:fillRect/>
          </a:stretch>
        </p:blipFill>
        <p:spPr>
          <a:xfrm>
            <a:off x="1694305" y="5615668"/>
            <a:ext cx="8803387" cy="396274"/>
          </a:xfrm>
          <a:prstGeom prst="rect">
            <a:avLst/>
          </a:prstGeom>
        </p:spPr>
      </p:pic>
      <p:sp>
        <p:nvSpPr>
          <p:cNvPr id="23" name="TextBox 22"/>
          <p:cNvSpPr txBox="1"/>
          <p:nvPr/>
        </p:nvSpPr>
        <p:spPr>
          <a:xfrm>
            <a:off x="1740568" y="5668841"/>
            <a:ext cx="2673681" cy="369332"/>
          </a:xfrm>
          <a:prstGeom prst="rect">
            <a:avLst/>
          </a:prstGeom>
          <a:noFill/>
        </p:spPr>
        <p:txBody>
          <a:bodyPr wrap="none" rtlCol="0">
            <a:spAutoFit/>
          </a:bodyPr>
          <a:lstStyle/>
          <a:p>
            <a:r>
              <a:rPr lang="en-US" dirty="0" smtClean="0"/>
              <a:t>Married with five children </a:t>
            </a:r>
            <a:endParaRPr lang="en-US" dirty="0"/>
          </a:p>
        </p:txBody>
      </p:sp>
    </p:spTree>
    <p:extLst>
      <p:ext uri="{BB962C8B-B14F-4D97-AF65-F5344CB8AC3E}">
        <p14:creationId xmlns:p14="http://schemas.microsoft.com/office/powerpoint/2010/main" val="4162941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Michal </a:t>
            </a:r>
            <a:r>
              <a:rPr lang="en-US" b="1" dirty="0" err="1"/>
              <a:t>M</a:t>
            </a:r>
            <a:r>
              <a:rPr lang="en-US" b="1" dirty="0" err="1" smtClean="0"/>
              <a:t>astay</a:t>
            </a:r>
            <a:endParaRPr lang="en-US" b="1" dirty="0"/>
          </a:p>
        </p:txBody>
      </p:sp>
      <p:pic>
        <p:nvPicPr>
          <p:cNvPr id="4" name="מציין מיקום תוכן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4983" t="18702" r="24988"/>
          <a:stretch/>
        </p:blipFill>
        <p:spPr>
          <a:xfrm>
            <a:off x="-1" y="1"/>
            <a:ext cx="3056021" cy="1690688"/>
          </a:xfrm>
          <a:prstGeom prst="rect">
            <a:avLst/>
          </a:prstGeom>
        </p:spPr>
      </p:pic>
      <p:pic>
        <p:nvPicPr>
          <p:cNvPr id="5" name="מציין מיקום תוכן 5"/>
          <p:cNvPicPr>
            <a:picLocks noChangeAspect="1"/>
          </p:cNvPicPr>
          <p:nvPr/>
        </p:nvPicPr>
        <p:blipFill>
          <a:blip r:embed="rId4"/>
          <a:stretch>
            <a:fillRect/>
          </a:stretch>
        </p:blipFill>
        <p:spPr>
          <a:xfrm>
            <a:off x="-1" y="1906087"/>
            <a:ext cx="1579669" cy="1341236"/>
          </a:xfrm>
          <a:prstGeom prst="rect">
            <a:avLst/>
          </a:prstGeom>
        </p:spPr>
      </p:pic>
      <p:sp>
        <p:nvSpPr>
          <p:cNvPr id="6" name="TextBox 5"/>
          <p:cNvSpPr txBox="1"/>
          <p:nvPr/>
        </p:nvSpPr>
        <p:spPr>
          <a:xfrm>
            <a:off x="102722" y="2253539"/>
            <a:ext cx="1374222"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8" name="תמונה 7"/>
          <p:cNvPicPr>
            <a:picLocks noChangeAspect="1"/>
          </p:cNvPicPr>
          <p:nvPr/>
        </p:nvPicPr>
        <p:blipFill>
          <a:blip r:embed="rId5"/>
          <a:stretch>
            <a:fillRect/>
          </a:stretch>
        </p:blipFill>
        <p:spPr>
          <a:xfrm>
            <a:off x="1682391" y="1906087"/>
            <a:ext cx="8803387" cy="396274"/>
          </a:xfrm>
          <a:prstGeom prst="rect">
            <a:avLst/>
          </a:prstGeom>
        </p:spPr>
      </p:pic>
      <p:sp>
        <p:nvSpPr>
          <p:cNvPr id="9" name="TextBox 8"/>
          <p:cNvSpPr txBox="1"/>
          <p:nvPr/>
        </p:nvSpPr>
        <p:spPr>
          <a:xfrm>
            <a:off x="1756611" y="1933029"/>
            <a:ext cx="6519349" cy="369332"/>
          </a:xfrm>
          <a:prstGeom prst="rect">
            <a:avLst/>
          </a:prstGeom>
          <a:noFill/>
        </p:spPr>
        <p:txBody>
          <a:bodyPr wrap="none" rtlCol="0">
            <a:spAutoFit/>
          </a:bodyPr>
          <a:lstStyle/>
          <a:p>
            <a:r>
              <a:rPr lang="en-US" dirty="0" smtClean="0"/>
              <a:t>Current position- legal adviser for the Ministry of Diaspora Affairs  </a:t>
            </a:r>
            <a:endParaRPr lang="en-US" dirty="0"/>
          </a:p>
        </p:txBody>
      </p:sp>
      <p:pic>
        <p:nvPicPr>
          <p:cNvPr id="10" name="תמונה 9"/>
          <p:cNvPicPr>
            <a:picLocks noChangeAspect="1"/>
          </p:cNvPicPr>
          <p:nvPr/>
        </p:nvPicPr>
        <p:blipFill>
          <a:blip r:embed="rId5"/>
          <a:stretch>
            <a:fillRect/>
          </a:stretch>
        </p:blipFill>
        <p:spPr>
          <a:xfrm>
            <a:off x="1682390" y="2378566"/>
            <a:ext cx="8803387" cy="1227272"/>
          </a:xfrm>
          <a:prstGeom prst="rect">
            <a:avLst/>
          </a:prstGeom>
        </p:spPr>
      </p:pic>
      <p:sp>
        <p:nvSpPr>
          <p:cNvPr id="11" name="TextBox 10"/>
          <p:cNvSpPr txBox="1"/>
          <p:nvPr/>
        </p:nvSpPr>
        <p:spPr>
          <a:xfrm>
            <a:off x="1756612" y="2405509"/>
            <a:ext cx="8729166" cy="1200329"/>
          </a:xfrm>
          <a:prstGeom prst="rect">
            <a:avLst/>
          </a:prstGeom>
          <a:noFill/>
        </p:spPr>
        <p:txBody>
          <a:bodyPr wrap="square" rtlCol="0">
            <a:spAutoFit/>
          </a:bodyPr>
          <a:lstStyle/>
          <a:p>
            <a:r>
              <a:rPr lang="en-US" dirty="0" smtClean="0"/>
              <a:t>Previous position- supervisor (legal consulting),of the legal bureau of the prime minister office, responsible of the legal consulting in the ministry of Jerusalem and Diaspora Affairs office including the Government Journalism Bureau and the information center on behalf of the legal bureau of the prime minister’s office </a:t>
            </a:r>
            <a:endParaRPr lang="en-US" dirty="0"/>
          </a:p>
        </p:txBody>
      </p:sp>
      <p:pic>
        <p:nvPicPr>
          <p:cNvPr id="12" name="תמונה 11"/>
          <p:cNvPicPr>
            <a:picLocks noChangeAspect="1"/>
          </p:cNvPicPr>
          <p:nvPr/>
        </p:nvPicPr>
        <p:blipFill>
          <a:blip r:embed="rId5"/>
          <a:stretch>
            <a:fillRect/>
          </a:stretch>
        </p:blipFill>
        <p:spPr>
          <a:xfrm>
            <a:off x="1682389" y="3617119"/>
            <a:ext cx="8803387" cy="396274"/>
          </a:xfrm>
          <a:prstGeom prst="rect">
            <a:avLst/>
          </a:prstGeom>
        </p:spPr>
      </p:pic>
      <p:sp>
        <p:nvSpPr>
          <p:cNvPr id="13" name="TextBox 12"/>
          <p:cNvSpPr txBox="1"/>
          <p:nvPr/>
        </p:nvSpPr>
        <p:spPr>
          <a:xfrm>
            <a:off x="1682389" y="3644630"/>
            <a:ext cx="3857403" cy="369332"/>
          </a:xfrm>
          <a:prstGeom prst="rect">
            <a:avLst/>
          </a:prstGeom>
          <a:noFill/>
        </p:spPr>
        <p:txBody>
          <a:bodyPr wrap="none" rtlCol="0">
            <a:spAutoFit/>
          </a:bodyPr>
          <a:lstStyle/>
          <a:p>
            <a:r>
              <a:rPr lang="en-US" dirty="0" smtClean="0"/>
              <a:t>Previous position- independent lawyer </a:t>
            </a:r>
            <a:endParaRPr lang="en-US" dirty="0"/>
          </a:p>
        </p:txBody>
      </p:sp>
      <p:pic>
        <p:nvPicPr>
          <p:cNvPr id="14" name="מציין מיקום תוכן 5"/>
          <p:cNvPicPr>
            <a:picLocks noChangeAspect="1"/>
          </p:cNvPicPr>
          <p:nvPr/>
        </p:nvPicPr>
        <p:blipFill>
          <a:blip r:embed="rId4"/>
          <a:stretch>
            <a:fillRect/>
          </a:stretch>
        </p:blipFill>
        <p:spPr>
          <a:xfrm>
            <a:off x="-2" y="4078318"/>
            <a:ext cx="1579669" cy="1341236"/>
          </a:xfrm>
          <a:prstGeom prst="rect">
            <a:avLst/>
          </a:prstGeom>
        </p:spPr>
      </p:pic>
      <p:sp>
        <p:nvSpPr>
          <p:cNvPr id="16" name="TextBox 15"/>
          <p:cNvSpPr txBox="1"/>
          <p:nvPr/>
        </p:nvSpPr>
        <p:spPr>
          <a:xfrm>
            <a:off x="102722" y="4308090"/>
            <a:ext cx="1344727" cy="646331"/>
          </a:xfrm>
          <a:prstGeom prst="rect">
            <a:avLst/>
          </a:prstGeom>
          <a:noFill/>
        </p:spPr>
        <p:txBody>
          <a:bodyPr wrap="none" rtlCol="0">
            <a:spAutoFit/>
          </a:bodyPr>
          <a:lstStyle/>
          <a:p>
            <a:r>
              <a:rPr lang="en-US" dirty="0" smtClean="0"/>
              <a:t>Academic</a:t>
            </a:r>
          </a:p>
          <a:p>
            <a:r>
              <a:rPr lang="en-US" dirty="0" smtClean="0"/>
              <a:t>Background </a:t>
            </a:r>
          </a:p>
        </p:txBody>
      </p:sp>
      <p:pic>
        <p:nvPicPr>
          <p:cNvPr id="17" name="תמונה 16"/>
          <p:cNvPicPr>
            <a:picLocks noChangeAspect="1"/>
          </p:cNvPicPr>
          <p:nvPr/>
        </p:nvPicPr>
        <p:blipFill>
          <a:blip r:embed="rId5"/>
          <a:stretch>
            <a:fillRect/>
          </a:stretch>
        </p:blipFill>
        <p:spPr>
          <a:xfrm>
            <a:off x="1682389" y="4078318"/>
            <a:ext cx="8803387" cy="396274"/>
          </a:xfrm>
          <a:prstGeom prst="rect">
            <a:avLst/>
          </a:prstGeom>
        </p:spPr>
      </p:pic>
      <p:sp>
        <p:nvSpPr>
          <p:cNvPr id="18" name="TextBox 17"/>
          <p:cNvSpPr txBox="1"/>
          <p:nvPr/>
        </p:nvSpPr>
        <p:spPr>
          <a:xfrm>
            <a:off x="1682389" y="4123424"/>
            <a:ext cx="5531386" cy="369332"/>
          </a:xfrm>
          <a:prstGeom prst="rect">
            <a:avLst/>
          </a:prstGeom>
          <a:noFill/>
        </p:spPr>
        <p:txBody>
          <a:bodyPr wrap="none" rtlCol="0">
            <a:spAutoFit/>
          </a:bodyPr>
          <a:lstStyle/>
          <a:p>
            <a:r>
              <a:rPr lang="en-US" dirty="0" smtClean="0"/>
              <a:t>BA in law, LL.B from the Hebrew university in Jerusalem  </a:t>
            </a:r>
            <a:endParaRPr lang="en-US" dirty="0"/>
          </a:p>
        </p:txBody>
      </p:sp>
      <p:pic>
        <p:nvPicPr>
          <p:cNvPr id="19" name="תמונה 18"/>
          <p:cNvPicPr>
            <a:picLocks noChangeAspect="1"/>
          </p:cNvPicPr>
          <p:nvPr/>
        </p:nvPicPr>
        <p:blipFill>
          <a:blip r:embed="rId5"/>
          <a:stretch>
            <a:fillRect/>
          </a:stretch>
        </p:blipFill>
        <p:spPr>
          <a:xfrm>
            <a:off x="1682388" y="4524322"/>
            <a:ext cx="8803387" cy="396274"/>
          </a:xfrm>
          <a:prstGeom prst="rect">
            <a:avLst/>
          </a:prstGeom>
        </p:spPr>
      </p:pic>
      <p:sp>
        <p:nvSpPr>
          <p:cNvPr id="20" name="TextBox 19"/>
          <p:cNvSpPr txBox="1"/>
          <p:nvPr/>
        </p:nvSpPr>
        <p:spPr>
          <a:xfrm>
            <a:off x="1756611" y="4564270"/>
            <a:ext cx="6222794" cy="369332"/>
          </a:xfrm>
          <a:prstGeom prst="rect">
            <a:avLst/>
          </a:prstGeom>
          <a:noFill/>
        </p:spPr>
        <p:txBody>
          <a:bodyPr wrap="none" rtlCol="0">
            <a:spAutoFit/>
          </a:bodyPr>
          <a:lstStyle/>
          <a:p>
            <a:r>
              <a:rPr lang="en-US" dirty="0" smtClean="0"/>
              <a:t>Master’s degree, LL.M from the Hebrew university in Jerusalem  </a:t>
            </a:r>
            <a:endParaRPr lang="en-US" dirty="0"/>
          </a:p>
        </p:txBody>
      </p:sp>
      <p:pic>
        <p:nvPicPr>
          <p:cNvPr id="21" name="תמונה 20"/>
          <p:cNvPicPr>
            <a:picLocks noChangeAspect="1"/>
          </p:cNvPicPr>
          <p:nvPr/>
        </p:nvPicPr>
        <p:blipFill>
          <a:blip r:embed="rId5"/>
          <a:stretch>
            <a:fillRect/>
          </a:stretch>
        </p:blipFill>
        <p:spPr>
          <a:xfrm>
            <a:off x="1682387" y="4970325"/>
            <a:ext cx="8803387" cy="1876701"/>
          </a:xfrm>
          <a:prstGeom prst="rect">
            <a:avLst/>
          </a:prstGeom>
        </p:spPr>
      </p:pic>
      <p:sp>
        <p:nvSpPr>
          <p:cNvPr id="22" name="TextBox 21"/>
          <p:cNvSpPr txBox="1"/>
          <p:nvPr/>
        </p:nvSpPr>
        <p:spPr>
          <a:xfrm>
            <a:off x="1682386" y="5054714"/>
            <a:ext cx="8803388" cy="1846659"/>
          </a:xfrm>
          <a:prstGeom prst="rect">
            <a:avLst/>
          </a:prstGeom>
          <a:noFill/>
        </p:spPr>
        <p:txBody>
          <a:bodyPr wrap="square" rtlCol="0">
            <a:spAutoFit/>
          </a:bodyPr>
          <a:lstStyle/>
          <a:p>
            <a:r>
              <a:rPr lang="en-US" dirty="0" smtClean="0"/>
              <a:t>Courses and educational programs- directors training and functionary course in corporations, authorization as a director, graduate of the “Vaksner” foundation program for senior officials in public service, management training course for senior lawyers in government offices,  </a:t>
            </a:r>
            <a:r>
              <a:rPr lang="he-IL" b="1" dirty="0" smtClean="0">
                <a:latin typeface="David" panose="020E0502060401010101" pitchFamily="34" charset="-79"/>
                <a:cs typeface="David" panose="020E0502060401010101" pitchFamily="34" charset="-79"/>
              </a:rPr>
              <a:t>קורס בדיני מכרזים</a:t>
            </a:r>
            <a:r>
              <a:rPr lang="en-US" b="1" dirty="0" smtClean="0">
                <a:latin typeface="David" panose="020E0502060401010101" pitchFamily="34" charset="-79"/>
                <a:cs typeface="David" panose="020E0502060401010101" pitchFamily="34" charset="-79"/>
              </a:rPr>
              <a:t>, </a:t>
            </a:r>
            <a:r>
              <a:rPr lang="en-US" dirty="0" smtClean="0">
                <a:cs typeface="David" panose="020E0502060401010101" pitchFamily="34" charset="-79"/>
              </a:rPr>
              <a:t>the academic center for law and business, </a:t>
            </a:r>
            <a:r>
              <a:rPr lang="he-IL" sz="1200" b="1" dirty="0" smtClean="0">
                <a:latin typeface="David" panose="020E0502060401010101" pitchFamily="34" charset="-79"/>
                <a:cs typeface="David" panose="020E0502060401010101" pitchFamily="34" charset="-79"/>
              </a:rPr>
              <a:t>השתלמויות במגוון תחומים של השירות הציבורי, במכון להשתלמות פרקליטים ויועצים משפטיים, משרד המשפטים, השתלמויות במכון להשתלמות עורכי דין בישראל, של לשכת עורכי הדין והפקולטה למשפטים, אוניברסיטת תל אביב וקורס גישור, האוניברסיטה העברית בירושלים.</a:t>
            </a:r>
          </a:p>
          <a:p>
            <a:r>
              <a:rPr lang="en-US" dirty="0" smtClean="0">
                <a:cs typeface="David" panose="020E0502060401010101" pitchFamily="34" charset="-79"/>
              </a:rPr>
              <a:t>   </a:t>
            </a:r>
            <a:endParaRPr lang="en-US" dirty="0"/>
          </a:p>
        </p:txBody>
      </p:sp>
    </p:spTree>
    <p:extLst>
      <p:ext uri="{BB962C8B-B14F-4D97-AF65-F5344CB8AC3E}">
        <p14:creationId xmlns:p14="http://schemas.microsoft.com/office/powerpoint/2010/main" val="494464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Mrs. Michal </a:t>
            </a:r>
            <a:r>
              <a:rPr lang="en-US" b="1" dirty="0" err="1" smtClean="0"/>
              <a:t>Mastay</a:t>
            </a:r>
            <a:r>
              <a:rPr lang="en-US" b="1" dirty="0" smtClean="0"/>
              <a:t> </a:t>
            </a:r>
            <a:endParaRPr lang="en-US" b="1" dirty="0"/>
          </a:p>
        </p:txBody>
      </p:sp>
      <p:sp>
        <p:nvSpPr>
          <p:cNvPr id="3" name="מציין מיקום תוכן 2"/>
          <p:cNvSpPr>
            <a:spLocks noGrp="1"/>
          </p:cNvSpPr>
          <p:nvPr>
            <p:ph idx="1"/>
          </p:nvPr>
        </p:nvSpPr>
        <p:spPr/>
        <p:txBody>
          <a:bodyPr/>
          <a:lstStyle/>
          <a:p>
            <a:pPr marL="0" indent="0">
              <a:buNone/>
            </a:pPr>
            <a:endParaRPr lang="en-US" dirty="0"/>
          </a:p>
        </p:txBody>
      </p:sp>
      <p:pic>
        <p:nvPicPr>
          <p:cNvPr id="4" name="מציין מיקום תוכן 3"/>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1" y="1"/>
            <a:ext cx="3056021" cy="1690688"/>
          </a:xfrm>
          <a:prstGeom prst="rect">
            <a:avLst/>
          </a:prstGeom>
        </p:spPr>
      </p:pic>
      <p:pic>
        <p:nvPicPr>
          <p:cNvPr id="5" name="מציין מיקום תוכן 5"/>
          <p:cNvPicPr>
            <a:picLocks noChangeAspect="1"/>
          </p:cNvPicPr>
          <p:nvPr/>
        </p:nvPicPr>
        <p:blipFill>
          <a:blip r:embed="rId3"/>
          <a:stretch>
            <a:fillRect/>
          </a:stretch>
        </p:blipFill>
        <p:spPr>
          <a:xfrm>
            <a:off x="0" y="1825624"/>
            <a:ext cx="1579669" cy="1341236"/>
          </a:xfrm>
          <a:prstGeom prst="rect">
            <a:avLst/>
          </a:prstGeom>
        </p:spPr>
      </p:pic>
      <p:sp>
        <p:nvSpPr>
          <p:cNvPr id="6" name="TextBox 5"/>
          <p:cNvSpPr txBox="1"/>
          <p:nvPr/>
        </p:nvSpPr>
        <p:spPr>
          <a:xfrm>
            <a:off x="117470" y="2055812"/>
            <a:ext cx="1344727" cy="646331"/>
          </a:xfrm>
          <a:prstGeom prst="rect">
            <a:avLst/>
          </a:prstGeom>
          <a:noFill/>
        </p:spPr>
        <p:txBody>
          <a:bodyPr wrap="none" rtlCol="0">
            <a:spAutoFit/>
          </a:bodyPr>
          <a:lstStyle/>
          <a:p>
            <a:r>
              <a:rPr lang="en-US" dirty="0" smtClean="0"/>
              <a:t>Personal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94306" y="1825624"/>
            <a:ext cx="8803387" cy="396274"/>
          </a:xfrm>
          <a:prstGeom prst="rect">
            <a:avLst/>
          </a:prstGeom>
        </p:spPr>
      </p:pic>
      <p:sp>
        <p:nvSpPr>
          <p:cNvPr id="8" name="TextBox 7"/>
          <p:cNvSpPr txBox="1"/>
          <p:nvPr/>
        </p:nvSpPr>
        <p:spPr>
          <a:xfrm>
            <a:off x="1730626" y="1871146"/>
            <a:ext cx="3758016" cy="369332"/>
          </a:xfrm>
          <a:prstGeom prst="rect">
            <a:avLst/>
          </a:prstGeom>
          <a:noFill/>
        </p:spPr>
        <p:txBody>
          <a:bodyPr wrap="none" rtlCol="0">
            <a:spAutoFit/>
          </a:bodyPr>
          <a:lstStyle/>
          <a:p>
            <a:r>
              <a:rPr lang="en-US" dirty="0" smtClean="0"/>
              <a:t>Year of birth- 1970, residence- </a:t>
            </a:r>
            <a:r>
              <a:rPr lang="en-US" dirty="0" err="1" smtClean="0"/>
              <a:t>Adaret</a:t>
            </a:r>
            <a:r>
              <a:rPr lang="en-US" dirty="0" smtClean="0"/>
              <a:t> </a:t>
            </a:r>
            <a:endParaRPr lang="en-US" dirty="0"/>
          </a:p>
        </p:txBody>
      </p:sp>
      <p:pic>
        <p:nvPicPr>
          <p:cNvPr id="9" name="תמונה 8"/>
          <p:cNvPicPr>
            <a:picLocks noChangeAspect="1"/>
          </p:cNvPicPr>
          <p:nvPr/>
        </p:nvPicPr>
        <p:blipFill>
          <a:blip r:embed="rId4"/>
          <a:stretch>
            <a:fillRect/>
          </a:stretch>
        </p:blipFill>
        <p:spPr>
          <a:xfrm>
            <a:off x="1694306" y="2241660"/>
            <a:ext cx="8803387" cy="396274"/>
          </a:xfrm>
          <a:prstGeom prst="rect">
            <a:avLst/>
          </a:prstGeom>
        </p:spPr>
      </p:pic>
      <p:sp>
        <p:nvSpPr>
          <p:cNvPr id="10" name="TextBox 9"/>
          <p:cNvSpPr txBox="1"/>
          <p:nvPr/>
        </p:nvSpPr>
        <p:spPr>
          <a:xfrm>
            <a:off x="1736972" y="2267418"/>
            <a:ext cx="2722348" cy="369332"/>
          </a:xfrm>
          <a:prstGeom prst="rect">
            <a:avLst/>
          </a:prstGeom>
          <a:noFill/>
        </p:spPr>
        <p:txBody>
          <a:bodyPr wrap="none" rtlCol="0">
            <a:spAutoFit/>
          </a:bodyPr>
          <a:lstStyle/>
          <a:p>
            <a:r>
              <a:rPr lang="en-US" dirty="0" smtClean="0"/>
              <a:t>Married with four children </a:t>
            </a:r>
            <a:endParaRPr lang="en-US" dirty="0"/>
          </a:p>
        </p:txBody>
      </p:sp>
      <p:pic>
        <p:nvPicPr>
          <p:cNvPr id="11" name="תמונה 10"/>
          <p:cNvPicPr>
            <a:picLocks noChangeAspect="1"/>
          </p:cNvPicPr>
          <p:nvPr/>
        </p:nvPicPr>
        <p:blipFill>
          <a:blip r:embed="rId4"/>
          <a:stretch>
            <a:fillRect/>
          </a:stretch>
        </p:blipFill>
        <p:spPr>
          <a:xfrm>
            <a:off x="1694306" y="2702143"/>
            <a:ext cx="8803387" cy="396274"/>
          </a:xfrm>
          <a:prstGeom prst="rect">
            <a:avLst/>
          </a:prstGeom>
        </p:spPr>
      </p:pic>
      <p:sp>
        <p:nvSpPr>
          <p:cNvPr id="12" name="TextBox 11"/>
          <p:cNvSpPr txBox="1"/>
          <p:nvPr/>
        </p:nvSpPr>
        <p:spPr>
          <a:xfrm>
            <a:off x="1753015" y="2729085"/>
            <a:ext cx="3804183" cy="369332"/>
          </a:xfrm>
          <a:prstGeom prst="rect">
            <a:avLst/>
          </a:prstGeom>
          <a:noFill/>
        </p:spPr>
        <p:txBody>
          <a:bodyPr wrap="none" rtlCol="0">
            <a:spAutoFit/>
          </a:bodyPr>
          <a:lstStyle/>
          <a:p>
            <a:r>
              <a:rPr lang="en-US" dirty="0" smtClean="0"/>
              <a:t>Hobbies- reading, sports and traveling </a:t>
            </a:r>
            <a:endParaRPr lang="en-US" dirty="0"/>
          </a:p>
        </p:txBody>
      </p:sp>
    </p:spTree>
    <p:extLst>
      <p:ext uri="{BB962C8B-B14F-4D97-AF65-F5344CB8AC3E}">
        <p14:creationId xmlns:p14="http://schemas.microsoft.com/office/powerpoint/2010/main" val="3643674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Colonel Amit </a:t>
            </a:r>
            <a:r>
              <a:rPr lang="en-US" b="1" dirty="0" err="1" smtClean="0"/>
              <a:t>Yamin</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1"/>
            <a:ext cx="2911642" cy="1690688"/>
          </a:xfrm>
          <a:prstGeom prst="rect">
            <a:avLst/>
          </a:prstGeom>
        </p:spPr>
      </p:pic>
      <p:pic>
        <p:nvPicPr>
          <p:cNvPr id="5" name="מציין מיקום תוכן 5"/>
          <p:cNvPicPr>
            <a:picLocks noChangeAspect="1"/>
          </p:cNvPicPr>
          <p:nvPr/>
        </p:nvPicPr>
        <p:blipFill>
          <a:blip r:embed="rId3"/>
          <a:stretch>
            <a:fillRect/>
          </a:stretch>
        </p:blipFill>
        <p:spPr>
          <a:xfrm>
            <a:off x="4011" y="1724188"/>
            <a:ext cx="1579669" cy="1341236"/>
          </a:xfrm>
          <a:prstGeom prst="rect">
            <a:avLst/>
          </a:prstGeom>
        </p:spPr>
      </p:pic>
      <p:sp>
        <p:nvSpPr>
          <p:cNvPr id="6" name="TextBox 5"/>
          <p:cNvSpPr txBox="1"/>
          <p:nvPr/>
        </p:nvSpPr>
        <p:spPr>
          <a:xfrm>
            <a:off x="117470" y="2055812"/>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7" name="תמונה 6"/>
          <p:cNvPicPr>
            <a:picLocks noChangeAspect="1"/>
          </p:cNvPicPr>
          <p:nvPr/>
        </p:nvPicPr>
        <p:blipFill>
          <a:blip r:embed="rId4"/>
          <a:stretch>
            <a:fillRect/>
          </a:stretch>
        </p:blipFill>
        <p:spPr>
          <a:xfrm>
            <a:off x="1694302" y="1733359"/>
            <a:ext cx="8803387" cy="396274"/>
          </a:xfrm>
          <a:prstGeom prst="rect">
            <a:avLst/>
          </a:prstGeom>
        </p:spPr>
      </p:pic>
      <p:sp>
        <p:nvSpPr>
          <p:cNvPr id="8" name="TextBox 7"/>
          <p:cNvSpPr txBox="1"/>
          <p:nvPr/>
        </p:nvSpPr>
        <p:spPr>
          <a:xfrm>
            <a:off x="1583680" y="1777978"/>
            <a:ext cx="6437211" cy="369332"/>
          </a:xfrm>
          <a:prstGeom prst="rect">
            <a:avLst/>
          </a:prstGeom>
          <a:noFill/>
        </p:spPr>
        <p:txBody>
          <a:bodyPr wrap="none" rtlCol="0">
            <a:spAutoFit/>
          </a:bodyPr>
          <a:lstStyle/>
          <a:p>
            <a:r>
              <a:rPr lang="en-US" dirty="0" smtClean="0"/>
              <a:t> current position- School of infantry corps professions commander  </a:t>
            </a:r>
            <a:endParaRPr lang="en-US" dirty="0"/>
          </a:p>
        </p:txBody>
      </p:sp>
      <p:pic>
        <p:nvPicPr>
          <p:cNvPr id="9" name="תמונה 8"/>
          <p:cNvPicPr>
            <a:picLocks noChangeAspect="1"/>
          </p:cNvPicPr>
          <p:nvPr/>
        </p:nvPicPr>
        <p:blipFill>
          <a:blip r:embed="rId4"/>
          <a:stretch>
            <a:fillRect/>
          </a:stretch>
        </p:blipFill>
        <p:spPr>
          <a:xfrm>
            <a:off x="1694301" y="2159726"/>
            <a:ext cx="8803387" cy="735944"/>
          </a:xfrm>
          <a:prstGeom prst="rect">
            <a:avLst/>
          </a:prstGeom>
        </p:spPr>
      </p:pic>
      <p:sp>
        <p:nvSpPr>
          <p:cNvPr id="10" name="TextBox 9"/>
          <p:cNvSpPr txBox="1"/>
          <p:nvPr/>
        </p:nvSpPr>
        <p:spPr>
          <a:xfrm>
            <a:off x="1654197" y="2249339"/>
            <a:ext cx="8803387" cy="646331"/>
          </a:xfrm>
          <a:prstGeom prst="rect">
            <a:avLst/>
          </a:prstGeom>
          <a:noFill/>
        </p:spPr>
        <p:txBody>
          <a:bodyPr wrap="square" rtlCol="0">
            <a:spAutoFit/>
          </a:bodyPr>
          <a:lstStyle/>
          <a:p>
            <a:r>
              <a:rPr lang="en-US" dirty="0" smtClean="0"/>
              <a:t>Previous position- commander of an infantry corps operational battalion, “</a:t>
            </a:r>
            <a:r>
              <a:rPr lang="en-US" dirty="0" err="1" smtClean="0"/>
              <a:t>Lavi</a:t>
            </a:r>
            <a:r>
              <a:rPr lang="en-US" dirty="0" smtClean="0"/>
              <a:t>” battalion of “</a:t>
            </a:r>
            <a:r>
              <a:rPr lang="en-US" dirty="0" err="1" smtClean="0"/>
              <a:t>kfir</a:t>
            </a:r>
            <a:r>
              <a:rPr lang="en-US" dirty="0" smtClean="0"/>
              <a:t>” brigade    </a:t>
            </a:r>
            <a:endParaRPr lang="en-US" dirty="0"/>
          </a:p>
        </p:txBody>
      </p:sp>
      <p:pic>
        <p:nvPicPr>
          <p:cNvPr id="11" name="תמונה 10"/>
          <p:cNvPicPr>
            <a:picLocks noChangeAspect="1"/>
          </p:cNvPicPr>
          <p:nvPr/>
        </p:nvPicPr>
        <p:blipFill>
          <a:blip r:embed="rId4"/>
          <a:stretch>
            <a:fillRect/>
          </a:stretch>
        </p:blipFill>
        <p:spPr>
          <a:xfrm>
            <a:off x="1694303" y="3035331"/>
            <a:ext cx="8803387" cy="1230421"/>
          </a:xfrm>
          <a:prstGeom prst="rect">
            <a:avLst/>
          </a:prstGeom>
        </p:spPr>
      </p:pic>
      <p:sp>
        <p:nvSpPr>
          <p:cNvPr id="12" name="TextBox 11"/>
          <p:cNvSpPr txBox="1"/>
          <p:nvPr/>
        </p:nvSpPr>
        <p:spPr>
          <a:xfrm>
            <a:off x="1694303" y="3065424"/>
            <a:ext cx="8723177" cy="1200329"/>
          </a:xfrm>
          <a:prstGeom prst="rect">
            <a:avLst/>
          </a:prstGeom>
          <a:noFill/>
        </p:spPr>
        <p:txBody>
          <a:bodyPr wrap="square" rtlCol="0">
            <a:spAutoFit/>
          </a:bodyPr>
          <a:lstStyle/>
          <a:p>
            <a:r>
              <a:rPr lang="en-US" dirty="0" smtClean="0"/>
              <a:t>Previous position- battalion commander in the training base of the Paratroopers Brigade</a:t>
            </a:r>
            <a:r>
              <a:rPr lang="en-US" dirty="0" smtClean="0"/>
              <a:t>. </a:t>
            </a:r>
            <a:r>
              <a:rPr lang="en-US" dirty="0" smtClean="0"/>
              <a:t>commanding five companies in their training stage, approximately 600 soldiers and commanders. Providing a close initiation to the different commandment levels at the company level  and coordinating the activities of the </a:t>
            </a:r>
            <a:r>
              <a:rPr lang="en-US" dirty="0" smtClean="0"/>
              <a:t>companies in front of the special staff  </a:t>
            </a:r>
            <a:endParaRPr lang="en-US" dirty="0"/>
          </a:p>
        </p:txBody>
      </p:sp>
      <p:pic>
        <p:nvPicPr>
          <p:cNvPr id="13" name="מציין מיקום תוכן 5"/>
          <p:cNvPicPr>
            <a:picLocks noChangeAspect="1"/>
          </p:cNvPicPr>
          <p:nvPr/>
        </p:nvPicPr>
        <p:blipFill>
          <a:blip r:embed="rId3"/>
          <a:stretch>
            <a:fillRect/>
          </a:stretch>
        </p:blipFill>
        <p:spPr>
          <a:xfrm>
            <a:off x="23585" y="4676620"/>
            <a:ext cx="1579669" cy="1341236"/>
          </a:xfrm>
          <a:prstGeom prst="rect">
            <a:avLst/>
          </a:prstGeom>
        </p:spPr>
      </p:pic>
      <p:sp>
        <p:nvSpPr>
          <p:cNvPr id="3" name="TextBox 2"/>
          <p:cNvSpPr txBox="1"/>
          <p:nvPr/>
        </p:nvSpPr>
        <p:spPr>
          <a:xfrm>
            <a:off x="111094" y="4944946"/>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5" name="תמונה 14"/>
          <p:cNvPicPr>
            <a:picLocks noChangeAspect="1"/>
          </p:cNvPicPr>
          <p:nvPr/>
        </p:nvPicPr>
        <p:blipFill>
          <a:blip r:embed="rId4"/>
          <a:stretch>
            <a:fillRect/>
          </a:stretch>
        </p:blipFill>
        <p:spPr>
          <a:xfrm>
            <a:off x="1654197" y="4676425"/>
            <a:ext cx="8803387" cy="396274"/>
          </a:xfrm>
          <a:prstGeom prst="rect">
            <a:avLst/>
          </a:prstGeom>
        </p:spPr>
      </p:pic>
      <p:sp>
        <p:nvSpPr>
          <p:cNvPr id="16" name="TextBox 15"/>
          <p:cNvSpPr txBox="1"/>
          <p:nvPr/>
        </p:nvSpPr>
        <p:spPr>
          <a:xfrm>
            <a:off x="1654197" y="4703367"/>
            <a:ext cx="7756995" cy="369332"/>
          </a:xfrm>
          <a:prstGeom prst="rect">
            <a:avLst/>
          </a:prstGeom>
          <a:noFill/>
        </p:spPr>
        <p:txBody>
          <a:bodyPr wrap="none" rtlCol="0">
            <a:spAutoFit/>
          </a:bodyPr>
          <a:lstStyle/>
          <a:p>
            <a:r>
              <a:rPr lang="en-US" dirty="0" smtClean="0"/>
              <a:t>BA in Logistics- Economy and Educational administration from Bar </a:t>
            </a:r>
            <a:r>
              <a:rPr lang="en-US" dirty="0" err="1" smtClean="0"/>
              <a:t>Illan</a:t>
            </a:r>
            <a:r>
              <a:rPr lang="en-US" dirty="0" smtClean="0"/>
              <a:t> university </a:t>
            </a:r>
            <a:endParaRPr lang="en-US" dirty="0"/>
          </a:p>
        </p:txBody>
      </p:sp>
    </p:spTree>
    <p:extLst>
      <p:ext uri="{BB962C8B-B14F-4D97-AF65-F5344CB8AC3E}">
        <p14:creationId xmlns:p14="http://schemas.microsoft.com/office/powerpoint/2010/main" val="1439384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a:t>Colonel Amit </a:t>
            </a:r>
            <a:r>
              <a:rPr lang="en-US" b="1" dirty="0" err="1"/>
              <a:t>Yamin</a:t>
            </a:r>
            <a:r>
              <a:rPr lang="en-US" b="1" dirty="0"/>
              <a:t> </a:t>
            </a:r>
            <a:endParaRPr lang="en-US" dirty="0"/>
          </a:p>
        </p:txBody>
      </p:sp>
      <p:sp>
        <p:nvSpPr>
          <p:cNvPr id="3" name="מציין מיקום תוכן 2"/>
          <p:cNvSpPr>
            <a:spLocks noGrp="1"/>
          </p:cNvSpPr>
          <p:nvPr>
            <p:ph idx="1"/>
          </p:nvPr>
        </p:nvSpPr>
        <p:spPr/>
        <p:txBody>
          <a:bodyPr/>
          <a:lstStyle/>
          <a:p>
            <a:pPr marL="0" indent="0">
              <a:buNone/>
            </a:pPr>
            <a:endParaRPr lang="en-US" dirty="0"/>
          </a:p>
        </p:txBody>
      </p:sp>
      <p:pic>
        <p:nvPicPr>
          <p:cNvPr id="4" name="מציין מיקום תוכן 3"/>
          <p:cNvPicPr>
            <a:picLocks noChangeAspect="1"/>
          </p:cNvPicPr>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1"/>
            <a:ext cx="2911642" cy="1690688"/>
          </a:xfrm>
          <a:prstGeom prst="rect">
            <a:avLst/>
          </a:prstGeom>
        </p:spPr>
      </p:pic>
      <p:pic>
        <p:nvPicPr>
          <p:cNvPr id="5" name="מציין מיקום תוכן 5"/>
          <p:cNvPicPr>
            <a:picLocks noChangeAspect="1"/>
          </p:cNvPicPr>
          <p:nvPr/>
        </p:nvPicPr>
        <p:blipFill>
          <a:blip r:embed="rId3"/>
          <a:stretch>
            <a:fillRect/>
          </a:stretch>
        </p:blipFill>
        <p:spPr>
          <a:xfrm>
            <a:off x="-44116" y="1825624"/>
            <a:ext cx="1579669" cy="1341236"/>
          </a:xfrm>
          <a:prstGeom prst="rect">
            <a:avLst/>
          </a:prstGeom>
        </p:spPr>
      </p:pic>
      <p:sp>
        <p:nvSpPr>
          <p:cNvPr id="7" name="TextBox 6"/>
          <p:cNvSpPr txBox="1"/>
          <p:nvPr/>
        </p:nvSpPr>
        <p:spPr>
          <a:xfrm>
            <a:off x="73354" y="2055812"/>
            <a:ext cx="1344727" cy="646331"/>
          </a:xfrm>
          <a:prstGeom prst="rect">
            <a:avLst/>
          </a:prstGeom>
          <a:noFill/>
        </p:spPr>
        <p:txBody>
          <a:bodyPr wrap="none" rtlCol="0">
            <a:spAutoFit/>
          </a:bodyPr>
          <a:lstStyle/>
          <a:p>
            <a:r>
              <a:rPr lang="en-US" dirty="0" smtClean="0"/>
              <a:t>Personal</a:t>
            </a:r>
          </a:p>
          <a:p>
            <a:r>
              <a:rPr lang="en-US" dirty="0" smtClean="0"/>
              <a:t>Background </a:t>
            </a:r>
          </a:p>
        </p:txBody>
      </p:sp>
      <p:pic>
        <p:nvPicPr>
          <p:cNvPr id="8" name="תמונה 7"/>
          <p:cNvPicPr>
            <a:picLocks noChangeAspect="1"/>
          </p:cNvPicPr>
          <p:nvPr/>
        </p:nvPicPr>
        <p:blipFill>
          <a:blip r:embed="rId4"/>
          <a:stretch>
            <a:fillRect/>
          </a:stretch>
        </p:blipFill>
        <p:spPr>
          <a:xfrm>
            <a:off x="1653023" y="1825624"/>
            <a:ext cx="8803387" cy="396274"/>
          </a:xfrm>
          <a:prstGeom prst="rect">
            <a:avLst/>
          </a:prstGeom>
        </p:spPr>
      </p:pic>
      <p:sp>
        <p:nvSpPr>
          <p:cNvPr id="9" name="TextBox 8"/>
          <p:cNvSpPr txBox="1"/>
          <p:nvPr/>
        </p:nvSpPr>
        <p:spPr>
          <a:xfrm>
            <a:off x="1708084" y="1871146"/>
            <a:ext cx="3901133" cy="369332"/>
          </a:xfrm>
          <a:prstGeom prst="rect">
            <a:avLst/>
          </a:prstGeom>
          <a:noFill/>
        </p:spPr>
        <p:txBody>
          <a:bodyPr wrap="none" rtlCol="0">
            <a:spAutoFit/>
          </a:bodyPr>
          <a:lstStyle/>
          <a:p>
            <a:r>
              <a:rPr lang="en-US" dirty="0" smtClean="0"/>
              <a:t>Year of birth- 1974, residence- Netanya </a:t>
            </a:r>
            <a:endParaRPr lang="en-US" dirty="0"/>
          </a:p>
        </p:txBody>
      </p:sp>
      <p:pic>
        <p:nvPicPr>
          <p:cNvPr id="11" name="תמונה 10"/>
          <p:cNvPicPr>
            <a:picLocks noChangeAspect="1"/>
          </p:cNvPicPr>
          <p:nvPr/>
        </p:nvPicPr>
        <p:blipFill>
          <a:blip r:embed="rId4"/>
          <a:stretch>
            <a:fillRect/>
          </a:stretch>
        </p:blipFill>
        <p:spPr>
          <a:xfrm>
            <a:off x="1653022" y="2240478"/>
            <a:ext cx="8803387" cy="396274"/>
          </a:xfrm>
          <a:prstGeom prst="rect">
            <a:avLst/>
          </a:prstGeom>
        </p:spPr>
      </p:pic>
      <p:sp>
        <p:nvSpPr>
          <p:cNvPr id="12" name="TextBox 11"/>
          <p:cNvSpPr txBox="1"/>
          <p:nvPr/>
        </p:nvSpPr>
        <p:spPr>
          <a:xfrm>
            <a:off x="1612517" y="2267419"/>
            <a:ext cx="2722348" cy="369332"/>
          </a:xfrm>
          <a:prstGeom prst="rect">
            <a:avLst/>
          </a:prstGeom>
          <a:noFill/>
        </p:spPr>
        <p:txBody>
          <a:bodyPr wrap="none" rtlCol="0">
            <a:spAutoFit/>
          </a:bodyPr>
          <a:lstStyle/>
          <a:p>
            <a:r>
              <a:rPr lang="en-US" dirty="0" smtClean="0"/>
              <a:t>Married with four children </a:t>
            </a:r>
            <a:endParaRPr lang="en-US" dirty="0"/>
          </a:p>
        </p:txBody>
      </p:sp>
    </p:spTree>
    <p:extLst>
      <p:ext uri="{BB962C8B-B14F-4D97-AF65-F5344CB8AC3E}">
        <p14:creationId xmlns:p14="http://schemas.microsoft.com/office/powerpoint/2010/main" val="3842762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Mr. Sachar </a:t>
            </a:r>
            <a:r>
              <a:rPr lang="en-US" b="1" dirty="0" err="1" smtClean="0"/>
              <a:t>Batz</a:t>
            </a:r>
            <a:r>
              <a:rPr lang="en-US" b="1" dirty="0" smtClean="0"/>
              <a:t>  </a:t>
            </a:r>
            <a:endParaRPr lang="en-US" b="1" dirty="0"/>
          </a:p>
        </p:txBody>
      </p:sp>
      <p:pic>
        <p:nvPicPr>
          <p:cNvPr id="4" name="מציין מיקום תוכן 3"/>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10366" t="17143" r="21986"/>
          <a:stretch/>
        </p:blipFill>
        <p:spPr>
          <a:xfrm>
            <a:off x="0" y="0"/>
            <a:ext cx="3072063" cy="1690688"/>
          </a:xfrm>
          <a:prstGeom prst="rect">
            <a:avLst/>
          </a:prstGeom>
        </p:spPr>
      </p:pic>
      <p:pic>
        <p:nvPicPr>
          <p:cNvPr id="5" name="מציין מיקום תוכן 5"/>
          <p:cNvPicPr>
            <a:picLocks noChangeAspect="1"/>
          </p:cNvPicPr>
          <p:nvPr/>
        </p:nvPicPr>
        <p:blipFill>
          <a:blip r:embed="rId4"/>
          <a:stretch>
            <a:fillRect/>
          </a:stretch>
        </p:blipFill>
        <p:spPr>
          <a:xfrm>
            <a:off x="-44116" y="1825624"/>
            <a:ext cx="1579669" cy="1341236"/>
          </a:xfrm>
          <a:prstGeom prst="rect">
            <a:avLst/>
          </a:prstGeom>
        </p:spPr>
      </p:pic>
      <p:sp>
        <p:nvSpPr>
          <p:cNvPr id="6" name="TextBox 5"/>
          <p:cNvSpPr txBox="1"/>
          <p:nvPr/>
        </p:nvSpPr>
        <p:spPr>
          <a:xfrm>
            <a:off x="59055" y="2055813"/>
            <a:ext cx="1373325" cy="646331"/>
          </a:xfrm>
          <a:prstGeom prst="rect">
            <a:avLst/>
          </a:prstGeom>
          <a:noFill/>
        </p:spPr>
        <p:txBody>
          <a:bodyPr wrap="none" rtlCol="0">
            <a:spAutoFit/>
          </a:bodyPr>
          <a:lstStyle/>
          <a:p>
            <a:r>
              <a:rPr lang="en-US" dirty="0" smtClean="0"/>
              <a:t>Professional </a:t>
            </a:r>
          </a:p>
          <a:p>
            <a:r>
              <a:rPr lang="en-US" dirty="0" smtClean="0"/>
              <a:t>Background </a:t>
            </a:r>
            <a:endParaRPr lang="en-US" dirty="0"/>
          </a:p>
        </p:txBody>
      </p:sp>
      <p:pic>
        <p:nvPicPr>
          <p:cNvPr id="7" name="תמונה 6"/>
          <p:cNvPicPr>
            <a:picLocks noChangeAspect="1"/>
          </p:cNvPicPr>
          <p:nvPr/>
        </p:nvPicPr>
        <p:blipFill>
          <a:blip r:embed="rId5"/>
          <a:stretch>
            <a:fillRect/>
          </a:stretch>
        </p:blipFill>
        <p:spPr>
          <a:xfrm>
            <a:off x="1638724" y="1825624"/>
            <a:ext cx="8803387" cy="396274"/>
          </a:xfrm>
          <a:prstGeom prst="rect">
            <a:avLst/>
          </a:prstGeom>
        </p:spPr>
      </p:pic>
      <p:sp>
        <p:nvSpPr>
          <p:cNvPr id="8" name="TextBox 7"/>
          <p:cNvSpPr txBox="1"/>
          <p:nvPr/>
        </p:nvSpPr>
        <p:spPr>
          <a:xfrm>
            <a:off x="1638724" y="1871147"/>
            <a:ext cx="7073988" cy="369332"/>
          </a:xfrm>
          <a:prstGeom prst="rect">
            <a:avLst/>
          </a:prstGeom>
          <a:noFill/>
        </p:spPr>
        <p:txBody>
          <a:bodyPr wrap="none" rtlCol="0">
            <a:spAutoFit/>
          </a:bodyPr>
          <a:lstStyle/>
          <a:p>
            <a:r>
              <a:rPr lang="en-US" dirty="0" smtClean="0"/>
              <a:t>Current position- Head of the operations wing of the ministry of defense  </a:t>
            </a:r>
            <a:endParaRPr lang="en-US" dirty="0"/>
          </a:p>
        </p:txBody>
      </p:sp>
      <p:pic>
        <p:nvPicPr>
          <p:cNvPr id="9" name="תמונה 8"/>
          <p:cNvPicPr>
            <a:picLocks noChangeAspect="1"/>
          </p:cNvPicPr>
          <p:nvPr/>
        </p:nvPicPr>
        <p:blipFill>
          <a:blip r:embed="rId5"/>
          <a:stretch>
            <a:fillRect/>
          </a:stretch>
        </p:blipFill>
        <p:spPr>
          <a:xfrm>
            <a:off x="1638723" y="2240481"/>
            <a:ext cx="8803387" cy="396274"/>
          </a:xfrm>
          <a:prstGeom prst="rect">
            <a:avLst/>
          </a:prstGeom>
        </p:spPr>
      </p:pic>
      <p:sp>
        <p:nvSpPr>
          <p:cNvPr id="10" name="TextBox 9"/>
          <p:cNvSpPr txBox="1"/>
          <p:nvPr/>
        </p:nvSpPr>
        <p:spPr>
          <a:xfrm>
            <a:off x="1638722" y="2259062"/>
            <a:ext cx="5200334" cy="369332"/>
          </a:xfrm>
          <a:prstGeom prst="rect">
            <a:avLst/>
          </a:prstGeom>
          <a:noFill/>
        </p:spPr>
        <p:txBody>
          <a:bodyPr wrap="none" rtlCol="0">
            <a:spAutoFit/>
          </a:bodyPr>
          <a:lstStyle/>
          <a:p>
            <a:r>
              <a:rPr lang="en-US" dirty="0" smtClean="0"/>
              <a:t>Previous position- Commander of an operational unit </a:t>
            </a:r>
            <a:endParaRPr lang="en-US" dirty="0"/>
          </a:p>
        </p:txBody>
      </p:sp>
      <p:pic>
        <p:nvPicPr>
          <p:cNvPr id="11" name="תמונה 10"/>
          <p:cNvPicPr>
            <a:picLocks noChangeAspect="1"/>
          </p:cNvPicPr>
          <p:nvPr/>
        </p:nvPicPr>
        <p:blipFill>
          <a:blip r:embed="rId5"/>
          <a:stretch>
            <a:fillRect/>
          </a:stretch>
        </p:blipFill>
        <p:spPr>
          <a:xfrm>
            <a:off x="1638722" y="2673919"/>
            <a:ext cx="8803387" cy="396274"/>
          </a:xfrm>
          <a:prstGeom prst="rect">
            <a:avLst/>
          </a:prstGeom>
        </p:spPr>
      </p:pic>
      <p:sp>
        <p:nvSpPr>
          <p:cNvPr id="12" name="TextBox 11"/>
          <p:cNvSpPr txBox="1"/>
          <p:nvPr/>
        </p:nvSpPr>
        <p:spPr>
          <a:xfrm>
            <a:off x="1638722" y="2702144"/>
            <a:ext cx="5735994" cy="369332"/>
          </a:xfrm>
          <a:prstGeom prst="rect">
            <a:avLst/>
          </a:prstGeom>
          <a:noFill/>
        </p:spPr>
        <p:txBody>
          <a:bodyPr wrap="none" rtlCol="0">
            <a:spAutoFit/>
          </a:bodyPr>
          <a:lstStyle/>
          <a:p>
            <a:r>
              <a:rPr lang="en-US" dirty="0" smtClean="0"/>
              <a:t>Previous position- District Archaeologist </a:t>
            </a:r>
            <a:r>
              <a:rPr lang="he-IL" b="1" dirty="0">
                <a:latin typeface="David" panose="020E0502060401010101" pitchFamily="34" charset="-79"/>
                <a:cs typeface="David" panose="020E0502060401010101" pitchFamily="34" charset="-79"/>
              </a:rPr>
              <a:t>בקמ"ט ארכיאולוגיה</a:t>
            </a:r>
            <a:endParaRPr lang="en-US" dirty="0"/>
          </a:p>
        </p:txBody>
      </p:sp>
      <p:pic>
        <p:nvPicPr>
          <p:cNvPr id="13" name="מציין מיקום תוכן 5"/>
          <p:cNvPicPr>
            <a:picLocks noChangeAspect="1"/>
          </p:cNvPicPr>
          <p:nvPr/>
        </p:nvPicPr>
        <p:blipFill>
          <a:blip r:embed="rId4"/>
          <a:stretch>
            <a:fillRect/>
          </a:stretch>
        </p:blipFill>
        <p:spPr>
          <a:xfrm>
            <a:off x="0" y="3329783"/>
            <a:ext cx="1579669" cy="1341236"/>
          </a:xfrm>
          <a:prstGeom prst="rect">
            <a:avLst/>
          </a:prstGeom>
        </p:spPr>
      </p:pic>
      <p:sp>
        <p:nvSpPr>
          <p:cNvPr id="14" name="TextBox 13"/>
          <p:cNvSpPr txBox="1"/>
          <p:nvPr/>
        </p:nvSpPr>
        <p:spPr>
          <a:xfrm>
            <a:off x="117470" y="367723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5" name="תמונה 14"/>
          <p:cNvPicPr>
            <a:picLocks noChangeAspect="1"/>
          </p:cNvPicPr>
          <p:nvPr/>
        </p:nvPicPr>
        <p:blipFill>
          <a:blip r:embed="rId5"/>
          <a:stretch>
            <a:fillRect/>
          </a:stretch>
        </p:blipFill>
        <p:spPr>
          <a:xfrm>
            <a:off x="1638721" y="3329783"/>
            <a:ext cx="8803387" cy="396274"/>
          </a:xfrm>
          <a:prstGeom prst="rect">
            <a:avLst/>
          </a:prstGeom>
        </p:spPr>
      </p:pic>
      <p:sp>
        <p:nvSpPr>
          <p:cNvPr id="16" name="TextBox 15"/>
          <p:cNvSpPr txBox="1"/>
          <p:nvPr/>
        </p:nvSpPr>
        <p:spPr>
          <a:xfrm>
            <a:off x="1638721" y="3356725"/>
            <a:ext cx="5257273" cy="369332"/>
          </a:xfrm>
          <a:prstGeom prst="rect">
            <a:avLst/>
          </a:prstGeom>
          <a:noFill/>
        </p:spPr>
        <p:txBody>
          <a:bodyPr wrap="none" rtlCol="0">
            <a:spAutoFit/>
          </a:bodyPr>
          <a:lstStyle/>
          <a:p>
            <a:r>
              <a:rPr lang="en-US" dirty="0" smtClean="0"/>
              <a:t>BA in Archeology and Geography (Dean’s </a:t>
            </a:r>
            <a:r>
              <a:rPr lang="en-US" dirty="0" err="1" smtClean="0"/>
              <a:t>execptional</a:t>
            </a:r>
            <a:r>
              <a:rPr lang="en-US" dirty="0" smtClean="0"/>
              <a:t>) </a:t>
            </a:r>
            <a:endParaRPr lang="en-US" dirty="0"/>
          </a:p>
        </p:txBody>
      </p:sp>
      <p:pic>
        <p:nvPicPr>
          <p:cNvPr id="17" name="תמונה 16"/>
          <p:cNvPicPr>
            <a:picLocks noChangeAspect="1"/>
          </p:cNvPicPr>
          <p:nvPr/>
        </p:nvPicPr>
        <p:blipFill>
          <a:blip r:embed="rId5"/>
          <a:stretch>
            <a:fillRect/>
          </a:stretch>
        </p:blipFill>
        <p:spPr>
          <a:xfrm>
            <a:off x="1638721" y="3802263"/>
            <a:ext cx="8803387" cy="396274"/>
          </a:xfrm>
          <a:prstGeom prst="rect">
            <a:avLst/>
          </a:prstGeom>
        </p:spPr>
      </p:pic>
      <p:sp>
        <p:nvSpPr>
          <p:cNvPr id="19" name="TextBox 18"/>
          <p:cNvSpPr txBox="1"/>
          <p:nvPr/>
        </p:nvSpPr>
        <p:spPr>
          <a:xfrm>
            <a:off x="1678826" y="3860993"/>
            <a:ext cx="3867149" cy="369332"/>
          </a:xfrm>
          <a:prstGeom prst="rect">
            <a:avLst/>
          </a:prstGeom>
          <a:noFill/>
        </p:spPr>
        <p:txBody>
          <a:bodyPr wrap="none" rtlCol="0">
            <a:spAutoFit/>
          </a:bodyPr>
          <a:lstStyle/>
          <a:p>
            <a:r>
              <a:rPr lang="en-US" dirty="0" smtClean="0"/>
              <a:t>Master’s degree in Classical Archeology</a:t>
            </a:r>
            <a:endParaRPr lang="en-US" dirty="0"/>
          </a:p>
        </p:txBody>
      </p:sp>
      <p:pic>
        <p:nvPicPr>
          <p:cNvPr id="20" name="מציין מיקום תוכן 5"/>
          <p:cNvPicPr>
            <a:picLocks noChangeAspect="1"/>
          </p:cNvPicPr>
          <p:nvPr/>
        </p:nvPicPr>
        <p:blipFill>
          <a:blip r:embed="rId4"/>
          <a:stretch>
            <a:fillRect/>
          </a:stretch>
        </p:blipFill>
        <p:spPr>
          <a:xfrm>
            <a:off x="-2" y="4833942"/>
            <a:ext cx="1579669" cy="1341236"/>
          </a:xfrm>
          <a:prstGeom prst="rect">
            <a:avLst/>
          </a:prstGeom>
        </p:spPr>
      </p:pic>
      <p:sp>
        <p:nvSpPr>
          <p:cNvPr id="21" name="TextBox 20"/>
          <p:cNvSpPr txBox="1"/>
          <p:nvPr/>
        </p:nvSpPr>
        <p:spPr>
          <a:xfrm>
            <a:off x="87653" y="5181394"/>
            <a:ext cx="1344727" cy="646331"/>
          </a:xfrm>
          <a:prstGeom prst="rect">
            <a:avLst/>
          </a:prstGeom>
          <a:noFill/>
        </p:spPr>
        <p:txBody>
          <a:bodyPr wrap="none" rtlCol="0">
            <a:spAutoFit/>
          </a:bodyPr>
          <a:lstStyle/>
          <a:p>
            <a:r>
              <a:rPr lang="en-US" dirty="0" smtClean="0"/>
              <a:t>Personal</a:t>
            </a:r>
          </a:p>
          <a:p>
            <a:r>
              <a:rPr lang="en-US" dirty="0" smtClean="0"/>
              <a:t>Background </a:t>
            </a:r>
            <a:endParaRPr lang="en-US" dirty="0"/>
          </a:p>
        </p:txBody>
      </p:sp>
      <p:pic>
        <p:nvPicPr>
          <p:cNvPr id="22" name="תמונה 21"/>
          <p:cNvPicPr>
            <a:picLocks noChangeAspect="1"/>
          </p:cNvPicPr>
          <p:nvPr/>
        </p:nvPicPr>
        <p:blipFill>
          <a:blip r:embed="rId5"/>
          <a:stretch>
            <a:fillRect/>
          </a:stretch>
        </p:blipFill>
        <p:spPr>
          <a:xfrm>
            <a:off x="1667322" y="4833942"/>
            <a:ext cx="8803387" cy="396274"/>
          </a:xfrm>
          <a:prstGeom prst="rect">
            <a:avLst/>
          </a:prstGeom>
        </p:spPr>
      </p:pic>
      <p:sp>
        <p:nvSpPr>
          <p:cNvPr id="23" name="TextBox 22"/>
          <p:cNvSpPr txBox="1"/>
          <p:nvPr/>
        </p:nvSpPr>
        <p:spPr>
          <a:xfrm>
            <a:off x="1678826" y="4854894"/>
            <a:ext cx="4349652" cy="369332"/>
          </a:xfrm>
          <a:prstGeom prst="rect">
            <a:avLst/>
          </a:prstGeom>
          <a:noFill/>
        </p:spPr>
        <p:txBody>
          <a:bodyPr wrap="none" rtlCol="0">
            <a:spAutoFit/>
          </a:bodyPr>
          <a:lstStyle/>
          <a:p>
            <a:r>
              <a:rPr lang="en-US" dirty="0" smtClean="0"/>
              <a:t>Year of birth- 1970, residence- </a:t>
            </a:r>
            <a:r>
              <a:rPr lang="en-US" dirty="0" err="1" smtClean="0"/>
              <a:t>Kfar</a:t>
            </a:r>
            <a:r>
              <a:rPr lang="en-US" dirty="0" smtClean="0"/>
              <a:t> </a:t>
            </a:r>
            <a:r>
              <a:rPr lang="en-US" dirty="0" err="1" smtClean="0"/>
              <a:t>Adomim</a:t>
            </a:r>
            <a:r>
              <a:rPr lang="en-US" dirty="0" smtClean="0"/>
              <a:t> </a:t>
            </a:r>
            <a:endParaRPr lang="en-US" dirty="0"/>
          </a:p>
        </p:txBody>
      </p:sp>
      <p:pic>
        <p:nvPicPr>
          <p:cNvPr id="24" name="תמונה 23"/>
          <p:cNvPicPr>
            <a:picLocks noChangeAspect="1"/>
          </p:cNvPicPr>
          <p:nvPr/>
        </p:nvPicPr>
        <p:blipFill>
          <a:blip r:embed="rId5"/>
          <a:stretch>
            <a:fillRect/>
          </a:stretch>
        </p:blipFill>
        <p:spPr>
          <a:xfrm>
            <a:off x="1667322" y="5267380"/>
            <a:ext cx="8803387" cy="396274"/>
          </a:xfrm>
          <a:prstGeom prst="rect">
            <a:avLst/>
          </a:prstGeom>
        </p:spPr>
      </p:pic>
      <p:sp>
        <p:nvSpPr>
          <p:cNvPr id="25" name="TextBox 24"/>
          <p:cNvSpPr txBox="1"/>
          <p:nvPr/>
        </p:nvSpPr>
        <p:spPr>
          <a:xfrm>
            <a:off x="1678826" y="5312905"/>
            <a:ext cx="2722348" cy="369332"/>
          </a:xfrm>
          <a:prstGeom prst="rect">
            <a:avLst/>
          </a:prstGeom>
          <a:noFill/>
        </p:spPr>
        <p:txBody>
          <a:bodyPr wrap="none" rtlCol="0">
            <a:spAutoFit/>
          </a:bodyPr>
          <a:lstStyle/>
          <a:p>
            <a:r>
              <a:rPr lang="en-US" dirty="0" smtClean="0"/>
              <a:t>Married with four children </a:t>
            </a:r>
            <a:endParaRPr lang="en-US" dirty="0"/>
          </a:p>
        </p:txBody>
      </p:sp>
      <p:pic>
        <p:nvPicPr>
          <p:cNvPr id="26" name="תמונה 25"/>
          <p:cNvPicPr>
            <a:picLocks noChangeAspect="1"/>
          </p:cNvPicPr>
          <p:nvPr/>
        </p:nvPicPr>
        <p:blipFill>
          <a:blip r:embed="rId5"/>
          <a:stretch>
            <a:fillRect/>
          </a:stretch>
        </p:blipFill>
        <p:spPr>
          <a:xfrm>
            <a:off x="1667322" y="5700818"/>
            <a:ext cx="8803387" cy="396274"/>
          </a:xfrm>
          <a:prstGeom prst="rect">
            <a:avLst/>
          </a:prstGeom>
        </p:spPr>
      </p:pic>
      <p:sp>
        <p:nvSpPr>
          <p:cNvPr id="27" name="TextBox 26"/>
          <p:cNvSpPr txBox="1"/>
          <p:nvPr/>
        </p:nvSpPr>
        <p:spPr>
          <a:xfrm>
            <a:off x="1678826" y="5738578"/>
            <a:ext cx="4194995" cy="369332"/>
          </a:xfrm>
          <a:prstGeom prst="rect">
            <a:avLst/>
          </a:prstGeom>
          <a:noFill/>
        </p:spPr>
        <p:txBody>
          <a:bodyPr wrap="none" rtlCol="0">
            <a:spAutoFit/>
          </a:bodyPr>
          <a:lstStyle/>
          <a:p>
            <a:r>
              <a:rPr lang="en-US" dirty="0" smtClean="0"/>
              <a:t>Hobbies- Field trips, cooking (mainly meat)</a:t>
            </a:r>
            <a:endParaRPr lang="en-US" dirty="0"/>
          </a:p>
        </p:txBody>
      </p:sp>
    </p:spTree>
    <p:extLst>
      <p:ext uri="{BB962C8B-B14F-4D97-AF65-F5344CB8AC3E}">
        <p14:creationId xmlns:p14="http://schemas.microsoft.com/office/powerpoint/2010/main" val="23387092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Commander Shlomo Toladano</a:t>
            </a:r>
            <a:endParaRPr lang="en-US" b="1" dirty="0"/>
          </a:p>
        </p:txBody>
      </p:sp>
      <p:pic>
        <p:nvPicPr>
          <p:cNvPr id="4" name="מציין מיקום תוכן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5100" t="18009" r="18291"/>
          <a:stretch/>
        </p:blipFill>
        <p:spPr>
          <a:xfrm>
            <a:off x="-1" y="0"/>
            <a:ext cx="2671011" cy="1690688"/>
          </a:xfrm>
          <a:prstGeom prst="rect">
            <a:avLst/>
          </a:prstGeom>
        </p:spPr>
      </p:pic>
      <p:pic>
        <p:nvPicPr>
          <p:cNvPr id="5" name="מציין מיקום תוכן 5"/>
          <p:cNvPicPr>
            <a:picLocks noChangeAspect="1"/>
          </p:cNvPicPr>
          <p:nvPr/>
        </p:nvPicPr>
        <p:blipFill>
          <a:blip r:embed="rId3"/>
          <a:stretch>
            <a:fillRect/>
          </a:stretch>
        </p:blipFill>
        <p:spPr>
          <a:xfrm>
            <a:off x="-1" y="1793540"/>
            <a:ext cx="1579669" cy="1341236"/>
          </a:xfrm>
          <a:prstGeom prst="rect">
            <a:avLst/>
          </a:prstGeom>
        </p:spPr>
      </p:pic>
      <p:sp>
        <p:nvSpPr>
          <p:cNvPr id="7" name="TextBox 6"/>
          <p:cNvSpPr txBox="1"/>
          <p:nvPr/>
        </p:nvSpPr>
        <p:spPr>
          <a:xfrm>
            <a:off x="117469" y="2109032"/>
            <a:ext cx="1344727" cy="646331"/>
          </a:xfrm>
          <a:prstGeom prst="rect">
            <a:avLst/>
          </a:prstGeom>
          <a:noFill/>
        </p:spPr>
        <p:txBody>
          <a:bodyPr wrap="none" rtlCol="0">
            <a:spAutoFit/>
          </a:bodyPr>
          <a:lstStyle/>
          <a:p>
            <a:r>
              <a:rPr lang="en-US" dirty="0" smtClean="0"/>
              <a:t>Professional</a:t>
            </a:r>
          </a:p>
          <a:p>
            <a:r>
              <a:rPr lang="en-US" dirty="0" smtClean="0"/>
              <a:t>Background </a:t>
            </a:r>
            <a:endParaRPr lang="en-US" dirty="0"/>
          </a:p>
        </p:txBody>
      </p:sp>
      <p:pic>
        <p:nvPicPr>
          <p:cNvPr id="8" name="תמונה 7"/>
          <p:cNvPicPr>
            <a:picLocks noChangeAspect="1"/>
          </p:cNvPicPr>
          <p:nvPr/>
        </p:nvPicPr>
        <p:blipFill>
          <a:blip r:embed="rId4"/>
          <a:stretch>
            <a:fillRect/>
          </a:stretch>
        </p:blipFill>
        <p:spPr>
          <a:xfrm>
            <a:off x="1638724" y="1825624"/>
            <a:ext cx="8803387" cy="396274"/>
          </a:xfrm>
          <a:prstGeom prst="rect">
            <a:avLst/>
          </a:prstGeom>
        </p:spPr>
      </p:pic>
      <p:sp>
        <p:nvSpPr>
          <p:cNvPr id="9" name="TextBox 8"/>
          <p:cNvSpPr txBox="1"/>
          <p:nvPr/>
        </p:nvSpPr>
        <p:spPr>
          <a:xfrm>
            <a:off x="1627378" y="1883218"/>
            <a:ext cx="6715493" cy="369332"/>
          </a:xfrm>
          <a:prstGeom prst="rect">
            <a:avLst/>
          </a:prstGeom>
          <a:noFill/>
        </p:spPr>
        <p:txBody>
          <a:bodyPr wrap="none" rtlCol="0">
            <a:spAutoFit/>
          </a:bodyPr>
          <a:lstStyle/>
          <a:p>
            <a:r>
              <a:rPr lang="en-US" dirty="0" smtClean="0"/>
              <a:t>Current position- Deputy commander of Zion area\ Jerusalem district  </a:t>
            </a:r>
            <a:endParaRPr lang="en-US" dirty="0"/>
          </a:p>
        </p:txBody>
      </p:sp>
      <p:pic>
        <p:nvPicPr>
          <p:cNvPr id="10" name="תמונה 9"/>
          <p:cNvPicPr>
            <a:picLocks noChangeAspect="1"/>
          </p:cNvPicPr>
          <p:nvPr/>
        </p:nvPicPr>
        <p:blipFill>
          <a:blip r:embed="rId4"/>
          <a:stretch>
            <a:fillRect/>
          </a:stretch>
        </p:blipFill>
        <p:spPr>
          <a:xfrm>
            <a:off x="1638724" y="2266021"/>
            <a:ext cx="8803387" cy="396274"/>
          </a:xfrm>
          <a:prstGeom prst="rect">
            <a:avLst/>
          </a:prstGeom>
        </p:spPr>
      </p:pic>
      <p:sp>
        <p:nvSpPr>
          <p:cNvPr id="11" name="TextBox 10"/>
          <p:cNvSpPr txBox="1"/>
          <p:nvPr/>
        </p:nvSpPr>
        <p:spPr>
          <a:xfrm>
            <a:off x="1697138" y="2292963"/>
            <a:ext cx="7989751" cy="369332"/>
          </a:xfrm>
          <a:prstGeom prst="rect">
            <a:avLst/>
          </a:prstGeom>
          <a:noFill/>
        </p:spPr>
        <p:txBody>
          <a:bodyPr wrap="none" rtlCol="0">
            <a:spAutoFit/>
          </a:bodyPr>
          <a:lstStyle/>
          <a:p>
            <a:r>
              <a:rPr lang="en-US" dirty="0" smtClean="0"/>
              <a:t>Previous position- </a:t>
            </a:r>
            <a:r>
              <a:rPr lang="en-US" dirty="0"/>
              <a:t>B</a:t>
            </a:r>
            <a:r>
              <a:rPr lang="en-US" dirty="0" smtClean="0"/>
              <a:t>eit </a:t>
            </a:r>
            <a:r>
              <a:rPr lang="en-US" dirty="0"/>
              <a:t>S</a:t>
            </a:r>
            <a:r>
              <a:rPr lang="en-US" dirty="0" smtClean="0"/>
              <a:t>hemesh station commander\ Zion area\</a:t>
            </a:r>
            <a:r>
              <a:rPr lang="en-US" dirty="0"/>
              <a:t> Jerusalem district</a:t>
            </a:r>
            <a:r>
              <a:rPr lang="en-US" dirty="0" smtClean="0"/>
              <a:t>  </a:t>
            </a:r>
            <a:endParaRPr lang="en-US" dirty="0"/>
          </a:p>
        </p:txBody>
      </p:sp>
      <p:pic>
        <p:nvPicPr>
          <p:cNvPr id="12" name="תמונה 11"/>
          <p:cNvPicPr>
            <a:picLocks noChangeAspect="1"/>
          </p:cNvPicPr>
          <p:nvPr/>
        </p:nvPicPr>
        <p:blipFill>
          <a:blip r:embed="rId4"/>
          <a:stretch>
            <a:fillRect/>
          </a:stretch>
        </p:blipFill>
        <p:spPr>
          <a:xfrm>
            <a:off x="1638724" y="2706418"/>
            <a:ext cx="8803387" cy="396274"/>
          </a:xfrm>
          <a:prstGeom prst="rect">
            <a:avLst/>
          </a:prstGeom>
        </p:spPr>
      </p:pic>
      <p:sp>
        <p:nvSpPr>
          <p:cNvPr id="13" name="TextBox 12"/>
          <p:cNvSpPr txBox="1"/>
          <p:nvPr/>
        </p:nvSpPr>
        <p:spPr>
          <a:xfrm>
            <a:off x="1697138" y="2729481"/>
            <a:ext cx="7060331" cy="646331"/>
          </a:xfrm>
          <a:prstGeom prst="rect">
            <a:avLst/>
          </a:prstGeom>
          <a:noFill/>
        </p:spPr>
        <p:txBody>
          <a:bodyPr wrap="none" rtlCol="0">
            <a:spAutoFit/>
          </a:bodyPr>
          <a:lstStyle/>
          <a:p>
            <a:r>
              <a:rPr lang="en-US" dirty="0" smtClean="0"/>
              <a:t>Previous position- operation wing officer </a:t>
            </a:r>
            <a:r>
              <a:rPr lang="en-US" dirty="0"/>
              <a:t>of Zion area\ Jerusalem district  </a:t>
            </a:r>
          </a:p>
          <a:p>
            <a:r>
              <a:rPr lang="en-US" dirty="0" smtClean="0"/>
              <a:t>  </a:t>
            </a:r>
            <a:endParaRPr lang="en-US" dirty="0"/>
          </a:p>
        </p:txBody>
      </p:sp>
      <p:pic>
        <p:nvPicPr>
          <p:cNvPr id="14" name="מציין מיקום תוכן 5"/>
          <p:cNvPicPr>
            <a:picLocks noChangeAspect="1"/>
          </p:cNvPicPr>
          <p:nvPr/>
        </p:nvPicPr>
        <p:blipFill>
          <a:blip r:embed="rId3"/>
          <a:stretch>
            <a:fillRect/>
          </a:stretch>
        </p:blipFill>
        <p:spPr>
          <a:xfrm>
            <a:off x="-3" y="3301498"/>
            <a:ext cx="1579669" cy="1341236"/>
          </a:xfrm>
          <a:prstGeom prst="rect">
            <a:avLst/>
          </a:prstGeom>
        </p:spPr>
      </p:pic>
      <p:sp>
        <p:nvSpPr>
          <p:cNvPr id="15" name="TextBox 14"/>
          <p:cNvSpPr txBox="1"/>
          <p:nvPr/>
        </p:nvSpPr>
        <p:spPr>
          <a:xfrm>
            <a:off x="117467" y="3578605"/>
            <a:ext cx="1344727" cy="646331"/>
          </a:xfrm>
          <a:prstGeom prst="rect">
            <a:avLst/>
          </a:prstGeom>
          <a:noFill/>
        </p:spPr>
        <p:txBody>
          <a:bodyPr wrap="none" rtlCol="0">
            <a:spAutoFit/>
          </a:bodyPr>
          <a:lstStyle/>
          <a:p>
            <a:r>
              <a:rPr lang="en-US" dirty="0" smtClean="0"/>
              <a:t>Academic </a:t>
            </a:r>
          </a:p>
          <a:p>
            <a:r>
              <a:rPr lang="en-US" dirty="0" smtClean="0"/>
              <a:t>Background </a:t>
            </a:r>
            <a:endParaRPr lang="en-US" dirty="0"/>
          </a:p>
        </p:txBody>
      </p:sp>
      <p:pic>
        <p:nvPicPr>
          <p:cNvPr id="16" name="תמונה 15"/>
          <p:cNvPicPr>
            <a:picLocks noChangeAspect="1"/>
          </p:cNvPicPr>
          <p:nvPr/>
        </p:nvPicPr>
        <p:blipFill>
          <a:blip r:embed="rId4"/>
          <a:stretch>
            <a:fillRect/>
          </a:stretch>
        </p:blipFill>
        <p:spPr>
          <a:xfrm>
            <a:off x="1638724" y="3301498"/>
            <a:ext cx="8803387" cy="396274"/>
          </a:xfrm>
          <a:prstGeom prst="rect">
            <a:avLst/>
          </a:prstGeom>
        </p:spPr>
      </p:pic>
      <p:sp>
        <p:nvSpPr>
          <p:cNvPr id="17" name="TextBox 16"/>
          <p:cNvSpPr txBox="1"/>
          <p:nvPr/>
        </p:nvSpPr>
        <p:spPr>
          <a:xfrm>
            <a:off x="1627378" y="3352126"/>
            <a:ext cx="5190523" cy="369332"/>
          </a:xfrm>
          <a:prstGeom prst="rect">
            <a:avLst/>
          </a:prstGeom>
          <a:noFill/>
        </p:spPr>
        <p:txBody>
          <a:bodyPr wrap="none" rtlCol="0">
            <a:spAutoFit/>
          </a:bodyPr>
          <a:lstStyle/>
          <a:p>
            <a:r>
              <a:rPr lang="en-US" dirty="0" smtClean="0"/>
              <a:t>BA in business administration from Derby university   </a:t>
            </a:r>
            <a:endParaRPr lang="en-US" dirty="0"/>
          </a:p>
        </p:txBody>
      </p:sp>
      <p:pic>
        <p:nvPicPr>
          <p:cNvPr id="18" name="תמונה 17"/>
          <p:cNvPicPr>
            <a:picLocks noChangeAspect="1"/>
          </p:cNvPicPr>
          <p:nvPr/>
        </p:nvPicPr>
        <p:blipFill>
          <a:blip r:embed="rId4"/>
          <a:stretch>
            <a:fillRect/>
          </a:stretch>
        </p:blipFill>
        <p:spPr>
          <a:xfrm>
            <a:off x="1638724" y="3772755"/>
            <a:ext cx="8803387" cy="396274"/>
          </a:xfrm>
          <a:prstGeom prst="rect">
            <a:avLst/>
          </a:prstGeom>
        </p:spPr>
      </p:pic>
      <p:sp>
        <p:nvSpPr>
          <p:cNvPr id="19" name="TextBox 18"/>
          <p:cNvSpPr txBox="1"/>
          <p:nvPr/>
        </p:nvSpPr>
        <p:spPr>
          <a:xfrm>
            <a:off x="1638724" y="3786226"/>
            <a:ext cx="5447517" cy="369332"/>
          </a:xfrm>
          <a:prstGeom prst="rect">
            <a:avLst/>
          </a:prstGeom>
          <a:noFill/>
        </p:spPr>
        <p:txBody>
          <a:bodyPr wrap="none" rtlCol="0">
            <a:spAutoFit/>
          </a:bodyPr>
          <a:lstStyle/>
          <a:p>
            <a:r>
              <a:rPr lang="en-US" dirty="0" smtClean="0"/>
              <a:t>MA in middle east studies from the university of Tel Aviv </a:t>
            </a:r>
            <a:endParaRPr lang="en-US" dirty="0"/>
          </a:p>
        </p:txBody>
      </p:sp>
      <p:pic>
        <p:nvPicPr>
          <p:cNvPr id="20" name="תמונה 19"/>
          <p:cNvPicPr>
            <a:picLocks noChangeAspect="1"/>
          </p:cNvPicPr>
          <p:nvPr/>
        </p:nvPicPr>
        <p:blipFill>
          <a:blip r:embed="rId4"/>
          <a:stretch>
            <a:fillRect/>
          </a:stretch>
        </p:blipFill>
        <p:spPr>
          <a:xfrm>
            <a:off x="1638724" y="4244012"/>
            <a:ext cx="8803387" cy="396274"/>
          </a:xfrm>
          <a:prstGeom prst="rect">
            <a:avLst/>
          </a:prstGeom>
        </p:spPr>
      </p:pic>
      <p:sp>
        <p:nvSpPr>
          <p:cNvPr id="22" name="TextBox 21"/>
          <p:cNvSpPr txBox="1"/>
          <p:nvPr/>
        </p:nvSpPr>
        <p:spPr>
          <a:xfrm>
            <a:off x="1697138" y="4284204"/>
            <a:ext cx="7906203" cy="369332"/>
          </a:xfrm>
          <a:prstGeom prst="rect">
            <a:avLst/>
          </a:prstGeom>
          <a:noFill/>
        </p:spPr>
        <p:txBody>
          <a:bodyPr wrap="none" rtlCol="0">
            <a:spAutoFit/>
          </a:bodyPr>
          <a:lstStyle/>
          <a:p>
            <a:r>
              <a:rPr lang="en-US" dirty="0" smtClean="0"/>
              <a:t>MA in social science from the School of </a:t>
            </a:r>
            <a:r>
              <a:rPr lang="en-US" dirty="0"/>
              <a:t>P</a:t>
            </a:r>
            <a:r>
              <a:rPr lang="en-US" dirty="0" smtClean="0"/>
              <a:t>olitical Science in the university of Haifa  </a:t>
            </a:r>
            <a:endParaRPr lang="en-US" dirty="0"/>
          </a:p>
        </p:txBody>
      </p:sp>
      <p:pic>
        <p:nvPicPr>
          <p:cNvPr id="23" name="מציין מיקום תוכן 5"/>
          <p:cNvPicPr>
            <a:picLocks noChangeAspect="1"/>
          </p:cNvPicPr>
          <p:nvPr/>
        </p:nvPicPr>
        <p:blipFill>
          <a:blip r:embed="rId3"/>
          <a:stretch>
            <a:fillRect/>
          </a:stretch>
        </p:blipFill>
        <p:spPr>
          <a:xfrm>
            <a:off x="0" y="4912308"/>
            <a:ext cx="1579669" cy="1341236"/>
          </a:xfrm>
          <a:prstGeom prst="rect">
            <a:avLst/>
          </a:prstGeom>
        </p:spPr>
      </p:pic>
      <p:sp>
        <p:nvSpPr>
          <p:cNvPr id="24" name="TextBox 23"/>
          <p:cNvSpPr txBox="1"/>
          <p:nvPr/>
        </p:nvSpPr>
        <p:spPr>
          <a:xfrm>
            <a:off x="117466" y="5196161"/>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5" name="תמונה 24"/>
          <p:cNvPicPr>
            <a:picLocks noChangeAspect="1"/>
          </p:cNvPicPr>
          <p:nvPr/>
        </p:nvPicPr>
        <p:blipFill>
          <a:blip r:embed="rId4"/>
          <a:stretch>
            <a:fillRect/>
          </a:stretch>
        </p:blipFill>
        <p:spPr>
          <a:xfrm>
            <a:off x="1648306" y="4924533"/>
            <a:ext cx="8803387" cy="396274"/>
          </a:xfrm>
          <a:prstGeom prst="rect">
            <a:avLst/>
          </a:prstGeom>
        </p:spPr>
      </p:pic>
      <p:sp>
        <p:nvSpPr>
          <p:cNvPr id="26" name="TextBox 25"/>
          <p:cNvSpPr txBox="1"/>
          <p:nvPr/>
        </p:nvSpPr>
        <p:spPr>
          <a:xfrm>
            <a:off x="1697135" y="4979077"/>
            <a:ext cx="4250331" cy="369332"/>
          </a:xfrm>
          <a:prstGeom prst="rect">
            <a:avLst/>
          </a:prstGeom>
          <a:noFill/>
        </p:spPr>
        <p:txBody>
          <a:bodyPr wrap="none" rtlCol="0">
            <a:spAutoFit/>
          </a:bodyPr>
          <a:lstStyle/>
          <a:p>
            <a:r>
              <a:rPr lang="en-US" dirty="0" smtClean="0"/>
              <a:t>Year of birth- 1974, residence- Givat Ze’ev </a:t>
            </a:r>
            <a:endParaRPr lang="en-US" dirty="0"/>
          </a:p>
        </p:txBody>
      </p:sp>
      <p:pic>
        <p:nvPicPr>
          <p:cNvPr id="27" name="תמונה 26"/>
          <p:cNvPicPr>
            <a:picLocks noChangeAspect="1"/>
          </p:cNvPicPr>
          <p:nvPr/>
        </p:nvPicPr>
        <p:blipFill>
          <a:blip r:embed="rId4"/>
          <a:stretch>
            <a:fillRect/>
          </a:stretch>
        </p:blipFill>
        <p:spPr>
          <a:xfrm>
            <a:off x="1648306" y="5364930"/>
            <a:ext cx="8803387" cy="396274"/>
          </a:xfrm>
          <a:prstGeom prst="rect">
            <a:avLst/>
          </a:prstGeom>
        </p:spPr>
      </p:pic>
      <p:sp>
        <p:nvSpPr>
          <p:cNvPr id="28" name="TextBox 27"/>
          <p:cNvSpPr txBox="1"/>
          <p:nvPr/>
        </p:nvSpPr>
        <p:spPr>
          <a:xfrm>
            <a:off x="1697135" y="5382319"/>
            <a:ext cx="2722348" cy="369332"/>
          </a:xfrm>
          <a:prstGeom prst="rect">
            <a:avLst/>
          </a:prstGeom>
          <a:noFill/>
        </p:spPr>
        <p:txBody>
          <a:bodyPr wrap="none" rtlCol="0">
            <a:spAutoFit/>
          </a:bodyPr>
          <a:lstStyle/>
          <a:p>
            <a:r>
              <a:rPr lang="en-US" dirty="0" smtClean="0"/>
              <a:t>Married with four children </a:t>
            </a:r>
            <a:endParaRPr lang="en-US" dirty="0"/>
          </a:p>
        </p:txBody>
      </p:sp>
      <p:pic>
        <p:nvPicPr>
          <p:cNvPr id="29" name="תמונה 28"/>
          <p:cNvPicPr>
            <a:picLocks noChangeAspect="1"/>
          </p:cNvPicPr>
          <p:nvPr/>
        </p:nvPicPr>
        <p:blipFill>
          <a:blip r:embed="rId4"/>
          <a:stretch>
            <a:fillRect/>
          </a:stretch>
        </p:blipFill>
        <p:spPr>
          <a:xfrm>
            <a:off x="1653393" y="5780891"/>
            <a:ext cx="8803387" cy="396274"/>
          </a:xfrm>
          <a:prstGeom prst="rect">
            <a:avLst/>
          </a:prstGeom>
        </p:spPr>
      </p:pic>
      <p:sp>
        <p:nvSpPr>
          <p:cNvPr id="30" name="TextBox 29"/>
          <p:cNvSpPr txBox="1"/>
          <p:nvPr/>
        </p:nvSpPr>
        <p:spPr>
          <a:xfrm>
            <a:off x="1653702" y="5807833"/>
            <a:ext cx="4976362" cy="369332"/>
          </a:xfrm>
          <a:prstGeom prst="rect">
            <a:avLst/>
          </a:prstGeom>
          <a:noFill/>
        </p:spPr>
        <p:txBody>
          <a:bodyPr wrap="none" rtlCol="0">
            <a:spAutoFit/>
          </a:bodyPr>
          <a:lstStyle/>
          <a:p>
            <a:r>
              <a:rPr lang="en-US" dirty="0" smtClean="0"/>
              <a:t>Hobbies- reading, sports and trips with the family </a:t>
            </a:r>
            <a:endParaRPr lang="en-US" dirty="0"/>
          </a:p>
        </p:txBody>
      </p:sp>
    </p:spTree>
    <p:extLst>
      <p:ext uri="{BB962C8B-B14F-4D97-AF65-F5344CB8AC3E}">
        <p14:creationId xmlns:p14="http://schemas.microsoft.com/office/powerpoint/2010/main" val="423061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dirty="0" smtClean="0"/>
              <a:t>Colonel </a:t>
            </a:r>
            <a:r>
              <a:rPr lang="en-US" b="1" dirty="0" err="1" smtClean="0"/>
              <a:t>Shlomi</a:t>
            </a:r>
            <a:r>
              <a:rPr lang="en-US" b="1" dirty="0" smtClean="0"/>
              <a:t> Ben Mocha </a:t>
            </a:r>
            <a:endParaRPr lang="en-US" b="1" dirty="0"/>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5773" t="17316" r="29952" b="20346"/>
          <a:stretch/>
        </p:blipFill>
        <p:spPr>
          <a:xfrm>
            <a:off x="-9103" y="0"/>
            <a:ext cx="3049081" cy="1825625"/>
          </a:xfrm>
          <a:prstGeom prst="rect">
            <a:avLst/>
          </a:prstGeom>
        </p:spPr>
      </p:pic>
      <p:pic>
        <p:nvPicPr>
          <p:cNvPr id="5" name="מציין מיקום תוכן 5"/>
          <p:cNvPicPr>
            <a:picLocks noChangeAspect="1"/>
          </p:cNvPicPr>
          <p:nvPr/>
        </p:nvPicPr>
        <p:blipFill>
          <a:blip r:embed="rId3"/>
          <a:stretch>
            <a:fillRect/>
          </a:stretch>
        </p:blipFill>
        <p:spPr>
          <a:xfrm>
            <a:off x="0" y="1888372"/>
            <a:ext cx="1579669" cy="1341236"/>
          </a:xfrm>
          <a:prstGeom prst="rect">
            <a:avLst/>
          </a:prstGeom>
        </p:spPr>
      </p:pic>
      <p:sp>
        <p:nvSpPr>
          <p:cNvPr id="6" name="TextBox 5"/>
          <p:cNvSpPr txBox="1"/>
          <p:nvPr/>
        </p:nvSpPr>
        <p:spPr>
          <a:xfrm>
            <a:off x="102723" y="2117558"/>
            <a:ext cx="1374222" cy="646331"/>
          </a:xfrm>
          <a:prstGeom prst="rect">
            <a:avLst/>
          </a:prstGeom>
          <a:noFill/>
        </p:spPr>
        <p:txBody>
          <a:bodyPr wrap="none" rtlCol="0">
            <a:spAutoFit/>
          </a:bodyPr>
          <a:lstStyle/>
          <a:p>
            <a:r>
              <a:rPr lang="en-US" dirty="0" smtClean="0"/>
              <a:t>Professional </a:t>
            </a:r>
          </a:p>
          <a:p>
            <a:r>
              <a:rPr lang="en-US" dirty="0" smtClean="0"/>
              <a:t>background</a:t>
            </a:r>
            <a:endParaRPr lang="en-US" dirty="0"/>
          </a:p>
        </p:txBody>
      </p:sp>
      <p:pic>
        <p:nvPicPr>
          <p:cNvPr id="7" name="תמונה 6"/>
          <p:cNvPicPr>
            <a:picLocks noChangeAspect="1"/>
          </p:cNvPicPr>
          <p:nvPr/>
        </p:nvPicPr>
        <p:blipFill>
          <a:blip r:embed="rId4"/>
          <a:stretch>
            <a:fillRect/>
          </a:stretch>
        </p:blipFill>
        <p:spPr>
          <a:xfrm>
            <a:off x="1682392" y="1895039"/>
            <a:ext cx="8803387" cy="396274"/>
          </a:xfrm>
          <a:prstGeom prst="rect">
            <a:avLst/>
          </a:prstGeom>
        </p:spPr>
      </p:pic>
      <p:sp>
        <p:nvSpPr>
          <p:cNvPr id="8" name="TextBox 7"/>
          <p:cNvSpPr txBox="1"/>
          <p:nvPr/>
        </p:nvSpPr>
        <p:spPr>
          <a:xfrm>
            <a:off x="1682392" y="1921981"/>
            <a:ext cx="5612242" cy="369332"/>
          </a:xfrm>
          <a:prstGeom prst="rect">
            <a:avLst/>
          </a:prstGeom>
          <a:noFill/>
        </p:spPr>
        <p:txBody>
          <a:bodyPr wrap="none" rtlCol="0">
            <a:spAutoFit/>
          </a:bodyPr>
          <a:lstStyle/>
          <a:p>
            <a:r>
              <a:rPr lang="en-US" dirty="0" smtClean="0"/>
              <a:t>Current position- Commander of Yam and center district  </a:t>
            </a:r>
            <a:endParaRPr lang="en-US" dirty="0"/>
          </a:p>
        </p:txBody>
      </p:sp>
      <p:pic>
        <p:nvPicPr>
          <p:cNvPr id="9" name="מציין מיקום תוכן 8"/>
          <p:cNvPicPr>
            <a:picLocks noGrp="1" noChangeAspect="1"/>
          </p:cNvPicPr>
          <p:nvPr>
            <p:ph idx="1"/>
          </p:nvPr>
        </p:nvPicPr>
        <p:blipFill>
          <a:blip r:embed="rId4"/>
          <a:stretch>
            <a:fillRect/>
          </a:stretch>
        </p:blipFill>
        <p:spPr>
          <a:xfrm>
            <a:off x="1682391" y="2348098"/>
            <a:ext cx="8803387" cy="396274"/>
          </a:xfrm>
          <a:prstGeom prst="rect">
            <a:avLst/>
          </a:prstGeom>
        </p:spPr>
      </p:pic>
      <p:sp>
        <p:nvSpPr>
          <p:cNvPr id="10" name="TextBox 9"/>
          <p:cNvSpPr txBox="1"/>
          <p:nvPr/>
        </p:nvSpPr>
        <p:spPr>
          <a:xfrm>
            <a:off x="1682391" y="2345197"/>
            <a:ext cx="6534225" cy="369332"/>
          </a:xfrm>
          <a:prstGeom prst="rect">
            <a:avLst/>
          </a:prstGeom>
          <a:noFill/>
        </p:spPr>
        <p:txBody>
          <a:bodyPr wrap="none" rtlCol="0">
            <a:spAutoFit/>
          </a:bodyPr>
          <a:lstStyle/>
          <a:p>
            <a:r>
              <a:rPr lang="en-US" dirty="0" smtClean="0"/>
              <a:t>Previous position- Rescue and training brigade deputy commander  </a:t>
            </a:r>
            <a:endParaRPr lang="en-US" dirty="0"/>
          </a:p>
        </p:txBody>
      </p:sp>
      <p:pic>
        <p:nvPicPr>
          <p:cNvPr id="11" name="מציין מיקום תוכן 8"/>
          <p:cNvPicPr>
            <a:picLocks noChangeAspect="1"/>
          </p:cNvPicPr>
          <p:nvPr/>
        </p:nvPicPr>
        <p:blipFill>
          <a:blip r:embed="rId4"/>
          <a:stretch>
            <a:fillRect/>
          </a:stretch>
        </p:blipFill>
        <p:spPr>
          <a:xfrm>
            <a:off x="1682390" y="2791832"/>
            <a:ext cx="8803387" cy="396274"/>
          </a:xfrm>
          <a:prstGeom prst="rect">
            <a:avLst/>
          </a:prstGeom>
        </p:spPr>
      </p:pic>
      <p:sp>
        <p:nvSpPr>
          <p:cNvPr id="12" name="TextBox 11"/>
          <p:cNvSpPr txBox="1"/>
          <p:nvPr/>
        </p:nvSpPr>
        <p:spPr>
          <a:xfrm>
            <a:off x="1682390" y="2832932"/>
            <a:ext cx="4268156" cy="369332"/>
          </a:xfrm>
          <a:prstGeom prst="rect">
            <a:avLst/>
          </a:prstGeom>
          <a:noFill/>
        </p:spPr>
        <p:txBody>
          <a:bodyPr wrap="none" rtlCol="0">
            <a:spAutoFit/>
          </a:bodyPr>
          <a:lstStyle/>
          <a:p>
            <a:r>
              <a:rPr lang="en-US" dirty="0" smtClean="0"/>
              <a:t>Previous position- </a:t>
            </a:r>
            <a:r>
              <a:rPr lang="he-IL" b="1" dirty="0">
                <a:latin typeface="David" panose="020E0502060401010101" pitchFamily="34" charset="-79"/>
                <a:cs typeface="David" panose="020E0502060401010101" pitchFamily="34" charset="-79"/>
              </a:rPr>
              <a:t>מפקד בה"ח העורף- פקע"ר</a:t>
            </a:r>
            <a:endParaRPr lang="en-US" dirty="0"/>
          </a:p>
        </p:txBody>
      </p:sp>
      <p:pic>
        <p:nvPicPr>
          <p:cNvPr id="13" name="מציין מיקום תוכן 5"/>
          <p:cNvPicPr>
            <a:picLocks noChangeAspect="1"/>
          </p:cNvPicPr>
          <p:nvPr/>
        </p:nvPicPr>
        <p:blipFill>
          <a:blip r:embed="rId3"/>
          <a:stretch>
            <a:fillRect/>
          </a:stretch>
        </p:blipFill>
        <p:spPr>
          <a:xfrm>
            <a:off x="0" y="3458794"/>
            <a:ext cx="1579669" cy="1341236"/>
          </a:xfrm>
          <a:prstGeom prst="rect">
            <a:avLst/>
          </a:prstGeom>
        </p:spPr>
      </p:pic>
      <p:sp>
        <p:nvSpPr>
          <p:cNvPr id="14" name="TextBox 13"/>
          <p:cNvSpPr txBox="1"/>
          <p:nvPr/>
        </p:nvSpPr>
        <p:spPr>
          <a:xfrm>
            <a:off x="143919" y="3806246"/>
            <a:ext cx="1291829" cy="646331"/>
          </a:xfrm>
          <a:prstGeom prst="rect">
            <a:avLst/>
          </a:prstGeom>
          <a:noFill/>
        </p:spPr>
        <p:txBody>
          <a:bodyPr wrap="none" rtlCol="0">
            <a:spAutoFit/>
          </a:bodyPr>
          <a:lstStyle/>
          <a:p>
            <a:r>
              <a:rPr lang="en-US" dirty="0" smtClean="0"/>
              <a:t>Academic </a:t>
            </a:r>
          </a:p>
          <a:p>
            <a:r>
              <a:rPr lang="en-US" dirty="0" smtClean="0"/>
              <a:t>background</a:t>
            </a:r>
            <a:endParaRPr lang="en-US" dirty="0"/>
          </a:p>
        </p:txBody>
      </p:sp>
      <p:pic>
        <p:nvPicPr>
          <p:cNvPr id="15" name="מציין מיקום תוכן 8"/>
          <p:cNvPicPr>
            <a:picLocks noChangeAspect="1"/>
          </p:cNvPicPr>
          <p:nvPr/>
        </p:nvPicPr>
        <p:blipFill>
          <a:blip r:embed="rId4"/>
          <a:stretch>
            <a:fillRect/>
          </a:stretch>
        </p:blipFill>
        <p:spPr>
          <a:xfrm>
            <a:off x="1682389" y="3482599"/>
            <a:ext cx="8803387" cy="396274"/>
          </a:xfrm>
          <a:prstGeom prst="rect">
            <a:avLst/>
          </a:prstGeom>
        </p:spPr>
      </p:pic>
      <p:sp>
        <p:nvSpPr>
          <p:cNvPr id="16" name="TextBox 15"/>
          <p:cNvSpPr txBox="1"/>
          <p:nvPr/>
        </p:nvSpPr>
        <p:spPr>
          <a:xfrm>
            <a:off x="1723588" y="3503959"/>
            <a:ext cx="6433236" cy="369332"/>
          </a:xfrm>
          <a:prstGeom prst="rect">
            <a:avLst/>
          </a:prstGeom>
          <a:noFill/>
        </p:spPr>
        <p:txBody>
          <a:bodyPr wrap="none" rtlCol="0">
            <a:spAutoFit/>
          </a:bodyPr>
          <a:lstStyle/>
          <a:p>
            <a:r>
              <a:rPr lang="en-US" dirty="0" smtClean="0"/>
              <a:t>BA in Government and human resources from Bar </a:t>
            </a:r>
            <a:r>
              <a:rPr lang="en-US" dirty="0" err="1" smtClean="0"/>
              <a:t>Illan</a:t>
            </a:r>
            <a:r>
              <a:rPr lang="en-US" dirty="0" smtClean="0"/>
              <a:t> university  </a:t>
            </a:r>
            <a:endParaRPr lang="en-US" dirty="0"/>
          </a:p>
        </p:txBody>
      </p:sp>
      <p:pic>
        <p:nvPicPr>
          <p:cNvPr id="17" name="מציין מיקום תוכן 8"/>
          <p:cNvPicPr>
            <a:picLocks noChangeAspect="1"/>
          </p:cNvPicPr>
          <p:nvPr/>
        </p:nvPicPr>
        <p:blipFill>
          <a:blip r:embed="rId4"/>
          <a:stretch>
            <a:fillRect/>
          </a:stretch>
        </p:blipFill>
        <p:spPr>
          <a:xfrm>
            <a:off x="1682388" y="3922121"/>
            <a:ext cx="8803387" cy="396274"/>
          </a:xfrm>
          <a:prstGeom prst="rect">
            <a:avLst/>
          </a:prstGeom>
        </p:spPr>
      </p:pic>
      <p:sp>
        <p:nvSpPr>
          <p:cNvPr id="18" name="TextBox 17"/>
          <p:cNvSpPr txBox="1"/>
          <p:nvPr/>
        </p:nvSpPr>
        <p:spPr>
          <a:xfrm>
            <a:off x="1723588" y="3944745"/>
            <a:ext cx="6369629" cy="369332"/>
          </a:xfrm>
          <a:prstGeom prst="rect">
            <a:avLst/>
          </a:prstGeom>
          <a:noFill/>
        </p:spPr>
        <p:txBody>
          <a:bodyPr wrap="none" rtlCol="0">
            <a:spAutoFit/>
          </a:bodyPr>
          <a:lstStyle/>
          <a:p>
            <a:r>
              <a:rPr lang="en-US" dirty="0" smtClean="0"/>
              <a:t>Master’s degree in political science from the university of Haifa   </a:t>
            </a:r>
            <a:endParaRPr lang="en-US" dirty="0"/>
          </a:p>
        </p:txBody>
      </p:sp>
      <p:pic>
        <p:nvPicPr>
          <p:cNvPr id="19" name="מציין מיקום תוכן 8"/>
          <p:cNvPicPr>
            <a:picLocks noChangeAspect="1"/>
          </p:cNvPicPr>
          <p:nvPr/>
        </p:nvPicPr>
        <p:blipFill>
          <a:blip r:embed="rId4"/>
          <a:stretch>
            <a:fillRect/>
          </a:stretch>
        </p:blipFill>
        <p:spPr>
          <a:xfrm>
            <a:off x="1682388" y="4347353"/>
            <a:ext cx="8803387" cy="396274"/>
          </a:xfrm>
          <a:prstGeom prst="rect">
            <a:avLst/>
          </a:prstGeom>
        </p:spPr>
      </p:pic>
      <p:sp>
        <p:nvSpPr>
          <p:cNvPr id="20" name="TextBox 19"/>
          <p:cNvSpPr txBox="1"/>
          <p:nvPr/>
        </p:nvSpPr>
        <p:spPr>
          <a:xfrm>
            <a:off x="1682388" y="4385309"/>
            <a:ext cx="1886286" cy="369332"/>
          </a:xfrm>
          <a:prstGeom prst="rect">
            <a:avLst/>
          </a:prstGeom>
          <a:noFill/>
        </p:spPr>
        <p:txBody>
          <a:bodyPr wrap="none" rtlCol="0">
            <a:spAutoFit/>
          </a:bodyPr>
          <a:lstStyle/>
          <a:p>
            <a:r>
              <a:rPr lang="en-US" dirty="0" smtClean="0"/>
              <a:t>Courses- </a:t>
            </a:r>
            <a:r>
              <a:rPr lang="he-IL" b="1" dirty="0">
                <a:latin typeface="David" panose="020E0502060401010101" pitchFamily="34" charset="-79"/>
                <a:cs typeface="David" panose="020E0502060401010101" pitchFamily="34" charset="-79"/>
              </a:rPr>
              <a:t>פו"ם ברק</a:t>
            </a:r>
            <a:endParaRPr lang="en-US" dirty="0"/>
          </a:p>
        </p:txBody>
      </p:sp>
      <p:pic>
        <p:nvPicPr>
          <p:cNvPr id="21" name="מציין מיקום תוכן 5"/>
          <p:cNvPicPr>
            <a:picLocks noChangeAspect="1"/>
          </p:cNvPicPr>
          <p:nvPr/>
        </p:nvPicPr>
        <p:blipFill>
          <a:blip r:embed="rId3"/>
          <a:stretch>
            <a:fillRect/>
          </a:stretch>
        </p:blipFill>
        <p:spPr>
          <a:xfrm>
            <a:off x="0" y="5008347"/>
            <a:ext cx="1579669" cy="1341236"/>
          </a:xfrm>
          <a:prstGeom prst="rect">
            <a:avLst/>
          </a:prstGeom>
        </p:spPr>
      </p:pic>
      <p:sp>
        <p:nvSpPr>
          <p:cNvPr id="22" name="TextBox 21"/>
          <p:cNvSpPr txBox="1"/>
          <p:nvPr/>
        </p:nvSpPr>
        <p:spPr>
          <a:xfrm>
            <a:off x="117469" y="5355799"/>
            <a:ext cx="1344727" cy="646331"/>
          </a:xfrm>
          <a:prstGeom prst="rect">
            <a:avLst/>
          </a:prstGeom>
          <a:noFill/>
        </p:spPr>
        <p:txBody>
          <a:bodyPr wrap="none" rtlCol="0">
            <a:spAutoFit/>
          </a:bodyPr>
          <a:lstStyle/>
          <a:p>
            <a:r>
              <a:rPr lang="en-US" dirty="0" smtClean="0"/>
              <a:t>Personal </a:t>
            </a:r>
          </a:p>
          <a:p>
            <a:r>
              <a:rPr lang="en-US" dirty="0" smtClean="0"/>
              <a:t>Background </a:t>
            </a:r>
            <a:endParaRPr lang="en-US" dirty="0"/>
          </a:p>
        </p:txBody>
      </p:sp>
      <p:pic>
        <p:nvPicPr>
          <p:cNvPr id="23" name="מציין מיקום תוכן 8"/>
          <p:cNvPicPr>
            <a:picLocks noChangeAspect="1"/>
          </p:cNvPicPr>
          <p:nvPr/>
        </p:nvPicPr>
        <p:blipFill>
          <a:blip r:embed="rId4"/>
          <a:stretch>
            <a:fillRect/>
          </a:stretch>
        </p:blipFill>
        <p:spPr>
          <a:xfrm>
            <a:off x="1682387" y="5014848"/>
            <a:ext cx="8803387" cy="396274"/>
          </a:xfrm>
          <a:prstGeom prst="rect">
            <a:avLst/>
          </a:prstGeom>
        </p:spPr>
      </p:pic>
      <p:sp>
        <p:nvSpPr>
          <p:cNvPr id="24" name="TextBox 23"/>
          <p:cNvSpPr txBox="1"/>
          <p:nvPr/>
        </p:nvSpPr>
        <p:spPr>
          <a:xfrm>
            <a:off x="1723588" y="5052410"/>
            <a:ext cx="4034438" cy="369332"/>
          </a:xfrm>
          <a:prstGeom prst="rect">
            <a:avLst/>
          </a:prstGeom>
          <a:noFill/>
        </p:spPr>
        <p:txBody>
          <a:bodyPr wrap="none" rtlCol="0">
            <a:spAutoFit/>
          </a:bodyPr>
          <a:lstStyle/>
          <a:p>
            <a:r>
              <a:rPr lang="en-US" dirty="0" smtClean="0"/>
              <a:t>Year of birth- 1978, residence- </a:t>
            </a:r>
            <a:r>
              <a:rPr lang="en-US" dirty="0" err="1"/>
              <a:t>K</a:t>
            </a:r>
            <a:r>
              <a:rPr lang="en-US" dirty="0" err="1" smtClean="0"/>
              <a:t>iryat</a:t>
            </a:r>
            <a:r>
              <a:rPr lang="en-US" dirty="0" smtClean="0"/>
              <a:t> Ata</a:t>
            </a:r>
            <a:endParaRPr lang="en-US" dirty="0"/>
          </a:p>
        </p:txBody>
      </p:sp>
      <p:pic>
        <p:nvPicPr>
          <p:cNvPr id="25" name="מציין מיקום תוכן 8"/>
          <p:cNvPicPr>
            <a:picLocks noChangeAspect="1"/>
          </p:cNvPicPr>
          <p:nvPr/>
        </p:nvPicPr>
        <p:blipFill>
          <a:blip r:embed="rId4"/>
          <a:stretch>
            <a:fillRect/>
          </a:stretch>
        </p:blipFill>
        <p:spPr>
          <a:xfrm>
            <a:off x="1673274" y="5454436"/>
            <a:ext cx="8803387" cy="396274"/>
          </a:xfrm>
          <a:prstGeom prst="rect">
            <a:avLst/>
          </a:prstGeom>
        </p:spPr>
      </p:pic>
      <p:sp>
        <p:nvSpPr>
          <p:cNvPr id="26" name="TextBox 25"/>
          <p:cNvSpPr txBox="1"/>
          <p:nvPr/>
        </p:nvSpPr>
        <p:spPr>
          <a:xfrm>
            <a:off x="1682385" y="5467907"/>
            <a:ext cx="2673681" cy="369332"/>
          </a:xfrm>
          <a:prstGeom prst="rect">
            <a:avLst/>
          </a:prstGeom>
          <a:noFill/>
        </p:spPr>
        <p:txBody>
          <a:bodyPr wrap="none" rtlCol="0">
            <a:spAutoFit/>
          </a:bodyPr>
          <a:lstStyle/>
          <a:p>
            <a:r>
              <a:rPr lang="en-US" dirty="0" smtClean="0"/>
              <a:t>Married with five children </a:t>
            </a:r>
            <a:endParaRPr lang="en-US" dirty="0"/>
          </a:p>
        </p:txBody>
      </p:sp>
    </p:spTree>
    <p:extLst>
      <p:ext uri="{BB962C8B-B14F-4D97-AF65-F5344CB8AC3E}">
        <p14:creationId xmlns:p14="http://schemas.microsoft.com/office/powerpoint/2010/main" val="1300658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854</Words>
  <Application>Microsoft Office PowerPoint</Application>
  <PresentationFormat>מסך רחב</PresentationFormat>
  <Paragraphs>135</Paragraphs>
  <Slides>11</Slides>
  <Notes>2</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11</vt:i4>
      </vt:variant>
    </vt:vector>
  </HeadingPairs>
  <TitlesOfParts>
    <vt:vector size="17" baseType="lpstr">
      <vt:lpstr>Arial</vt:lpstr>
      <vt:lpstr>Calibri</vt:lpstr>
      <vt:lpstr>Calibri Light</vt:lpstr>
      <vt:lpstr>David</vt:lpstr>
      <vt:lpstr>Times New Roman</vt:lpstr>
      <vt:lpstr>ערכת נושא Office</vt:lpstr>
      <vt:lpstr>Lieutenant colonel Aviad Atia </vt:lpstr>
      <vt:lpstr>Colonel Benjamin Da Levi </vt:lpstr>
      <vt:lpstr>Mrs. Michal Mastay</vt:lpstr>
      <vt:lpstr>Mrs. Michal Mastay </vt:lpstr>
      <vt:lpstr>Colonel Amit Yamin </vt:lpstr>
      <vt:lpstr>Colonel Amit Yamin </vt:lpstr>
      <vt:lpstr>Mr. Sachar Batz  </vt:lpstr>
      <vt:lpstr>Commander Shlomo Toladano</vt:lpstr>
      <vt:lpstr>Colonel Shlomi Ben Mocha </vt:lpstr>
      <vt:lpstr>Mrs. Sima Spritzer </vt:lpstr>
      <vt:lpstr>Colonel Ofir levis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Lieutenant colonel Aviad Atia </dc:title>
  <dc:creator>u45210</dc:creator>
  <cp:lastModifiedBy>u45210</cp:lastModifiedBy>
  <cp:revision>131</cp:revision>
  <dcterms:created xsi:type="dcterms:W3CDTF">2019-09-22T12:22:53Z</dcterms:created>
  <dcterms:modified xsi:type="dcterms:W3CDTF">2019-09-23T10:05:44Z</dcterms:modified>
</cp:coreProperties>
</file>