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7" r:id="rId5"/>
  </p:sldMasterIdLst>
  <p:notesMasterIdLst>
    <p:notesMasterId r:id="rId18"/>
  </p:notesMasterIdLst>
  <p:handoutMasterIdLst>
    <p:handoutMasterId r:id="rId19"/>
  </p:handoutMasterIdLst>
  <p:sldIdLst>
    <p:sldId id="257" r:id="rId6"/>
    <p:sldId id="262" r:id="rId7"/>
    <p:sldId id="265" r:id="rId8"/>
    <p:sldId id="266" r:id="rId9"/>
    <p:sldId id="268" r:id="rId10"/>
    <p:sldId id="269" r:id="rId11"/>
    <p:sldId id="270" r:id="rId12"/>
    <p:sldId id="271" r:id="rId13"/>
    <p:sldId id="264" r:id="rId14"/>
    <p:sldId id="261" r:id="rId15"/>
    <p:sldId id="260" r:id="rId16"/>
    <p:sldId id="267" r:id="rId1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7296620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סגנון ביניים 3 - הדגשה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סגנון בהיר 3 - הדגשה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0909" autoAdjust="0"/>
    <p:restoredTop sz="83170" autoAdjust="0"/>
  </p:normalViewPr>
  <p:slideViewPr>
    <p:cSldViewPr snapToGrid="0">
      <p:cViewPr varScale="1">
        <p:scale>
          <a:sx n="87" d="100"/>
          <a:sy n="87" d="100"/>
        </p:scale>
        <p:origin x="-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CE1121-68B1-4203-984F-30412AA768E7}" type="datetimeFigureOut">
              <a:rPr lang="he-IL" smtClean="0"/>
              <a:pPr/>
              <a:t>כ"ב/כסלו/תשע"ה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2B52494-D1FD-492D-8AB9-A6D91A59C6F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46A364-C1D1-4012-A254-3584E88197D7}" type="datetimeFigureOut">
              <a:rPr lang="he-IL" smtClean="0"/>
              <a:pPr/>
              <a:t>כ"ב/כסלו/תשע"ה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879E9B4-229E-498B-B5A8-A2A265025D2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מנגנון הזדהות –</a:t>
            </a:r>
            <a:r>
              <a:rPr lang="he-IL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חיילים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איחוד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DB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הזדהות עם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DB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נתוני החיילים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איחוד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 users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עם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chayalim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(יפותח במסגרת שינוי מהלך ייצוא של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אינפורמטיקה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בחינה של הורדת שדות בהזדהות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בחינת תהליך הזדהות מחדש בהיבט של פישוט התהליך.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תהליך איפוס סיסמא? (שאלות אבטחה בשחור בלבד - למטריקס, איפוס נגררת אפיון בר"א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-&gt; 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לפורטל –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יצירת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יוזר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ואיפוס סיסמא בפורטל. צריך להבין למה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מלכתכילה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נמצא בנגררת אפיון)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מסך הרשמה (תאריך רישום תחילה, קבוצת רישום מפקדים, דו"ח שמציג את המפקדים או חיילים)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לפתור את בעיית הביצועים של הדו"ח.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מחיקת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יוזר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איפוס סיסמא.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התממשקות לקוד בפורטל שקיים.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היזון חוזר שהחייל הצליח להירשם. (לבדוק האם צריך).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העברת לוגים של כשלון/הצלחה כך שיופיעו במסך המנהלן (יפותח במסגרת לוגים של כל השדרים)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מסך מנהלן –</a:t>
            </a:r>
            <a:r>
              <a:rPr lang="he-IL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את</a:t>
            </a:r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ר החיילים 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זמני טעינה/שגיאות טעינה בשחור לכל איש מילואים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זמני שליחת הנתונים מהאדום עם נתיב ה-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הרלוונטי בכספת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שגיאות ויכולת לשליחה חוזרת עבור שגיאות מסוימות (4,9)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סטאטוסים של ייצוא הנתונים בצד אדום. (ע"י שינוי מהלך ייצוא של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אינפורמטיקה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סטאטוסים של יצירה ושליחה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לצוה"ל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עמידה בעומסים (הגבלות של זמנים, דפדוף)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טיפול בשגיאות העברה אוטומטי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שיפור ייבוא נתונים בצד השחור 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התמודדות עם הגעה של שדרים כפולים (יצרת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SEQ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לפניות)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התמודדות עם הגעת חלקי שדרים וטיפולם ברגע שמשלימים אותם.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שיפור ייצוא נתונים בצד השחור/אדום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שמירת הנתונים המקוריים עד לקבלת היזון חוזר שהפניות נטענו בצד השני.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העברת הנתונים התקינים להיסטוריה לזמן שיוגדר בשלב האפיון.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שליחה חוזרת של נתונים שלא נקלטו לאחר קבוע זמן מסוים/שגיאות שיוגדרו לצורך זה.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אפשרות ייצוא מחדש של הודעה או חייל או פניה או צווים או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יוזר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קיימים.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אפשרות לאפס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יוזר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ולייצא את החייל.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תפעול משתמשים וקבוצות –</a:t>
            </a:r>
            <a:r>
              <a:rPr lang="he-IL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מפ</a:t>
            </a:r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קדים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הרעיון הוא לנהל את ההרשאות במקום אחד ולעדכן את השני,צריך לבחון 3 אפשרויות: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ניהול בשחור ועדכון של האדום –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ניפוח רטרואקטיבי –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עבור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משתמש/קבוצה חדשים (רק לאחר יצירת המשתמש/קבוצה באדום ושליחת הנתונים ליצירה בשחור),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העברת דוחות לא מיידית - עבור קבוצה חדשה (רק לאחר יצירת הקבוצה באדום ושליחת הדוח)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ניהול באדום ועדכון של השחור –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שינויים לא יבוצעו מיידית (רק לאחר העברת הנתונים לשחור) כולל הרשאות.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ניהול באדום ועדכון של השחור ללא הרשאות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ניהול משתמשים, קבוצות ושיוך משתמש לקבוצה באדום בלבד ע"ב ממשק.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ניהול הרשאות של המשתמשים בקבוצות (קריאה, עריכה, ניהול, פורומים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וכו')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בשחור.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משימות לביצוע: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יצירת מסכי ניהול קבוצות: יצירת קבוצה, עדכון קבוצה, שיוך מפקד לקבוצה, הגדרה של מפקד.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צד אדום –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ברקע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ניפוח נתונים של מסגרות/משתמשים באותו יחס של ניפוח דו"חות. יש להתאים לעומסים של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צוה"ל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ממשק העברת שינויים במשתמשים וקבוצות באמצעות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 קליטה בצד השני.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צד שחור –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קליטת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השינויים לרבות משתמש/קבוצה חדשים והמשך תהליך בשחור (יצירת קבוצה, שיוך משתמש, הרשאות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וכו')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יכולת טעינת אקסל של מסה של נתונים (משתמשים וקבוצות) - באדום/בשחור.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מסך מנהלן (בצד שבו מנוהלים המשתמשים והקבוצות)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זמני טעינה/שגיאות טעינה בצד השני לכל משתמש וקבוצה.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הצגת זמני שליחת הנתונים עם נתיב ה-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הרלוונטי בכספת.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Manifest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של מפקדים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מה קורה עם האפשרות השלישית? איפה יהיה המנהלן? אם בצד האדום לא יציג את ההרשאות.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לשמור את הדו"חות שהגיעו עד שהקבוצה שתיבנה. להחזיר היזון חוזר שהצליח לטעון את הדו"חות.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שינוי מבנה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אקסמל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של צפי למפקד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איחוד </a:t>
            </a:r>
            <a:r>
              <a:rPr lang="he-IL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אקסמלים</a:t>
            </a:r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יוצאים מהאדום ושינוי מבנה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במקום חיילים/הודעות יוצאות/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יוזרים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לעשות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אקסמל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אחד שבכל שינוי של איש המילואים יישלח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האקסמל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המלא. לשלוח את כל הצווים וההודעות שהתוקף שלהם עדיין לא עבר.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איחוד מהלכי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אינפורמטיקה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שינוי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למבנה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תקין מבחינת סטנדרט של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שינוי מבנה תיקיות שמגיע מהשחור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manifest 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יופיע בתיקייה הראשית של ההעברה ויכיל את כל ה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XML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ים ואת כל הקבצים המצורפים.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מפקדים משימות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לבדוק מול אכ"א למה צריך להוציא כל משימה </a:t>
            </a:r>
            <a:r>
              <a:rPr lang="he-I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באקסמל</a:t>
            </a:r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אחד.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שיפור מהלך ייצוא של צד אדום: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אפשרות להפסיק להוציא הודעות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אפשרות להפסיק להוציא צווים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אפשרות להפסיק להוציא חיילים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הצפנה: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שינוי ההצפנה כך שמפתח הפרטי יהיה אצל המקור והמפתח הציבורי יהיה אצל היעד. כרגע זה הפוך.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Aro</a:t>
            </a:r>
            <a:r>
              <a:rPr lang="en-US" dirty="0" smtClean="0"/>
              <a:t>-after </a:t>
            </a:r>
            <a:r>
              <a:rPr lang="en-US" dirty="0" err="1" smtClean="0"/>
              <a:t>resipr</a:t>
            </a:r>
            <a:r>
              <a:rPr lang="en-US" dirty="0" smtClean="0"/>
              <a:t> order</a:t>
            </a:r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2E6B-256A-48EA-AEA5-9D151E57E828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9DE3-BC0D-46DB-9C88-3BA37A804DD9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CB82-F8AB-4E08-BC27-349506451CBC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12192000" cy="684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7"/>
          <p:cNvSpPr>
            <a:spLocks noChangeArrowheads="1"/>
          </p:cNvSpPr>
          <p:nvPr userDrawn="1"/>
        </p:nvSpPr>
        <p:spPr bwMode="white">
          <a:xfrm>
            <a:off x="1" y="6592888"/>
            <a:ext cx="220556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1D3BFBDD-6B18-4C05-942A-6D081FCC6B2E}" type="datetime8">
              <a:rPr lang="he-IL" sz="1200" b="1">
                <a:solidFill>
                  <a:schemeClr val="bg1"/>
                </a:solidFill>
                <a:cs typeface="+mn-cs"/>
              </a:rPr>
              <a:pPr algn="ctr">
                <a:defRPr/>
              </a:pPr>
              <a:t>14 דצמבר 14</a:t>
            </a:fld>
            <a:endParaRPr lang="he-IL" sz="12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7" name="Rectangle 26"/>
          <p:cNvSpPr>
            <a:spLocks noChangeArrowheads="1"/>
          </p:cNvSpPr>
          <p:nvPr userDrawn="1"/>
        </p:nvSpPr>
        <p:spPr bwMode="black">
          <a:xfrm>
            <a:off x="2364318" y="6586538"/>
            <a:ext cx="268393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he-IL" sz="1200" b="1" dirty="0">
                <a:solidFill>
                  <a:schemeClr val="bg1"/>
                </a:solidFill>
                <a:cs typeface="+mn-cs"/>
              </a:rPr>
              <a:t>שקף </a:t>
            </a:r>
            <a:fld id="{D5E4CE16-4A59-460D-BD3C-C629D7D892F9}" type="slidenum">
              <a:rPr lang="he-IL" sz="1200" b="1">
                <a:solidFill>
                  <a:schemeClr val="bg1"/>
                </a:solidFill>
                <a:cs typeface="+mn-cs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 userDrawn="1"/>
        </p:nvSpPr>
        <p:spPr bwMode="auto">
          <a:xfrm>
            <a:off x="5238751" y="6572273"/>
            <a:ext cx="172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1200" b="1" dirty="0" smtClean="0">
                <a:solidFill>
                  <a:schemeClr val="bg1"/>
                </a:solidFill>
                <a:cs typeface="+mn-cs"/>
              </a:rPr>
              <a:t>בלמ"ס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76517" y="-47924"/>
            <a:ext cx="10477531" cy="833718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10" name="Text Box 25"/>
          <p:cNvSpPr txBox="1">
            <a:spLocks noChangeArrowheads="1"/>
          </p:cNvSpPr>
          <p:nvPr userDrawn="1"/>
        </p:nvSpPr>
        <p:spPr bwMode="auto">
          <a:xfrm>
            <a:off x="8955640" y="6590909"/>
            <a:ext cx="25844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1200" b="1" dirty="0" smtClean="0">
                <a:solidFill>
                  <a:schemeClr val="bg1"/>
                </a:solidFill>
                <a:cs typeface="+mn-cs"/>
              </a:rPr>
              <a:t>ת"ע 2015 – מדור</a:t>
            </a:r>
            <a:r>
              <a:rPr lang="he-IL" sz="1200" b="1" baseline="0" dirty="0" smtClean="0">
                <a:solidFill>
                  <a:schemeClr val="bg1"/>
                </a:solidFill>
                <a:cs typeface="+mn-cs"/>
              </a:rPr>
              <a:t> מערכות אינטרנט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94295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4E6E9-169C-43C0-8986-F0637842325A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C63B-A4B0-4D8B-B32E-5523E9FC1A08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B59B-EE7C-4F0B-9C93-AFDFFB66721E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E287-EF14-454B-9CF5-FE583891120D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54C-8956-4B58-AA47-CFD8409E0999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30A26-B477-4964-9232-C5D7E0407898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40D8-8E20-490E-8229-618C32103389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1318-4A55-4994-A345-A0B0FD6517E1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8431-DDCF-431E-B4FA-A8FFEC7585BB}" type="datetime8">
              <a:rPr lang="he-IL" smtClean="0"/>
              <a:pPr/>
              <a:t>14 דצמבר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A3AB-2A31-4625-9B65-988C7972D79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2207568" y="0"/>
            <a:ext cx="7858148" cy="83371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0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/>
                  </a:outerShdw>
                </a:effectLst>
                <a:latin typeface="+mj-lt"/>
                <a:ea typeface="+mj-ea"/>
                <a:cs typeface="+mn-cs"/>
              </a:defRPr>
            </a:lvl1pPr>
          </a:lstStyle>
          <a:p>
            <a:endParaRPr lang="he-IL" dirty="0"/>
          </a:p>
        </p:txBody>
      </p:sp>
      <p:sp useBgFill="1">
        <p:nvSpPr>
          <p:cNvPr id="9" name="מלבן 8"/>
          <p:cNvSpPr/>
          <p:nvPr/>
        </p:nvSpPr>
        <p:spPr>
          <a:xfrm>
            <a:off x="5084405" y="2390392"/>
            <a:ext cx="4129656" cy="255454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ת"ע 2015</a:t>
            </a:r>
          </a:p>
          <a:p>
            <a:pPr algn="ctr"/>
            <a:r>
              <a:rPr lang="he-IL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אתרי צה"ל</a:t>
            </a:r>
          </a:p>
          <a:p>
            <a:pPr algn="ctr"/>
            <a:r>
              <a:rPr lang="he-IL" sz="4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הצגה לממשל זמין</a:t>
            </a:r>
            <a:endParaRPr lang="he-IL" sz="4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510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3187291" y="1394152"/>
          <a:ext cx="7046548" cy="4976168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502010"/>
                <a:gridCol w="1121229"/>
                <a:gridCol w="3058886"/>
                <a:gridCol w="1001485"/>
                <a:gridCol w="1362938"/>
              </a:tblGrid>
              <a:tr h="282248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מס"ד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שם הפרויקט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תאור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לו"ז</a:t>
                      </a:r>
                      <a:endParaRPr kumimoji="0" lang="he-IL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גוף דורש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עולים על מדים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פיתוח אתר חדש על בסיס</a:t>
                      </a:r>
                      <a:r>
                        <a:rPr kumimoji="0" lang="he-IL" sz="1100" kern="1200" baseline="0" dirty="0" smtClean="0"/>
                        <a:t> מיקור חוץ והתקנתו בסביבה חדשה </a:t>
                      </a:r>
                      <a:r>
                        <a:rPr kumimoji="0" lang="he-IL" sz="1100" kern="1200" baseline="0" dirty="0" err="1" smtClean="0"/>
                        <a:t>בממש"ז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אכ"א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63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2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הפרישה</a:t>
                      </a:r>
                      <a:r>
                        <a:rPr kumimoji="0" lang="he-IL" sz="1100" b="1" kern="1200" baseline="0" dirty="0" smtClean="0"/>
                        <a:t> ה</a:t>
                      </a:r>
                      <a:r>
                        <a:rPr kumimoji="0" lang="he-IL" sz="1100" b="1" kern="1200" dirty="0" smtClean="0"/>
                        <a:t>שכר והכספים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פיתוח אתר חדש על בסיס</a:t>
                      </a:r>
                      <a:r>
                        <a:rPr kumimoji="0" lang="he-IL" sz="1100" kern="1200" baseline="0" dirty="0" smtClean="0"/>
                        <a:t> מיקור חוץ והתקנתו בסביבה חדשה </a:t>
                      </a:r>
                      <a:r>
                        <a:rPr kumimoji="0" lang="he-IL" sz="1100" kern="1200" baseline="0" dirty="0" err="1" smtClean="0"/>
                        <a:t>בממש"ז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kumimoji="0" lang="he-IL" sz="12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</a:tr>
              <a:tr h="387531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3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אית"ן, חינוך, יוהל"ן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אתרים אינפורמטיביים – עלייה לאוויר</a:t>
                      </a:r>
                      <a:r>
                        <a:rPr kumimoji="0" lang="en-US" sz="1100" kern="1200" dirty="0" smtClean="0"/>
                        <a:t/>
                      </a:r>
                      <a:br>
                        <a:rPr kumimoji="0" lang="en-US" sz="1100" kern="1200" dirty="0" smtClean="0"/>
                      </a:br>
                      <a:r>
                        <a:rPr kumimoji="0" lang="he-IL" sz="1100" kern="1200" dirty="0" smtClean="0"/>
                        <a:t>(תיקון</a:t>
                      </a:r>
                      <a:r>
                        <a:rPr kumimoji="0" lang="he-IL" sz="1100" kern="1200" baseline="0" dirty="0" smtClean="0"/>
                        <a:t> ממצאים, </a:t>
                      </a:r>
                      <a:r>
                        <a:rPr kumimoji="0" lang="he-IL" sz="1100" kern="1200" dirty="0" smtClean="0"/>
                        <a:t>אישור </a:t>
                      </a:r>
                      <a:r>
                        <a:rPr kumimoji="0" lang="he-IL" sz="1100" kern="1200" dirty="0" err="1" smtClean="0"/>
                        <a:t>אבט"מ</a:t>
                      </a:r>
                      <a:r>
                        <a:rPr kumimoji="0" lang="he-IL" sz="1100" kern="1200" dirty="0" smtClean="0"/>
                        <a:t> והעלאה לאוויר)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עלי'ה</a:t>
                      </a:r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sz="1100" b="1" kern="120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לאויר</a:t>
                      </a:r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– </a:t>
                      </a: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5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במחנה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kern="1200" dirty="0" smtClean="0"/>
                        <a:t>אתר אינפורמטיבי</a:t>
                      </a:r>
                      <a:r>
                        <a:rPr kumimoji="0" lang="en-US" sz="1100" kern="1200" dirty="0" smtClean="0"/>
                        <a:t/>
                      </a:r>
                      <a:br>
                        <a:rPr kumimoji="0" lang="en-US" sz="1100" kern="1200" dirty="0" smtClean="0"/>
                      </a:br>
                      <a:r>
                        <a:rPr kumimoji="0" lang="he-IL" sz="1100" kern="1200" dirty="0" smtClean="0"/>
                        <a:t>(התקנה, בדיקות חדירות והעלאה </a:t>
                      </a:r>
                      <a:r>
                        <a:rPr kumimoji="0" lang="he-IL" sz="1100" kern="1200" dirty="0" err="1" smtClean="0"/>
                        <a:t>לאויר</a:t>
                      </a:r>
                      <a:r>
                        <a:rPr kumimoji="0" lang="he-IL" sz="1100" kern="1200" dirty="0" smtClean="0"/>
                        <a:t>)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עליה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sz="1100" b="1" kern="1200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לאויר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Q2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21585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6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1" kern="1200" dirty="0" smtClean="0"/>
                        <a:t>רבנות צבאית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kern="1200" dirty="0" smtClean="0"/>
                        <a:t>אתר אינטרנט ואפליקציה חדש</a:t>
                      </a:r>
                      <a:r>
                        <a:rPr kumimoji="0" lang="he-IL" sz="1100" kern="1200" baseline="0" dirty="0" smtClean="0"/>
                        <a:t>ים </a:t>
                      </a:r>
                      <a:r>
                        <a:rPr kumimoji="0" lang="he-IL" sz="1100" kern="1200" dirty="0" smtClean="0"/>
                        <a:t>אינטראקטיביים שישמשו את חיילי צה"ל,</a:t>
                      </a:r>
                      <a:r>
                        <a:rPr kumimoji="0" lang="he-IL" sz="1100" kern="1200" baseline="0" dirty="0" smtClean="0"/>
                        <a:t> </a:t>
                      </a:r>
                      <a:r>
                        <a:rPr kumimoji="0" lang="he-IL" sz="1100" kern="1200" dirty="0" smtClean="0"/>
                        <a:t>כולל רשימות דיוור וניו מדיה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kern="1200" dirty="0" smtClean="0"/>
                        <a:t>רבנות צבאית</a:t>
                      </a: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63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7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עיתון מערכות 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פיתוח אתר חדש על בסיס </a:t>
                      </a:r>
                      <a:r>
                        <a:rPr kumimoji="0" lang="en-US" sz="1100" kern="1200" dirty="0" smtClean="0"/>
                        <a:t>SharePoint</a:t>
                      </a:r>
                      <a:r>
                        <a:rPr kumimoji="0" lang="en-US" sz="1100" kern="1200" baseline="0" dirty="0" smtClean="0"/>
                        <a:t> 2013</a:t>
                      </a:r>
                      <a:r>
                        <a:rPr kumimoji="0" lang="he-IL" sz="1100" kern="1200" baseline="0" dirty="0" smtClean="0"/>
                        <a:t> (תשתית </a:t>
                      </a:r>
                      <a:r>
                        <a:rPr kumimoji="0" lang="en-US" sz="1100" kern="1200" baseline="0" dirty="0" smtClean="0"/>
                        <a:t>GOVX</a:t>
                      </a:r>
                      <a:r>
                        <a:rPr kumimoji="0" lang="he-IL" sz="1100" kern="1200" baseline="0" dirty="0" smtClean="0"/>
                        <a:t>) </a:t>
                      </a:r>
                      <a:r>
                        <a:rPr kumimoji="0" lang="he-IL" sz="1100" kern="1200" baseline="0" dirty="0" smtClean="0"/>
                        <a:t>והתקנתו, יפותח ע"י </a:t>
                      </a:r>
                      <a:r>
                        <a:rPr kumimoji="0" lang="en-US" sz="1100" kern="1200" baseline="0" dirty="0" smtClean="0"/>
                        <a:t>BYON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עליה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sz="1100" b="1" kern="1200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לאויר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Q2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מכללות 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63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8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b="1" kern="1200" dirty="0" smtClean="0"/>
                        <a:t>מב"ל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100" kern="1200" dirty="0" smtClean="0"/>
                        <a:t>אתר חדש להנגשת חומרי למידה ומידע הנדרש לחניכי קורס </a:t>
                      </a:r>
                      <a:r>
                        <a:rPr kumimoji="0" lang="he-IL" sz="1100" kern="1200" dirty="0" err="1" smtClean="0"/>
                        <a:t>מב"ל</a:t>
                      </a:r>
                      <a:r>
                        <a:rPr kumimoji="0" lang="he-IL" sz="1100" kern="1200" dirty="0" smtClean="0"/>
                        <a:t> הכולל</a:t>
                      </a:r>
                      <a:r>
                        <a:rPr kumimoji="0" lang="he-IL" sz="1100" kern="1200" baseline="0" dirty="0" smtClean="0"/>
                        <a:t> הזדהות חזקה 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algn="ctr" rtl="1" eaLnBrk="1" latinLnBrk="0" hangingPunct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9463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9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חיל מודיעין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 אינפורמטיבי חדש+ תפעולי המשמש את תהליכי המיון של חמ"ן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מודיעין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8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10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פרקליטות צבאית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 אינפורמטיבי חדש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100" kern="1200" dirty="0" smtClean="0"/>
                        <a:t>פצ"ר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636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פורטל בתי הדין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 אינפורמטיבי חדש שינגיש מידע בנוגע לבתי הדין הצבאיים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he-I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62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12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פורטל צה"ל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פורטל דובר צה"ל חדש, לרבות תת אתר אשר ינגיש תכנים המיועדים לאנשי הצבא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דו"ץ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3200400" y="91349"/>
            <a:ext cx="5702969" cy="569226"/>
          </a:xfrm>
        </p:spPr>
        <p:txBody>
          <a:bodyPr>
            <a:noAutofit/>
          </a:bodyPr>
          <a:lstStyle/>
          <a:p>
            <a:r>
              <a:rPr lang="he-IL" sz="2400" dirty="0" smtClean="0"/>
              <a:t>אתרי צה"ל </a:t>
            </a:r>
            <a:r>
              <a:rPr lang="he-IL" sz="2400" dirty="0" smtClean="0"/>
              <a:t>באינטרנט-פיתוחים חדשים</a:t>
            </a:r>
            <a:endParaRPr lang="he-IL" sz="2400" dirty="0"/>
          </a:p>
        </p:txBody>
      </p:sp>
      <p:sp>
        <p:nvSpPr>
          <p:cNvPr id="4" name="חץ ימינה 3"/>
          <p:cNvSpPr/>
          <p:nvPr/>
        </p:nvSpPr>
        <p:spPr>
          <a:xfrm rot="10800000">
            <a:off x="338668" y="5977467"/>
            <a:ext cx="499532" cy="16086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77773" y="5765796"/>
            <a:ext cx="965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 smtClean="0"/>
              <a:t>המשך</a:t>
            </a:r>
            <a:endParaRPr lang="he-IL" sz="1200" dirty="0"/>
          </a:p>
        </p:txBody>
      </p:sp>
      <p:sp>
        <p:nvSpPr>
          <p:cNvPr id="7" name="מלבן 6"/>
          <p:cNvSpPr/>
          <p:nvPr/>
        </p:nvSpPr>
        <p:spPr>
          <a:xfrm>
            <a:off x="11882358" y="6155265"/>
            <a:ext cx="169337" cy="177802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24534" y="6134702"/>
            <a:ext cx="176104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פרויקט מרכזי / מורכב</a:t>
            </a:r>
            <a:endParaRPr lang="he-IL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786744" y="1001486"/>
            <a:ext cx="81207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/>
              <a:t>להלן רשימת אתרי האינטרנט שיפותחו ע"י הספק החדש שיצא במכרז הקרוב:</a:t>
            </a:r>
            <a:endParaRPr lang="he-IL" sz="2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8971" y="91349"/>
            <a:ext cx="4614398" cy="569226"/>
          </a:xfrm>
        </p:spPr>
        <p:txBody>
          <a:bodyPr>
            <a:noAutofit/>
          </a:bodyPr>
          <a:lstStyle/>
          <a:p>
            <a:r>
              <a:rPr lang="he-IL" sz="2400" dirty="0" smtClean="0"/>
              <a:t>אתרי צה"ל </a:t>
            </a:r>
            <a:r>
              <a:rPr lang="he-IL" sz="2400" dirty="0" smtClean="0"/>
              <a:t>באינטרנט- פיתוחים חדשים</a:t>
            </a:r>
            <a:endParaRPr lang="he-IL" sz="24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3189515" y="1739087"/>
          <a:ext cx="7145224" cy="3398520"/>
        </p:xfrm>
        <a:graphic>
          <a:graphicData uri="http://schemas.openxmlformats.org/drawingml/2006/table">
            <a:tbl>
              <a:tblPr rtl="1" firstRow="1" bandRow="1">
                <a:tableStyleId>{74C1A8A3-306A-4EB7-A6B1-4F7E0EB9C5D6}</a:tableStyleId>
              </a:tblPr>
              <a:tblGrid>
                <a:gridCol w="321614"/>
                <a:gridCol w="1259421"/>
                <a:gridCol w="2820990"/>
                <a:gridCol w="762000"/>
                <a:gridCol w="1981199"/>
              </a:tblGrid>
              <a:tr h="41426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מס"ד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שם הפרויקט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תאור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he-IL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לו"ז</a:t>
                      </a:r>
                      <a:endParaRPr kumimoji="0" lang="he-IL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גוף דורש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821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13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הגנ"ס וחימוש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אתרים אינפורמטיביים – עלייה לאוויר</a:t>
                      </a:r>
                      <a:r>
                        <a:rPr kumimoji="0" lang="en-US" sz="1100" kern="1200" dirty="0" smtClean="0"/>
                        <a:t/>
                      </a:r>
                      <a:br>
                        <a:rPr kumimoji="0" lang="en-US" sz="1100" kern="1200" dirty="0" smtClean="0"/>
                      </a:br>
                      <a:r>
                        <a:rPr kumimoji="0" lang="he-IL" sz="1100" kern="1200" dirty="0" smtClean="0"/>
                        <a:t>(</a:t>
                      </a:r>
                      <a:r>
                        <a:rPr kumimoji="0" lang="he-IL" sz="1100" kern="1200" baseline="0" dirty="0" smtClean="0"/>
                        <a:t>לאחר סיום בדיקות חדירות)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עליה </a:t>
                      </a:r>
                      <a:r>
                        <a:rPr kumimoji="0" lang="he-IL" sz="1100" b="1" kern="120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לאויר</a:t>
                      </a:r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אט"ל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9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14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פורטל מטופלים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</a:t>
                      </a:r>
                      <a:r>
                        <a:rPr kumimoji="0" lang="he-IL" sz="1100" kern="1200" baseline="0" dirty="0" smtClean="0"/>
                        <a:t> אינטרנט שיתממשק </a:t>
                      </a:r>
                      <a:r>
                        <a:rPr kumimoji="0" lang="he-IL" sz="1100" kern="1200" dirty="0" smtClean="0"/>
                        <a:t>לתיק הרפואי</a:t>
                      </a:r>
                      <a:r>
                        <a:rPr kumimoji="0" lang="he-IL" sz="1100" kern="1200" baseline="0" dirty="0" smtClean="0"/>
                        <a:t> של החייל ע"מ לצפות בתוצאות מעבדה , חידוש מרשמים </a:t>
                      </a:r>
                      <a:r>
                        <a:rPr kumimoji="0" lang="he-IL" sz="1100" kern="1200" baseline="0" dirty="0" err="1" smtClean="0"/>
                        <a:t>וכו</a:t>
                      </a:r>
                      <a:r>
                        <a:rPr kumimoji="0" lang="he-IL" sz="1100" kern="1200" baseline="0" dirty="0" smtClean="0"/>
                        <a:t>' בדומה למה שקיים היום בקופ"ח העצמאיות.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kumimoji="0" lang="he-IL" sz="12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69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15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זימון תורים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אתר אינטרנט שישמש פלטפורמה</a:t>
                      </a:r>
                      <a:r>
                        <a:rPr kumimoji="0" lang="he-IL" sz="1100" kern="1200" baseline="0" dirty="0" smtClean="0"/>
                        <a:t> לזימון תורים לרפואת מומחים במרפאות </a:t>
                      </a:r>
                      <a:r>
                        <a:rPr kumimoji="0" lang="he-IL" sz="1100" kern="1200" baseline="0" dirty="0" smtClean="0"/>
                        <a:t>הצבאיות, יפותח ע"י יעל מערכות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עליה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sz="1100" b="1" kern="1200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לאויר</a:t>
                      </a:r>
                      <a:r>
                        <a:rPr kumimoji="0" lang="he-IL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kumimoji="0" lang="he-IL" sz="12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69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16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אפליקציית דלק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אפליקציה</a:t>
                      </a:r>
                      <a:r>
                        <a:rPr kumimoji="0" lang="he-IL" sz="1100" kern="1200" baseline="0" dirty="0" smtClean="0"/>
                        <a:t> אשר תציג לאנשי הקבע את יתרת הקצאת הדלק שלהם ותסייע בהכוונה לתחנות דלק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kumimoji="0" lang="he-IL" sz="12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699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17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b="1" kern="1200" dirty="0" smtClean="0"/>
                        <a:t>ניהול למידה מתוקשבת 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הנגשת חומרי למידה בתחום</a:t>
                      </a:r>
                      <a:r>
                        <a:rPr kumimoji="0" lang="he-IL" sz="1100" kern="1200" baseline="0" dirty="0" smtClean="0"/>
                        <a:t> ההדרכה על גבי האינטרנט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kern="12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ARO-</a:t>
                      </a:r>
                      <a:r>
                        <a:rPr kumimoji="0" lang="en-US" sz="1100" b="1" kern="1200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Q1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100" kern="1200" dirty="0" smtClean="0"/>
                        <a:t>ז"י</a:t>
                      </a:r>
                      <a:endParaRPr kumimoji="0" lang="he-IL" sz="1100" b="1" kern="120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לחצן פעולה: קדימה או הבא 4">
            <a:hlinkClick r:id="rId2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288971" y="91349"/>
            <a:ext cx="4614398" cy="569226"/>
          </a:xfrm>
        </p:spPr>
        <p:txBody>
          <a:bodyPr>
            <a:noAutofit/>
          </a:bodyPr>
          <a:lstStyle/>
          <a:p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37115" y="2830285"/>
            <a:ext cx="660762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בהצלחה 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495800" y="91348"/>
            <a:ext cx="5780314" cy="910137"/>
          </a:xfrm>
        </p:spPr>
        <p:txBody>
          <a:bodyPr>
            <a:normAutofit/>
          </a:bodyPr>
          <a:lstStyle/>
          <a:p>
            <a:pPr algn="ctr"/>
            <a:r>
              <a:rPr lang="he-IL" sz="2400" dirty="0" smtClean="0"/>
              <a:t>נושאים מרכזיים לת"ע  2015</a:t>
            </a:r>
            <a:endParaRPr lang="he-IL" sz="2400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2728687" y="1150988"/>
          <a:ext cx="7819571" cy="5182321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892629"/>
                <a:gridCol w="1886133"/>
                <a:gridCol w="3789219"/>
                <a:gridCol w="1251590"/>
              </a:tblGrid>
              <a:tr h="54808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מס"ד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פירוט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קישור</a:t>
                      </a:r>
                      <a:endParaRPr lang="he-IL" dirty="0"/>
                    </a:p>
                  </a:txBody>
                  <a:tcPr/>
                </a:tc>
              </a:tr>
              <a:tr h="71791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"דף חדש"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שדרוג תשתיות בממשל זמין ומעבר לסביבה "נקייה".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75075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ניטור </a:t>
                      </a:r>
                      <a:r>
                        <a:rPr lang="he-IL" b="1" dirty="0" smtClean="0"/>
                        <a:t>אתרי צה"ל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ניטור השרתים</a:t>
                      </a:r>
                      <a:r>
                        <a:rPr lang="he-IL" baseline="0" dirty="0" smtClean="0"/>
                        <a:t> והאתרים של צה"ל, בהתאם לדרישות שהתקבלו מצה"ל</a:t>
                      </a:r>
                      <a:endParaRPr lang="he-IL" dirty="0" smtClean="0"/>
                    </a:p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533042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SLA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אמנת</a:t>
                      </a:r>
                      <a:r>
                        <a:rPr lang="he-IL" baseline="0" dirty="0" smtClean="0"/>
                        <a:t> שירות בין צה"ל </a:t>
                      </a:r>
                      <a:r>
                        <a:rPr lang="he-IL" baseline="0" dirty="0" err="1" smtClean="0"/>
                        <a:t>לממש"ז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621073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הקמת שרת </a:t>
                      </a:r>
                      <a:r>
                        <a:rPr lang="en-US" b="1" dirty="0" smtClean="0"/>
                        <a:t>PRE</a:t>
                      </a:r>
                      <a:r>
                        <a:rPr lang="he-IL" b="1" dirty="0" smtClean="0"/>
                        <a:t>-</a:t>
                      </a:r>
                      <a:r>
                        <a:rPr lang="en-US" b="1" dirty="0" smtClean="0"/>
                        <a:t>PROD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הקמת שרת</a:t>
                      </a:r>
                      <a:r>
                        <a:rPr lang="he-IL" baseline="0" dirty="0" smtClean="0"/>
                        <a:t> </a:t>
                      </a:r>
                      <a:r>
                        <a:rPr lang="en-US" baseline="0" dirty="0" smtClean="0"/>
                        <a:t>PRE-PROD </a:t>
                      </a:r>
                      <a:r>
                        <a:rPr lang="he-IL" baseline="0" dirty="0" smtClean="0"/>
                        <a:t> תואם לשרתי ה</a:t>
                      </a:r>
                      <a:r>
                        <a:rPr lang="en-US" baseline="0" dirty="0" smtClean="0"/>
                        <a:t>PROD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88423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אתר המילואים 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ייצוב האתר (חיילים, מפקדים) ויציאה לפיתוח שלב ב' של האתר (מיקור פנים + חוץ).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785948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אתרי צה"ל באינטרנט –</a:t>
                      </a:r>
                      <a:r>
                        <a:rPr lang="he-IL" b="1" dirty="0" err="1" smtClean="0"/>
                        <a:t> פיתוחים</a:t>
                      </a:r>
                      <a:r>
                        <a:rPr lang="he-IL" b="1" dirty="0" smtClean="0"/>
                        <a:t> חדשים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תחזוקה שוטפת והעלאת אתרים שב"קנה".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לחצן פעולה: אחורה או הקודם 10">
            <a:hlinkClick r:id="rId2" action="ppaction://hlinksldjump" highlightClick="1"/>
          </p:cNvPr>
          <p:cNvSpPr/>
          <p:nvPr/>
        </p:nvSpPr>
        <p:spPr>
          <a:xfrm>
            <a:off x="3167743" y="2558144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לחצן פעולה: אחורה או הקודם 8">
            <a:hlinkClick r:id="rId3" action="ppaction://hlinksldjump" highlightClick="1"/>
          </p:cNvPr>
          <p:cNvSpPr/>
          <p:nvPr/>
        </p:nvSpPr>
        <p:spPr>
          <a:xfrm>
            <a:off x="3156857" y="1850572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לחצן פעולה: אחורה או הקודם 9">
            <a:hlinkClick r:id="rId4" action="ppaction://hlinksldjump" highlightClick="1"/>
          </p:cNvPr>
          <p:cNvSpPr/>
          <p:nvPr/>
        </p:nvSpPr>
        <p:spPr>
          <a:xfrm>
            <a:off x="3135086" y="5562601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לחצן פעולה: אחורה או הקודם 12">
            <a:hlinkClick r:id="rId5" action="ppaction://hlinksldjump" highlightClick="1"/>
          </p:cNvPr>
          <p:cNvSpPr/>
          <p:nvPr/>
        </p:nvSpPr>
        <p:spPr>
          <a:xfrm>
            <a:off x="3145971" y="4691742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לחצן פעולה: אחורה או הקודם 13">
            <a:hlinkClick r:id="rId6" action="ppaction://hlinksldjump" highlightClick="1"/>
          </p:cNvPr>
          <p:cNvSpPr/>
          <p:nvPr/>
        </p:nvSpPr>
        <p:spPr>
          <a:xfrm>
            <a:off x="3135086" y="3363687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לחצן פעולה: אחורה או הקודם 14">
            <a:hlinkClick r:id="rId7" action="ppaction://hlinksldjump" highlightClick="1"/>
          </p:cNvPr>
          <p:cNvSpPr/>
          <p:nvPr/>
        </p:nvSpPr>
        <p:spPr>
          <a:xfrm>
            <a:off x="3135085" y="3973286"/>
            <a:ext cx="555171" cy="5007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err="1" smtClean="0"/>
              <a:t>פרוייקט</a:t>
            </a:r>
            <a:r>
              <a:rPr lang="he-IL" sz="2400" dirty="0" smtClean="0"/>
              <a:t> "דף חדש"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25486" y="1632856"/>
            <a:ext cx="8098971" cy="45550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העתקת כלל אתרי צה"ל לסביבת שרתים נקייה ומזוכה 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הפרוייקט</a:t>
            </a:r>
            <a:r>
              <a:rPr lang="he-IL" sz="32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ינוהל על פי לו"ז של </a:t>
            </a:r>
            <a:r>
              <a:rPr lang="he-IL" sz="32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ממש"ז</a:t>
            </a:r>
            <a:endParaRPr lang="he-IL" sz="3200" b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פתיחת </a:t>
            </a:r>
            <a:r>
              <a:rPr lang="he-IL" sz="2800" dirty="0" smtClean="0"/>
              <a:t>חסימות </a:t>
            </a:r>
            <a:r>
              <a:rPr lang="en-US" sz="2800" dirty="0" smtClean="0"/>
              <a:t>WS</a:t>
            </a:r>
            <a:r>
              <a:rPr lang="he-IL" sz="2800" dirty="0" smtClean="0"/>
              <a:t>-ים למול מנגנון ההזדהות.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סה"כ יעברו לסביבת דף חדש 48 אתרי צה"ל ע"פ </a:t>
            </a:r>
            <a:r>
              <a:rPr lang="he-IL" sz="2800" dirty="0" err="1" smtClean="0"/>
              <a:t>תיעדוף</a:t>
            </a:r>
            <a:r>
              <a:rPr lang="he-IL" sz="2800" dirty="0" smtClean="0"/>
              <a:t> של צה"ל (בשקף הבא).</a:t>
            </a:r>
          </a:p>
          <a:p>
            <a:pPr>
              <a:buFont typeface="Arial" pitchFamily="34" charset="0"/>
              <a:buChar char="•"/>
            </a:pPr>
            <a:endParaRPr lang="he-IL" sz="3200" dirty="0" smtClean="0"/>
          </a:p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err="1" smtClean="0"/>
              <a:t>פרוייקט</a:t>
            </a:r>
            <a:r>
              <a:rPr lang="he-IL" sz="2400" dirty="0" smtClean="0"/>
              <a:t> "דף חדש"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1632856"/>
            <a:ext cx="750025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5689" y="1314189"/>
            <a:ext cx="6927396" cy="496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לחצן פעולה: קדימה או הבא 5">
            <a:hlinkClick r:id="rId3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ניטור אתרי צה"ל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1632856"/>
            <a:ext cx="750025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  <p:sp>
        <p:nvSpPr>
          <p:cNvPr id="6" name="לחצן פעולה: קדימה או הבא 5">
            <a:hlinkClick r:id="rId2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2275114" y="1317171"/>
            <a:ext cx="8251371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err="1" smtClean="0"/>
              <a:t>ממש"ז</a:t>
            </a:r>
            <a:r>
              <a:rPr lang="he-IL" sz="2800" dirty="0" smtClean="0"/>
              <a:t> החל בהתנעת </a:t>
            </a:r>
            <a:r>
              <a:rPr lang="he-IL" sz="2800" dirty="0" smtClean="0"/>
              <a:t>תהליך ניטור עבור </a:t>
            </a:r>
            <a:r>
              <a:rPr lang="he-IL" sz="2800" dirty="0" smtClean="0"/>
              <a:t>אתרי האינטרנט </a:t>
            </a:r>
            <a:r>
              <a:rPr lang="he-IL" sz="2800" dirty="0" smtClean="0"/>
              <a:t>של צה"ל.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ב14/12/14 נשלח </a:t>
            </a:r>
            <a:r>
              <a:rPr lang="he-IL" sz="2800" dirty="0" err="1" smtClean="0"/>
              <a:t>לממש"ז</a:t>
            </a:r>
            <a:r>
              <a:rPr lang="he-IL" sz="2800" dirty="0" smtClean="0"/>
              <a:t> פירוט הדרישות של צה"ל </a:t>
            </a:r>
            <a:r>
              <a:rPr lang="he-IL" sz="2800" dirty="0" smtClean="0"/>
              <a:t>באתרים </a:t>
            </a:r>
            <a:r>
              <a:rPr lang="he-IL" sz="2800" dirty="0" smtClean="0"/>
              <a:t>ובשרתים.</a:t>
            </a:r>
            <a:endParaRPr lang="he-IL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הניטור כולל : "חיות "</a:t>
            </a:r>
            <a:r>
              <a:rPr lang="he-IL" sz="2800" dirty="0" err="1" smtClean="0"/>
              <a:t> הא</a:t>
            </a:r>
            <a:r>
              <a:rPr lang="he-IL" sz="2800" dirty="0" smtClean="0"/>
              <a:t>תר, משאבים, סרוויסים, </a:t>
            </a:r>
            <a:r>
              <a:rPr lang="en-US" sz="2800" dirty="0" smtClean="0"/>
              <a:t>DB</a:t>
            </a:r>
            <a:r>
              <a:rPr lang="he-IL" sz="2800" dirty="0" smtClean="0"/>
              <a:t> וכד'.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מהלך זה משמעותי </a:t>
            </a:r>
            <a:r>
              <a:rPr lang="he-IL" sz="2800" dirty="0" smtClean="0"/>
              <a:t>עקב </a:t>
            </a:r>
            <a:r>
              <a:rPr lang="he-IL" sz="2800" dirty="0" smtClean="0"/>
              <a:t>רגישות ו</a:t>
            </a:r>
            <a:r>
              <a:rPr lang="he-IL" sz="2800" dirty="0" smtClean="0"/>
              <a:t>חשיבות האתרים </a:t>
            </a:r>
            <a:r>
              <a:rPr lang="he-IL" sz="2800" dirty="0" smtClean="0"/>
              <a:t>המתארחים </a:t>
            </a:r>
            <a:r>
              <a:rPr lang="he-IL" sz="2800" dirty="0" err="1" smtClean="0"/>
              <a:t>בממש"ז</a:t>
            </a:r>
            <a:r>
              <a:rPr lang="he-IL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 </a:t>
            </a:r>
            <a:r>
              <a:rPr lang="en-US" sz="2400" dirty="0" smtClean="0"/>
              <a:t>SLA</a:t>
            </a:r>
            <a:r>
              <a:rPr lang="he-IL" sz="2400" dirty="0" smtClean="0"/>
              <a:t> - אמנת שירות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1632856"/>
            <a:ext cx="750025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  <p:sp>
        <p:nvSpPr>
          <p:cNvPr id="6" name="לחצן פעולה: קדימה או הבא 5">
            <a:hlinkClick r:id="rId2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654627" y="1110342"/>
            <a:ext cx="9731829" cy="603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הסכם </a:t>
            </a:r>
            <a:r>
              <a:rPr lang="he-IL" sz="2800" dirty="0" smtClean="0"/>
              <a:t>רמת השרות בין </a:t>
            </a:r>
            <a:r>
              <a:rPr lang="he-IL" sz="2800" dirty="0" err="1" smtClean="0"/>
              <a:t>ממש"ז</a:t>
            </a:r>
            <a:r>
              <a:rPr lang="he-IL" sz="2800" dirty="0" smtClean="0"/>
              <a:t> </a:t>
            </a:r>
            <a:r>
              <a:rPr lang="he-IL" sz="2800" dirty="0" smtClean="0"/>
              <a:t>ללקוח</a:t>
            </a:r>
            <a:r>
              <a:rPr lang="he-IL" sz="2800" dirty="0" smtClean="0"/>
              <a:t>, </a:t>
            </a:r>
            <a:r>
              <a:rPr lang="he-IL" sz="2800" dirty="0" smtClean="0"/>
              <a:t>המגדיר </a:t>
            </a:r>
            <a:r>
              <a:rPr lang="he-IL" sz="2800" dirty="0" smtClean="0"/>
              <a:t>את דרישות הלקוח </a:t>
            </a:r>
            <a:r>
              <a:rPr lang="he-IL" sz="2800" dirty="0" err="1" smtClean="0"/>
              <a:t>מממש"ז</a:t>
            </a:r>
            <a:r>
              <a:rPr lang="he-IL" sz="2800" dirty="0" smtClean="0"/>
              <a:t> ביחס לרמת השרות המובטחת לחוות השרתים ולמכלול אתרי האינטרנט של הלקוח (לרבות תהליכי העבודה, זמינות, ביצועים,שדרוג, אחזקה, טיפול בתקלות </a:t>
            </a:r>
            <a:r>
              <a:rPr lang="he-IL" sz="2800" dirty="0" err="1" smtClean="0"/>
              <a:t>וכו')</a:t>
            </a:r>
            <a:r>
              <a:rPr lang="he-IL" sz="2800" dirty="0" smtClean="0"/>
              <a:t> אותה יקבל הלקוח </a:t>
            </a:r>
            <a:r>
              <a:rPr lang="he-IL" sz="2800" dirty="0" err="1" smtClean="0"/>
              <a:t>מממש"ז</a:t>
            </a:r>
            <a:r>
              <a:rPr lang="he-IL" sz="2800" dirty="0" smtClean="0"/>
              <a:t>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sz="2800" dirty="0" smtClean="0"/>
              <a:t>לפני </a:t>
            </a:r>
            <a:r>
              <a:rPr lang="he-IL" sz="2800" dirty="0" smtClean="0"/>
              <a:t>מספר חודשים הושלמה עבודת מטה משותפת להגדרת אמנת שירות, לרבות </a:t>
            </a:r>
            <a:r>
              <a:rPr lang="he-IL" sz="2800" dirty="0" smtClean="0"/>
              <a:t>מיפוי אתרי </a:t>
            </a:r>
            <a:r>
              <a:rPr lang="he-IL" sz="2800" dirty="0" smtClean="0"/>
              <a:t>צה"ל לפי רמות השירות השונות, אך זו טרם מומשה בפועל</a:t>
            </a:r>
            <a:r>
              <a:rPr lang="he-IL" sz="2800" dirty="0" smtClean="0"/>
              <a:t>.</a:t>
            </a:r>
          </a:p>
          <a:p>
            <a:r>
              <a:rPr lang="he-IL" sz="2800" b="1" u="sng" dirty="0" smtClean="0"/>
              <a:t>צה"ל דורש הסדרת נורמות שירות עבור אתרי צה"ל המתארחים</a:t>
            </a:r>
          </a:p>
          <a:p>
            <a:r>
              <a:rPr lang="he-IL" sz="2800" b="1" u="sng" dirty="0" smtClean="0"/>
              <a:t>במתקני ממשל זמין.</a:t>
            </a:r>
          </a:p>
          <a:p>
            <a:pPr marL="0"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 </a:t>
            </a:r>
            <a:r>
              <a:rPr lang="en-US" sz="2400" dirty="0" smtClean="0"/>
              <a:t>SLA</a:t>
            </a:r>
            <a:r>
              <a:rPr lang="he-IL" sz="2400" dirty="0" smtClean="0"/>
              <a:t> - אמנת שירות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1632856"/>
            <a:ext cx="750025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  <p:sp>
        <p:nvSpPr>
          <p:cNvPr id="6" name="לחצן פעולה: קדימה או הבא 5">
            <a:hlinkClick r:id="rId2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1963554" y="420188"/>
          <a:ext cx="2641103" cy="6067698"/>
        </p:xfrm>
        <a:graphic>
          <a:graphicData uri="http://schemas.openxmlformats.org/drawingml/2006/table">
            <a:tbl>
              <a:tblPr rtl="1"/>
              <a:tblGrid>
                <a:gridCol w="1490946"/>
                <a:gridCol w="1150157"/>
              </a:tblGrid>
              <a:tr h="26440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שם הפרויקט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גוף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אחים לנשק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אתר </a:t>
                      </a:r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בעוז רוחם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דף פורטל ראשי - ישן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7394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דרושים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חובות וזכויות חיילים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חיל החינוך - ישן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חיל הים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חיל הים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חיל הלוגיסטיקה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חיל המשטרה הצבאית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חיל הרפואה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יוהל"ן - אתר ישן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בה"ד 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בה"ד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תקשוב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ח"א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יחידות צה"ל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דו"צ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מחשבון תגמולים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מילואים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רבנות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רבנות צבאית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</a:t>
                      </a:r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מקרפ"ר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אט"ל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מז"י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ז"י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מילואים-ישן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מערכות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מב"ל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נקח"ל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נקח"ל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סמלי צה"ל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עדים במדים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פורטל אנשים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קמל"ר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7394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רבנות צבאית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7394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שילוב חרדים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7394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תזמורת צה"ל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13915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תקשוב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תקשוב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5308599" y="1244525"/>
          <a:ext cx="2409371" cy="4629150"/>
        </p:xfrm>
        <a:graphic>
          <a:graphicData uri="http://schemas.openxmlformats.org/drawingml/2006/table">
            <a:tbl>
              <a:tblPr rtl="1"/>
              <a:tblGrid>
                <a:gridCol w="1360129"/>
                <a:gridCol w="1049242"/>
              </a:tblGrid>
              <a:tr h="361950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he-IL" sz="1200" b="1" i="0" u="none" strike="noStrike" kern="1200" dirty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שם הפרויקט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he-IL" sz="1200" b="1" i="0" u="none" strike="noStrike" kern="1200" dirty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גוף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אורחות חיים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ז"י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אית"ן - ישן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אתר השכר והכספים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הזמנת אישורים צבאיים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חומ"ס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פקע"ר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חנות מכר וירטואלית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אט"ל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טופס מקוון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מובייל - אורחות חיים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ז"י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מובייל - חנות מכר וירטואלית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אט"ל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מובייל - שכר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מודיעין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אמ"ן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מתפ"ש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מתפ"ש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פרקליטות צבאית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פרקליטות צבאית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1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קפ"ץ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8694057" y="2079173"/>
          <a:ext cx="2463800" cy="1488544"/>
        </p:xfrm>
        <a:graphic>
          <a:graphicData uri="http://schemas.openxmlformats.org/drawingml/2006/table">
            <a:tbl>
              <a:tblPr rtl="1"/>
              <a:tblGrid>
                <a:gridCol w="1390854"/>
                <a:gridCol w="1072946"/>
              </a:tblGrid>
              <a:tr h="3908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שם הפרויקט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גוף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541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אתר המילואים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3220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מובייל - עולים על מדים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244271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עולים על מדים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אכ"א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9541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פורטל צה"ל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דו"צ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632371" y="3690257"/>
            <a:ext cx="2656115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מקרא:</a:t>
            </a:r>
          </a:p>
          <a:p>
            <a:r>
              <a:rPr lang="he-IL" sz="4400" dirty="0" smtClean="0"/>
              <a:t>זהב </a:t>
            </a:r>
          </a:p>
          <a:p>
            <a:r>
              <a:rPr lang="he-IL" sz="4400" dirty="0" smtClean="0"/>
              <a:t>כסף</a:t>
            </a:r>
          </a:p>
          <a:p>
            <a:r>
              <a:rPr lang="he-IL" sz="4400" dirty="0" smtClean="0"/>
              <a:t>ארד</a:t>
            </a:r>
            <a:endParaRPr lang="he-IL" sz="4400" dirty="0"/>
          </a:p>
        </p:txBody>
      </p:sp>
      <p:sp>
        <p:nvSpPr>
          <p:cNvPr id="13" name="מלבן 12"/>
          <p:cNvSpPr/>
          <p:nvPr/>
        </p:nvSpPr>
        <p:spPr>
          <a:xfrm>
            <a:off x="9655628" y="4136572"/>
            <a:ext cx="413657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9666514" y="4767942"/>
            <a:ext cx="413657" cy="4572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9655629" y="5519059"/>
            <a:ext cx="413657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7841508" y="1361105"/>
            <a:ext cx="3021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b="1" u="sng" dirty="0" smtClean="0"/>
              <a:t>חלוקה לרמות שרות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400" dirty="0" smtClean="0"/>
              <a:t> </a:t>
            </a:r>
            <a:r>
              <a:rPr lang="he-IL" sz="2400" dirty="0" smtClean="0"/>
              <a:t>הקמת שרת </a:t>
            </a:r>
            <a:r>
              <a:rPr lang="en-US" sz="2400" dirty="0" smtClean="0"/>
              <a:t>PRE-PROD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16086" y="1632856"/>
            <a:ext cx="750025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endParaRPr lang="he-IL" sz="2400" dirty="0" smtClean="0"/>
          </a:p>
          <a:p>
            <a:endParaRPr lang="he-IL" dirty="0"/>
          </a:p>
        </p:txBody>
      </p:sp>
      <p:sp>
        <p:nvSpPr>
          <p:cNvPr id="6" name="לחצן פעולה: קדימה או הבא 5">
            <a:hlinkClick r:id="rId2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3004457" y="1709057"/>
            <a:ext cx="785948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e-IL" sz="2800" dirty="0" smtClean="0"/>
              <a:t>הקמת שרת </a:t>
            </a:r>
            <a:r>
              <a:rPr lang="en-US" sz="2800" dirty="0" smtClean="0"/>
              <a:t>PRE –</a:t>
            </a:r>
            <a:r>
              <a:rPr lang="en-US" sz="2800" dirty="0" smtClean="0"/>
              <a:t>PROD</a:t>
            </a:r>
            <a:r>
              <a:rPr lang="he-IL" sz="2800" dirty="0" smtClean="0"/>
              <a:t>, </a:t>
            </a:r>
            <a:r>
              <a:rPr lang="he-IL" sz="2800" dirty="0" smtClean="0"/>
              <a:t>התואמת לשרתי ה-</a:t>
            </a:r>
            <a:r>
              <a:rPr lang="en-US" sz="2800" dirty="0" smtClean="0"/>
              <a:t>PROD</a:t>
            </a:r>
            <a:r>
              <a:rPr lang="he-IL" sz="2800" dirty="0" smtClean="0"/>
              <a:t>,לצורך בדיקות, ניסויים והתקנות.</a:t>
            </a:r>
            <a:endParaRPr lang="he-IL" sz="2800" dirty="0" smtClean="0"/>
          </a:p>
          <a:p>
            <a:pPr>
              <a:buFont typeface="Arial" pitchFamily="34" charset="0"/>
              <a:buChar char="•"/>
            </a:pPr>
            <a:r>
              <a:rPr lang="he-IL" sz="2800" dirty="0" smtClean="0"/>
              <a:t>מטרה:</a:t>
            </a:r>
          </a:p>
          <a:p>
            <a:r>
              <a:rPr lang="he-IL" sz="2800" dirty="0" smtClean="0"/>
              <a:t>למזער סיכונים בהתקנות מורכבות המתבצעות  כיום על שרתי </a:t>
            </a:r>
            <a:r>
              <a:rPr lang="he-IL" sz="2800" dirty="0" smtClean="0"/>
              <a:t>ה-</a:t>
            </a:r>
            <a:r>
              <a:rPr lang="en-US" sz="2800" dirty="0" smtClean="0"/>
              <a:t>PROD</a:t>
            </a:r>
            <a:r>
              <a:rPr lang="he-IL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e-IL" sz="2800" dirty="0" smtClean="0"/>
              <a:t>יש לקבל </a:t>
            </a:r>
            <a:r>
              <a:rPr lang="he-IL" sz="2800" dirty="0" err="1" smtClean="0"/>
              <a:t>מממש"ז</a:t>
            </a:r>
            <a:r>
              <a:rPr lang="he-IL" sz="2800" dirty="0" smtClean="0"/>
              <a:t> הצעת </a:t>
            </a:r>
            <a:r>
              <a:rPr lang="he-IL" sz="2800" dirty="0" smtClean="0"/>
              <a:t>מחיר לשרתים אלו</a:t>
            </a:r>
            <a:r>
              <a:rPr lang="he-IL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29743" y="101158"/>
            <a:ext cx="5178246" cy="878556"/>
          </a:xfrm>
        </p:spPr>
        <p:txBody>
          <a:bodyPr>
            <a:noAutofit/>
          </a:bodyPr>
          <a:lstStyle/>
          <a:p>
            <a:r>
              <a:rPr lang="he-IL" sz="2400" dirty="0" smtClean="0"/>
              <a:t>אתר המילואים – שלב ב'</a:t>
            </a:r>
            <a:endParaRPr lang="he-IL" sz="2400" dirty="0"/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2207568" y="0"/>
            <a:ext cx="7858148" cy="83371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000" b="0" kern="120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/>
                  </a:outerShdw>
                </a:effectLst>
                <a:latin typeface="+mj-lt"/>
                <a:ea typeface="+mj-ea"/>
                <a:cs typeface="+mn-cs"/>
              </a:defRPr>
            </a:lvl1pPr>
          </a:lstStyle>
          <a:p>
            <a:endParaRPr lang="he-IL" dirty="0"/>
          </a:p>
        </p:txBody>
      </p:sp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2503715" y="1251856"/>
          <a:ext cx="8926285" cy="4179021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783771"/>
                <a:gridCol w="1774372"/>
                <a:gridCol w="2329543"/>
                <a:gridCol w="4038599"/>
              </a:tblGrid>
              <a:tr h="18358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מס"ד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רכיב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נושא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/>
                        <a:t>פירוט דרישה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41017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תפעול סנכרון נתונים אפליקטיבי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 מתן מענה תפעולי נרחב לסנכרון נתונים אפליקטיבי בין אדום לשחור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30420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בקרת טעינה דו כיוונית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היזון חוזר ודיווח על הצלחת טעינת נתונים לשני הצדדים.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4268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התאמת דוחות שגויים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שיפור </a:t>
                      </a:r>
                      <a:r>
                        <a:rPr lang="en-US" sz="1200" dirty="0" err="1"/>
                        <a:t>errorlogs</a:t>
                      </a:r>
                      <a:r>
                        <a:rPr lang="he-IL" sz="1200" dirty="0"/>
                        <a:t> </a:t>
                      </a:r>
                      <a:r>
                        <a:rPr lang="he-IL" sz="1200" dirty="0" err="1"/>
                        <a:t>– ה</a:t>
                      </a:r>
                      <a:r>
                        <a:rPr lang="he-IL" sz="1200" dirty="0"/>
                        <a:t>תאמה לתמיכה, שינוי מבנה </a:t>
                      </a:r>
                      <a:r>
                        <a:rPr lang="en-US" sz="1200" dirty="0"/>
                        <a:t>XML</a:t>
                      </a:r>
                      <a:r>
                        <a:rPr lang="he-IL" sz="1200" dirty="0"/>
                        <a:t>ים.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324886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4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טיפול בשגיאות העברה אוטומטי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שליחה אוטומטית מחדש בהתאם להיזון החוזר.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38905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שדרוג מהלך ייצוא נתונים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שיפור מהלך ייצוא נתונים.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7046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מנגנון הזדהות - חיילים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/>
                        <a:t>כיום בתחזוקת מדור מערכות אינטנרט מול צוות מילואים, נכון להעביר לתחזוקת מטריקס מול צוות מילואים.</a:t>
                      </a:r>
                      <a:br>
                        <a:rPr lang="he-IL" sz="1200"/>
                      </a:br>
                      <a:r>
                        <a:rPr lang="he-IL" sz="1200"/>
                        <a:t>זאת ע"י העברת כלל הנתונים אשר מתוחזקים ב</a:t>
                      </a:r>
                      <a:r>
                        <a:rPr lang="en-US" sz="1200"/>
                        <a:t>DB-OP</a:t>
                      </a:r>
                      <a:r>
                        <a:rPr lang="he-IL" sz="1200"/>
                        <a:t> ו</a:t>
                      </a:r>
                      <a:r>
                        <a:rPr lang="en-US" sz="1200"/>
                        <a:t>WS</a:t>
                      </a:r>
                      <a:r>
                        <a:rPr lang="he-IL" sz="1200"/>
                        <a:t> ההזדהות, לאפיון מחדש בטבלאות של מטריקס וגישה ישירה ללא </a:t>
                      </a:r>
                      <a:r>
                        <a:rPr lang="en-US" sz="1200"/>
                        <a:t>WS</a:t>
                      </a:r>
                      <a:r>
                        <a:rPr lang="he-IL" sz="1200"/>
                        <a:t>. כולל טיפול בשגויים כמובן.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  <a:tr h="1010788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7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אתר/פורטל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b="1" dirty="0"/>
                        <a:t>תפעול משתמשים וקבוצות - מפקדים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200" dirty="0"/>
                        <a:t>כיום טעינה חד פעמית של משתמשים והמשך תחזוקה ידני (שיוך מפקדים לקבוצות במודול ב-</a:t>
                      </a:r>
                      <a:r>
                        <a:rPr lang="en-US" sz="1200" dirty="0"/>
                        <a:t>KS</a:t>
                      </a:r>
                      <a:r>
                        <a:rPr lang="he-IL" sz="1200" dirty="0"/>
                        <a:t> ללא סנכרון מהצד האדום)</a:t>
                      </a:r>
                      <a:br>
                        <a:rPr lang="he-IL" sz="1200" dirty="0"/>
                      </a:br>
                      <a:r>
                        <a:rPr lang="he-IL" sz="1200" dirty="0"/>
                        <a:t>יש להעביר לתחזוקת צוות מילואים מול מטריקס באמצעות ממשק ומתן מסך למנהלן באכ"א אשר בו ניתן יהיה ליצור קבוצות, ליצור משתמשים ולשייכם לקבוצות. כולל עדכון הטיפול בשגויים.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5006" marR="55006" marT="0" marB="0" anchor="ctr"/>
                </a:tc>
              </a:tr>
            </a:tbl>
          </a:graphicData>
        </a:graphic>
      </p:graphicFrame>
      <p:sp>
        <p:nvSpPr>
          <p:cNvPr id="7" name="לחצן פעולה: קדימה או הבא 6">
            <a:hlinkClick r:id="rId3" action="ppaction://hlinksldjump" highlightClick="1"/>
          </p:cNvPr>
          <p:cNvSpPr/>
          <p:nvPr/>
        </p:nvSpPr>
        <p:spPr>
          <a:xfrm>
            <a:off x="903515" y="5203371"/>
            <a:ext cx="751114" cy="6531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83510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x05ea__x05d0__x05e8__x05d9__x05da__x0020__x05e1__x05d9__x05d5__x05dd__x0020__x05d4__x05d6__x05de__x05e0__x05d4_ xmlns="b17357e2-c90a-4035-bcab-f7bb0d5aed3c" xsi:nil="true"/>
    <_x05d4__x05d0__x05dd__x0020__x05d4__x05ea__x05d7__x05d6__x05d5__x05e7__x05d4__x0020__x05d1__x05ea__x05d5__x05e7__x05e3__x003f_ xmlns="b17357e2-c90a-4035-bcab-f7bb0d5aed3c">false</_x05d4__x05d0__x05dd__x0020__x05d4__x05ea__x05d7__x05d6__x05d5__x05e7__x05d4__x0020__x05d1__x05ea__x05d5__x05e7__x05e3__x003f_>
    <_x05ea__x05d0__x05e8__x05d9__x05da__x0020__x05ea__x05d7__x05d9__x05dc__x05ea__x0020__x05d4__x05d6__x05de__x05e0__x05d4_ xmlns="b17357e2-c90a-4035-bcab-f7bb0d5aed3c" xsi:nil="true"/>
    <_x05de__x05e1__x05de__x05db__x05d9__x0020__x05e4__x05e8__x05d5__x05d9__x05e7__x05d8_ xmlns="688f134d-cd36-4eb2-ac4e-4592de0b4ac9">תוכנית עבודה</_x05de__x05e1__x05de__x05db__x05d9__x0020__x05e4__x05e8__x05d5__x05d9__x05e7__x05d8_>
    <_x05d4__x05e2__x05e8__x05d5__x05ea_ xmlns="b17357e2-c90a-4035-bcab-f7bb0d5aed3c" xsi:nil="true"/>
    <_x05de__x05e1__x0020__x05d4__x05d6__x05de__x05e0__x05d4_ xmlns="b17357e2-c90a-4035-bcab-f7bb0d5aed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rops xmlns="leshem.binavedaat.customprops">
  <prop xmlns="" name="סטאטוס">טיוטא</prop>
  <prop xmlns="" name="שוטף">1/131739/14</prop>
  <prop xmlns="" name="Simuchin">1/131739/14</prop>
  <prop xmlns="" name="כתובת URL">http://tikshuv.idf/sites/leshemb/7175578/m9b/e3j/a2d/DocLib1/תכנית%20עבודה%202015.pptx</prop>
  <prop xmlns="" name="סיווג">בלמ"ס</prop>
</prop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911EE47C5C5A5F4CA72ADC3EEC40FCD0" ma:contentTypeVersion="9" ma:contentTypeDescription="צור מסמך חדש." ma:contentTypeScope="" ma:versionID="7f7cdc7d9bed81604a9e2f84b6b7542c">
  <xsd:schema xmlns:xsd="http://www.w3.org/2001/XMLSchema" xmlns:p="http://schemas.microsoft.com/office/2006/metadata/properties" xmlns:ns2="688f134d-cd36-4eb2-ac4e-4592de0b4ac9" xmlns:ns3="b17357e2-c90a-4035-bcab-f7bb0d5aed3c" targetNamespace="http://schemas.microsoft.com/office/2006/metadata/properties" ma:root="true" ma:fieldsID="7c6ffba98c858922a4c7d87aa347ad73" ns2:_="" ns3:_="">
    <xsd:import namespace="688f134d-cd36-4eb2-ac4e-4592de0b4ac9"/>
    <xsd:import namespace="b17357e2-c90a-4035-bcab-f7bb0d5aed3c"/>
    <xsd:element name="properties">
      <xsd:complexType>
        <xsd:sequence>
          <xsd:element name="documentManagement">
            <xsd:complexType>
              <xsd:all>
                <xsd:element ref="ns2:_x05de__x05e1__x05de__x05db__x05d9__x0020__x05e4__x05e8__x05d5__x05d9__x05e7__x05d8_" minOccurs="0"/>
                <xsd:element ref="ns3:_x05de__x05e1__x0020__x05d4__x05d6__x05de__x05e0__x05d4_" minOccurs="0"/>
                <xsd:element ref="ns3:_x05ea__x05d0__x05e8__x05d9__x05da__x0020__x05ea__x05d7__x05d9__x05dc__x05ea__x0020__x05d4__x05d6__x05de__x05e0__x05d4_" minOccurs="0"/>
                <xsd:element ref="ns3:_x05ea__x05d0__x05e8__x05d9__x05da__x0020__x05e1__x05d9__x05d5__x05dd__x0020__x05d4__x05d6__x05de__x05e0__x05d4_" minOccurs="0"/>
                <xsd:element ref="ns3:_x05d4__x05e2__x05e8__x05d5__x05ea_" minOccurs="0"/>
                <xsd:element ref="ns3:_x05d4__x05d0__x05dd__x0020__x05d4__x05ea__x05d7__x05d6__x05d5__x05e7__x05d4__x0020__x05d1__x05ea__x05d5__x05e7__x05e3__x003f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88f134d-cd36-4eb2-ac4e-4592de0b4ac9" elementFormDefault="qualified">
    <xsd:import namespace="http://schemas.microsoft.com/office/2006/documentManagement/types"/>
    <xsd:element name="_x05de__x05e1__x05de__x05db__x05d9__x0020__x05e4__x05e8__x05d5__x05d9__x05e7__x05d8_" ma:index="8" nillable="true" ma:displayName="מסמכי פרויקט" ma:default="כללי" ma:format="Dropdown" ma:internalName="_x05de__x05e1__x05de__x05db__x05d9__x0020__x05e4__x05e8__x05d5__x05d9__x05e7__x05d8_">
      <xsd:simpleType>
        <xsd:restriction base="dms:Choice">
          <xsd:enumeration value="כללי"/>
          <xsd:enumeration value="מכרזים"/>
          <xsd:enumeration value="ועדות היגוי ופיתוח אתרי האינטרנט"/>
          <xsd:enumeration value="תוכנית עבודה"/>
          <xsd:enumeration value="תקציבים ורכש"/>
          <xsd:enumeration value="תהיל&quot;ה"/>
          <xsd:enumeration value="מטריקס"/>
          <xsd:enumeration value="תורן או&quot;פ"/>
          <xsd:enumeration value="PIWIK"/>
          <xsd:enumeration value="שרתים"/>
          <xsd:enumeration value="כרטיסים חכמים"/>
          <xsd:enumeration value="בדיקות חדירות / מצו&quot;ב"/>
          <xsd:enumeration value="עמדות אינטרנט"/>
          <xsd:enumeration value="SLA"/>
          <xsd:enumeration value="אכ&quot;א"/>
          <xsd:enumeration value="הצגת המדור"/>
          <xsd:enumeration value="חירום"/>
        </xsd:restriction>
      </xsd:simpleType>
    </xsd:element>
  </xsd:schema>
  <xsd:schema xmlns:xsd="http://www.w3.org/2001/XMLSchema" xmlns:dms="http://schemas.microsoft.com/office/2006/documentManagement/types" targetNamespace="b17357e2-c90a-4035-bcab-f7bb0d5aed3c" elementFormDefault="qualified">
    <xsd:import namespace="http://schemas.microsoft.com/office/2006/documentManagement/types"/>
    <xsd:element name="_x05de__x05e1__x0020__x05d4__x05d6__x05de__x05e0__x05d4_" ma:index="9" nillable="true" ma:displayName="מס הזמנה" ma:description="יש למלא תיבה זו רק  ל&quot;תקציבים ורכש&quot;" ma:internalName="_x05de__x05e1__x0020__x05d4__x05d6__x05de__x05e0__x05d4_">
      <xsd:simpleType>
        <xsd:restriction base="dms:Text">
          <xsd:maxLength value="255"/>
        </xsd:restriction>
      </xsd:simpleType>
    </xsd:element>
    <xsd:element name="_x05ea__x05d0__x05e8__x05d9__x05da__x0020__x05ea__x05d7__x05d9__x05dc__x05ea__x0020__x05d4__x05d6__x05de__x05e0__x05d4_" ma:index="10" nillable="true" ma:displayName="תאריך תחילת הזמנה" ma:description="יש למלא תיבה זו רק  ל&quot;תקציבים ורכש&quot;" ma:format="DateOnly" ma:internalName="_x05ea__x05d0__x05e8__x05d9__x05da__x0020__x05ea__x05d7__x05d9__x05dc__x05ea__x0020__x05d4__x05d6__x05de__x05e0__x05d4_">
      <xsd:simpleType>
        <xsd:restriction base="dms:DateTime"/>
      </xsd:simpleType>
    </xsd:element>
    <xsd:element name="_x05ea__x05d0__x05e8__x05d9__x05da__x0020__x05e1__x05d9__x05d5__x05dd__x0020__x05d4__x05d6__x05de__x05e0__x05d4_" ma:index="11" nillable="true" ma:displayName="תאריך סיום הזמנה" ma:description="יש למלא תיבה זו רק  ל&quot;תקציבים ורכש&quot;" ma:format="DateOnly" ma:internalName="_x05ea__x05d0__x05e8__x05d9__x05da__x0020__x05e1__x05d9__x05d5__x05dd__x0020__x05d4__x05d6__x05de__x05e0__x05d4_">
      <xsd:simpleType>
        <xsd:restriction base="dms:DateTime"/>
      </xsd:simpleType>
    </xsd:element>
    <xsd:element name="_x05d4__x05e2__x05e8__x05d5__x05ea_" ma:index="12" nillable="true" ma:displayName="הערות" ma:internalName="_x05d4__x05e2__x05e8__x05d5__x05ea_">
      <xsd:simpleType>
        <xsd:restriction base="dms:Note"/>
      </xsd:simpleType>
    </xsd:element>
    <xsd:element name="_x05d4__x05d0__x05dd__x0020__x05d4__x05ea__x05d7__x05d6__x05d5__x05e7__x05d4__x0020__x05d1__x05ea__x05d5__x05e7__x05e3__x003f_" ma:index="13" nillable="true" ma:displayName="סטטוס" ma:default="0" ma:description="יש למלא תיבה זו רק  ל&quot;תקציבים ורכש&quot;" ma:internalName="_x05d4__x05d0__x05dd__x0020__x05d4__x05ea__x05d7__x05d6__x05d5__x05e7__x05d4__x0020__x05d1__x05ea__x05d5__x05e7__x05e3__x003f_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E9751B5-D8C8-4C98-802C-41DECDBA1775}"/>
</file>

<file path=customXml/itemProps2.xml><?xml version="1.0" encoding="utf-8"?>
<ds:datastoreItem xmlns:ds="http://schemas.openxmlformats.org/officeDocument/2006/customXml" ds:itemID="{33243414-628B-406C-A215-99EF68448F76}"/>
</file>

<file path=customXml/itemProps3.xml><?xml version="1.0" encoding="utf-8"?>
<ds:datastoreItem xmlns:ds="http://schemas.openxmlformats.org/officeDocument/2006/customXml" ds:itemID="{3A394E32-3F2D-4BA1-9714-75DB8D4B5001}"/>
</file>

<file path=customXml/itemProps4.xml><?xml version="1.0" encoding="utf-8"?>
<ds:datastoreItem xmlns:ds="http://schemas.openxmlformats.org/officeDocument/2006/customXml" ds:itemID="{98AD5AF6-0ED0-43B6-8B4F-A9FD1F453BFF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1218</TotalTime>
  <Words>980</Words>
  <Application>Microsoft Office PowerPoint</Application>
  <PresentationFormat>מותאם אישית</PresentationFormat>
  <Paragraphs>357</Paragraphs>
  <Slides>12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שקופית 1</vt:lpstr>
      <vt:lpstr>נושאים מרכזיים לת"ע  2015</vt:lpstr>
      <vt:lpstr>פרוייקט "דף חדש"</vt:lpstr>
      <vt:lpstr>פרוייקט "דף חדש"</vt:lpstr>
      <vt:lpstr>ניטור אתרי צה"ל</vt:lpstr>
      <vt:lpstr> SLA - אמנת שירות</vt:lpstr>
      <vt:lpstr> SLA - אמנת שירות</vt:lpstr>
      <vt:lpstr> הקמת שרת PRE-PROD</vt:lpstr>
      <vt:lpstr>אתר המילואים – שלב ב'</vt:lpstr>
      <vt:lpstr>אתרי צה"ל באינטרנט-פיתוחים חדשים</vt:lpstr>
      <vt:lpstr>אתרי צה"ל באינטרנט- פיתוחים חדשים</vt:lpstr>
      <vt:lpstr>שקופית 12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תכנית עבודה 2015 הצגה לממשז</dc:title>
  <dc:creator>s6156488</dc:creator>
  <cp:lastModifiedBy>s7296620</cp:lastModifiedBy>
  <cp:revision>135</cp:revision>
  <dcterms:created xsi:type="dcterms:W3CDTF">2014-10-27T13:59:35Z</dcterms:created>
  <dcterms:modified xsi:type="dcterms:W3CDTF">2014-12-14T18:01:17Z</dcterms:modified>
  <cp:contentType>מסמך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0x010100911EE47C5C5A5F4CA72ADC3EEC40FCD0</vt:lpwstr>
  </property>
  <property fmtid="{D5CDD505-2E9C-101B-9397-08002B2CF9AE}" pid="3" name="כתובת URL">
    <vt:lpwstr>http://tikshuv.idf/sites/leshemb/7175578/m9b/e3j/a2d/DocLib1/תכנית%20עבודה%202015.pptx</vt:lpwstr>
  </property>
  <property fmtid="{D5CDD505-2E9C-101B-9397-08002B2CF9AE}" pid="4" name="שוטף">
    <vt:lpwstr>1/131739/14</vt:lpwstr>
  </property>
  <property fmtid="{D5CDD505-2E9C-101B-9397-08002B2CF9AE}" pid="5" name="Simuchin">
    <vt:lpwstr>1/131739/14</vt:lpwstr>
  </property>
  <property fmtid="{D5CDD505-2E9C-101B-9397-08002B2CF9AE}" pid="6" name="סטאטוס">
    <vt:lpwstr>טיוטא</vt:lpwstr>
  </property>
  <property fmtid="{D5CDD505-2E9C-101B-9397-08002B2CF9AE}" pid="7" name="סיווג">
    <vt:lpwstr>בלמ"ס</vt:lpwstr>
  </property>
</Properties>
</file>