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3" r:id="rId1"/>
  </p:sldMasterIdLst>
  <p:notesMasterIdLst>
    <p:notesMasterId r:id="rId29"/>
  </p:notesMasterIdLst>
  <p:sldIdLst>
    <p:sldId id="272" r:id="rId2"/>
    <p:sldId id="271" r:id="rId3"/>
    <p:sldId id="269" r:id="rId4"/>
    <p:sldId id="268" r:id="rId5"/>
    <p:sldId id="266" r:id="rId6"/>
    <p:sldId id="273" r:id="rId7"/>
    <p:sldId id="274" r:id="rId8"/>
    <p:sldId id="275" r:id="rId9"/>
    <p:sldId id="276" r:id="rId10"/>
    <p:sldId id="277" r:id="rId11"/>
    <p:sldId id="278" r:id="rId12"/>
    <p:sldId id="279" r:id="rId13"/>
    <p:sldId id="280" r:id="rId14"/>
    <p:sldId id="281" r:id="rId15"/>
    <p:sldId id="282" r:id="rId16"/>
    <p:sldId id="283" r:id="rId17"/>
    <p:sldId id="284" r:id="rId18"/>
    <p:sldId id="285" r:id="rId19"/>
    <p:sldId id="286" r:id="rId20"/>
    <p:sldId id="287" r:id="rId21"/>
    <p:sldId id="288" r:id="rId22"/>
    <p:sldId id="289" r:id="rId23"/>
    <p:sldId id="290" r:id="rId24"/>
    <p:sldId id="291" r:id="rId25"/>
    <p:sldId id="292" r:id="rId26"/>
    <p:sldId id="293" r:id="rId27"/>
    <p:sldId id="294" r:id="rId28"/>
  </p:sldIdLst>
  <p:sldSz cx="9144000" cy="6858000" type="screen4x3"/>
  <p:notesSz cx="6858000" cy="9144000"/>
  <p:defaultTextStyle>
    <a:defPPr>
      <a:defRPr lang="he-IL"/>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4380"/>
    <p:restoredTop sz="94660"/>
  </p:normalViewPr>
  <p:slideViewPr>
    <p:cSldViewPr>
      <p:cViewPr varScale="1">
        <p:scale>
          <a:sx n="115" d="100"/>
          <a:sy n="115" d="100"/>
        </p:scale>
        <p:origin x="2208"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rtl="1" eaLnBrk="1" hangingPunct="1">
              <a:defRPr sz="1200"/>
            </a:lvl1pPr>
          </a:lstStyle>
          <a:p>
            <a:pPr>
              <a:defRPr/>
            </a:pPr>
            <a:endParaRPr lang="en-US" altLang="en-US"/>
          </a:p>
        </p:txBody>
      </p:sp>
      <p:sp>
        <p:nvSpPr>
          <p:cNvPr id="39939" name="Rectangle 3"/>
          <p:cNvSpPr>
            <a:spLocks noGrp="1" noChangeArrowheads="1"/>
          </p:cNvSpPr>
          <p:nvPr>
            <p:ph type="dt" idx="1"/>
          </p:nvPr>
        </p:nvSpPr>
        <p:spPr bwMode="auto">
          <a:xfrm>
            <a:off x="1588"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1" eaLnBrk="1" hangingPunct="1">
              <a:defRPr sz="1200"/>
            </a:lvl1pPr>
          </a:lstStyle>
          <a:p>
            <a:pPr>
              <a:defRPr/>
            </a:pPr>
            <a:endParaRPr lang="en-IL" alt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994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9942" name="Rectangle 6"/>
          <p:cNvSpPr>
            <a:spLocks noGrp="1" noChangeArrowheads="1"/>
          </p:cNvSpPr>
          <p:nvPr>
            <p:ph type="ftr" sz="quarter" idx="4"/>
          </p:nvPr>
        </p:nvSpPr>
        <p:spPr bwMode="auto">
          <a:xfrm>
            <a:off x="388620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rtl="1" eaLnBrk="1" hangingPunct="1">
              <a:defRPr sz="1200"/>
            </a:lvl1pPr>
          </a:lstStyle>
          <a:p>
            <a:pPr>
              <a:defRPr/>
            </a:pPr>
            <a:endParaRPr lang="en-US" altLang="en-US"/>
          </a:p>
        </p:txBody>
      </p:sp>
      <p:sp>
        <p:nvSpPr>
          <p:cNvPr id="39943" name="Rectangle 7"/>
          <p:cNvSpPr>
            <a:spLocks noGrp="1" noChangeArrowheads="1"/>
          </p:cNvSpPr>
          <p:nvPr>
            <p:ph type="sldNum" sz="quarter" idx="5"/>
          </p:nvPr>
        </p:nvSpPr>
        <p:spPr bwMode="auto">
          <a:xfrm>
            <a:off x="1588"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1" eaLnBrk="1" hangingPunct="1">
              <a:defRPr sz="1200"/>
            </a:lvl1pPr>
          </a:lstStyle>
          <a:p>
            <a:pPr>
              <a:defRPr/>
            </a:pPr>
            <a:fld id="{92587898-94C8-4451-8DC0-C66FFA2D3AC3}" type="slidenum">
              <a:rPr lang="he-IL" altLang="en-US"/>
              <a:pPr>
                <a:defRPr/>
              </a:pPr>
              <a:t>‹#›</a:t>
            </a:fld>
            <a:endParaRPr lang="en-IL" altLang="en-US"/>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r" rtl="1"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r" rtl="1"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r" rtl="1"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r" rtl="1"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e-IL"/>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19458" name="Rectangle 2"/>
          <p:cNvSpPr>
            <a:spLocks noGrp="1" noChangeArrowheads="1"/>
          </p:cNvSpPr>
          <p:nvPr>
            <p:ph type="ctrTitle"/>
          </p:nvPr>
        </p:nvSpPr>
        <p:spPr>
          <a:xfrm>
            <a:off x="914400" y="1524000"/>
            <a:ext cx="7623175" cy="1752600"/>
          </a:xfrm>
        </p:spPr>
        <p:txBody>
          <a:bodyPr/>
          <a:lstStyle>
            <a:lvl1pPr>
              <a:defRPr sz="5000"/>
            </a:lvl1pPr>
          </a:lstStyle>
          <a:p>
            <a:pPr lvl="0"/>
            <a:r>
              <a:rPr lang="he-IL" altLang="en-US" noProof="0" smtClean="0"/>
              <a:t>לחץ כדי לערוך סגנון כותרת של תבנית בסיס</a:t>
            </a:r>
          </a:p>
        </p:txBody>
      </p:sp>
      <p:sp>
        <p:nvSpPr>
          <p:cNvPr id="19459" name="Rectangle 3"/>
          <p:cNvSpPr>
            <a:spLocks noGrp="1" noChangeArrowheads="1"/>
          </p:cNvSpPr>
          <p:nvPr>
            <p:ph type="subTitle" idx="1"/>
          </p:nvPr>
        </p:nvSpPr>
        <p:spPr>
          <a:xfrm>
            <a:off x="1981200" y="3962400"/>
            <a:ext cx="6553200" cy="1752600"/>
          </a:xfrm>
        </p:spPr>
        <p:txBody>
          <a:bodyPr/>
          <a:lstStyle>
            <a:lvl1pPr marL="0" indent="0">
              <a:buFont typeface="Wingdings" panose="05000000000000000000" pitchFamily="2" charset="2"/>
              <a:buNone/>
              <a:defRPr sz="2800"/>
            </a:lvl1pPr>
          </a:lstStyle>
          <a:p>
            <a:pPr lvl="0"/>
            <a:r>
              <a:rPr lang="he-IL" altLang="en-US" noProof="0" smtClean="0"/>
              <a:t>לחץ כדי לערוך סגנון כותרת משנה של תבנית בסיס</a:t>
            </a:r>
          </a:p>
        </p:txBody>
      </p:sp>
      <p:sp>
        <p:nvSpPr>
          <p:cNvPr id="6" name="Rectangle 4"/>
          <p:cNvSpPr>
            <a:spLocks noGrp="1" noChangeArrowheads="1"/>
          </p:cNvSpPr>
          <p:nvPr>
            <p:ph type="dt" sz="half" idx="10"/>
          </p:nvPr>
        </p:nvSpPr>
        <p:spPr/>
        <p:txBody>
          <a:bodyPr/>
          <a:lstStyle>
            <a:lvl1pPr>
              <a:defRPr/>
            </a:lvl1pPr>
          </a:lstStyle>
          <a:p>
            <a:pPr>
              <a:defRPr/>
            </a:pPr>
            <a:endParaRPr lang="en-US"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smtClean="0"/>
            </a:lvl1pPr>
          </a:lstStyle>
          <a:p>
            <a:pPr>
              <a:defRPr/>
            </a:pPr>
            <a:r>
              <a:rPr lang="he-IL" altLang="en-US"/>
              <a:t>פרופ' שלמה מזרחי, אוניברסיטת חיפה   </a:t>
            </a:r>
            <a:r>
              <a:rPr lang="en-US" altLang="en-US"/>
              <a:t>shlomom@poli.haifa.ac.il</a:t>
            </a:r>
          </a:p>
        </p:txBody>
      </p:sp>
      <p:sp>
        <p:nvSpPr>
          <p:cNvPr id="8" name="Rectangle 6"/>
          <p:cNvSpPr>
            <a:spLocks noGrp="1" noChangeArrowheads="1"/>
          </p:cNvSpPr>
          <p:nvPr>
            <p:ph type="sldNum" sz="quarter" idx="12"/>
          </p:nvPr>
        </p:nvSpPr>
        <p:spPr/>
        <p:txBody>
          <a:bodyPr/>
          <a:lstStyle>
            <a:lvl1pPr>
              <a:defRPr/>
            </a:lvl1pPr>
          </a:lstStyle>
          <a:p>
            <a:pPr>
              <a:defRPr/>
            </a:pPr>
            <a:fld id="{73C2EEC5-E2A8-40CE-A9BD-1D6B32E49E4A}" type="slidenum">
              <a:rPr lang="he-IL" altLang="en-US"/>
              <a:pPr>
                <a:defRPr/>
              </a:pPr>
              <a:t>‹#›</a:t>
            </a:fld>
            <a:endParaRPr lang="en-IL" altLang="en-US"/>
          </a:p>
        </p:txBody>
      </p:sp>
    </p:spTree>
    <p:extLst>
      <p:ext uri="{BB962C8B-B14F-4D97-AF65-F5344CB8AC3E}">
        <p14:creationId xmlns:p14="http://schemas.microsoft.com/office/powerpoint/2010/main" val="3368766384"/>
      </p:ext>
    </p:extLst>
  </p:cSld>
  <p:clrMapOvr>
    <a:masterClrMapping/>
  </p:clrMapOvr>
  <p:transition>
    <p:split orient="vert" dir="in"/>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he-IL" altLang="en-US"/>
              <a:t>פרופ' שלמה מזרחי, אוניברסיטת חיפה   </a:t>
            </a:r>
            <a:r>
              <a:rPr lang="en-US" altLang="en-US"/>
              <a:t>shlomom@poli.haifa.ac.il</a:t>
            </a:r>
          </a:p>
        </p:txBody>
      </p:sp>
      <p:sp>
        <p:nvSpPr>
          <p:cNvPr id="6" name="Rectangle 6"/>
          <p:cNvSpPr>
            <a:spLocks noGrp="1" noChangeArrowheads="1"/>
          </p:cNvSpPr>
          <p:nvPr>
            <p:ph type="sldNum" sz="quarter" idx="12"/>
          </p:nvPr>
        </p:nvSpPr>
        <p:spPr>
          <a:ln/>
        </p:spPr>
        <p:txBody>
          <a:bodyPr/>
          <a:lstStyle>
            <a:lvl1pPr>
              <a:defRPr/>
            </a:lvl1pPr>
          </a:lstStyle>
          <a:p>
            <a:pPr>
              <a:defRPr/>
            </a:pPr>
            <a:fld id="{3FB6EB0F-B9B9-4EB0-A6FB-9FD8AF121603}" type="slidenum">
              <a:rPr lang="he-IL" altLang="en-US"/>
              <a:pPr>
                <a:defRPr/>
              </a:pPr>
              <a:t>‹#›</a:t>
            </a:fld>
            <a:endParaRPr lang="en-IL" altLang="en-US"/>
          </a:p>
        </p:txBody>
      </p:sp>
    </p:spTree>
    <p:extLst>
      <p:ext uri="{BB962C8B-B14F-4D97-AF65-F5344CB8AC3E}">
        <p14:creationId xmlns:p14="http://schemas.microsoft.com/office/powerpoint/2010/main" val="3003436708"/>
      </p:ext>
    </p:extLst>
  </p:cSld>
  <p:clrMapOvr>
    <a:masterClrMapping/>
  </p:clrMapOvr>
  <p:transition>
    <p:split orient="vert"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he-IL" altLang="en-US"/>
              <a:t>פרופ' שלמה מזרחי, אוניברסיטת חיפה   </a:t>
            </a:r>
            <a:r>
              <a:rPr lang="en-US" altLang="en-US"/>
              <a:t>shlomom@poli.haifa.ac.il</a:t>
            </a:r>
          </a:p>
        </p:txBody>
      </p:sp>
      <p:sp>
        <p:nvSpPr>
          <p:cNvPr id="6" name="Rectangle 6"/>
          <p:cNvSpPr>
            <a:spLocks noGrp="1" noChangeArrowheads="1"/>
          </p:cNvSpPr>
          <p:nvPr>
            <p:ph type="sldNum" sz="quarter" idx="12"/>
          </p:nvPr>
        </p:nvSpPr>
        <p:spPr>
          <a:ln/>
        </p:spPr>
        <p:txBody>
          <a:bodyPr/>
          <a:lstStyle>
            <a:lvl1pPr>
              <a:defRPr/>
            </a:lvl1pPr>
          </a:lstStyle>
          <a:p>
            <a:pPr>
              <a:defRPr/>
            </a:pPr>
            <a:fld id="{0FFBE8A5-6397-4EB7-9B86-753F2374B213}" type="slidenum">
              <a:rPr lang="he-IL" altLang="en-US"/>
              <a:pPr>
                <a:defRPr/>
              </a:pPr>
              <a:t>‹#›</a:t>
            </a:fld>
            <a:endParaRPr lang="en-IL" altLang="en-US"/>
          </a:p>
        </p:txBody>
      </p:sp>
    </p:spTree>
    <p:extLst>
      <p:ext uri="{BB962C8B-B14F-4D97-AF65-F5344CB8AC3E}">
        <p14:creationId xmlns:p14="http://schemas.microsoft.com/office/powerpoint/2010/main" val="3305583129"/>
      </p:ext>
    </p:extLst>
  </p:cSld>
  <p:clrMapOvr>
    <a:masterClrMapping/>
  </p:clrMapOvr>
  <p:transition>
    <p:split orient="vert" dir="in"/>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he-IL" altLang="en-US"/>
              <a:t>פרופ' שלמה מזרחי, אוניברסיטת חיפה   </a:t>
            </a:r>
            <a:r>
              <a:rPr lang="en-US" altLang="en-US"/>
              <a:t>shlomom@poli.haifa.ac.il</a:t>
            </a:r>
          </a:p>
        </p:txBody>
      </p:sp>
      <p:sp>
        <p:nvSpPr>
          <p:cNvPr id="6" name="Rectangle 6"/>
          <p:cNvSpPr>
            <a:spLocks noGrp="1" noChangeArrowheads="1"/>
          </p:cNvSpPr>
          <p:nvPr>
            <p:ph type="sldNum" sz="quarter" idx="12"/>
          </p:nvPr>
        </p:nvSpPr>
        <p:spPr>
          <a:ln/>
        </p:spPr>
        <p:txBody>
          <a:bodyPr/>
          <a:lstStyle>
            <a:lvl1pPr>
              <a:defRPr/>
            </a:lvl1pPr>
          </a:lstStyle>
          <a:p>
            <a:pPr>
              <a:defRPr/>
            </a:pPr>
            <a:fld id="{51328A09-83B6-4CE1-BEB0-FA98FFF3D754}" type="slidenum">
              <a:rPr lang="he-IL" altLang="en-US"/>
              <a:pPr>
                <a:defRPr/>
              </a:pPr>
              <a:t>‹#›</a:t>
            </a:fld>
            <a:endParaRPr lang="en-IL" altLang="en-US"/>
          </a:p>
        </p:txBody>
      </p:sp>
    </p:spTree>
    <p:extLst>
      <p:ext uri="{BB962C8B-B14F-4D97-AF65-F5344CB8AC3E}">
        <p14:creationId xmlns:p14="http://schemas.microsoft.com/office/powerpoint/2010/main" val="898363781"/>
      </p:ext>
    </p:extLst>
  </p:cSld>
  <p:clrMapOvr>
    <a:masterClrMapping/>
  </p:clrMapOvr>
  <p:transition>
    <p:split orient="vert"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he-IL" altLang="en-US"/>
              <a:t>פרופ' שלמה מזרחי, אוניברסיטת חיפה   </a:t>
            </a:r>
            <a:r>
              <a:rPr lang="en-US" altLang="en-US"/>
              <a:t>shlomom@poli.haifa.ac.il</a:t>
            </a:r>
          </a:p>
        </p:txBody>
      </p:sp>
      <p:sp>
        <p:nvSpPr>
          <p:cNvPr id="6" name="Rectangle 6"/>
          <p:cNvSpPr>
            <a:spLocks noGrp="1" noChangeArrowheads="1"/>
          </p:cNvSpPr>
          <p:nvPr>
            <p:ph type="sldNum" sz="quarter" idx="12"/>
          </p:nvPr>
        </p:nvSpPr>
        <p:spPr>
          <a:ln/>
        </p:spPr>
        <p:txBody>
          <a:bodyPr/>
          <a:lstStyle>
            <a:lvl1pPr>
              <a:defRPr/>
            </a:lvl1pPr>
          </a:lstStyle>
          <a:p>
            <a:pPr>
              <a:defRPr/>
            </a:pPr>
            <a:fld id="{290AB64F-E133-4E55-9E74-167D88B56E17}" type="slidenum">
              <a:rPr lang="he-IL" altLang="en-US"/>
              <a:pPr>
                <a:defRPr/>
              </a:pPr>
              <a:t>‹#›</a:t>
            </a:fld>
            <a:endParaRPr lang="en-IL" altLang="en-US"/>
          </a:p>
        </p:txBody>
      </p:sp>
    </p:spTree>
    <p:extLst>
      <p:ext uri="{BB962C8B-B14F-4D97-AF65-F5344CB8AC3E}">
        <p14:creationId xmlns:p14="http://schemas.microsoft.com/office/powerpoint/2010/main" val="2586089407"/>
      </p:ext>
    </p:extLst>
  </p:cSld>
  <p:clrMapOvr>
    <a:masterClrMapping/>
  </p:clrMapOvr>
  <p:transition>
    <p:split orient="vert"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he-IL" altLang="en-US"/>
              <a:t>פרופ' שלמה מזרחי, אוניברסיטת חיפה   </a:t>
            </a:r>
            <a:r>
              <a:rPr lang="en-US" altLang="en-US"/>
              <a:t>shlomom@poli.haifa.ac.il</a:t>
            </a:r>
          </a:p>
        </p:txBody>
      </p:sp>
      <p:sp>
        <p:nvSpPr>
          <p:cNvPr id="6" name="Rectangle 6"/>
          <p:cNvSpPr>
            <a:spLocks noGrp="1" noChangeArrowheads="1"/>
          </p:cNvSpPr>
          <p:nvPr>
            <p:ph type="sldNum" sz="quarter" idx="12"/>
          </p:nvPr>
        </p:nvSpPr>
        <p:spPr>
          <a:ln/>
        </p:spPr>
        <p:txBody>
          <a:bodyPr/>
          <a:lstStyle>
            <a:lvl1pPr>
              <a:defRPr/>
            </a:lvl1pPr>
          </a:lstStyle>
          <a:p>
            <a:pPr>
              <a:defRPr/>
            </a:pPr>
            <a:fld id="{25A46BB3-086F-454A-85D4-1F451505EF52}" type="slidenum">
              <a:rPr lang="he-IL" altLang="en-US"/>
              <a:pPr>
                <a:defRPr/>
              </a:pPr>
              <a:t>‹#›</a:t>
            </a:fld>
            <a:endParaRPr lang="en-IL" altLang="en-US"/>
          </a:p>
        </p:txBody>
      </p:sp>
    </p:spTree>
    <p:extLst>
      <p:ext uri="{BB962C8B-B14F-4D97-AF65-F5344CB8AC3E}">
        <p14:creationId xmlns:p14="http://schemas.microsoft.com/office/powerpoint/2010/main" val="1610497709"/>
      </p:ext>
    </p:extLst>
  </p:cSld>
  <p:clrMapOvr>
    <a:masterClrMapping/>
  </p:clrMapOvr>
  <p:transition>
    <p:split orient="vert"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he-IL" altLang="en-US"/>
              <a:t>פרופ' שלמה מזרחי, אוניברסיטת חיפה   </a:t>
            </a:r>
            <a:r>
              <a:rPr lang="en-US" altLang="en-US"/>
              <a:t>shlomom@poli.haifa.ac.il</a:t>
            </a:r>
          </a:p>
        </p:txBody>
      </p:sp>
      <p:sp>
        <p:nvSpPr>
          <p:cNvPr id="7" name="Rectangle 6"/>
          <p:cNvSpPr>
            <a:spLocks noGrp="1" noChangeArrowheads="1"/>
          </p:cNvSpPr>
          <p:nvPr>
            <p:ph type="sldNum" sz="quarter" idx="12"/>
          </p:nvPr>
        </p:nvSpPr>
        <p:spPr>
          <a:ln/>
        </p:spPr>
        <p:txBody>
          <a:bodyPr/>
          <a:lstStyle>
            <a:lvl1pPr>
              <a:defRPr/>
            </a:lvl1pPr>
          </a:lstStyle>
          <a:p>
            <a:pPr>
              <a:defRPr/>
            </a:pPr>
            <a:fld id="{DC27E137-CEDD-46A9-8A28-D71B79DF3CB1}" type="slidenum">
              <a:rPr lang="he-IL" altLang="en-US"/>
              <a:pPr>
                <a:defRPr/>
              </a:pPr>
              <a:t>‹#›</a:t>
            </a:fld>
            <a:endParaRPr lang="en-IL" altLang="en-US"/>
          </a:p>
        </p:txBody>
      </p:sp>
    </p:spTree>
    <p:extLst>
      <p:ext uri="{BB962C8B-B14F-4D97-AF65-F5344CB8AC3E}">
        <p14:creationId xmlns:p14="http://schemas.microsoft.com/office/powerpoint/2010/main" val="3537236224"/>
      </p:ext>
    </p:extLst>
  </p:cSld>
  <p:clrMapOvr>
    <a:masterClrMapping/>
  </p:clrMapOvr>
  <p:transition>
    <p:split orient="vert"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he-IL" altLang="en-US"/>
              <a:t>פרופ' שלמה מזרחי, אוניברסיטת חיפה   </a:t>
            </a:r>
            <a:r>
              <a:rPr lang="en-US" altLang="en-US"/>
              <a:t>shlomom@poli.haifa.ac.il</a:t>
            </a:r>
          </a:p>
        </p:txBody>
      </p:sp>
      <p:sp>
        <p:nvSpPr>
          <p:cNvPr id="9" name="Rectangle 6"/>
          <p:cNvSpPr>
            <a:spLocks noGrp="1" noChangeArrowheads="1"/>
          </p:cNvSpPr>
          <p:nvPr>
            <p:ph type="sldNum" sz="quarter" idx="12"/>
          </p:nvPr>
        </p:nvSpPr>
        <p:spPr>
          <a:ln/>
        </p:spPr>
        <p:txBody>
          <a:bodyPr/>
          <a:lstStyle>
            <a:lvl1pPr>
              <a:defRPr/>
            </a:lvl1pPr>
          </a:lstStyle>
          <a:p>
            <a:pPr>
              <a:defRPr/>
            </a:pPr>
            <a:fld id="{64212BB2-11EF-4D79-A168-E25B7F83AB8B}" type="slidenum">
              <a:rPr lang="he-IL" altLang="en-US"/>
              <a:pPr>
                <a:defRPr/>
              </a:pPr>
              <a:t>‹#›</a:t>
            </a:fld>
            <a:endParaRPr lang="en-IL" altLang="en-US"/>
          </a:p>
        </p:txBody>
      </p:sp>
    </p:spTree>
    <p:extLst>
      <p:ext uri="{BB962C8B-B14F-4D97-AF65-F5344CB8AC3E}">
        <p14:creationId xmlns:p14="http://schemas.microsoft.com/office/powerpoint/2010/main" val="21227821"/>
      </p:ext>
    </p:extLst>
  </p:cSld>
  <p:clrMapOvr>
    <a:masterClrMapping/>
  </p:clrMapOvr>
  <p:transition>
    <p:split orient="vert"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he-IL" altLang="en-US"/>
              <a:t>פרופ' שלמה מזרחי, אוניברסיטת חיפה   </a:t>
            </a:r>
            <a:r>
              <a:rPr lang="en-US" altLang="en-US"/>
              <a:t>shlomom@poli.haifa.ac.il</a:t>
            </a:r>
          </a:p>
        </p:txBody>
      </p:sp>
      <p:sp>
        <p:nvSpPr>
          <p:cNvPr id="5" name="Rectangle 6"/>
          <p:cNvSpPr>
            <a:spLocks noGrp="1" noChangeArrowheads="1"/>
          </p:cNvSpPr>
          <p:nvPr>
            <p:ph type="sldNum" sz="quarter" idx="12"/>
          </p:nvPr>
        </p:nvSpPr>
        <p:spPr>
          <a:ln/>
        </p:spPr>
        <p:txBody>
          <a:bodyPr/>
          <a:lstStyle>
            <a:lvl1pPr>
              <a:defRPr/>
            </a:lvl1pPr>
          </a:lstStyle>
          <a:p>
            <a:pPr>
              <a:defRPr/>
            </a:pPr>
            <a:fld id="{614DFC25-ADDB-4785-871B-2B9F51052BA7}" type="slidenum">
              <a:rPr lang="he-IL" altLang="en-US"/>
              <a:pPr>
                <a:defRPr/>
              </a:pPr>
              <a:t>‹#›</a:t>
            </a:fld>
            <a:endParaRPr lang="en-IL" altLang="en-US"/>
          </a:p>
        </p:txBody>
      </p:sp>
    </p:spTree>
    <p:extLst>
      <p:ext uri="{BB962C8B-B14F-4D97-AF65-F5344CB8AC3E}">
        <p14:creationId xmlns:p14="http://schemas.microsoft.com/office/powerpoint/2010/main" val="3202710511"/>
      </p:ext>
    </p:extLst>
  </p:cSld>
  <p:clrMapOvr>
    <a:masterClrMapping/>
  </p:clrMapOvr>
  <p:transition>
    <p:split orient="vert"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he-IL" altLang="en-US"/>
              <a:t>פרופ' שלמה מזרחי, אוניברסיטת חיפה   </a:t>
            </a:r>
            <a:r>
              <a:rPr lang="en-US" altLang="en-US"/>
              <a:t>shlomom@poli.haifa.ac.il</a:t>
            </a:r>
          </a:p>
        </p:txBody>
      </p:sp>
      <p:sp>
        <p:nvSpPr>
          <p:cNvPr id="4" name="Rectangle 6"/>
          <p:cNvSpPr>
            <a:spLocks noGrp="1" noChangeArrowheads="1"/>
          </p:cNvSpPr>
          <p:nvPr>
            <p:ph type="sldNum" sz="quarter" idx="12"/>
          </p:nvPr>
        </p:nvSpPr>
        <p:spPr>
          <a:ln/>
        </p:spPr>
        <p:txBody>
          <a:bodyPr/>
          <a:lstStyle>
            <a:lvl1pPr>
              <a:defRPr/>
            </a:lvl1pPr>
          </a:lstStyle>
          <a:p>
            <a:pPr>
              <a:defRPr/>
            </a:pPr>
            <a:fld id="{3DFCBF12-973C-467C-9595-4B8F1D5255D5}" type="slidenum">
              <a:rPr lang="he-IL" altLang="en-US"/>
              <a:pPr>
                <a:defRPr/>
              </a:pPr>
              <a:t>‹#›</a:t>
            </a:fld>
            <a:endParaRPr lang="en-IL" altLang="en-US"/>
          </a:p>
        </p:txBody>
      </p:sp>
    </p:spTree>
    <p:extLst>
      <p:ext uri="{BB962C8B-B14F-4D97-AF65-F5344CB8AC3E}">
        <p14:creationId xmlns:p14="http://schemas.microsoft.com/office/powerpoint/2010/main" val="2572940830"/>
      </p:ext>
    </p:extLst>
  </p:cSld>
  <p:clrMapOvr>
    <a:masterClrMapping/>
  </p:clrMapOvr>
  <p:transition>
    <p:split orient="vert"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he-IL" altLang="en-US"/>
              <a:t>פרופ' שלמה מזרחי, אוניברסיטת חיפה   </a:t>
            </a:r>
            <a:r>
              <a:rPr lang="en-US" altLang="en-US"/>
              <a:t>shlomom@poli.haifa.ac.il</a:t>
            </a:r>
          </a:p>
        </p:txBody>
      </p:sp>
      <p:sp>
        <p:nvSpPr>
          <p:cNvPr id="7" name="Rectangle 6"/>
          <p:cNvSpPr>
            <a:spLocks noGrp="1" noChangeArrowheads="1"/>
          </p:cNvSpPr>
          <p:nvPr>
            <p:ph type="sldNum" sz="quarter" idx="12"/>
          </p:nvPr>
        </p:nvSpPr>
        <p:spPr>
          <a:ln/>
        </p:spPr>
        <p:txBody>
          <a:bodyPr/>
          <a:lstStyle>
            <a:lvl1pPr>
              <a:defRPr/>
            </a:lvl1pPr>
          </a:lstStyle>
          <a:p>
            <a:pPr>
              <a:defRPr/>
            </a:pPr>
            <a:fld id="{A6708CD2-BB75-4194-99F9-B2A9F4909FD9}" type="slidenum">
              <a:rPr lang="he-IL" altLang="en-US"/>
              <a:pPr>
                <a:defRPr/>
              </a:pPr>
              <a:t>‹#›</a:t>
            </a:fld>
            <a:endParaRPr lang="en-IL" altLang="en-US"/>
          </a:p>
        </p:txBody>
      </p:sp>
    </p:spTree>
    <p:extLst>
      <p:ext uri="{BB962C8B-B14F-4D97-AF65-F5344CB8AC3E}">
        <p14:creationId xmlns:p14="http://schemas.microsoft.com/office/powerpoint/2010/main" val="1898353761"/>
      </p:ext>
    </p:extLst>
  </p:cSld>
  <p:clrMapOvr>
    <a:masterClrMapping/>
  </p:clrMapOvr>
  <p:transition>
    <p:split orient="vert"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he-IL" altLang="en-US"/>
              <a:t>פרופ' שלמה מזרחי, אוניברסיטת חיפה   </a:t>
            </a:r>
            <a:r>
              <a:rPr lang="en-US" altLang="en-US"/>
              <a:t>shlomom@poli.haifa.ac.il</a:t>
            </a:r>
          </a:p>
        </p:txBody>
      </p:sp>
      <p:sp>
        <p:nvSpPr>
          <p:cNvPr id="7" name="Rectangle 6"/>
          <p:cNvSpPr>
            <a:spLocks noGrp="1" noChangeArrowheads="1"/>
          </p:cNvSpPr>
          <p:nvPr>
            <p:ph type="sldNum" sz="quarter" idx="12"/>
          </p:nvPr>
        </p:nvSpPr>
        <p:spPr>
          <a:ln/>
        </p:spPr>
        <p:txBody>
          <a:bodyPr/>
          <a:lstStyle>
            <a:lvl1pPr>
              <a:defRPr/>
            </a:lvl1pPr>
          </a:lstStyle>
          <a:p>
            <a:pPr>
              <a:defRPr/>
            </a:pPr>
            <a:fld id="{D925C043-ED6E-4935-B0E8-7AF0DD9550D7}" type="slidenum">
              <a:rPr lang="he-IL" altLang="en-US"/>
              <a:pPr>
                <a:defRPr/>
              </a:pPr>
              <a:t>‹#›</a:t>
            </a:fld>
            <a:endParaRPr lang="en-IL" altLang="en-US"/>
          </a:p>
        </p:txBody>
      </p:sp>
    </p:spTree>
    <p:extLst>
      <p:ext uri="{BB962C8B-B14F-4D97-AF65-F5344CB8AC3E}">
        <p14:creationId xmlns:p14="http://schemas.microsoft.com/office/powerpoint/2010/main" val="3956552493"/>
      </p:ext>
    </p:extLst>
  </p:cSld>
  <p:clrMapOvr>
    <a:masterClrMapping/>
  </p:clrMapOvr>
  <p:transition>
    <p:split orient="vert"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he-IL" altLang="en-US" smtClean="0"/>
              <a:t>לחץ כדי לערוך סגנון כותרת של תבנית בסיס</a:t>
            </a:r>
          </a:p>
        </p:txBody>
      </p:sp>
      <p:sp>
        <p:nvSpPr>
          <p:cNvPr id="18435" name="Rectangle 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he-IL" altLang="en-US" smtClean="0"/>
              <a:t>לחץ כדי לערוך סגנונות טקסט של תבנית בסיס</a:t>
            </a:r>
          </a:p>
          <a:p>
            <a:pPr lvl="1"/>
            <a:r>
              <a:rPr lang="he-IL" altLang="en-US" smtClean="0"/>
              <a:t>רמה שנייה</a:t>
            </a:r>
          </a:p>
          <a:p>
            <a:pPr lvl="2"/>
            <a:r>
              <a:rPr lang="he-IL" altLang="en-US" smtClean="0"/>
              <a:t>רמה שלישית</a:t>
            </a:r>
          </a:p>
          <a:p>
            <a:pPr lvl="3"/>
            <a:r>
              <a:rPr lang="he-IL" altLang="en-US" smtClean="0"/>
              <a:t>רמה רביעית</a:t>
            </a:r>
          </a:p>
          <a:p>
            <a:pPr lvl="4"/>
            <a:r>
              <a:rPr lang="he-IL" altLang="en-US" smtClean="0"/>
              <a:t>רמה חמישית</a:t>
            </a:r>
          </a:p>
        </p:txBody>
      </p:sp>
      <p:sp>
        <p:nvSpPr>
          <p:cNvPr id="18436" name="Rectangle 4"/>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eaLnBrk="1" hangingPunct="1">
              <a:defRPr sz="1200">
                <a:latin typeface="+mj-lt"/>
              </a:defRPr>
            </a:lvl1pPr>
          </a:lstStyle>
          <a:p>
            <a:pPr>
              <a:defRPr/>
            </a:pPr>
            <a:endParaRPr lang="en-US" altLang="en-US"/>
          </a:p>
        </p:txBody>
      </p:sp>
      <p:sp>
        <p:nvSpPr>
          <p:cNvPr id="18437"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smtClean="0">
                <a:latin typeface="Garamond" panose="02020404030301010803" pitchFamily="18" charset="0"/>
              </a:defRPr>
            </a:lvl1pPr>
          </a:lstStyle>
          <a:p>
            <a:pPr>
              <a:defRPr/>
            </a:pPr>
            <a:r>
              <a:rPr lang="he-IL" altLang="en-US"/>
              <a:t>פרופ' שלמה מזרחי, אוניברסיטת חיפה   </a:t>
            </a:r>
            <a:r>
              <a:rPr lang="en-US" altLang="en-US"/>
              <a:t>shlomom@poli.haifa.ac.il</a:t>
            </a:r>
          </a:p>
        </p:txBody>
      </p:sp>
      <p:sp>
        <p:nvSpPr>
          <p:cNvPr id="18438" name="Rectangle 6"/>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rtl="0" eaLnBrk="1" hangingPunct="1">
              <a:defRPr sz="1200">
                <a:latin typeface="+mj-lt"/>
              </a:defRPr>
            </a:lvl1pPr>
          </a:lstStyle>
          <a:p>
            <a:pPr>
              <a:defRPr/>
            </a:pPr>
            <a:fld id="{73C83FCF-DAEE-4030-94F8-A57C2220CB1D}" type="slidenum">
              <a:rPr lang="he-IL" altLang="en-US"/>
              <a:pPr>
                <a:defRPr/>
              </a:pPr>
              <a:t>‹#›</a:t>
            </a:fld>
            <a:endParaRPr lang="en-IL" altLang="en-US"/>
          </a:p>
        </p:txBody>
      </p:sp>
      <p:sp>
        <p:nvSpPr>
          <p:cNvPr id="1031" name="Freeform 7"/>
          <p:cNvSpPr>
            <a:spLocks noChangeArrowheads="1"/>
          </p:cNvSpPr>
          <p:nvPr/>
        </p:nvSpPr>
        <p:spPr bwMode="auto">
          <a:xfrm>
            <a:off x="381000" y="228600"/>
            <a:ext cx="8229600" cy="6096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e-IL"/>
          </a:p>
        </p:txBody>
      </p:sp>
      <p:sp>
        <p:nvSpPr>
          <p:cNvPr id="103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Tree>
  </p:cSld>
  <p:clrMap bg1="lt1" tx1="dk1" bg2="lt2" tx2="dk2" accent1="accent1" accent2="accent2" accent3="accent3" accent4="accent4" accent5="accent5" accent6="accent6" hlink="hlink" folHlink="folHlink"/>
  <p:sldLayoutIdLst>
    <p:sldLayoutId id="2147483740"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 id="2147483739" r:id="rId12"/>
  </p:sldLayoutIdLst>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p:cTn id="7" dur="1000" fill="hold"/>
                                        <p:tgtEl>
                                          <p:spTgt spid="18434"/>
                                        </p:tgtEl>
                                        <p:attrNameLst>
                                          <p:attrName>ppt_w</p:attrName>
                                        </p:attrNameLst>
                                      </p:cBhvr>
                                      <p:tavLst>
                                        <p:tav tm="0">
                                          <p:val>
                                            <p:strVal val="#ppt_w+.3"/>
                                          </p:val>
                                        </p:tav>
                                        <p:tav tm="100000">
                                          <p:val>
                                            <p:strVal val="#ppt_w"/>
                                          </p:val>
                                        </p:tav>
                                      </p:tavLst>
                                    </p:anim>
                                    <p:anim calcmode="lin" valueType="num">
                                      <p:cBhvr>
                                        <p:cTn id="8" dur="1000" fill="hold"/>
                                        <p:tgtEl>
                                          <p:spTgt spid="18434"/>
                                        </p:tgtEl>
                                        <p:attrNameLst>
                                          <p:attrName>ppt_h</p:attrName>
                                        </p:attrNameLst>
                                      </p:cBhvr>
                                      <p:tavLst>
                                        <p:tav tm="0">
                                          <p:val>
                                            <p:strVal val="#ppt_h"/>
                                          </p:val>
                                        </p:tav>
                                        <p:tav tm="100000">
                                          <p:val>
                                            <p:strVal val="#ppt_h"/>
                                          </p:val>
                                        </p:tav>
                                      </p:tavLst>
                                    </p:anim>
                                    <p:animEffect transition="in" filter="fade">
                                      <p:cBhvr>
                                        <p:cTn id="9" dur="1000"/>
                                        <p:tgtEl>
                                          <p:spTgt spid="1843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18435">
                                            <p:txEl>
                                              <p:pRg st="0" end="0"/>
                                            </p:txEl>
                                          </p:spTgt>
                                        </p:tgtEl>
                                        <p:attrNameLst>
                                          <p:attrName>style.visibility</p:attrName>
                                        </p:attrNameLst>
                                      </p:cBhvr>
                                      <p:to>
                                        <p:strVal val="visible"/>
                                      </p:to>
                                    </p:set>
                                    <p:anim calcmode="lin" valueType="num">
                                      <p:cBhvr>
                                        <p:cTn id="14" dur="1000" fill="hold"/>
                                        <p:tgtEl>
                                          <p:spTgt spid="18435">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18435">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18435">
                                            <p:txEl>
                                              <p:pRg st="0" end="0"/>
                                            </p:txEl>
                                          </p:spTgt>
                                        </p:tgtEl>
                                      </p:cBhvr>
                                    </p:animEffect>
                                  </p:childTnLst>
                                </p:cTn>
                              </p:par>
                              <p:par>
                                <p:cTn id="17" presetID="50" presetClass="entr" presetSubtype="0" decel="100000" fill="hold" grpId="0" nodeType="withEffect">
                                  <p:stCondLst>
                                    <p:cond delay="0"/>
                                  </p:stCondLst>
                                  <p:childTnLst>
                                    <p:set>
                                      <p:cBhvr>
                                        <p:cTn id="18" dur="1" fill="hold">
                                          <p:stCondLst>
                                            <p:cond delay="0"/>
                                          </p:stCondLst>
                                        </p:cTn>
                                        <p:tgtEl>
                                          <p:spTgt spid="18435">
                                            <p:txEl>
                                              <p:pRg st="1" end="1"/>
                                            </p:txEl>
                                          </p:spTgt>
                                        </p:tgtEl>
                                        <p:attrNameLst>
                                          <p:attrName>style.visibility</p:attrName>
                                        </p:attrNameLst>
                                      </p:cBhvr>
                                      <p:to>
                                        <p:strVal val="visible"/>
                                      </p:to>
                                    </p:set>
                                    <p:anim calcmode="lin" valueType="num">
                                      <p:cBhvr>
                                        <p:cTn id="19" dur="1000" fill="hold"/>
                                        <p:tgtEl>
                                          <p:spTgt spid="18435">
                                            <p:txEl>
                                              <p:pRg st="1" end="1"/>
                                            </p:txEl>
                                          </p:spTgt>
                                        </p:tgtEl>
                                        <p:attrNameLst>
                                          <p:attrName>ppt_w</p:attrName>
                                        </p:attrNameLst>
                                      </p:cBhvr>
                                      <p:tavLst>
                                        <p:tav tm="0">
                                          <p:val>
                                            <p:strVal val="#ppt_w+.3"/>
                                          </p:val>
                                        </p:tav>
                                        <p:tav tm="100000">
                                          <p:val>
                                            <p:strVal val="#ppt_w"/>
                                          </p:val>
                                        </p:tav>
                                      </p:tavLst>
                                    </p:anim>
                                    <p:anim calcmode="lin" valueType="num">
                                      <p:cBhvr>
                                        <p:cTn id="20" dur="1000" fill="hold"/>
                                        <p:tgtEl>
                                          <p:spTgt spid="18435">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18435">
                                            <p:txEl>
                                              <p:pRg st="1" end="1"/>
                                            </p:txEl>
                                          </p:spTgt>
                                        </p:tgtEl>
                                      </p:cBhvr>
                                    </p:animEffect>
                                  </p:childTnLst>
                                </p:cTn>
                              </p:par>
                              <p:par>
                                <p:cTn id="22" presetID="50" presetClass="entr" presetSubtype="0" decel="100000" fill="hold" grpId="0" nodeType="withEffect">
                                  <p:stCondLst>
                                    <p:cond delay="0"/>
                                  </p:stCondLst>
                                  <p:childTnLst>
                                    <p:set>
                                      <p:cBhvr>
                                        <p:cTn id="23" dur="1" fill="hold">
                                          <p:stCondLst>
                                            <p:cond delay="0"/>
                                          </p:stCondLst>
                                        </p:cTn>
                                        <p:tgtEl>
                                          <p:spTgt spid="18435">
                                            <p:txEl>
                                              <p:pRg st="2" end="2"/>
                                            </p:txEl>
                                          </p:spTgt>
                                        </p:tgtEl>
                                        <p:attrNameLst>
                                          <p:attrName>style.visibility</p:attrName>
                                        </p:attrNameLst>
                                      </p:cBhvr>
                                      <p:to>
                                        <p:strVal val="visible"/>
                                      </p:to>
                                    </p:set>
                                    <p:anim calcmode="lin" valueType="num">
                                      <p:cBhvr>
                                        <p:cTn id="24" dur="1000" fill="hold"/>
                                        <p:tgtEl>
                                          <p:spTgt spid="18435">
                                            <p:txEl>
                                              <p:pRg st="2" end="2"/>
                                            </p:txEl>
                                          </p:spTgt>
                                        </p:tgtEl>
                                        <p:attrNameLst>
                                          <p:attrName>ppt_w</p:attrName>
                                        </p:attrNameLst>
                                      </p:cBhvr>
                                      <p:tavLst>
                                        <p:tav tm="0">
                                          <p:val>
                                            <p:strVal val="#ppt_w+.3"/>
                                          </p:val>
                                        </p:tav>
                                        <p:tav tm="100000">
                                          <p:val>
                                            <p:strVal val="#ppt_w"/>
                                          </p:val>
                                        </p:tav>
                                      </p:tavLst>
                                    </p:anim>
                                    <p:anim calcmode="lin" valueType="num">
                                      <p:cBhvr>
                                        <p:cTn id="25" dur="1000" fill="hold"/>
                                        <p:tgtEl>
                                          <p:spTgt spid="18435">
                                            <p:txEl>
                                              <p:pRg st="2" end="2"/>
                                            </p:txEl>
                                          </p:spTgt>
                                        </p:tgtEl>
                                        <p:attrNameLst>
                                          <p:attrName>ppt_h</p:attrName>
                                        </p:attrNameLst>
                                      </p:cBhvr>
                                      <p:tavLst>
                                        <p:tav tm="0">
                                          <p:val>
                                            <p:strVal val="#ppt_h"/>
                                          </p:val>
                                        </p:tav>
                                        <p:tav tm="100000">
                                          <p:val>
                                            <p:strVal val="#ppt_h"/>
                                          </p:val>
                                        </p:tav>
                                      </p:tavLst>
                                    </p:anim>
                                    <p:animEffect transition="in" filter="fade">
                                      <p:cBhvr>
                                        <p:cTn id="26" dur="1000"/>
                                        <p:tgtEl>
                                          <p:spTgt spid="18435">
                                            <p:txEl>
                                              <p:pRg st="2" end="2"/>
                                            </p:txEl>
                                          </p:spTgt>
                                        </p:tgtEl>
                                      </p:cBhvr>
                                    </p:animEffect>
                                  </p:childTnLst>
                                </p:cTn>
                              </p:par>
                              <p:par>
                                <p:cTn id="27" presetID="50" presetClass="entr" presetSubtype="0" decel="100000" fill="hold" grpId="0" nodeType="withEffect">
                                  <p:stCondLst>
                                    <p:cond delay="0"/>
                                  </p:stCondLst>
                                  <p:childTnLst>
                                    <p:set>
                                      <p:cBhvr>
                                        <p:cTn id="28" dur="1" fill="hold">
                                          <p:stCondLst>
                                            <p:cond delay="0"/>
                                          </p:stCondLst>
                                        </p:cTn>
                                        <p:tgtEl>
                                          <p:spTgt spid="18435">
                                            <p:txEl>
                                              <p:pRg st="3" end="3"/>
                                            </p:txEl>
                                          </p:spTgt>
                                        </p:tgtEl>
                                        <p:attrNameLst>
                                          <p:attrName>style.visibility</p:attrName>
                                        </p:attrNameLst>
                                      </p:cBhvr>
                                      <p:to>
                                        <p:strVal val="visible"/>
                                      </p:to>
                                    </p:set>
                                    <p:anim calcmode="lin" valueType="num">
                                      <p:cBhvr>
                                        <p:cTn id="29" dur="1000" fill="hold"/>
                                        <p:tgtEl>
                                          <p:spTgt spid="18435">
                                            <p:txEl>
                                              <p:pRg st="3" end="3"/>
                                            </p:txEl>
                                          </p:spTgt>
                                        </p:tgtEl>
                                        <p:attrNameLst>
                                          <p:attrName>ppt_w</p:attrName>
                                        </p:attrNameLst>
                                      </p:cBhvr>
                                      <p:tavLst>
                                        <p:tav tm="0">
                                          <p:val>
                                            <p:strVal val="#ppt_w+.3"/>
                                          </p:val>
                                        </p:tav>
                                        <p:tav tm="100000">
                                          <p:val>
                                            <p:strVal val="#ppt_w"/>
                                          </p:val>
                                        </p:tav>
                                      </p:tavLst>
                                    </p:anim>
                                    <p:anim calcmode="lin" valueType="num">
                                      <p:cBhvr>
                                        <p:cTn id="30" dur="1000" fill="hold"/>
                                        <p:tgtEl>
                                          <p:spTgt spid="18435">
                                            <p:txEl>
                                              <p:pRg st="3" end="3"/>
                                            </p:txEl>
                                          </p:spTgt>
                                        </p:tgtEl>
                                        <p:attrNameLst>
                                          <p:attrName>ppt_h</p:attrName>
                                        </p:attrNameLst>
                                      </p:cBhvr>
                                      <p:tavLst>
                                        <p:tav tm="0">
                                          <p:val>
                                            <p:strVal val="#ppt_h"/>
                                          </p:val>
                                        </p:tav>
                                        <p:tav tm="100000">
                                          <p:val>
                                            <p:strVal val="#ppt_h"/>
                                          </p:val>
                                        </p:tav>
                                      </p:tavLst>
                                    </p:anim>
                                    <p:animEffect transition="in" filter="fade">
                                      <p:cBhvr>
                                        <p:cTn id="31" dur="1000"/>
                                        <p:tgtEl>
                                          <p:spTgt spid="18435">
                                            <p:txEl>
                                              <p:pRg st="3" end="3"/>
                                            </p:txEl>
                                          </p:spTgt>
                                        </p:tgtEl>
                                      </p:cBhvr>
                                    </p:animEffect>
                                  </p:childTnLst>
                                </p:cTn>
                              </p:par>
                              <p:par>
                                <p:cTn id="32" presetID="50" presetClass="entr" presetSubtype="0" decel="100000" fill="hold" grpId="0" nodeType="withEffect">
                                  <p:stCondLst>
                                    <p:cond delay="0"/>
                                  </p:stCondLst>
                                  <p:childTnLst>
                                    <p:set>
                                      <p:cBhvr>
                                        <p:cTn id="33" dur="1" fill="hold">
                                          <p:stCondLst>
                                            <p:cond delay="0"/>
                                          </p:stCondLst>
                                        </p:cTn>
                                        <p:tgtEl>
                                          <p:spTgt spid="18435">
                                            <p:txEl>
                                              <p:pRg st="4" end="4"/>
                                            </p:txEl>
                                          </p:spTgt>
                                        </p:tgtEl>
                                        <p:attrNameLst>
                                          <p:attrName>style.visibility</p:attrName>
                                        </p:attrNameLst>
                                      </p:cBhvr>
                                      <p:to>
                                        <p:strVal val="visible"/>
                                      </p:to>
                                    </p:set>
                                    <p:anim calcmode="lin" valueType="num">
                                      <p:cBhvr>
                                        <p:cTn id="34" dur="1000" fill="hold"/>
                                        <p:tgtEl>
                                          <p:spTgt spid="18435">
                                            <p:txEl>
                                              <p:pRg st="4" end="4"/>
                                            </p:txEl>
                                          </p:spTgt>
                                        </p:tgtEl>
                                        <p:attrNameLst>
                                          <p:attrName>ppt_w</p:attrName>
                                        </p:attrNameLst>
                                      </p:cBhvr>
                                      <p:tavLst>
                                        <p:tav tm="0">
                                          <p:val>
                                            <p:strVal val="#ppt_w+.3"/>
                                          </p:val>
                                        </p:tav>
                                        <p:tav tm="100000">
                                          <p:val>
                                            <p:strVal val="#ppt_w"/>
                                          </p:val>
                                        </p:tav>
                                      </p:tavLst>
                                    </p:anim>
                                    <p:anim calcmode="lin" valueType="num">
                                      <p:cBhvr>
                                        <p:cTn id="35" dur="1000" fill="hold"/>
                                        <p:tgtEl>
                                          <p:spTgt spid="18435">
                                            <p:txEl>
                                              <p:pRg st="4" end="4"/>
                                            </p:txEl>
                                          </p:spTgt>
                                        </p:tgtEl>
                                        <p:attrNameLst>
                                          <p:attrName>ppt_h</p:attrName>
                                        </p:attrNameLst>
                                      </p:cBhvr>
                                      <p:tavLst>
                                        <p:tav tm="0">
                                          <p:val>
                                            <p:strVal val="#ppt_h"/>
                                          </p:val>
                                        </p:tav>
                                        <p:tav tm="100000">
                                          <p:val>
                                            <p:strVal val="#ppt_h"/>
                                          </p:val>
                                        </p:tav>
                                      </p:tavLst>
                                    </p:anim>
                                    <p:animEffect transition="in" filter="fade">
                                      <p:cBhvr>
                                        <p:cTn id="36" dur="1000"/>
                                        <p:tgtEl>
                                          <p:spTgt spid="184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build="p">
        <p:tmplLst>
          <p:tmpl lvl="1">
            <p:tnLst>
              <p:par>
                <p:cTn presetID="50" presetClass="entr" presetSubtype="0" decel="100000" fill="hold" nodeType="clickEffect">
                  <p:stCondLst>
                    <p:cond delay="0"/>
                  </p:stCondLst>
                  <p:childTnLst>
                    <p:set>
                      <p:cBhvr>
                        <p:cTn dur="1" fill="hold">
                          <p:stCondLst>
                            <p:cond delay="0"/>
                          </p:stCondLst>
                        </p:cTn>
                        <p:tgtEl>
                          <p:spTgt spid="18435"/>
                        </p:tgtEl>
                        <p:attrNameLst>
                          <p:attrName>style.visibility</p:attrName>
                        </p:attrNameLst>
                      </p:cBhvr>
                      <p:to>
                        <p:strVal val="visible"/>
                      </p:to>
                    </p:set>
                    <p:anim calcmode="lin" valueType="num">
                      <p:cBhvr>
                        <p:cTn dur="1000" fill="hold"/>
                        <p:tgtEl>
                          <p:spTgt spid="18435"/>
                        </p:tgtEl>
                        <p:attrNameLst>
                          <p:attrName>ppt_w</p:attrName>
                        </p:attrNameLst>
                      </p:cBhvr>
                      <p:tavLst>
                        <p:tav tm="0">
                          <p:val>
                            <p:strVal val="#ppt_w+.3"/>
                          </p:val>
                        </p:tav>
                        <p:tav tm="100000">
                          <p:val>
                            <p:strVal val="#ppt_w"/>
                          </p:val>
                        </p:tav>
                      </p:tavLst>
                    </p:anim>
                    <p:anim calcmode="lin" valueType="num">
                      <p:cBhvr>
                        <p:cTn dur="1000" fill="hold"/>
                        <p:tgtEl>
                          <p:spTgt spid="18435"/>
                        </p:tgtEl>
                        <p:attrNameLst>
                          <p:attrName>ppt_h</p:attrName>
                        </p:attrNameLst>
                      </p:cBhvr>
                      <p:tavLst>
                        <p:tav tm="0">
                          <p:val>
                            <p:strVal val="#ppt_h"/>
                          </p:val>
                        </p:tav>
                        <p:tav tm="100000">
                          <p:val>
                            <p:strVal val="#ppt_h"/>
                          </p:val>
                        </p:tav>
                      </p:tavLst>
                    </p:anim>
                    <p:animEffect transition="in" filter="fade">
                      <p:cBhvr>
                        <p:cTn dur="1000"/>
                        <p:tgtEl>
                          <p:spTgt spid="18435"/>
                        </p:tgtEl>
                      </p:cBhvr>
                    </p:animEffect>
                  </p:childTnLst>
                </p:cTn>
              </p:par>
            </p:tnLst>
          </p:tmpl>
          <p:tmpl lvl="2">
            <p:tnLst>
              <p:par>
                <p:cTn presetID="50" presetClass="entr" presetSubtype="0" decel="100000" fill="hold" nodeType="withEffect">
                  <p:stCondLst>
                    <p:cond delay="0"/>
                  </p:stCondLst>
                  <p:childTnLst>
                    <p:set>
                      <p:cBhvr>
                        <p:cTn dur="1" fill="hold">
                          <p:stCondLst>
                            <p:cond delay="0"/>
                          </p:stCondLst>
                        </p:cTn>
                        <p:tgtEl>
                          <p:spTgt spid="18435"/>
                        </p:tgtEl>
                        <p:attrNameLst>
                          <p:attrName>style.visibility</p:attrName>
                        </p:attrNameLst>
                      </p:cBhvr>
                      <p:to>
                        <p:strVal val="visible"/>
                      </p:to>
                    </p:set>
                    <p:anim calcmode="lin" valueType="num">
                      <p:cBhvr>
                        <p:cTn dur="1000" fill="hold"/>
                        <p:tgtEl>
                          <p:spTgt spid="18435"/>
                        </p:tgtEl>
                        <p:attrNameLst>
                          <p:attrName>ppt_w</p:attrName>
                        </p:attrNameLst>
                      </p:cBhvr>
                      <p:tavLst>
                        <p:tav tm="0">
                          <p:val>
                            <p:strVal val="#ppt_w+.3"/>
                          </p:val>
                        </p:tav>
                        <p:tav tm="100000">
                          <p:val>
                            <p:strVal val="#ppt_w"/>
                          </p:val>
                        </p:tav>
                      </p:tavLst>
                    </p:anim>
                    <p:anim calcmode="lin" valueType="num">
                      <p:cBhvr>
                        <p:cTn dur="1000" fill="hold"/>
                        <p:tgtEl>
                          <p:spTgt spid="18435"/>
                        </p:tgtEl>
                        <p:attrNameLst>
                          <p:attrName>ppt_h</p:attrName>
                        </p:attrNameLst>
                      </p:cBhvr>
                      <p:tavLst>
                        <p:tav tm="0">
                          <p:val>
                            <p:strVal val="#ppt_h"/>
                          </p:val>
                        </p:tav>
                        <p:tav tm="100000">
                          <p:val>
                            <p:strVal val="#ppt_h"/>
                          </p:val>
                        </p:tav>
                      </p:tavLst>
                    </p:anim>
                    <p:animEffect transition="in" filter="fade">
                      <p:cBhvr>
                        <p:cTn dur="1000"/>
                        <p:tgtEl>
                          <p:spTgt spid="18435"/>
                        </p:tgtEl>
                      </p:cBhvr>
                    </p:animEffect>
                  </p:childTnLst>
                </p:cTn>
              </p:par>
            </p:tnLst>
          </p:tmpl>
          <p:tmpl lvl="3">
            <p:tnLst>
              <p:par>
                <p:cTn presetID="50" presetClass="entr" presetSubtype="0" decel="100000" fill="hold" nodeType="withEffect">
                  <p:stCondLst>
                    <p:cond delay="0"/>
                  </p:stCondLst>
                  <p:childTnLst>
                    <p:set>
                      <p:cBhvr>
                        <p:cTn dur="1" fill="hold">
                          <p:stCondLst>
                            <p:cond delay="0"/>
                          </p:stCondLst>
                        </p:cTn>
                        <p:tgtEl>
                          <p:spTgt spid="18435"/>
                        </p:tgtEl>
                        <p:attrNameLst>
                          <p:attrName>style.visibility</p:attrName>
                        </p:attrNameLst>
                      </p:cBhvr>
                      <p:to>
                        <p:strVal val="visible"/>
                      </p:to>
                    </p:set>
                    <p:anim calcmode="lin" valueType="num">
                      <p:cBhvr>
                        <p:cTn dur="1000" fill="hold"/>
                        <p:tgtEl>
                          <p:spTgt spid="18435"/>
                        </p:tgtEl>
                        <p:attrNameLst>
                          <p:attrName>ppt_w</p:attrName>
                        </p:attrNameLst>
                      </p:cBhvr>
                      <p:tavLst>
                        <p:tav tm="0">
                          <p:val>
                            <p:strVal val="#ppt_w+.3"/>
                          </p:val>
                        </p:tav>
                        <p:tav tm="100000">
                          <p:val>
                            <p:strVal val="#ppt_w"/>
                          </p:val>
                        </p:tav>
                      </p:tavLst>
                    </p:anim>
                    <p:anim calcmode="lin" valueType="num">
                      <p:cBhvr>
                        <p:cTn dur="1000" fill="hold"/>
                        <p:tgtEl>
                          <p:spTgt spid="18435"/>
                        </p:tgtEl>
                        <p:attrNameLst>
                          <p:attrName>ppt_h</p:attrName>
                        </p:attrNameLst>
                      </p:cBhvr>
                      <p:tavLst>
                        <p:tav tm="0">
                          <p:val>
                            <p:strVal val="#ppt_h"/>
                          </p:val>
                        </p:tav>
                        <p:tav tm="100000">
                          <p:val>
                            <p:strVal val="#ppt_h"/>
                          </p:val>
                        </p:tav>
                      </p:tavLst>
                    </p:anim>
                    <p:animEffect transition="in" filter="fade">
                      <p:cBhvr>
                        <p:cTn dur="1000"/>
                        <p:tgtEl>
                          <p:spTgt spid="18435"/>
                        </p:tgtEl>
                      </p:cBhvr>
                    </p:animEffect>
                  </p:childTnLst>
                </p:cTn>
              </p:par>
            </p:tnLst>
          </p:tmpl>
          <p:tmpl lvl="4">
            <p:tnLst>
              <p:par>
                <p:cTn presetID="50" presetClass="entr" presetSubtype="0" decel="100000" fill="hold" nodeType="withEffect">
                  <p:stCondLst>
                    <p:cond delay="0"/>
                  </p:stCondLst>
                  <p:childTnLst>
                    <p:set>
                      <p:cBhvr>
                        <p:cTn dur="1" fill="hold">
                          <p:stCondLst>
                            <p:cond delay="0"/>
                          </p:stCondLst>
                        </p:cTn>
                        <p:tgtEl>
                          <p:spTgt spid="18435"/>
                        </p:tgtEl>
                        <p:attrNameLst>
                          <p:attrName>style.visibility</p:attrName>
                        </p:attrNameLst>
                      </p:cBhvr>
                      <p:to>
                        <p:strVal val="visible"/>
                      </p:to>
                    </p:set>
                    <p:anim calcmode="lin" valueType="num">
                      <p:cBhvr>
                        <p:cTn dur="1000" fill="hold"/>
                        <p:tgtEl>
                          <p:spTgt spid="18435"/>
                        </p:tgtEl>
                        <p:attrNameLst>
                          <p:attrName>ppt_w</p:attrName>
                        </p:attrNameLst>
                      </p:cBhvr>
                      <p:tavLst>
                        <p:tav tm="0">
                          <p:val>
                            <p:strVal val="#ppt_w+.3"/>
                          </p:val>
                        </p:tav>
                        <p:tav tm="100000">
                          <p:val>
                            <p:strVal val="#ppt_w"/>
                          </p:val>
                        </p:tav>
                      </p:tavLst>
                    </p:anim>
                    <p:anim calcmode="lin" valueType="num">
                      <p:cBhvr>
                        <p:cTn dur="1000" fill="hold"/>
                        <p:tgtEl>
                          <p:spTgt spid="18435"/>
                        </p:tgtEl>
                        <p:attrNameLst>
                          <p:attrName>ppt_h</p:attrName>
                        </p:attrNameLst>
                      </p:cBhvr>
                      <p:tavLst>
                        <p:tav tm="0">
                          <p:val>
                            <p:strVal val="#ppt_h"/>
                          </p:val>
                        </p:tav>
                        <p:tav tm="100000">
                          <p:val>
                            <p:strVal val="#ppt_h"/>
                          </p:val>
                        </p:tav>
                      </p:tavLst>
                    </p:anim>
                    <p:animEffect transition="in" filter="fade">
                      <p:cBhvr>
                        <p:cTn dur="1000"/>
                        <p:tgtEl>
                          <p:spTgt spid="18435"/>
                        </p:tgtEl>
                      </p:cBhvr>
                    </p:animEffect>
                  </p:childTnLst>
                </p:cTn>
              </p:par>
            </p:tnLst>
          </p:tmpl>
          <p:tmpl lvl="5">
            <p:tnLst>
              <p:par>
                <p:cTn presetID="50" presetClass="entr" presetSubtype="0" decel="100000" fill="hold" nodeType="withEffect">
                  <p:stCondLst>
                    <p:cond delay="0"/>
                  </p:stCondLst>
                  <p:childTnLst>
                    <p:set>
                      <p:cBhvr>
                        <p:cTn dur="1" fill="hold">
                          <p:stCondLst>
                            <p:cond delay="0"/>
                          </p:stCondLst>
                        </p:cTn>
                        <p:tgtEl>
                          <p:spTgt spid="18435"/>
                        </p:tgtEl>
                        <p:attrNameLst>
                          <p:attrName>style.visibility</p:attrName>
                        </p:attrNameLst>
                      </p:cBhvr>
                      <p:to>
                        <p:strVal val="visible"/>
                      </p:to>
                    </p:set>
                    <p:anim calcmode="lin" valueType="num">
                      <p:cBhvr>
                        <p:cTn dur="1000" fill="hold"/>
                        <p:tgtEl>
                          <p:spTgt spid="18435"/>
                        </p:tgtEl>
                        <p:attrNameLst>
                          <p:attrName>ppt_w</p:attrName>
                        </p:attrNameLst>
                      </p:cBhvr>
                      <p:tavLst>
                        <p:tav tm="0">
                          <p:val>
                            <p:strVal val="#ppt_w+.3"/>
                          </p:val>
                        </p:tav>
                        <p:tav tm="100000">
                          <p:val>
                            <p:strVal val="#ppt_w"/>
                          </p:val>
                        </p:tav>
                      </p:tavLst>
                    </p:anim>
                    <p:anim calcmode="lin" valueType="num">
                      <p:cBhvr>
                        <p:cTn dur="1000" fill="hold"/>
                        <p:tgtEl>
                          <p:spTgt spid="18435"/>
                        </p:tgtEl>
                        <p:attrNameLst>
                          <p:attrName>ppt_h</p:attrName>
                        </p:attrNameLst>
                      </p:cBhvr>
                      <p:tavLst>
                        <p:tav tm="0">
                          <p:val>
                            <p:strVal val="#ppt_h"/>
                          </p:val>
                        </p:tav>
                        <p:tav tm="100000">
                          <p:val>
                            <p:strVal val="#ppt_h"/>
                          </p:val>
                        </p:tav>
                      </p:tavLst>
                    </p:anim>
                    <p:animEffect transition="in" filter="fade">
                      <p:cBhvr>
                        <p:cTn dur="1000"/>
                        <p:tgtEl>
                          <p:spTgt spid="18435"/>
                        </p:tgtEl>
                      </p:cBhvr>
                    </p:animEffect>
                  </p:childTnLst>
                </p:cTn>
              </p:par>
            </p:tnLst>
          </p:tmpl>
        </p:tmplLst>
      </p:bldP>
    </p:bldLst>
  </p:timing>
  <p:hf hdr="0" dt="0"/>
  <p:txStyles>
    <p:titleStyle>
      <a:lvl1pPr algn="l" rtl="1" eaLnBrk="0" fontAlgn="base" hangingPunct="0">
        <a:spcBef>
          <a:spcPct val="0"/>
        </a:spcBef>
        <a:spcAft>
          <a:spcPct val="0"/>
        </a:spcAft>
        <a:defRPr sz="4200" kern="1200">
          <a:solidFill>
            <a:schemeClr val="tx2"/>
          </a:solidFill>
          <a:latin typeface="+mj-lt"/>
          <a:ea typeface="+mj-ea"/>
          <a:cs typeface="+mj-cs"/>
        </a:defRPr>
      </a:lvl1pPr>
      <a:lvl2pPr algn="l" rtl="1" eaLnBrk="0" fontAlgn="base" hangingPunct="0">
        <a:spcBef>
          <a:spcPct val="0"/>
        </a:spcBef>
        <a:spcAft>
          <a:spcPct val="0"/>
        </a:spcAft>
        <a:defRPr sz="4200">
          <a:solidFill>
            <a:schemeClr val="tx2"/>
          </a:solidFill>
          <a:latin typeface="Garamond" panose="02020404030301010803" pitchFamily="18" charset="0"/>
          <a:cs typeface="Arial" panose="020B0604020202020204" pitchFamily="34" charset="0"/>
        </a:defRPr>
      </a:lvl2pPr>
      <a:lvl3pPr algn="l" rtl="1" eaLnBrk="0" fontAlgn="base" hangingPunct="0">
        <a:spcBef>
          <a:spcPct val="0"/>
        </a:spcBef>
        <a:spcAft>
          <a:spcPct val="0"/>
        </a:spcAft>
        <a:defRPr sz="4200">
          <a:solidFill>
            <a:schemeClr val="tx2"/>
          </a:solidFill>
          <a:latin typeface="Garamond" panose="02020404030301010803" pitchFamily="18" charset="0"/>
          <a:cs typeface="Arial" panose="020B0604020202020204" pitchFamily="34" charset="0"/>
        </a:defRPr>
      </a:lvl3pPr>
      <a:lvl4pPr algn="l" rtl="1" eaLnBrk="0" fontAlgn="base" hangingPunct="0">
        <a:spcBef>
          <a:spcPct val="0"/>
        </a:spcBef>
        <a:spcAft>
          <a:spcPct val="0"/>
        </a:spcAft>
        <a:defRPr sz="4200">
          <a:solidFill>
            <a:schemeClr val="tx2"/>
          </a:solidFill>
          <a:latin typeface="Garamond" panose="02020404030301010803" pitchFamily="18" charset="0"/>
          <a:cs typeface="Arial" panose="020B0604020202020204" pitchFamily="34" charset="0"/>
        </a:defRPr>
      </a:lvl4pPr>
      <a:lvl5pPr algn="l" rtl="1" eaLnBrk="0" fontAlgn="base" hangingPunct="0">
        <a:spcBef>
          <a:spcPct val="0"/>
        </a:spcBef>
        <a:spcAft>
          <a:spcPct val="0"/>
        </a:spcAft>
        <a:defRPr sz="4200">
          <a:solidFill>
            <a:schemeClr val="tx2"/>
          </a:solidFill>
          <a:latin typeface="Garamond" panose="02020404030301010803" pitchFamily="18" charset="0"/>
          <a:cs typeface="Arial" panose="020B0604020202020204" pitchFamily="34" charset="0"/>
        </a:defRPr>
      </a:lvl5pPr>
      <a:lvl6pPr marL="457200" algn="l" rtl="1" fontAlgn="base">
        <a:spcBef>
          <a:spcPct val="0"/>
        </a:spcBef>
        <a:spcAft>
          <a:spcPct val="0"/>
        </a:spcAft>
        <a:defRPr sz="4200">
          <a:solidFill>
            <a:schemeClr val="tx2"/>
          </a:solidFill>
          <a:latin typeface="Garamond" panose="02020404030301010803" pitchFamily="18" charset="0"/>
          <a:cs typeface="Arial" panose="020B0604020202020204" pitchFamily="34" charset="0"/>
        </a:defRPr>
      </a:lvl6pPr>
      <a:lvl7pPr marL="914400" algn="l" rtl="1" fontAlgn="base">
        <a:spcBef>
          <a:spcPct val="0"/>
        </a:spcBef>
        <a:spcAft>
          <a:spcPct val="0"/>
        </a:spcAft>
        <a:defRPr sz="4200">
          <a:solidFill>
            <a:schemeClr val="tx2"/>
          </a:solidFill>
          <a:latin typeface="Garamond" panose="02020404030301010803" pitchFamily="18" charset="0"/>
          <a:cs typeface="Arial" panose="020B0604020202020204" pitchFamily="34" charset="0"/>
        </a:defRPr>
      </a:lvl7pPr>
      <a:lvl8pPr marL="1371600" algn="l" rtl="1" fontAlgn="base">
        <a:spcBef>
          <a:spcPct val="0"/>
        </a:spcBef>
        <a:spcAft>
          <a:spcPct val="0"/>
        </a:spcAft>
        <a:defRPr sz="4200">
          <a:solidFill>
            <a:schemeClr val="tx2"/>
          </a:solidFill>
          <a:latin typeface="Garamond" panose="02020404030301010803" pitchFamily="18" charset="0"/>
          <a:cs typeface="Arial" panose="020B0604020202020204" pitchFamily="34" charset="0"/>
        </a:defRPr>
      </a:lvl8pPr>
      <a:lvl9pPr marL="1828800" algn="l" rtl="1" fontAlgn="base">
        <a:spcBef>
          <a:spcPct val="0"/>
        </a:spcBef>
        <a:spcAft>
          <a:spcPct val="0"/>
        </a:spcAft>
        <a:defRPr sz="4200">
          <a:solidFill>
            <a:schemeClr val="tx2"/>
          </a:solidFill>
          <a:latin typeface="Garamond" panose="02020404030301010803" pitchFamily="18" charset="0"/>
          <a:cs typeface="Arial" panose="020B0604020202020204" pitchFamily="34" charset="0"/>
        </a:defRPr>
      </a:lvl9pPr>
    </p:titleStyle>
    <p:bodyStyle>
      <a:lvl1pPr marL="342900" indent="-342900" algn="r" rtl="1" eaLnBrk="0" fontAlgn="base" hangingPunct="0">
        <a:spcBef>
          <a:spcPct val="20000"/>
        </a:spcBef>
        <a:spcAft>
          <a:spcPct val="0"/>
        </a:spcAft>
        <a:buClr>
          <a:schemeClr val="accent1"/>
        </a:buClr>
        <a:buSzPct val="65000"/>
        <a:buFont typeface="Wingdings" panose="05000000000000000000" pitchFamily="2" charset="2"/>
        <a:buChar char="n"/>
        <a:defRPr sz="3000" kern="1200">
          <a:solidFill>
            <a:schemeClr val="tx1"/>
          </a:solidFill>
          <a:latin typeface="+mn-lt"/>
          <a:ea typeface="+mn-ea"/>
          <a:cs typeface="+mn-cs"/>
        </a:defRPr>
      </a:lvl1pPr>
      <a:lvl2pPr marL="669925" indent="-325438" algn="r" rtl="1" eaLnBrk="0" fontAlgn="base" hangingPunct="0">
        <a:spcBef>
          <a:spcPct val="20000"/>
        </a:spcBef>
        <a:spcAft>
          <a:spcPct val="0"/>
        </a:spcAft>
        <a:buClr>
          <a:schemeClr val="accent2"/>
        </a:buClr>
        <a:buSzPct val="60000"/>
        <a:buFont typeface="Wingdings" panose="05000000000000000000" pitchFamily="2" charset="2"/>
        <a:buChar char="q"/>
        <a:defRPr sz="2600" kern="1200">
          <a:solidFill>
            <a:schemeClr val="tx1"/>
          </a:solidFill>
          <a:latin typeface="+mn-lt"/>
          <a:ea typeface="+mn-ea"/>
          <a:cs typeface="+mn-cs"/>
        </a:defRPr>
      </a:lvl2pPr>
      <a:lvl3pPr marL="1022350" indent="-350838" algn="r" rtl="1" eaLnBrk="0" fontAlgn="base" hangingPunct="0">
        <a:spcBef>
          <a:spcPct val="20000"/>
        </a:spcBef>
        <a:spcAft>
          <a:spcPct val="0"/>
        </a:spcAft>
        <a:buClr>
          <a:schemeClr val="accent1"/>
        </a:buClr>
        <a:buSzPct val="65000"/>
        <a:buFont typeface="Wingdings" panose="05000000000000000000" pitchFamily="2" charset="2"/>
        <a:buChar char="n"/>
        <a:defRPr sz="2200" kern="1200">
          <a:solidFill>
            <a:schemeClr val="tx1"/>
          </a:solidFill>
          <a:latin typeface="+mn-lt"/>
          <a:ea typeface="+mn-ea"/>
          <a:cs typeface="+mn-cs"/>
        </a:defRPr>
      </a:lvl3pPr>
      <a:lvl4pPr marL="1339850" indent="-315913" algn="r" rtl="1" eaLnBrk="0" fontAlgn="base" hangingPunct="0">
        <a:spcBef>
          <a:spcPct val="20000"/>
        </a:spcBef>
        <a:spcAft>
          <a:spcPct val="0"/>
        </a:spcAft>
        <a:buClr>
          <a:schemeClr val="accent2"/>
        </a:buClr>
        <a:buSzPct val="70000"/>
        <a:buFont typeface="Wingdings" panose="05000000000000000000" pitchFamily="2" charset="2"/>
        <a:buChar char="q"/>
        <a:defRPr sz="2000" kern="1200">
          <a:solidFill>
            <a:schemeClr val="tx1"/>
          </a:solidFill>
          <a:latin typeface="+mn-lt"/>
          <a:ea typeface="+mn-ea"/>
          <a:cs typeface="+mn-cs"/>
        </a:defRPr>
      </a:lvl4pPr>
      <a:lvl5pPr marL="1681163" indent="-339725" algn="r" rtl="1" eaLnBrk="0" fontAlgn="base" hangingPunct="0">
        <a:spcBef>
          <a:spcPct val="20000"/>
        </a:spcBef>
        <a:spcAft>
          <a:spcPct val="0"/>
        </a:spcAft>
        <a:buClr>
          <a:schemeClr val="accent1"/>
        </a:buClr>
        <a:buSzPct val="75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animationfactory.com/en/search/close-up.mc?&amp;oid=4941958&amp;s=76&amp;sc=76&amp;st=80&amp;q=chicken&amp;spage=4&amp;hoid=293e2617568e7822ecd22c4beb548fc9" TargetMode="Externa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animationfactory.com/en/search/close-up.mc?&amp;oid=4941958&amp;s=76&amp;sc=76&amp;st=80&amp;q=chicken&amp;spage=4&amp;hoid=293e2617568e7822ecd22c4beb548fc9"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animationfactory.com/en/search/close-up.mc?&amp;oid=4954401&amp;s=1&amp;sc=1&amp;st=32&amp;q=prison&amp;spage=1&amp;hoid=77dc164dcc0337c2604d5006a9d104c2"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p:txBody>
          <a:bodyPr/>
          <a:lstStyle/>
          <a:p>
            <a:pPr algn="r"/>
            <a:r>
              <a:rPr lang="he-IL" altLang="en-US" sz="2400" b="1" smtClean="0">
                <a:solidFill>
                  <a:srgbClr val="006633"/>
                </a:solidFill>
              </a:rPr>
              <a:t>שיעור 6-7 – חשיבה אסטרטגית וניתוח זירת החלטה; תורת המשחקים, תיאור וניתוח מצבי קונפליקט</a:t>
            </a:r>
            <a:endParaRPr lang="he-IL" altLang="he-IL" sz="2400" smtClean="0"/>
          </a:p>
        </p:txBody>
      </p:sp>
      <p:sp>
        <p:nvSpPr>
          <p:cNvPr id="4099" name="Subtitle 2"/>
          <p:cNvSpPr>
            <a:spLocks noGrp="1"/>
          </p:cNvSpPr>
          <p:nvPr>
            <p:ph type="subTitle" idx="1"/>
          </p:nvPr>
        </p:nvSpPr>
        <p:spPr/>
        <p:txBody>
          <a:bodyPr/>
          <a:lstStyle/>
          <a:p>
            <a:endParaRPr lang="he-IL" altLang="he-IL" smtClean="0"/>
          </a:p>
        </p:txBody>
      </p:sp>
      <p:sp>
        <p:nvSpPr>
          <p:cNvPr id="4" name="Slide Number Placeholder 3"/>
          <p:cNvSpPr>
            <a:spLocks noGrp="1"/>
          </p:cNvSpPr>
          <p:nvPr>
            <p:ph type="sldNum" sz="quarter" idx="12"/>
          </p:nvPr>
        </p:nvSpPr>
        <p:spPr/>
        <p:txBody>
          <a:bodyPr/>
          <a:lstStyle/>
          <a:p>
            <a:pPr>
              <a:defRPr/>
            </a:pPr>
            <a:fld id="{6236C120-FB26-4040-B07A-8B2F1C093D38}" type="slidenum">
              <a:rPr lang="he-IL" altLang="en-US" smtClean="0"/>
              <a:pPr>
                <a:defRPr/>
              </a:pPr>
              <a:t>1</a:t>
            </a:fld>
            <a:endParaRPr lang="en-IL" altLang="en-US"/>
          </a:p>
        </p:txBody>
      </p:sp>
      <p:sp>
        <p:nvSpPr>
          <p:cNvPr id="4101" name="Footer Placeholder 1"/>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e-IL" altLang="en-US">
                <a:latin typeface="Garamond" panose="02020404030301010803" pitchFamily="18" charset="0"/>
              </a:rPr>
              <a:t>פרופ' שלמה מזרחי, אוניברסיטת חיפה   </a:t>
            </a:r>
            <a:r>
              <a:rPr lang="en-US" altLang="en-US">
                <a:latin typeface="Garamond" panose="02020404030301010803" pitchFamily="18" charset="0"/>
              </a:rPr>
              <a:t>shlomom@poli.haifa.ac.il</a:t>
            </a:r>
          </a:p>
        </p:txBody>
      </p:sp>
    </p:spTree>
  </p:cSld>
  <p:clrMapOvr>
    <a:masterClrMapping/>
  </p:clrMapOvr>
  <p:transition>
    <p:split orient="vert"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5"/>
          <p:cNvSpPr>
            <a:spLocks noGrp="1"/>
          </p:cNvSpPr>
          <p:nvPr>
            <p:ph type="sldNum" sz="quarter" idx="12"/>
          </p:nvPr>
        </p:nvSpPr>
        <p:spPr/>
        <p:txBody>
          <a:bodyPr/>
          <a:lstStyle/>
          <a:p>
            <a:pPr>
              <a:defRPr/>
            </a:pPr>
            <a:fld id="{3C66673E-6DC5-497F-92D3-81AF1E3686E8}" type="slidenum">
              <a:rPr lang="he-IL" altLang="en-US"/>
              <a:pPr>
                <a:defRPr/>
              </a:pPr>
              <a:t>10</a:t>
            </a:fld>
            <a:endParaRPr lang="en-IL" altLang="en-US"/>
          </a:p>
        </p:txBody>
      </p:sp>
      <p:sp>
        <p:nvSpPr>
          <p:cNvPr id="13315" name="Rectangle 2"/>
          <p:cNvSpPr>
            <a:spLocks noGrp="1" noChangeArrowheads="1"/>
          </p:cNvSpPr>
          <p:nvPr>
            <p:ph type="title"/>
          </p:nvPr>
        </p:nvSpPr>
        <p:spPr/>
        <p:txBody>
          <a:bodyPr/>
          <a:lstStyle/>
          <a:p>
            <a:pPr algn="r" eaLnBrk="1" hangingPunct="1"/>
            <a:r>
              <a:rPr lang="he-IL" altLang="en-US" sz="2400" smtClean="0"/>
              <a:t>דילמת האסירים </a:t>
            </a:r>
            <a:endParaRPr lang="en-US" altLang="en-US" sz="2400" smtClean="0"/>
          </a:p>
        </p:txBody>
      </p:sp>
      <p:graphicFrame>
        <p:nvGraphicFramePr>
          <p:cNvPr id="15415" name="Group 55"/>
          <p:cNvGraphicFramePr>
            <a:graphicFrameLocks noGrp="1"/>
          </p:cNvGraphicFramePr>
          <p:nvPr>
            <p:ph idx="1"/>
          </p:nvPr>
        </p:nvGraphicFramePr>
        <p:xfrm>
          <a:off x="457200" y="1412875"/>
          <a:ext cx="8229600" cy="4537075"/>
        </p:xfrm>
        <a:graphic>
          <a:graphicData uri="http://schemas.openxmlformats.org/drawingml/2006/table">
            <a:tbl>
              <a:tblPr rtl="1"/>
              <a:tblGrid>
                <a:gridCol w="2743200">
                  <a:extLst>
                    <a:ext uri="{9D8B030D-6E8A-4147-A177-3AD203B41FA5}">
                      <a16:colId xmlns:a16="http://schemas.microsoft.com/office/drawing/2014/main" val="3069750924"/>
                    </a:ext>
                  </a:extLst>
                </a:gridCol>
                <a:gridCol w="2743200">
                  <a:extLst>
                    <a:ext uri="{9D8B030D-6E8A-4147-A177-3AD203B41FA5}">
                      <a16:colId xmlns:a16="http://schemas.microsoft.com/office/drawing/2014/main" val="655192654"/>
                    </a:ext>
                  </a:extLst>
                </a:gridCol>
                <a:gridCol w="2743200">
                  <a:extLst>
                    <a:ext uri="{9D8B030D-6E8A-4147-A177-3AD203B41FA5}">
                      <a16:colId xmlns:a16="http://schemas.microsoft.com/office/drawing/2014/main" val="3231913041"/>
                    </a:ext>
                  </a:extLst>
                </a:gridCol>
              </a:tblGrid>
              <a:tr h="1511300">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אי-שיתוף פעולה</a:t>
                      </a:r>
                      <a:endParaRPr kumimoji="0" lang="en-IL" altLang="en-US" sz="26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שיתוף פעולה</a:t>
                      </a:r>
                      <a:endParaRPr kumimoji="0" lang="en-IL" altLang="en-US" sz="26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en-US"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65516550"/>
                  </a:ext>
                </a:extLst>
              </a:tr>
              <a:tr h="1514475">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26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1,4</a:t>
                      </a:r>
                      <a:endParaRPr kumimoji="0" lang="en-IL" altLang="en-US" sz="26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26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3,3</a:t>
                      </a:r>
                      <a:endParaRPr kumimoji="0" lang="he-IL" altLang="en-US" sz="26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000" b="1" i="0" u="none" strike="noStrike" cap="none" normalizeH="0" baseline="0" smtClean="0">
                          <a:ln>
                            <a:noFill/>
                          </a:ln>
                          <a:solidFill>
                            <a:schemeClr val="accent1"/>
                          </a:solidFill>
                          <a:effectLst/>
                          <a:latin typeface="Arial" panose="020B0604020202020204" pitchFamily="34" charset="0"/>
                          <a:cs typeface="Arial" panose="020B0604020202020204" pitchFamily="34" charset="0"/>
                        </a:rPr>
                        <a:t>האופטימום של </a:t>
                      </a:r>
                      <a:r>
                        <a:rPr kumimoji="0" lang="en-US" altLang="en-US" sz="2000" b="1" i="0" u="none" strike="noStrike" cap="none" normalizeH="0" baseline="0" smtClean="0">
                          <a:ln>
                            <a:noFill/>
                          </a:ln>
                          <a:solidFill>
                            <a:schemeClr val="accent1"/>
                          </a:solidFill>
                          <a:effectLst/>
                          <a:latin typeface="Arial" panose="020B0604020202020204" pitchFamily="34" charset="0"/>
                          <a:cs typeface="Arial" panose="020B0604020202020204" pitchFamily="34" charset="0"/>
                        </a:rPr>
                        <a:t>Pareto</a:t>
                      </a:r>
                      <a:endParaRPr kumimoji="0" lang="en-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 שיתוף פעולה</a:t>
                      </a:r>
                      <a:endParaRPr kumimoji="0" lang="en-IL" altLang="en-US" sz="26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52519649"/>
                  </a:ext>
                </a:extLst>
              </a:tr>
              <a:tr h="1511300">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2,2</a:t>
                      </a: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000" b="1" i="0" u="none" strike="noStrike" cap="none" normalizeH="0" baseline="0" smtClean="0">
                          <a:ln>
                            <a:noFill/>
                          </a:ln>
                          <a:solidFill>
                            <a:schemeClr val="folHlink"/>
                          </a:solidFill>
                          <a:effectLst/>
                          <a:latin typeface="Arial" panose="020B0604020202020204" pitchFamily="34" charset="0"/>
                          <a:cs typeface="Arial" panose="020B0604020202020204" pitchFamily="34" charset="0"/>
                        </a:rPr>
                        <a:t>שיווי משקל </a:t>
                      </a:r>
                      <a:r>
                        <a:rPr kumimoji="0" lang="en-US" altLang="en-US" sz="2000" b="1" i="0" u="none" strike="noStrike" cap="none" normalizeH="0" baseline="0" smtClean="0">
                          <a:ln>
                            <a:noFill/>
                          </a:ln>
                          <a:solidFill>
                            <a:schemeClr val="folHlink"/>
                          </a:solidFill>
                          <a:effectLst/>
                          <a:latin typeface="Arial" panose="020B0604020202020204" pitchFamily="34" charset="0"/>
                          <a:cs typeface="Arial" panose="020B0604020202020204" pitchFamily="34" charset="0"/>
                        </a:rPr>
                        <a:t>Nash</a:t>
                      </a:r>
                      <a:endParaRPr kumimoji="0" lang="en-IL" altLang="en-US" sz="2000" b="1" i="0" u="none" strike="noStrike" cap="none" normalizeH="0" baseline="0" smtClean="0">
                        <a:ln>
                          <a:noFill/>
                        </a:ln>
                        <a:solidFill>
                          <a:schemeClr val="folHlink"/>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en-US"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26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4,1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אי-שיתוף פעולה</a:t>
                      </a:r>
                      <a:endParaRPr kumimoji="0" lang="en-IL" altLang="en-US" sz="26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76838110"/>
                  </a:ext>
                </a:extLst>
              </a:tr>
            </a:tbl>
          </a:graphicData>
        </a:graphic>
      </p:graphicFrame>
      <p:sp>
        <p:nvSpPr>
          <p:cNvPr id="13334" name="Line 21"/>
          <p:cNvSpPr>
            <a:spLocks noChangeShapeType="1"/>
          </p:cNvSpPr>
          <p:nvPr/>
        </p:nvSpPr>
        <p:spPr bwMode="auto">
          <a:xfrm>
            <a:off x="468313" y="1412875"/>
            <a:ext cx="2736850" cy="15113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13335" name="Text Box 22"/>
          <p:cNvSpPr txBox="1">
            <a:spLocks noChangeArrowheads="1"/>
          </p:cNvSpPr>
          <p:nvPr/>
        </p:nvSpPr>
        <p:spPr bwMode="auto">
          <a:xfrm>
            <a:off x="1763713" y="1557338"/>
            <a:ext cx="12954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algn="l" eaLnBrk="1" hangingPunct="1">
              <a:spcBef>
                <a:spcPct val="50000"/>
              </a:spcBef>
              <a:buClrTx/>
              <a:buSzTx/>
              <a:buFontTx/>
              <a:buNone/>
            </a:pPr>
            <a:r>
              <a:rPr lang="he-IL" altLang="en-US" sz="2600" b="1"/>
              <a:t>שחקן 2</a:t>
            </a:r>
            <a:endParaRPr lang="en-US" altLang="en-US" sz="2600" b="1"/>
          </a:p>
        </p:txBody>
      </p:sp>
      <p:sp>
        <p:nvSpPr>
          <p:cNvPr id="13336" name="Text Box 23"/>
          <p:cNvSpPr txBox="1">
            <a:spLocks noChangeArrowheads="1"/>
          </p:cNvSpPr>
          <p:nvPr/>
        </p:nvSpPr>
        <p:spPr bwMode="auto">
          <a:xfrm>
            <a:off x="684213" y="2349500"/>
            <a:ext cx="1179512"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he-IL" altLang="en-US" sz="2600" b="1"/>
              <a:t>שחקן 1</a:t>
            </a:r>
            <a:endParaRPr lang="en-US" altLang="en-US" sz="2600" b="1"/>
          </a:p>
        </p:txBody>
      </p:sp>
      <p:sp>
        <p:nvSpPr>
          <p:cNvPr id="13337" name="Footer Placeholder 1"/>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e-IL" altLang="en-US">
                <a:latin typeface="Garamond" panose="02020404030301010803" pitchFamily="18" charset="0"/>
              </a:rPr>
              <a:t>פרופ' שלמה מזרחי, אוניברסיטת חיפה   </a:t>
            </a:r>
            <a:r>
              <a:rPr lang="en-US" altLang="en-US">
                <a:latin typeface="Garamond" panose="02020404030301010803" pitchFamily="18" charset="0"/>
              </a:rPr>
              <a:t>shlomom@poli.haifa.ac.il</a:t>
            </a:r>
          </a:p>
        </p:txBody>
      </p:sp>
    </p:spTree>
  </p:cSld>
  <p:clrMapOvr>
    <a:masterClrMapping/>
  </p:clrMapOvr>
  <p:transition>
    <p:split orient="vert"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5"/>
          <p:cNvSpPr>
            <a:spLocks noGrp="1"/>
          </p:cNvSpPr>
          <p:nvPr>
            <p:ph type="sldNum" sz="quarter" idx="12"/>
          </p:nvPr>
        </p:nvSpPr>
        <p:spPr/>
        <p:txBody>
          <a:bodyPr/>
          <a:lstStyle/>
          <a:p>
            <a:pPr>
              <a:defRPr/>
            </a:pPr>
            <a:fld id="{C8337BA6-F053-4BB2-8A82-F2EED50288D6}" type="slidenum">
              <a:rPr lang="he-IL" altLang="en-US"/>
              <a:pPr>
                <a:defRPr/>
              </a:pPr>
              <a:t>11</a:t>
            </a:fld>
            <a:endParaRPr lang="en-IL" altLang="en-US"/>
          </a:p>
        </p:txBody>
      </p:sp>
      <p:sp>
        <p:nvSpPr>
          <p:cNvPr id="14339" name="Rectangle 2"/>
          <p:cNvSpPr>
            <a:spLocks noGrp="1" noChangeArrowheads="1"/>
          </p:cNvSpPr>
          <p:nvPr>
            <p:ph type="title"/>
          </p:nvPr>
        </p:nvSpPr>
        <p:spPr/>
        <p:txBody>
          <a:bodyPr/>
          <a:lstStyle/>
          <a:p>
            <a:pPr algn="r" eaLnBrk="1" hangingPunct="1"/>
            <a:r>
              <a:rPr lang="he-IL" altLang="en-US" sz="2400" smtClean="0"/>
              <a:t>דילמת האסירים חלקית – משחק סכום קבוע </a:t>
            </a:r>
            <a:endParaRPr lang="en-US" altLang="en-US" sz="2400" smtClean="0"/>
          </a:p>
        </p:txBody>
      </p:sp>
      <p:graphicFrame>
        <p:nvGraphicFramePr>
          <p:cNvPr id="15415" name="Group 55"/>
          <p:cNvGraphicFramePr>
            <a:graphicFrameLocks noGrp="1"/>
          </p:cNvGraphicFramePr>
          <p:nvPr>
            <p:ph idx="1"/>
          </p:nvPr>
        </p:nvGraphicFramePr>
        <p:xfrm>
          <a:off x="468313" y="1052513"/>
          <a:ext cx="8229600" cy="5086350"/>
        </p:xfrm>
        <a:graphic>
          <a:graphicData uri="http://schemas.openxmlformats.org/drawingml/2006/table">
            <a:tbl>
              <a:tblPr rtl="1"/>
              <a:tblGrid>
                <a:gridCol w="2743200">
                  <a:extLst>
                    <a:ext uri="{9D8B030D-6E8A-4147-A177-3AD203B41FA5}">
                      <a16:colId xmlns:a16="http://schemas.microsoft.com/office/drawing/2014/main" val="3069750924"/>
                    </a:ext>
                  </a:extLst>
                </a:gridCol>
                <a:gridCol w="2743200">
                  <a:extLst>
                    <a:ext uri="{9D8B030D-6E8A-4147-A177-3AD203B41FA5}">
                      <a16:colId xmlns:a16="http://schemas.microsoft.com/office/drawing/2014/main" val="655192654"/>
                    </a:ext>
                  </a:extLst>
                </a:gridCol>
                <a:gridCol w="2743200">
                  <a:extLst>
                    <a:ext uri="{9D8B030D-6E8A-4147-A177-3AD203B41FA5}">
                      <a16:colId xmlns:a16="http://schemas.microsoft.com/office/drawing/2014/main" val="3231913041"/>
                    </a:ext>
                  </a:extLst>
                </a:gridCol>
              </a:tblGrid>
              <a:tr h="1511338">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אי-שיתוף פעולה</a:t>
                      </a:r>
                      <a:endParaRPr kumimoji="0" lang="en-IL" altLang="en-US" sz="26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שיתוף פעולה</a:t>
                      </a:r>
                      <a:endParaRPr kumimoji="0" lang="en-IL" altLang="en-US" sz="26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en-US"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65516550"/>
                  </a:ext>
                </a:extLst>
              </a:tr>
              <a:tr h="1514513">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2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1,4</a:t>
                      </a:r>
                      <a:endParaRPr kumimoji="0" lang="he-IL" altLang="en-US" sz="2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rgbClr val="CC9900"/>
                        </a:buClr>
                        <a:buSzPct val="65000"/>
                        <a:buFont typeface="Wingdings" panose="05000000000000000000" pitchFamily="2" charset="2"/>
                        <a:buNone/>
                        <a:tabLst/>
                        <a:defRPr/>
                      </a:pPr>
                      <a:r>
                        <a:rPr kumimoji="0" lang="he-IL" altLang="en-US" sz="2000" b="1" i="0" u="none" strike="noStrike" kern="1200" cap="none" spc="0" normalizeH="0" baseline="0" noProof="0" dirty="0" smtClean="0">
                          <a:ln>
                            <a:noFill/>
                          </a:ln>
                          <a:solidFill>
                            <a:srgbClr val="CC9900"/>
                          </a:solidFill>
                          <a:effectLst/>
                          <a:uLnTx/>
                          <a:uFillTx/>
                          <a:latin typeface="Arial" panose="020B0604020202020204" pitchFamily="34" charset="0"/>
                          <a:ea typeface="+mn-ea"/>
                          <a:cs typeface="Arial" panose="020B0604020202020204" pitchFamily="34" charset="0"/>
                        </a:rPr>
                        <a:t>האופטימום של </a:t>
                      </a:r>
                      <a:r>
                        <a:rPr kumimoji="0" lang="en-US" altLang="en-US" sz="2000" b="1" i="0" u="none" strike="noStrike" kern="1200" cap="none" spc="0" normalizeH="0" baseline="0" noProof="0" dirty="0" smtClean="0">
                          <a:ln>
                            <a:noFill/>
                          </a:ln>
                          <a:solidFill>
                            <a:srgbClr val="CC9900"/>
                          </a:solidFill>
                          <a:effectLst/>
                          <a:uLnTx/>
                          <a:uFillTx/>
                          <a:latin typeface="Arial" panose="020B0604020202020204" pitchFamily="34" charset="0"/>
                          <a:ea typeface="+mn-ea"/>
                          <a:cs typeface="Arial" panose="020B0604020202020204" pitchFamily="34" charset="0"/>
                        </a:rPr>
                        <a:t>Pareto</a:t>
                      </a:r>
                      <a:endParaRPr kumimoji="0" lang="en-IL" altLang="en-US" sz="2600" b="0" i="0" u="none" strike="noStrike" kern="1200" cap="none" spc="0" normalizeH="0" baseline="0" noProof="0" dirty="0" smtClean="0">
                        <a:ln>
                          <a:noFill/>
                        </a:ln>
                        <a:solidFill>
                          <a:srgbClr val="000000"/>
                        </a:solidFill>
                        <a:effectLst/>
                        <a:uLnTx/>
                        <a:uFillTx/>
                        <a:latin typeface="Arial" panose="020B0604020202020204" pitchFamily="34" charset="0"/>
                        <a:ea typeface="+mn-ea"/>
                        <a:cs typeface="Arial" panose="020B0604020202020204" pitchFamily="34" charset="0"/>
                      </a:endParaRP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2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3,2</a:t>
                      </a:r>
                      <a:endParaRPr kumimoji="0" lang="he-IL" altLang="en-US" sz="2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000" b="1" i="0" u="none" strike="noStrike" cap="none" normalizeH="0" baseline="0" dirty="0" smtClean="0">
                          <a:ln>
                            <a:noFill/>
                          </a:ln>
                          <a:solidFill>
                            <a:schemeClr val="accent1"/>
                          </a:solidFill>
                          <a:effectLst/>
                          <a:latin typeface="Arial" panose="020B0604020202020204" pitchFamily="34" charset="0"/>
                          <a:cs typeface="Arial" panose="020B0604020202020204" pitchFamily="34" charset="0"/>
                        </a:rPr>
                        <a:t>האופטימום של </a:t>
                      </a:r>
                      <a:r>
                        <a:rPr kumimoji="0" lang="en-US" altLang="en-US" sz="2000" b="1" i="0" u="none" strike="noStrike" cap="none" normalizeH="0" baseline="0" dirty="0" smtClean="0">
                          <a:ln>
                            <a:noFill/>
                          </a:ln>
                          <a:solidFill>
                            <a:schemeClr val="accent1"/>
                          </a:solidFill>
                          <a:effectLst/>
                          <a:latin typeface="Arial" panose="020B0604020202020204" pitchFamily="34" charset="0"/>
                          <a:cs typeface="Arial" panose="020B0604020202020204" pitchFamily="34" charset="0"/>
                        </a:rPr>
                        <a:t>Pareto</a:t>
                      </a:r>
                      <a:endParaRPr kumimoji="0" lang="en-IL" altLang="en-US" sz="2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שיתוף פעולה</a:t>
                      </a:r>
                      <a:endParaRPr kumimoji="0" lang="en-IL" altLang="en-US" sz="2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52519649"/>
                  </a:ext>
                </a:extLst>
              </a:tr>
              <a:tr h="2060499">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2,3</a:t>
                      </a: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000" b="1" i="0" u="none" strike="noStrike" cap="none" normalizeH="0" baseline="0" dirty="0" smtClean="0">
                          <a:ln>
                            <a:noFill/>
                          </a:ln>
                          <a:solidFill>
                            <a:schemeClr val="folHlink"/>
                          </a:solidFill>
                          <a:effectLst/>
                          <a:latin typeface="Arial" panose="020B0604020202020204" pitchFamily="34" charset="0"/>
                          <a:cs typeface="Arial" panose="020B0604020202020204" pitchFamily="34" charset="0"/>
                        </a:rPr>
                        <a:t>שיווי משקל </a:t>
                      </a:r>
                      <a:r>
                        <a:rPr kumimoji="0" lang="en-US" altLang="en-US" sz="2000" b="1" i="0" u="none" strike="noStrike" cap="none" normalizeH="0" baseline="0" dirty="0" smtClean="0">
                          <a:ln>
                            <a:noFill/>
                          </a:ln>
                          <a:solidFill>
                            <a:schemeClr val="folHlink"/>
                          </a:solidFill>
                          <a:effectLst/>
                          <a:latin typeface="Arial" panose="020B0604020202020204" pitchFamily="34" charset="0"/>
                          <a:cs typeface="Arial" panose="020B0604020202020204" pitchFamily="34" charset="0"/>
                        </a:rPr>
                        <a:t>Nash</a:t>
                      </a:r>
                    </a:p>
                    <a:p>
                      <a:pPr marL="0" marR="0" lvl="0" indent="0" algn="ctr" defTabSz="914400" rtl="1" eaLnBrk="1" fontAlgn="base" latinLnBrk="0" hangingPunct="1">
                        <a:lnSpc>
                          <a:spcPct val="100000"/>
                        </a:lnSpc>
                        <a:spcBef>
                          <a:spcPct val="20000"/>
                        </a:spcBef>
                        <a:spcAft>
                          <a:spcPct val="0"/>
                        </a:spcAft>
                        <a:buClr>
                          <a:srgbClr val="CC9900"/>
                        </a:buClr>
                        <a:buSzPct val="65000"/>
                        <a:buFont typeface="Wingdings" panose="05000000000000000000" pitchFamily="2" charset="2"/>
                        <a:buNone/>
                        <a:tabLst/>
                        <a:defRPr/>
                      </a:pPr>
                      <a:r>
                        <a:rPr kumimoji="0" lang="he-IL" altLang="en-US" sz="2000" b="1" i="0" u="none" strike="noStrike" kern="1200" cap="none" spc="0" normalizeH="0" baseline="0" noProof="0" dirty="0" smtClean="0">
                          <a:ln>
                            <a:noFill/>
                          </a:ln>
                          <a:solidFill>
                            <a:srgbClr val="CC9900"/>
                          </a:solidFill>
                          <a:effectLst/>
                          <a:uLnTx/>
                          <a:uFillTx/>
                          <a:latin typeface="Arial" panose="020B0604020202020204" pitchFamily="34" charset="0"/>
                          <a:ea typeface="+mn-ea"/>
                          <a:cs typeface="Arial" panose="020B0604020202020204" pitchFamily="34" charset="0"/>
                        </a:rPr>
                        <a:t>האופטימום של </a:t>
                      </a:r>
                      <a:r>
                        <a:rPr kumimoji="0" lang="en-US" altLang="en-US" sz="2000" b="1" i="0" u="none" strike="noStrike" kern="1200" cap="none" spc="0" normalizeH="0" baseline="0" noProof="0" dirty="0" smtClean="0">
                          <a:ln>
                            <a:noFill/>
                          </a:ln>
                          <a:solidFill>
                            <a:srgbClr val="CC9900"/>
                          </a:solidFill>
                          <a:effectLst/>
                          <a:uLnTx/>
                          <a:uFillTx/>
                          <a:latin typeface="Arial" panose="020B0604020202020204" pitchFamily="34" charset="0"/>
                          <a:ea typeface="+mn-ea"/>
                          <a:cs typeface="Arial" panose="020B0604020202020204" pitchFamily="34" charset="0"/>
                        </a:rPr>
                        <a:t>Pareto</a:t>
                      </a:r>
                      <a:endParaRPr kumimoji="0" lang="en-IL" altLang="en-US" sz="2600" b="0" i="0" u="none" strike="noStrike" kern="1200" cap="none" spc="0" normalizeH="0" baseline="0" noProof="0" dirty="0" smtClean="0">
                        <a:ln>
                          <a:noFill/>
                        </a:ln>
                        <a:solidFill>
                          <a:srgbClr val="000000"/>
                        </a:solidFill>
                        <a:effectLst/>
                        <a:uLnTx/>
                        <a:uFillTx/>
                        <a:latin typeface="Arial" panose="020B0604020202020204" pitchFamily="34" charset="0"/>
                        <a:ea typeface="+mn-ea"/>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en-IL" altLang="en-US" sz="2000" b="1" i="0" u="none" strike="noStrike" cap="none" normalizeH="0" baseline="0" dirty="0" smtClean="0">
                        <a:ln>
                          <a:noFill/>
                        </a:ln>
                        <a:solidFill>
                          <a:schemeClr val="folHlink"/>
                        </a:solidFill>
                        <a:effectLst/>
                        <a:latin typeface="Arial" panose="020B0604020202020204" pitchFamily="34" charset="0"/>
                        <a:cs typeface="Arial" panose="020B0604020202020204" pitchFamily="34" charset="0"/>
                      </a:endParaRP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en-US" altLang="en-US" sz="2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2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4,1</a:t>
                      </a:r>
                    </a:p>
                    <a:p>
                      <a:pPr marL="0" marR="0" lvl="0" indent="0" algn="ctr" defTabSz="914400" rtl="1" eaLnBrk="1" fontAlgn="base" latinLnBrk="0" hangingPunct="1">
                        <a:lnSpc>
                          <a:spcPct val="100000"/>
                        </a:lnSpc>
                        <a:spcBef>
                          <a:spcPct val="20000"/>
                        </a:spcBef>
                        <a:spcAft>
                          <a:spcPct val="0"/>
                        </a:spcAft>
                        <a:buClr>
                          <a:srgbClr val="CC9900"/>
                        </a:buClr>
                        <a:buSzPct val="65000"/>
                        <a:buFont typeface="Wingdings" panose="05000000000000000000" pitchFamily="2" charset="2"/>
                        <a:buNone/>
                        <a:tabLst/>
                        <a:defRPr/>
                      </a:pPr>
                      <a:r>
                        <a:rPr kumimoji="0" lang="he-IL" altLang="en-US" sz="2000" b="1" i="0" u="none" strike="noStrike" kern="1200" cap="none" spc="0" normalizeH="0" baseline="0" noProof="0" dirty="0" smtClean="0">
                          <a:ln>
                            <a:noFill/>
                          </a:ln>
                          <a:solidFill>
                            <a:srgbClr val="CC9900"/>
                          </a:solidFill>
                          <a:effectLst/>
                          <a:uLnTx/>
                          <a:uFillTx/>
                          <a:latin typeface="Arial" panose="020B0604020202020204" pitchFamily="34" charset="0"/>
                          <a:ea typeface="+mn-ea"/>
                          <a:cs typeface="Arial" panose="020B0604020202020204" pitchFamily="34" charset="0"/>
                        </a:rPr>
                        <a:t>האופטימום של </a:t>
                      </a:r>
                      <a:r>
                        <a:rPr kumimoji="0" lang="en-US" altLang="en-US" sz="2000" b="1" i="0" u="none" strike="noStrike" kern="1200" cap="none" spc="0" normalizeH="0" baseline="0" noProof="0" dirty="0" smtClean="0">
                          <a:ln>
                            <a:noFill/>
                          </a:ln>
                          <a:solidFill>
                            <a:srgbClr val="CC9900"/>
                          </a:solidFill>
                          <a:effectLst/>
                          <a:uLnTx/>
                          <a:uFillTx/>
                          <a:latin typeface="Arial" panose="020B0604020202020204" pitchFamily="34" charset="0"/>
                          <a:ea typeface="+mn-ea"/>
                          <a:cs typeface="Arial" panose="020B0604020202020204" pitchFamily="34" charset="0"/>
                        </a:rPr>
                        <a:t>Pareto</a:t>
                      </a:r>
                      <a:endParaRPr kumimoji="0" lang="en-IL" altLang="en-US" sz="2600" b="0" i="0" u="none" strike="noStrike" kern="1200" cap="none" spc="0" normalizeH="0" baseline="0" noProof="0" dirty="0" smtClean="0">
                        <a:ln>
                          <a:noFill/>
                        </a:ln>
                        <a:solidFill>
                          <a:srgbClr val="000000"/>
                        </a:solidFill>
                        <a:effectLst/>
                        <a:uLnTx/>
                        <a:uFillTx/>
                        <a:latin typeface="Arial" panose="020B0604020202020204" pitchFamily="34" charset="0"/>
                        <a:ea typeface="+mn-ea"/>
                        <a:cs typeface="Arial" panose="020B0604020202020204" pitchFamily="34" charset="0"/>
                      </a:endParaRP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אי-שיתוף פעולה</a:t>
                      </a:r>
                      <a:endParaRPr kumimoji="0" lang="en-IL" altLang="en-US" sz="2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76838110"/>
                  </a:ext>
                </a:extLst>
              </a:tr>
            </a:tbl>
          </a:graphicData>
        </a:graphic>
      </p:graphicFrame>
      <p:sp>
        <p:nvSpPr>
          <p:cNvPr id="14358" name="Line 21"/>
          <p:cNvSpPr>
            <a:spLocks noChangeShapeType="1"/>
          </p:cNvSpPr>
          <p:nvPr/>
        </p:nvSpPr>
        <p:spPr bwMode="auto">
          <a:xfrm>
            <a:off x="468313" y="1412875"/>
            <a:ext cx="2736850" cy="15113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14359" name="Text Box 22"/>
          <p:cNvSpPr txBox="1">
            <a:spLocks noChangeArrowheads="1"/>
          </p:cNvSpPr>
          <p:nvPr/>
        </p:nvSpPr>
        <p:spPr bwMode="auto">
          <a:xfrm>
            <a:off x="1763713" y="1557338"/>
            <a:ext cx="12954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algn="l" eaLnBrk="1" hangingPunct="1">
              <a:spcBef>
                <a:spcPct val="50000"/>
              </a:spcBef>
              <a:buClrTx/>
              <a:buSzTx/>
              <a:buFontTx/>
              <a:buNone/>
            </a:pPr>
            <a:r>
              <a:rPr lang="he-IL" altLang="en-US" sz="2600" b="1"/>
              <a:t>שחקן 2</a:t>
            </a:r>
            <a:endParaRPr lang="en-US" altLang="en-US" sz="2600" b="1"/>
          </a:p>
        </p:txBody>
      </p:sp>
      <p:sp>
        <p:nvSpPr>
          <p:cNvPr id="14360" name="Text Box 23"/>
          <p:cNvSpPr txBox="1">
            <a:spLocks noChangeArrowheads="1"/>
          </p:cNvSpPr>
          <p:nvPr/>
        </p:nvSpPr>
        <p:spPr bwMode="auto">
          <a:xfrm>
            <a:off x="684213" y="2349500"/>
            <a:ext cx="1179512"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he-IL" altLang="en-US" sz="2600" b="1"/>
              <a:t>שחקן 1</a:t>
            </a:r>
            <a:endParaRPr lang="en-US" altLang="en-US" sz="2600" b="1"/>
          </a:p>
        </p:txBody>
      </p:sp>
      <p:sp>
        <p:nvSpPr>
          <p:cNvPr id="14361" name="Footer Placeholder 1"/>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e-IL" altLang="en-US">
                <a:latin typeface="Garamond" panose="02020404030301010803" pitchFamily="18" charset="0"/>
              </a:rPr>
              <a:t>פרופ' שלמה מזרחי, אוניברסיטת חיפה   </a:t>
            </a:r>
            <a:r>
              <a:rPr lang="en-US" altLang="en-US">
                <a:latin typeface="Garamond" panose="02020404030301010803" pitchFamily="18" charset="0"/>
              </a:rPr>
              <a:t>shlomom@poli.haifa.ac.il</a:t>
            </a:r>
          </a:p>
        </p:txBody>
      </p:sp>
    </p:spTree>
  </p:cSld>
  <p:clrMapOvr>
    <a:masterClrMapping/>
  </p:clrMapOvr>
  <p:transition>
    <p:split orient="vert"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5"/>
          <p:cNvSpPr>
            <a:spLocks noGrp="1"/>
          </p:cNvSpPr>
          <p:nvPr>
            <p:ph type="sldNum" sz="quarter" idx="12"/>
          </p:nvPr>
        </p:nvSpPr>
        <p:spPr/>
        <p:txBody>
          <a:bodyPr/>
          <a:lstStyle/>
          <a:p>
            <a:pPr>
              <a:defRPr/>
            </a:pPr>
            <a:fld id="{530FE27C-CBE1-4181-8FF4-C5B4D5DEE1EA}" type="slidenum">
              <a:rPr lang="he-IL" altLang="en-US"/>
              <a:pPr>
                <a:defRPr/>
              </a:pPr>
              <a:t>12</a:t>
            </a:fld>
            <a:endParaRPr lang="en-IL" altLang="en-US"/>
          </a:p>
        </p:txBody>
      </p:sp>
      <p:sp>
        <p:nvSpPr>
          <p:cNvPr id="15363" name="Rectangle 2"/>
          <p:cNvSpPr>
            <a:spLocks noGrp="1" noChangeArrowheads="1"/>
          </p:cNvSpPr>
          <p:nvPr>
            <p:ph type="title"/>
          </p:nvPr>
        </p:nvSpPr>
        <p:spPr/>
        <p:txBody>
          <a:bodyPr/>
          <a:lstStyle/>
          <a:p>
            <a:pPr algn="r" eaLnBrk="1" hangingPunct="1"/>
            <a:r>
              <a:rPr lang="he-IL" altLang="en-US" sz="2400" smtClean="0"/>
              <a:t>דילמת האסירים עם עוצמת קונפליקט גדולה במיוחד </a:t>
            </a:r>
            <a:endParaRPr lang="en-US" altLang="en-US" sz="2400" smtClean="0"/>
          </a:p>
        </p:txBody>
      </p:sp>
      <p:graphicFrame>
        <p:nvGraphicFramePr>
          <p:cNvPr id="15415" name="Group 55"/>
          <p:cNvGraphicFramePr>
            <a:graphicFrameLocks noGrp="1"/>
          </p:cNvGraphicFramePr>
          <p:nvPr>
            <p:ph idx="1"/>
          </p:nvPr>
        </p:nvGraphicFramePr>
        <p:xfrm>
          <a:off x="457200" y="1196975"/>
          <a:ext cx="8229600" cy="4719640"/>
        </p:xfrm>
        <a:graphic>
          <a:graphicData uri="http://schemas.openxmlformats.org/drawingml/2006/table">
            <a:tbl>
              <a:tblPr rtl="1"/>
              <a:tblGrid>
                <a:gridCol w="2743200">
                  <a:extLst>
                    <a:ext uri="{9D8B030D-6E8A-4147-A177-3AD203B41FA5}">
                      <a16:colId xmlns:a16="http://schemas.microsoft.com/office/drawing/2014/main" val="3069750924"/>
                    </a:ext>
                  </a:extLst>
                </a:gridCol>
                <a:gridCol w="2743200">
                  <a:extLst>
                    <a:ext uri="{9D8B030D-6E8A-4147-A177-3AD203B41FA5}">
                      <a16:colId xmlns:a16="http://schemas.microsoft.com/office/drawing/2014/main" val="655192654"/>
                    </a:ext>
                  </a:extLst>
                </a:gridCol>
                <a:gridCol w="2743200">
                  <a:extLst>
                    <a:ext uri="{9D8B030D-6E8A-4147-A177-3AD203B41FA5}">
                      <a16:colId xmlns:a16="http://schemas.microsoft.com/office/drawing/2014/main" val="3231913041"/>
                    </a:ext>
                  </a:extLst>
                </a:gridCol>
              </a:tblGrid>
              <a:tr h="1510901">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אי-שיתוף פעולה</a:t>
                      </a:r>
                      <a:endParaRPr kumimoji="0" lang="en-IL" altLang="en-US" sz="26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שיתוף פעולה</a:t>
                      </a:r>
                      <a:endParaRPr kumimoji="0" lang="en-IL" altLang="en-US" sz="26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en-US"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65516550"/>
                  </a:ext>
                </a:extLst>
              </a:tr>
              <a:tr h="1514075">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26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1,4</a:t>
                      </a:r>
                      <a:endParaRPr kumimoji="0" lang="en-IL" altLang="en-US" sz="26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2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2,2</a:t>
                      </a:r>
                      <a:endParaRPr kumimoji="0" lang="he-IL" altLang="en-US" sz="2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שיתוף פעולה</a:t>
                      </a:r>
                      <a:endParaRPr kumimoji="0" lang="en-IL" altLang="en-US" sz="2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52519649"/>
                  </a:ext>
                </a:extLst>
              </a:tr>
              <a:tr h="1694663">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3,3</a:t>
                      </a: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000" b="1" i="0" u="none" strike="noStrike" cap="none" normalizeH="0" baseline="0" dirty="0" smtClean="0">
                          <a:ln>
                            <a:noFill/>
                          </a:ln>
                          <a:solidFill>
                            <a:schemeClr val="folHlink"/>
                          </a:solidFill>
                          <a:effectLst/>
                          <a:latin typeface="Arial" panose="020B0604020202020204" pitchFamily="34" charset="0"/>
                          <a:cs typeface="Arial" panose="020B0604020202020204" pitchFamily="34" charset="0"/>
                        </a:rPr>
                        <a:t>שיווי משקל </a:t>
                      </a:r>
                      <a:r>
                        <a:rPr kumimoji="0" lang="en-US" altLang="en-US" sz="2000" b="1" i="0" u="none" strike="noStrike" cap="none" normalizeH="0" baseline="0" dirty="0" smtClean="0">
                          <a:ln>
                            <a:noFill/>
                          </a:ln>
                          <a:solidFill>
                            <a:schemeClr val="folHlink"/>
                          </a:solidFill>
                          <a:effectLst/>
                          <a:latin typeface="Arial" panose="020B0604020202020204" pitchFamily="34" charset="0"/>
                          <a:cs typeface="Arial" panose="020B0604020202020204" pitchFamily="34" charset="0"/>
                        </a:rPr>
                        <a:t>Nash</a:t>
                      </a:r>
                      <a:endParaRPr kumimoji="0" lang="he-IL" altLang="en-US" sz="2000" b="1" i="0" u="none" strike="noStrike" cap="none" normalizeH="0" baseline="0" dirty="0" smtClean="0">
                        <a:ln>
                          <a:noFill/>
                        </a:ln>
                        <a:solidFill>
                          <a:schemeClr val="folHlink"/>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rgbClr val="CC9900"/>
                        </a:buClr>
                        <a:buSzPct val="65000"/>
                        <a:buFont typeface="Wingdings" panose="05000000000000000000" pitchFamily="2" charset="2"/>
                        <a:buNone/>
                        <a:tabLst/>
                        <a:defRPr/>
                      </a:pPr>
                      <a:r>
                        <a:rPr kumimoji="0" lang="he-IL" altLang="en-US" sz="2000" b="1" i="0" u="none" strike="noStrike" kern="1200" cap="none" spc="0" normalizeH="0" baseline="0" noProof="0" dirty="0" smtClean="0">
                          <a:ln>
                            <a:noFill/>
                          </a:ln>
                          <a:solidFill>
                            <a:srgbClr val="CC9900"/>
                          </a:solidFill>
                          <a:effectLst/>
                          <a:uLnTx/>
                          <a:uFillTx/>
                          <a:latin typeface="Arial" panose="020B0604020202020204" pitchFamily="34" charset="0"/>
                          <a:ea typeface="+mn-ea"/>
                          <a:cs typeface="Arial" panose="020B0604020202020204" pitchFamily="34" charset="0"/>
                        </a:rPr>
                        <a:t>האופטימום של </a:t>
                      </a:r>
                      <a:r>
                        <a:rPr kumimoji="0" lang="en-US" altLang="en-US" sz="2000" b="1" i="0" u="none" strike="noStrike" kern="1200" cap="none" spc="0" normalizeH="0" baseline="0" noProof="0" dirty="0" smtClean="0">
                          <a:ln>
                            <a:noFill/>
                          </a:ln>
                          <a:solidFill>
                            <a:srgbClr val="CC9900"/>
                          </a:solidFill>
                          <a:effectLst/>
                          <a:uLnTx/>
                          <a:uFillTx/>
                          <a:latin typeface="Arial" panose="020B0604020202020204" pitchFamily="34" charset="0"/>
                          <a:ea typeface="+mn-ea"/>
                          <a:cs typeface="Arial" panose="020B0604020202020204" pitchFamily="34" charset="0"/>
                        </a:rPr>
                        <a:t>Pareto</a:t>
                      </a:r>
                      <a:endParaRPr kumimoji="0" lang="en-IL" altLang="en-US" sz="2600" b="0" i="0" u="none" strike="noStrike" kern="1200" cap="none" spc="0" normalizeH="0" baseline="0" noProof="0" dirty="0" smtClean="0">
                        <a:ln>
                          <a:noFill/>
                        </a:ln>
                        <a:solidFill>
                          <a:srgbClr val="000000"/>
                        </a:solidFill>
                        <a:effectLst/>
                        <a:uLnTx/>
                        <a:uFillTx/>
                        <a:latin typeface="Arial" panose="020B0604020202020204" pitchFamily="34" charset="0"/>
                        <a:ea typeface="+mn-ea"/>
                        <a:cs typeface="Arial" panose="020B0604020202020204" pitchFamily="34" charset="0"/>
                      </a:endParaRP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en-US"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26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4,1</a:t>
                      </a: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אי-שיתוף פעולה</a:t>
                      </a:r>
                      <a:endParaRPr kumimoji="0" lang="en-IL" altLang="en-US" sz="2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76838110"/>
                  </a:ext>
                </a:extLst>
              </a:tr>
            </a:tbl>
          </a:graphicData>
        </a:graphic>
      </p:graphicFrame>
      <p:sp>
        <p:nvSpPr>
          <p:cNvPr id="15382" name="Line 21"/>
          <p:cNvSpPr>
            <a:spLocks noChangeShapeType="1"/>
          </p:cNvSpPr>
          <p:nvPr/>
        </p:nvSpPr>
        <p:spPr bwMode="auto">
          <a:xfrm>
            <a:off x="457200" y="1221001"/>
            <a:ext cx="2736850" cy="15113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15383" name="Text Box 22"/>
          <p:cNvSpPr txBox="1">
            <a:spLocks noChangeArrowheads="1"/>
          </p:cNvSpPr>
          <p:nvPr/>
        </p:nvSpPr>
        <p:spPr bwMode="auto">
          <a:xfrm>
            <a:off x="1763713" y="1557338"/>
            <a:ext cx="12954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algn="l" eaLnBrk="1" hangingPunct="1">
              <a:spcBef>
                <a:spcPct val="50000"/>
              </a:spcBef>
              <a:buClrTx/>
              <a:buSzTx/>
              <a:buFontTx/>
              <a:buNone/>
            </a:pPr>
            <a:r>
              <a:rPr lang="he-IL" altLang="en-US" sz="2600" b="1"/>
              <a:t>שחקן 2</a:t>
            </a:r>
            <a:endParaRPr lang="en-US" altLang="en-US" sz="2600" b="1"/>
          </a:p>
        </p:txBody>
      </p:sp>
      <p:sp>
        <p:nvSpPr>
          <p:cNvPr id="15384" name="Text Box 23"/>
          <p:cNvSpPr txBox="1">
            <a:spLocks noChangeArrowheads="1"/>
          </p:cNvSpPr>
          <p:nvPr/>
        </p:nvSpPr>
        <p:spPr bwMode="auto">
          <a:xfrm>
            <a:off x="654635" y="2046288"/>
            <a:ext cx="1179512"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he-IL" altLang="en-US" sz="2600" b="1" dirty="0"/>
              <a:t>שחקן 1</a:t>
            </a:r>
            <a:endParaRPr lang="en-US" altLang="en-US" sz="2600" b="1" dirty="0"/>
          </a:p>
        </p:txBody>
      </p:sp>
      <p:sp>
        <p:nvSpPr>
          <p:cNvPr id="15385" name="Footer Placeholder 1"/>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e-IL" altLang="en-US">
                <a:latin typeface="Garamond" panose="02020404030301010803" pitchFamily="18" charset="0"/>
              </a:rPr>
              <a:t>פרופ' שלמה מזרחי, אוניברסיטת חיפה   </a:t>
            </a:r>
            <a:r>
              <a:rPr lang="en-US" altLang="en-US">
                <a:latin typeface="Garamond" panose="02020404030301010803" pitchFamily="18" charset="0"/>
              </a:rPr>
              <a:t>shlomom@poli.haifa.ac.il</a:t>
            </a:r>
          </a:p>
        </p:txBody>
      </p:sp>
    </p:spTree>
  </p:cSld>
  <p:clrMapOvr>
    <a:masterClrMapping/>
  </p:clrMapOvr>
  <p:transition>
    <p:split orient="vert"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561E8475-BE75-4917-AC1B-A8845760A065}" type="slidenum">
              <a:rPr lang="he-IL" altLang="en-US"/>
              <a:pPr>
                <a:defRPr/>
              </a:pPr>
              <a:t>13</a:t>
            </a:fld>
            <a:endParaRPr lang="en-IL" altLang="en-US"/>
          </a:p>
        </p:txBody>
      </p:sp>
      <p:sp>
        <p:nvSpPr>
          <p:cNvPr id="16387" name="Rectangle 2"/>
          <p:cNvSpPr>
            <a:spLocks noGrp="1" noChangeArrowheads="1"/>
          </p:cNvSpPr>
          <p:nvPr>
            <p:ph type="title"/>
          </p:nvPr>
        </p:nvSpPr>
        <p:spPr>
          <a:xfrm>
            <a:off x="457200" y="277813"/>
            <a:ext cx="8229600" cy="774700"/>
          </a:xfrm>
        </p:spPr>
        <p:txBody>
          <a:bodyPr/>
          <a:lstStyle/>
          <a:p>
            <a:pPr algn="r" eaLnBrk="1" hangingPunct="1"/>
            <a:r>
              <a:rPr lang="he-IL" altLang="en-US" sz="2400" smtClean="0"/>
              <a:t>פתרונות לדילמת האסירים</a:t>
            </a:r>
            <a:endParaRPr lang="en-US" altLang="en-US" sz="2400" smtClean="0"/>
          </a:p>
        </p:txBody>
      </p:sp>
      <p:sp>
        <p:nvSpPr>
          <p:cNvPr id="16388" name="Rectangle 3"/>
          <p:cNvSpPr>
            <a:spLocks noGrp="1" noChangeArrowheads="1"/>
          </p:cNvSpPr>
          <p:nvPr>
            <p:ph type="body" idx="1"/>
          </p:nvPr>
        </p:nvSpPr>
        <p:spPr>
          <a:xfrm>
            <a:off x="395288" y="1347788"/>
            <a:ext cx="8229600" cy="4745037"/>
          </a:xfrm>
        </p:spPr>
        <p:txBody>
          <a:bodyPr/>
          <a:lstStyle/>
          <a:p>
            <a:pPr eaLnBrk="1" hangingPunct="1">
              <a:lnSpc>
                <a:spcPct val="90000"/>
              </a:lnSpc>
            </a:pPr>
            <a:r>
              <a:rPr lang="he-IL" altLang="en-US" sz="2000" u="sng" smtClean="0"/>
              <a:t>פתרונות חיצוניים ישירים</a:t>
            </a:r>
            <a:r>
              <a:rPr lang="he-IL" altLang="en-US" sz="2000" smtClean="0"/>
              <a:t> – מניפולציה ישירה של פונקצית התועלת בדרך של מתן עונש עבור אי שיתוף פעולה</a:t>
            </a:r>
            <a:r>
              <a:rPr lang="en-US" altLang="en-US" sz="2000" smtClean="0"/>
              <a:t> </a:t>
            </a:r>
            <a:r>
              <a:rPr lang="he-IL" altLang="en-US" sz="2000" smtClean="0"/>
              <a:t>ומתן פרס עבור שיתוף פעולה.</a:t>
            </a:r>
          </a:p>
          <a:p>
            <a:pPr lvl="1" eaLnBrk="1" hangingPunct="1">
              <a:lnSpc>
                <a:spcPct val="90000"/>
              </a:lnSpc>
            </a:pPr>
            <a:r>
              <a:rPr lang="he-IL" altLang="en-US" sz="2000" smtClean="0"/>
              <a:t>יתרונות: שיתוף פעולה וודאי ומיידי</a:t>
            </a:r>
          </a:p>
          <a:p>
            <a:pPr lvl="1" eaLnBrk="1" hangingPunct="1">
              <a:lnSpc>
                <a:spcPct val="90000"/>
              </a:lnSpc>
            </a:pPr>
            <a:r>
              <a:rPr lang="he-IL" altLang="en-US" sz="2000" smtClean="0"/>
              <a:t>חסרונות: אין הפנמה, עלות אכיפה גבוהה</a:t>
            </a:r>
          </a:p>
          <a:p>
            <a:pPr lvl="1" eaLnBrk="1" hangingPunct="1">
              <a:lnSpc>
                <a:spcPct val="90000"/>
              </a:lnSpc>
              <a:buFont typeface="Wingdings" panose="05000000000000000000" pitchFamily="2" charset="2"/>
              <a:buNone/>
            </a:pPr>
            <a:endParaRPr lang="en-US" altLang="en-US" sz="2200" smtClean="0"/>
          </a:p>
          <a:p>
            <a:pPr eaLnBrk="1" hangingPunct="1">
              <a:lnSpc>
                <a:spcPct val="90000"/>
              </a:lnSpc>
            </a:pPr>
            <a:r>
              <a:rPr lang="he-IL" altLang="en-US" sz="2000" smtClean="0"/>
              <a:t> </a:t>
            </a:r>
            <a:r>
              <a:rPr lang="he-IL" altLang="en-US" sz="2000" u="sng" smtClean="0"/>
              <a:t>פתרונות חיצוניים עקיפים</a:t>
            </a:r>
            <a:r>
              <a:rPr lang="he-IL" altLang="en-US" sz="2000" smtClean="0"/>
              <a:t> – שינויים מבניים במשחק שמובילים את המשתתפים  ללמוד בעצמם ולהפנים את היתרונות שבשיתוף הפעולה.</a:t>
            </a:r>
          </a:p>
          <a:p>
            <a:pPr lvl="1" eaLnBrk="1" hangingPunct="1">
              <a:lnSpc>
                <a:spcPct val="90000"/>
              </a:lnSpc>
            </a:pPr>
            <a:r>
              <a:rPr lang="he-IL" altLang="en-US" sz="2000" smtClean="0"/>
              <a:t>יתרונות: לימוד עצמי והפנמה, עלות אכיפה נמוכה</a:t>
            </a:r>
          </a:p>
          <a:p>
            <a:pPr lvl="1" eaLnBrk="1" hangingPunct="1">
              <a:lnSpc>
                <a:spcPct val="90000"/>
              </a:lnSpc>
            </a:pPr>
            <a:r>
              <a:rPr lang="he-IL" altLang="en-US" sz="2000" smtClean="0"/>
              <a:t>חסרונות: תהליך ארוך טווח</a:t>
            </a:r>
          </a:p>
          <a:p>
            <a:pPr eaLnBrk="1" hangingPunct="1">
              <a:lnSpc>
                <a:spcPct val="90000"/>
              </a:lnSpc>
              <a:buFont typeface="Wingdings" panose="05000000000000000000" pitchFamily="2" charset="2"/>
              <a:buNone/>
            </a:pPr>
            <a:endParaRPr lang="he-IL" altLang="en-US" sz="2000" smtClean="0"/>
          </a:p>
          <a:p>
            <a:pPr eaLnBrk="1" hangingPunct="1">
              <a:lnSpc>
                <a:spcPct val="90000"/>
              </a:lnSpc>
            </a:pPr>
            <a:r>
              <a:rPr lang="he-IL" altLang="en-US" sz="2000" smtClean="0"/>
              <a:t>ביטול המשחק: הפרטה, הלאמה</a:t>
            </a:r>
          </a:p>
          <a:p>
            <a:pPr eaLnBrk="1" hangingPunct="1">
              <a:lnSpc>
                <a:spcPct val="90000"/>
              </a:lnSpc>
              <a:buFont typeface="Wingdings" panose="05000000000000000000" pitchFamily="2" charset="2"/>
              <a:buNone/>
            </a:pPr>
            <a:endParaRPr lang="he-IL" altLang="en-US" sz="2000" smtClean="0"/>
          </a:p>
          <a:p>
            <a:pPr eaLnBrk="1" hangingPunct="1">
              <a:lnSpc>
                <a:spcPct val="90000"/>
              </a:lnSpc>
            </a:pPr>
            <a:r>
              <a:rPr lang="he-IL" altLang="en-US" sz="2000" smtClean="0"/>
              <a:t>אסטרטגיות בלתי יעילות: מסע פרסום, הספקת כמות נוספת של המוצר הציבורי</a:t>
            </a:r>
          </a:p>
          <a:p>
            <a:pPr lvl="1" eaLnBrk="1" hangingPunct="1">
              <a:lnSpc>
                <a:spcPct val="90000"/>
              </a:lnSpc>
              <a:buFont typeface="Wingdings" panose="05000000000000000000" pitchFamily="2" charset="2"/>
              <a:buNone/>
            </a:pPr>
            <a:endParaRPr lang="en-US" altLang="en-US" sz="2200" smtClean="0"/>
          </a:p>
        </p:txBody>
      </p:sp>
      <p:sp>
        <p:nvSpPr>
          <p:cNvPr id="16389" name="Footer Placeholder 1"/>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e-IL" altLang="en-US">
                <a:latin typeface="Garamond" panose="02020404030301010803" pitchFamily="18" charset="0"/>
              </a:rPr>
              <a:t>פרופ' שלמה מזרחי, אוניברסיטת חיפה   </a:t>
            </a:r>
            <a:r>
              <a:rPr lang="en-US" altLang="en-US">
                <a:latin typeface="Garamond" panose="02020404030301010803" pitchFamily="18" charset="0"/>
              </a:rPr>
              <a:t>shlomom@poli.haifa.ac.il</a:t>
            </a:r>
          </a:p>
        </p:txBody>
      </p:sp>
    </p:spTree>
  </p:cSld>
  <p:clrMapOvr>
    <a:masterClrMapping/>
  </p:clrMapOvr>
  <p:transition>
    <p:split orient="vert" dir="in"/>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5"/>
          <p:cNvSpPr>
            <a:spLocks noGrp="1"/>
          </p:cNvSpPr>
          <p:nvPr>
            <p:ph type="sldNum" sz="quarter" idx="12"/>
          </p:nvPr>
        </p:nvSpPr>
        <p:spPr/>
        <p:txBody>
          <a:bodyPr/>
          <a:lstStyle/>
          <a:p>
            <a:pPr>
              <a:defRPr/>
            </a:pPr>
            <a:fld id="{5A3B37AF-4485-45D2-82EE-90C7B61611AD}" type="slidenum">
              <a:rPr lang="he-IL" altLang="en-US"/>
              <a:pPr>
                <a:defRPr/>
              </a:pPr>
              <a:t>14</a:t>
            </a:fld>
            <a:endParaRPr lang="en-IL" altLang="en-US"/>
          </a:p>
        </p:txBody>
      </p:sp>
      <p:sp>
        <p:nvSpPr>
          <p:cNvPr id="17411" name="Rectangle 2"/>
          <p:cNvSpPr>
            <a:spLocks noGrp="1" noChangeArrowheads="1"/>
          </p:cNvSpPr>
          <p:nvPr>
            <p:ph type="title"/>
          </p:nvPr>
        </p:nvSpPr>
        <p:spPr>
          <a:xfrm>
            <a:off x="457200" y="277813"/>
            <a:ext cx="8229600" cy="847725"/>
          </a:xfrm>
        </p:spPr>
        <p:txBody>
          <a:bodyPr/>
          <a:lstStyle/>
          <a:p>
            <a:pPr algn="r" eaLnBrk="1" hangingPunct="1"/>
            <a:r>
              <a:rPr lang="he-IL" altLang="en-US" sz="2400" smtClean="0"/>
              <a:t>משחק הפחדן (</a:t>
            </a:r>
            <a:r>
              <a:rPr lang="en-US" altLang="en-US" sz="2400" smtClean="0"/>
              <a:t>Chicken</a:t>
            </a:r>
            <a:r>
              <a:rPr lang="he-IL" altLang="en-US" sz="2400" smtClean="0"/>
              <a:t>) </a:t>
            </a:r>
            <a:br>
              <a:rPr lang="he-IL" altLang="en-US" sz="2400" smtClean="0"/>
            </a:br>
            <a:endParaRPr lang="en-US" altLang="en-US" sz="2400" smtClean="0"/>
          </a:p>
        </p:txBody>
      </p:sp>
      <p:graphicFrame>
        <p:nvGraphicFramePr>
          <p:cNvPr id="17458" name="Group 50"/>
          <p:cNvGraphicFramePr>
            <a:graphicFrameLocks noGrp="1"/>
          </p:cNvGraphicFramePr>
          <p:nvPr>
            <p:ph idx="1"/>
          </p:nvPr>
        </p:nvGraphicFramePr>
        <p:xfrm>
          <a:off x="457200" y="1600200"/>
          <a:ext cx="8229600" cy="4530726"/>
        </p:xfrm>
        <a:graphic>
          <a:graphicData uri="http://schemas.openxmlformats.org/drawingml/2006/table">
            <a:tbl>
              <a:tblPr rtl="1"/>
              <a:tblGrid>
                <a:gridCol w="2743200">
                  <a:extLst>
                    <a:ext uri="{9D8B030D-6E8A-4147-A177-3AD203B41FA5}">
                      <a16:colId xmlns:a16="http://schemas.microsoft.com/office/drawing/2014/main" val="1309376032"/>
                    </a:ext>
                  </a:extLst>
                </a:gridCol>
                <a:gridCol w="2811462">
                  <a:extLst>
                    <a:ext uri="{9D8B030D-6E8A-4147-A177-3AD203B41FA5}">
                      <a16:colId xmlns:a16="http://schemas.microsoft.com/office/drawing/2014/main" val="316234992"/>
                    </a:ext>
                  </a:extLst>
                </a:gridCol>
                <a:gridCol w="2674938">
                  <a:extLst>
                    <a:ext uri="{9D8B030D-6E8A-4147-A177-3AD203B41FA5}">
                      <a16:colId xmlns:a16="http://schemas.microsoft.com/office/drawing/2014/main" val="4158362947"/>
                    </a:ext>
                  </a:extLst>
                </a:gridCol>
              </a:tblGrid>
              <a:tr h="1509713">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אי-שיתוף פעולה</a:t>
                      </a: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(אי סטייה)</a:t>
                      </a:r>
                      <a:endParaRPr kumimoji="0" lang="en-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שיתוף פעולה</a:t>
                      </a: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(סטייה)</a:t>
                      </a:r>
                      <a:endParaRPr kumimoji="0" lang="en-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en-US"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6013732"/>
                  </a:ext>
                </a:extLst>
              </a:tr>
              <a:tr h="1511300">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2,4</a:t>
                      </a:r>
                      <a:endParaRPr kumimoji="0" lang="en-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3,3</a:t>
                      </a:r>
                      <a:endParaRPr kumimoji="0" lang="en-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שיתוף פעולה</a:t>
                      </a:r>
                    </a:p>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(סטייה)</a:t>
                      </a:r>
                      <a:endParaRPr kumimoji="0" lang="en-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17761115"/>
                  </a:ext>
                </a:extLst>
              </a:tr>
              <a:tr h="1509713">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1,1</a:t>
                      </a:r>
                      <a:endParaRPr kumimoji="0" lang="en-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4,2</a:t>
                      </a:r>
                      <a:endParaRPr kumimoji="0" lang="en-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אי-שיתוף פעולה</a:t>
                      </a:r>
                    </a:p>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(אי סטייה)</a:t>
                      </a:r>
                      <a:endParaRPr kumimoji="0" lang="en-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77148004"/>
                  </a:ext>
                </a:extLst>
              </a:tr>
            </a:tbl>
          </a:graphicData>
        </a:graphic>
      </p:graphicFrame>
      <p:pic>
        <p:nvPicPr>
          <p:cNvPr id="17430" name="Picture 24" descr="Roosters Fighti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013" y="404813"/>
            <a:ext cx="85725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31" name="Footer Placeholder 1"/>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e-IL" altLang="en-US">
                <a:latin typeface="Garamond" panose="02020404030301010803" pitchFamily="18" charset="0"/>
              </a:rPr>
              <a:t>פרופ' שלמה מזרחי, אוניברסיטת חיפה   </a:t>
            </a:r>
            <a:r>
              <a:rPr lang="en-US" altLang="en-US">
                <a:latin typeface="Garamond" panose="02020404030301010803" pitchFamily="18" charset="0"/>
              </a:rPr>
              <a:t>shlomom@poli.haifa.ac.il</a:t>
            </a:r>
          </a:p>
        </p:txBody>
      </p:sp>
    </p:spTree>
  </p:cSld>
  <p:clrMapOvr>
    <a:masterClrMapping/>
  </p:clrMapOvr>
  <p:transition>
    <p:split orient="vert" dir="in"/>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5"/>
          <p:cNvSpPr>
            <a:spLocks noGrp="1"/>
          </p:cNvSpPr>
          <p:nvPr>
            <p:ph type="sldNum" sz="quarter" idx="12"/>
          </p:nvPr>
        </p:nvSpPr>
        <p:spPr/>
        <p:txBody>
          <a:bodyPr/>
          <a:lstStyle/>
          <a:p>
            <a:pPr>
              <a:defRPr/>
            </a:pPr>
            <a:fld id="{FFA507B5-DEED-4033-99AA-37CCAE773AAF}" type="slidenum">
              <a:rPr lang="he-IL" altLang="en-US"/>
              <a:pPr>
                <a:defRPr/>
              </a:pPr>
              <a:t>15</a:t>
            </a:fld>
            <a:endParaRPr lang="en-IL" altLang="en-US"/>
          </a:p>
        </p:txBody>
      </p:sp>
      <p:sp>
        <p:nvSpPr>
          <p:cNvPr id="18435" name="Rectangle 2"/>
          <p:cNvSpPr>
            <a:spLocks noGrp="1" noChangeArrowheads="1"/>
          </p:cNvSpPr>
          <p:nvPr>
            <p:ph type="title"/>
          </p:nvPr>
        </p:nvSpPr>
        <p:spPr/>
        <p:txBody>
          <a:bodyPr/>
          <a:lstStyle/>
          <a:p>
            <a:pPr algn="r" eaLnBrk="1" hangingPunct="1"/>
            <a:r>
              <a:rPr lang="he-IL" altLang="en-US" sz="2400" smtClean="0"/>
              <a:t>משחק הפחדן</a:t>
            </a:r>
            <a:endParaRPr lang="en-US" altLang="en-US" sz="2400" smtClean="0"/>
          </a:p>
        </p:txBody>
      </p:sp>
      <p:graphicFrame>
        <p:nvGraphicFramePr>
          <p:cNvPr id="37914" name="Group 26"/>
          <p:cNvGraphicFramePr>
            <a:graphicFrameLocks noGrp="1"/>
          </p:cNvGraphicFramePr>
          <p:nvPr>
            <p:ph idx="1"/>
          </p:nvPr>
        </p:nvGraphicFramePr>
        <p:xfrm>
          <a:off x="457200" y="1600200"/>
          <a:ext cx="8229600" cy="4570420"/>
        </p:xfrm>
        <a:graphic>
          <a:graphicData uri="http://schemas.openxmlformats.org/drawingml/2006/table">
            <a:tbl>
              <a:tblPr rtl="1"/>
              <a:tblGrid>
                <a:gridCol w="2743200">
                  <a:extLst>
                    <a:ext uri="{9D8B030D-6E8A-4147-A177-3AD203B41FA5}">
                      <a16:colId xmlns:a16="http://schemas.microsoft.com/office/drawing/2014/main" val="2237323097"/>
                    </a:ext>
                  </a:extLst>
                </a:gridCol>
                <a:gridCol w="2811462">
                  <a:extLst>
                    <a:ext uri="{9D8B030D-6E8A-4147-A177-3AD203B41FA5}">
                      <a16:colId xmlns:a16="http://schemas.microsoft.com/office/drawing/2014/main" val="249015722"/>
                    </a:ext>
                  </a:extLst>
                </a:gridCol>
                <a:gridCol w="2674938">
                  <a:extLst>
                    <a:ext uri="{9D8B030D-6E8A-4147-A177-3AD203B41FA5}">
                      <a16:colId xmlns:a16="http://schemas.microsoft.com/office/drawing/2014/main" val="991359036"/>
                    </a:ext>
                  </a:extLst>
                </a:gridCol>
              </a:tblGrid>
              <a:tr h="1181048">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אי-שיתוף פעולה</a:t>
                      </a: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(אי-סטייה)</a:t>
                      </a:r>
                      <a:endParaRPr kumimoji="0" lang="en-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שיתוף פעולה</a:t>
                      </a: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(סטייה)</a:t>
                      </a:r>
                      <a:endParaRPr kumimoji="0" lang="en-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en-US"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40787319"/>
                  </a:ext>
                </a:extLst>
              </a:tr>
              <a:tr h="1694682">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2,4</a:t>
                      </a: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000" b="1" i="0" u="none" strike="noStrike" cap="none" normalizeH="0" baseline="0" smtClean="0">
                          <a:ln>
                            <a:noFill/>
                          </a:ln>
                          <a:solidFill>
                            <a:schemeClr val="folHlink"/>
                          </a:solidFill>
                          <a:effectLst/>
                          <a:latin typeface="Arial" panose="020B0604020202020204" pitchFamily="34" charset="0"/>
                          <a:cs typeface="Arial" panose="020B0604020202020204" pitchFamily="34" charset="0"/>
                        </a:rPr>
                        <a:t>שיווי משקל </a:t>
                      </a:r>
                      <a:r>
                        <a:rPr kumimoji="0" lang="en-US" altLang="en-US" sz="2000" b="1" i="0" u="none" strike="noStrike" cap="none" normalizeH="0" baseline="0" smtClean="0">
                          <a:ln>
                            <a:noFill/>
                          </a:ln>
                          <a:solidFill>
                            <a:schemeClr val="folHlink"/>
                          </a:solidFill>
                          <a:effectLst/>
                          <a:latin typeface="Arial" panose="020B0604020202020204" pitchFamily="34" charset="0"/>
                          <a:cs typeface="Arial" panose="020B0604020202020204" pitchFamily="34" charset="0"/>
                        </a:rPr>
                        <a:t>Nash</a:t>
                      </a:r>
                      <a:endParaRPr kumimoji="0" lang="he-IL" altLang="en-US" sz="2600" b="0" i="0" u="none" strike="noStrike" cap="none" normalizeH="0" baseline="0" smtClean="0">
                        <a:ln>
                          <a:noFill/>
                        </a:ln>
                        <a:solidFill>
                          <a:schemeClr val="folHlink"/>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000" b="1" i="0" u="none" strike="noStrike" cap="none" normalizeH="0" baseline="0" smtClean="0">
                          <a:ln>
                            <a:noFill/>
                          </a:ln>
                          <a:solidFill>
                            <a:schemeClr val="accent1"/>
                          </a:solidFill>
                          <a:effectLst/>
                          <a:latin typeface="Arial" panose="020B0604020202020204" pitchFamily="34" charset="0"/>
                          <a:cs typeface="Arial" panose="020B0604020202020204" pitchFamily="34" charset="0"/>
                        </a:rPr>
                        <a:t>האופטימום של </a:t>
                      </a:r>
                      <a:r>
                        <a:rPr kumimoji="0" lang="en-US" altLang="en-US" sz="2000" b="1" i="0" u="none" strike="noStrike" cap="none" normalizeH="0" baseline="0" smtClean="0">
                          <a:ln>
                            <a:noFill/>
                          </a:ln>
                          <a:solidFill>
                            <a:schemeClr val="accent1"/>
                          </a:solidFill>
                          <a:effectLst/>
                          <a:latin typeface="Arial" panose="020B0604020202020204" pitchFamily="34" charset="0"/>
                          <a:cs typeface="Arial" panose="020B0604020202020204" pitchFamily="34" charset="0"/>
                        </a:rPr>
                        <a:t>Pareto</a:t>
                      </a:r>
                      <a:endParaRPr kumimoji="0" lang="en-IL" altLang="en-US" sz="2000" b="1" i="0" u="none" strike="noStrike" cap="none" normalizeH="0" baseline="0" smtClean="0">
                        <a:ln>
                          <a:noFill/>
                        </a:ln>
                        <a:solidFill>
                          <a:schemeClr val="accent1"/>
                        </a:solidFill>
                        <a:effectLst/>
                        <a:latin typeface="Arial" panose="020B0604020202020204" pitchFamily="34" charset="0"/>
                        <a:cs typeface="Arial" panose="020B0604020202020204" pitchFamily="34" charset="0"/>
                      </a:endParaRP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3,3</a:t>
                      </a: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000" b="1" i="0" u="none" strike="noStrike" cap="none" normalizeH="0" baseline="0" smtClean="0">
                          <a:ln>
                            <a:noFill/>
                          </a:ln>
                          <a:solidFill>
                            <a:schemeClr val="accent1"/>
                          </a:solidFill>
                          <a:effectLst/>
                          <a:latin typeface="Arial" panose="020B0604020202020204" pitchFamily="34" charset="0"/>
                          <a:cs typeface="Arial" panose="020B0604020202020204" pitchFamily="34" charset="0"/>
                        </a:rPr>
                        <a:t>האופטימום של </a:t>
                      </a:r>
                      <a:r>
                        <a:rPr kumimoji="0" lang="en-US" altLang="en-US" sz="2000" b="1" i="0" u="none" strike="noStrike" cap="none" normalizeH="0" baseline="0" smtClean="0">
                          <a:ln>
                            <a:noFill/>
                          </a:ln>
                          <a:solidFill>
                            <a:schemeClr val="accent1"/>
                          </a:solidFill>
                          <a:effectLst/>
                          <a:latin typeface="Arial" panose="020B0604020202020204" pitchFamily="34" charset="0"/>
                          <a:cs typeface="Arial" panose="020B0604020202020204" pitchFamily="34" charset="0"/>
                        </a:rPr>
                        <a:t>Pareto</a:t>
                      </a:r>
                      <a:endParaRPr kumimoji="0" lang="en-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שיתוף פעולה</a:t>
                      </a:r>
                    </a:p>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(סטייה)</a:t>
                      </a:r>
                      <a:endParaRPr kumimoji="0" lang="en-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46866057"/>
                  </a:ext>
                </a:extLst>
              </a:tr>
              <a:tr h="1694682">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1,1</a:t>
                      </a:r>
                      <a:endParaRPr kumimoji="0" lang="en-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4,2</a:t>
                      </a: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000" b="1" i="0" u="none" strike="noStrike" cap="none" normalizeH="0" baseline="0" smtClean="0">
                          <a:ln>
                            <a:noFill/>
                          </a:ln>
                          <a:solidFill>
                            <a:schemeClr val="folHlink"/>
                          </a:solidFill>
                          <a:effectLst/>
                          <a:latin typeface="Arial" panose="020B0604020202020204" pitchFamily="34" charset="0"/>
                          <a:cs typeface="Arial" panose="020B0604020202020204" pitchFamily="34" charset="0"/>
                        </a:rPr>
                        <a:t>שיווי משקל </a:t>
                      </a:r>
                      <a:r>
                        <a:rPr kumimoji="0" lang="en-US" altLang="en-US" sz="2000" b="1" i="0" u="none" strike="noStrike" cap="none" normalizeH="0" baseline="0" smtClean="0">
                          <a:ln>
                            <a:noFill/>
                          </a:ln>
                          <a:solidFill>
                            <a:schemeClr val="folHlink"/>
                          </a:solidFill>
                          <a:effectLst/>
                          <a:latin typeface="Arial" panose="020B0604020202020204" pitchFamily="34" charset="0"/>
                          <a:cs typeface="Arial" panose="020B0604020202020204" pitchFamily="34" charset="0"/>
                        </a:rPr>
                        <a:t>Nash</a:t>
                      </a:r>
                      <a:endParaRPr kumimoji="0" lang="he-IL" altLang="en-US" sz="2600" b="0" i="0" u="none" strike="noStrike" cap="none" normalizeH="0" baseline="0" smtClean="0">
                        <a:ln>
                          <a:noFill/>
                        </a:ln>
                        <a:solidFill>
                          <a:schemeClr val="folHlink"/>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000" b="1" i="0" u="none" strike="noStrike" cap="none" normalizeH="0" baseline="0" smtClean="0">
                          <a:ln>
                            <a:noFill/>
                          </a:ln>
                          <a:solidFill>
                            <a:schemeClr val="accent1"/>
                          </a:solidFill>
                          <a:effectLst/>
                          <a:latin typeface="Arial" panose="020B0604020202020204" pitchFamily="34" charset="0"/>
                          <a:cs typeface="Arial" panose="020B0604020202020204" pitchFamily="34" charset="0"/>
                        </a:rPr>
                        <a:t>האופטימום של </a:t>
                      </a:r>
                      <a:r>
                        <a:rPr kumimoji="0" lang="en-US" altLang="en-US" sz="2000" b="1" i="0" u="none" strike="noStrike" cap="none" normalizeH="0" baseline="0" smtClean="0">
                          <a:ln>
                            <a:noFill/>
                          </a:ln>
                          <a:solidFill>
                            <a:schemeClr val="accent1"/>
                          </a:solidFill>
                          <a:effectLst/>
                          <a:latin typeface="Arial" panose="020B0604020202020204" pitchFamily="34" charset="0"/>
                          <a:cs typeface="Arial" panose="020B0604020202020204" pitchFamily="34" charset="0"/>
                        </a:rPr>
                        <a:t>Pareto</a:t>
                      </a:r>
                      <a:endParaRPr kumimoji="0" lang="en-IL" altLang="en-US" sz="2000" b="1" i="0" u="none" strike="noStrike" cap="none" normalizeH="0" baseline="0" smtClean="0">
                        <a:ln>
                          <a:noFill/>
                        </a:ln>
                        <a:solidFill>
                          <a:schemeClr val="accent1"/>
                        </a:solidFill>
                        <a:effectLst/>
                        <a:latin typeface="Arial" panose="020B0604020202020204" pitchFamily="34" charset="0"/>
                        <a:cs typeface="Arial" panose="020B0604020202020204" pitchFamily="34" charset="0"/>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אי-שיתוף פעולה</a:t>
                      </a:r>
                    </a:p>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(אי-סטייה)</a:t>
                      </a:r>
                      <a:endParaRPr kumimoji="0" lang="en-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38489779"/>
                  </a:ext>
                </a:extLst>
              </a:tr>
            </a:tbl>
          </a:graphicData>
        </a:graphic>
      </p:graphicFrame>
      <p:pic>
        <p:nvPicPr>
          <p:cNvPr id="18454" name="Picture 21" descr="Roosters Fighti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013" y="404813"/>
            <a:ext cx="85725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55" name="Footer Placeholder 1"/>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e-IL" altLang="en-US">
                <a:latin typeface="Garamond" panose="02020404030301010803" pitchFamily="18" charset="0"/>
              </a:rPr>
              <a:t>פרופ' שלמה מזרחי, אוניברסיטת חיפה   </a:t>
            </a:r>
            <a:r>
              <a:rPr lang="en-US" altLang="en-US">
                <a:latin typeface="Garamond" panose="02020404030301010803" pitchFamily="18" charset="0"/>
              </a:rPr>
              <a:t>shlomom@poli.haifa.ac.il</a:t>
            </a:r>
          </a:p>
        </p:txBody>
      </p:sp>
    </p:spTree>
  </p:cSld>
  <p:clrMapOvr>
    <a:masterClrMapping/>
  </p:clrMapOvr>
  <p:transition>
    <p:split orient="vert" dir="in"/>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5"/>
          <p:cNvSpPr>
            <a:spLocks noGrp="1"/>
          </p:cNvSpPr>
          <p:nvPr>
            <p:ph type="sldNum" sz="quarter" idx="12"/>
          </p:nvPr>
        </p:nvSpPr>
        <p:spPr/>
        <p:txBody>
          <a:bodyPr/>
          <a:lstStyle/>
          <a:p>
            <a:pPr>
              <a:defRPr/>
            </a:pPr>
            <a:fld id="{D93BE9D0-5EAE-4910-A453-321FAD2EB4DF}" type="slidenum">
              <a:rPr lang="he-IL" altLang="en-US"/>
              <a:pPr>
                <a:defRPr/>
              </a:pPr>
              <a:t>16</a:t>
            </a:fld>
            <a:endParaRPr lang="en-IL" altLang="en-US"/>
          </a:p>
        </p:txBody>
      </p:sp>
      <p:sp>
        <p:nvSpPr>
          <p:cNvPr id="19459" name="Rectangle 2"/>
          <p:cNvSpPr>
            <a:spLocks noGrp="1" noChangeArrowheads="1"/>
          </p:cNvSpPr>
          <p:nvPr>
            <p:ph type="title"/>
          </p:nvPr>
        </p:nvSpPr>
        <p:spPr>
          <a:xfrm>
            <a:off x="457200" y="277813"/>
            <a:ext cx="8229600" cy="847725"/>
          </a:xfrm>
        </p:spPr>
        <p:txBody>
          <a:bodyPr/>
          <a:lstStyle/>
          <a:p>
            <a:pPr algn="r" eaLnBrk="1" hangingPunct="1"/>
            <a:r>
              <a:rPr lang="he-IL" altLang="en-US" sz="2400" smtClean="0"/>
              <a:t>משחק א-סמטרי: הפחדן / דילמת האסירים</a:t>
            </a:r>
            <a:endParaRPr lang="en-US" altLang="en-US" sz="2400" smtClean="0"/>
          </a:p>
        </p:txBody>
      </p:sp>
      <p:graphicFrame>
        <p:nvGraphicFramePr>
          <p:cNvPr id="20521" name="Group 41"/>
          <p:cNvGraphicFramePr>
            <a:graphicFrameLocks noGrp="1"/>
          </p:cNvGraphicFramePr>
          <p:nvPr>
            <p:ph idx="1"/>
          </p:nvPr>
        </p:nvGraphicFramePr>
        <p:xfrm>
          <a:off x="457200" y="1341438"/>
          <a:ext cx="8229600" cy="4359275"/>
        </p:xfrm>
        <a:graphic>
          <a:graphicData uri="http://schemas.openxmlformats.org/drawingml/2006/table">
            <a:tbl>
              <a:tblPr rtl="1"/>
              <a:tblGrid>
                <a:gridCol w="2743200">
                  <a:extLst>
                    <a:ext uri="{9D8B030D-6E8A-4147-A177-3AD203B41FA5}">
                      <a16:colId xmlns:a16="http://schemas.microsoft.com/office/drawing/2014/main" val="2058872144"/>
                    </a:ext>
                  </a:extLst>
                </a:gridCol>
                <a:gridCol w="2743200">
                  <a:extLst>
                    <a:ext uri="{9D8B030D-6E8A-4147-A177-3AD203B41FA5}">
                      <a16:colId xmlns:a16="http://schemas.microsoft.com/office/drawing/2014/main" val="451980910"/>
                    </a:ext>
                  </a:extLst>
                </a:gridCol>
                <a:gridCol w="2743200">
                  <a:extLst>
                    <a:ext uri="{9D8B030D-6E8A-4147-A177-3AD203B41FA5}">
                      <a16:colId xmlns:a16="http://schemas.microsoft.com/office/drawing/2014/main" val="1542726931"/>
                    </a:ext>
                  </a:extLst>
                </a:gridCol>
              </a:tblGrid>
              <a:tr h="1081277">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אי-שיתוף פעולה</a:t>
                      </a:r>
                      <a:endParaRPr kumimoji="0" lang="en-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שיתוף פעולה</a:t>
                      </a:r>
                      <a:endParaRPr kumimoji="0" lang="en-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en-US"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86798447"/>
                  </a:ext>
                </a:extLst>
              </a:tr>
              <a:tr h="1694984">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2,4</a:t>
                      </a: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000" b="1" i="0" u="none" strike="noStrike" cap="none" normalizeH="0" baseline="0" smtClean="0">
                          <a:ln>
                            <a:noFill/>
                          </a:ln>
                          <a:solidFill>
                            <a:schemeClr val="folHlink"/>
                          </a:solidFill>
                          <a:effectLst/>
                          <a:latin typeface="Arial" panose="020B0604020202020204" pitchFamily="34" charset="0"/>
                          <a:cs typeface="Arial" panose="020B0604020202020204" pitchFamily="34" charset="0"/>
                        </a:rPr>
                        <a:t>שיווי משקל </a:t>
                      </a:r>
                      <a:r>
                        <a:rPr kumimoji="0" lang="en-US" altLang="en-US" sz="2000" b="1" i="0" u="none" strike="noStrike" cap="none" normalizeH="0" baseline="0" smtClean="0">
                          <a:ln>
                            <a:noFill/>
                          </a:ln>
                          <a:solidFill>
                            <a:schemeClr val="folHlink"/>
                          </a:solidFill>
                          <a:effectLst/>
                          <a:latin typeface="Arial" panose="020B0604020202020204" pitchFamily="34" charset="0"/>
                          <a:cs typeface="Arial" panose="020B0604020202020204" pitchFamily="34" charset="0"/>
                        </a:rPr>
                        <a:t>Nash</a:t>
                      </a:r>
                      <a:endParaRPr kumimoji="0" lang="he-IL" altLang="en-US" sz="2600" b="0" i="0" u="none" strike="noStrike" cap="none" normalizeH="0" baseline="0" smtClean="0">
                        <a:ln>
                          <a:noFill/>
                        </a:ln>
                        <a:solidFill>
                          <a:schemeClr val="folHlink"/>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000" b="1" i="0" u="none" strike="noStrike" cap="none" normalizeH="0" baseline="0" smtClean="0">
                          <a:ln>
                            <a:noFill/>
                          </a:ln>
                          <a:solidFill>
                            <a:schemeClr val="accent1"/>
                          </a:solidFill>
                          <a:effectLst/>
                          <a:latin typeface="Arial" panose="020B0604020202020204" pitchFamily="34" charset="0"/>
                          <a:cs typeface="Arial" panose="020B0604020202020204" pitchFamily="34" charset="0"/>
                        </a:rPr>
                        <a:t>האופטימום של </a:t>
                      </a:r>
                      <a:r>
                        <a:rPr kumimoji="0" lang="en-US" altLang="en-US" sz="2000" b="1" i="0" u="none" strike="noStrike" cap="none" normalizeH="0" baseline="0" smtClean="0">
                          <a:ln>
                            <a:noFill/>
                          </a:ln>
                          <a:solidFill>
                            <a:schemeClr val="accent1"/>
                          </a:solidFill>
                          <a:effectLst/>
                          <a:latin typeface="Arial" panose="020B0604020202020204" pitchFamily="34" charset="0"/>
                          <a:cs typeface="Arial" panose="020B0604020202020204" pitchFamily="34" charset="0"/>
                        </a:rPr>
                        <a:t>Pareto</a:t>
                      </a:r>
                      <a:endParaRPr kumimoji="0" lang="en-IL" altLang="en-US" sz="2000" b="1" i="0" u="none" strike="noStrike" cap="none" normalizeH="0" baseline="0" smtClean="0">
                        <a:ln>
                          <a:noFill/>
                        </a:ln>
                        <a:solidFill>
                          <a:schemeClr val="accent1"/>
                        </a:solidFill>
                        <a:effectLst/>
                        <a:latin typeface="Arial" panose="020B0604020202020204" pitchFamily="34" charset="0"/>
                        <a:cs typeface="Arial" panose="020B0604020202020204" pitchFamily="34" charset="0"/>
                      </a:endParaRP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3,3</a:t>
                      </a: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000" b="1" i="0" u="none" strike="noStrike" cap="none" normalizeH="0" baseline="0" smtClean="0">
                          <a:ln>
                            <a:noFill/>
                          </a:ln>
                          <a:solidFill>
                            <a:schemeClr val="accent1"/>
                          </a:solidFill>
                          <a:effectLst/>
                          <a:latin typeface="Arial" panose="020B0604020202020204" pitchFamily="34" charset="0"/>
                          <a:cs typeface="Arial" panose="020B0604020202020204" pitchFamily="34" charset="0"/>
                        </a:rPr>
                        <a:t>האופטימום של </a:t>
                      </a:r>
                      <a:r>
                        <a:rPr kumimoji="0" lang="en-US" altLang="en-US" sz="2000" b="1" i="0" u="none" strike="noStrike" cap="none" normalizeH="0" baseline="0" smtClean="0">
                          <a:ln>
                            <a:noFill/>
                          </a:ln>
                          <a:solidFill>
                            <a:schemeClr val="accent1"/>
                          </a:solidFill>
                          <a:effectLst/>
                          <a:latin typeface="Arial" panose="020B0604020202020204" pitchFamily="34" charset="0"/>
                          <a:cs typeface="Arial" panose="020B0604020202020204" pitchFamily="34" charset="0"/>
                        </a:rPr>
                        <a:t>Pareto</a:t>
                      </a:r>
                      <a:endParaRPr kumimoji="0" lang="en-IL" altLang="en-US" sz="2000" b="1" i="0" u="none" strike="noStrike" cap="none" normalizeH="0" baseline="0" smtClean="0">
                        <a:ln>
                          <a:noFill/>
                        </a:ln>
                        <a:solidFill>
                          <a:schemeClr val="accent1"/>
                        </a:solidFill>
                        <a:effectLst/>
                        <a:latin typeface="Arial" panose="020B0604020202020204" pitchFamily="34" charset="0"/>
                        <a:cs typeface="Arial" panose="020B0604020202020204" pitchFamily="34" charset="0"/>
                      </a:endParaRP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שיתוף פעולה</a:t>
                      </a:r>
                      <a:endParaRPr kumimoji="0" lang="en-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59267737"/>
                  </a:ext>
                </a:extLst>
              </a:tr>
              <a:tr h="1583014">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1,2</a:t>
                      </a:r>
                      <a:endParaRPr kumimoji="0" lang="en-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4,1</a:t>
                      </a: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en-IL" altLang="en-US" sz="2000" b="1" i="0" u="none" strike="noStrike" cap="none" normalizeH="0" baseline="0" smtClean="0">
                        <a:ln>
                          <a:noFill/>
                        </a:ln>
                        <a:solidFill>
                          <a:schemeClr val="accent1"/>
                        </a:solidFill>
                        <a:effectLst/>
                        <a:latin typeface="Arial" panose="020B0604020202020204" pitchFamily="34" charset="0"/>
                        <a:cs typeface="Arial" panose="020B0604020202020204" pitchFamily="34" charset="0"/>
                      </a:endParaRP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אי-שיתוף פעולה</a:t>
                      </a:r>
                      <a:endParaRPr kumimoji="0" lang="en-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27544874"/>
                  </a:ext>
                </a:extLst>
              </a:tr>
            </a:tbl>
          </a:graphicData>
        </a:graphic>
      </p:graphicFrame>
      <p:sp>
        <p:nvSpPr>
          <p:cNvPr id="19478" name="Text Box 23"/>
          <p:cNvSpPr txBox="1">
            <a:spLocks noChangeArrowheads="1"/>
          </p:cNvSpPr>
          <p:nvPr/>
        </p:nvSpPr>
        <p:spPr bwMode="auto">
          <a:xfrm>
            <a:off x="1619250" y="1341438"/>
            <a:ext cx="157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he-IL" altLang="en-US" sz="1800" b="1"/>
              <a:t>שחקן </a:t>
            </a:r>
            <a:r>
              <a:rPr lang="en-US" altLang="en-US" sz="1800" b="1"/>
              <a:t>B</a:t>
            </a:r>
            <a:r>
              <a:rPr lang="he-IL" altLang="en-US" sz="1800"/>
              <a:t> – </a:t>
            </a:r>
          </a:p>
          <a:p>
            <a:pPr eaLnBrk="1" hangingPunct="1">
              <a:spcBef>
                <a:spcPct val="0"/>
              </a:spcBef>
              <a:buClrTx/>
              <a:buSzTx/>
              <a:buFontTx/>
              <a:buNone/>
            </a:pPr>
            <a:r>
              <a:rPr lang="he-IL" altLang="en-US" sz="1800"/>
              <a:t>דילמת האסירים</a:t>
            </a:r>
            <a:endParaRPr lang="en-US" altLang="en-US" sz="1800"/>
          </a:p>
        </p:txBody>
      </p:sp>
      <p:sp>
        <p:nvSpPr>
          <p:cNvPr id="19479" name="Text Box 24"/>
          <p:cNvSpPr txBox="1">
            <a:spLocks noChangeArrowheads="1"/>
          </p:cNvSpPr>
          <p:nvPr/>
        </p:nvSpPr>
        <p:spPr bwMode="auto">
          <a:xfrm>
            <a:off x="395288" y="1844675"/>
            <a:ext cx="144303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he-IL" altLang="en-US" sz="1800" b="1"/>
              <a:t>שחקן </a:t>
            </a:r>
            <a:r>
              <a:rPr lang="en-US" altLang="en-US" sz="1800" b="1"/>
              <a:t>A</a:t>
            </a:r>
            <a:r>
              <a:rPr lang="he-IL" altLang="en-US" sz="1800"/>
              <a:t> –</a:t>
            </a:r>
          </a:p>
          <a:p>
            <a:pPr eaLnBrk="1" hangingPunct="1">
              <a:spcBef>
                <a:spcPct val="0"/>
              </a:spcBef>
              <a:buClrTx/>
              <a:buSzTx/>
              <a:buFontTx/>
              <a:buNone/>
            </a:pPr>
            <a:r>
              <a:rPr lang="he-IL" altLang="en-US" sz="1800"/>
              <a:t> משחק הפחדן</a:t>
            </a:r>
            <a:endParaRPr lang="en-US" altLang="en-US" sz="1800"/>
          </a:p>
        </p:txBody>
      </p:sp>
      <p:sp>
        <p:nvSpPr>
          <p:cNvPr id="19480" name="Line 25"/>
          <p:cNvSpPr>
            <a:spLocks noChangeShapeType="1"/>
          </p:cNvSpPr>
          <p:nvPr/>
        </p:nvSpPr>
        <p:spPr bwMode="auto">
          <a:xfrm>
            <a:off x="468313" y="1412875"/>
            <a:ext cx="2735262"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19481" name="Footer Placeholder 1"/>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e-IL" altLang="en-US">
                <a:latin typeface="Garamond" panose="02020404030301010803" pitchFamily="18" charset="0"/>
              </a:rPr>
              <a:t>פרופ' שלמה מזרחי, אוניברסיטת חיפה   </a:t>
            </a:r>
            <a:r>
              <a:rPr lang="en-US" altLang="en-US">
                <a:latin typeface="Garamond" panose="02020404030301010803" pitchFamily="18" charset="0"/>
              </a:rPr>
              <a:t>shlomom@poli.haifa.ac.il</a:t>
            </a:r>
          </a:p>
        </p:txBody>
      </p:sp>
    </p:spTree>
  </p:cSld>
  <p:clrMapOvr>
    <a:masterClrMapping/>
  </p:clrMapOvr>
  <p:transition>
    <p:split orient="vert" dir="in"/>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17E5C9C7-4533-4D3C-8831-499CE5447C34}" type="slidenum">
              <a:rPr lang="he-IL" altLang="en-US"/>
              <a:pPr>
                <a:defRPr/>
              </a:pPr>
              <a:t>17</a:t>
            </a:fld>
            <a:endParaRPr lang="en-IL" altLang="en-US"/>
          </a:p>
        </p:txBody>
      </p:sp>
      <p:sp>
        <p:nvSpPr>
          <p:cNvPr id="20483" name="Rectangle 2"/>
          <p:cNvSpPr>
            <a:spLocks noGrp="1" noChangeArrowheads="1"/>
          </p:cNvSpPr>
          <p:nvPr>
            <p:ph type="title"/>
          </p:nvPr>
        </p:nvSpPr>
        <p:spPr>
          <a:xfrm>
            <a:off x="457200" y="277813"/>
            <a:ext cx="8229600" cy="847725"/>
          </a:xfrm>
        </p:spPr>
        <p:txBody>
          <a:bodyPr/>
          <a:lstStyle/>
          <a:p>
            <a:pPr algn="r" eaLnBrk="1" hangingPunct="1"/>
            <a:r>
              <a:rPr lang="he-IL" altLang="en-US" sz="2400" smtClean="0"/>
              <a:t>פתרונות באמצעות ביטול המשחק</a:t>
            </a:r>
            <a:endParaRPr lang="en-US" altLang="en-US" sz="2400" smtClean="0"/>
          </a:p>
        </p:txBody>
      </p:sp>
      <p:sp>
        <p:nvSpPr>
          <p:cNvPr id="20484" name="Rectangle 3"/>
          <p:cNvSpPr>
            <a:spLocks noGrp="1" noChangeArrowheads="1"/>
          </p:cNvSpPr>
          <p:nvPr>
            <p:ph type="body" idx="1"/>
          </p:nvPr>
        </p:nvSpPr>
        <p:spPr>
          <a:xfrm>
            <a:off x="468313" y="1412875"/>
            <a:ext cx="8229600" cy="4392613"/>
          </a:xfrm>
        </p:spPr>
        <p:txBody>
          <a:bodyPr/>
          <a:lstStyle/>
          <a:p>
            <a:pPr eaLnBrk="1" hangingPunct="1"/>
            <a:r>
              <a:rPr lang="he-IL" altLang="en-US" sz="2000" smtClean="0"/>
              <a:t>הפרטה</a:t>
            </a:r>
          </a:p>
          <a:p>
            <a:pPr lvl="1" eaLnBrk="1" hangingPunct="1"/>
            <a:r>
              <a:rPr lang="he-IL" altLang="en-US" sz="1800" smtClean="0"/>
              <a:t>הגדרת זכויות קניין</a:t>
            </a:r>
          </a:p>
          <a:p>
            <a:pPr lvl="1" eaLnBrk="1" hangingPunct="1"/>
            <a:r>
              <a:rPr lang="he-IL" altLang="en-US" sz="1800" smtClean="0"/>
              <a:t>גביית תשלום יחסי לשימוש</a:t>
            </a:r>
          </a:p>
          <a:p>
            <a:pPr lvl="1" eaLnBrk="1" hangingPunct="1"/>
            <a:r>
              <a:rPr lang="he-IL" altLang="en-US" sz="1800" smtClean="0"/>
              <a:t>יצירת תחרות</a:t>
            </a:r>
          </a:p>
          <a:p>
            <a:pPr lvl="1" eaLnBrk="1" hangingPunct="1"/>
            <a:r>
              <a:rPr lang="he-IL" altLang="en-US" sz="1800" smtClean="0"/>
              <a:t>הורדת מעורבות הממשלה</a:t>
            </a:r>
          </a:p>
          <a:p>
            <a:pPr lvl="1" eaLnBrk="1" hangingPunct="1">
              <a:buFont typeface="Wingdings" panose="05000000000000000000" pitchFamily="2" charset="2"/>
              <a:buNone/>
            </a:pPr>
            <a:r>
              <a:rPr lang="he-IL" altLang="en-US" sz="1800" smtClean="0"/>
              <a:t>     בכל השיטות הללו האחריות המוטלת על הפרט רבה יותר והציפייה היא שיאמץ התנהגות יעילה וחסכונית. התהליך מוביל ללמידה והפנמה של הצורך בשיתוף פעולה, אך משום שהוא כרוך בתשלום יש כאן שילוב של פתרון ישיר ועקיף.</a:t>
            </a:r>
            <a:endParaRPr lang="en-US" altLang="en-US" sz="1800" smtClean="0"/>
          </a:p>
          <a:p>
            <a:pPr eaLnBrk="1" hangingPunct="1"/>
            <a:r>
              <a:rPr lang="he-IL" altLang="en-US" sz="2000" smtClean="0"/>
              <a:t>הלאמה</a:t>
            </a:r>
          </a:p>
          <a:p>
            <a:pPr lvl="1" eaLnBrk="1" hangingPunct="1"/>
            <a:r>
              <a:rPr lang="he-IL" altLang="en-US" sz="1800" smtClean="0"/>
              <a:t>העברת זכויות הקניין לרשות המוסמכת והטלת איסור שימוש על הציבור.</a:t>
            </a:r>
          </a:p>
          <a:p>
            <a:pPr lvl="1" eaLnBrk="1" hangingPunct="1">
              <a:buFont typeface="Wingdings" panose="05000000000000000000" pitchFamily="2" charset="2"/>
              <a:buNone/>
            </a:pPr>
            <a:r>
              <a:rPr lang="he-IL" altLang="en-US" sz="1800" smtClean="0"/>
              <a:t>	תהליך זה מבטל את המשחק וכרוך באכיפה ולכן יש לו יתרונות וחסרונות דומים לפתרון חיצוני ישיר. מעבר לכך, התהליך מנטרל את חופש הבחירה של הפרט ולכן יוצר אזרחים פאסיביים לטווח ארוך. </a:t>
            </a:r>
          </a:p>
          <a:p>
            <a:pPr eaLnBrk="1" hangingPunct="1">
              <a:buFont typeface="Wingdings" panose="05000000000000000000" pitchFamily="2" charset="2"/>
              <a:buNone/>
            </a:pPr>
            <a:endParaRPr lang="he-IL" altLang="en-US" sz="2000" smtClean="0"/>
          </a:p>
        </p:txBody>
      </p:sp>
      <p:sp>
        <p:nvSpPr>
          <p:cNvPr id="20485" name="Footer Placeholder 1"/>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e-IL" altLang="en-US">
                <a:latin typeface="Garamond" panose="02020404030301010803" pitchFamily="18" charset="0"/>
              </a:rPr>
              <a:t>פרופ' שלמה מזרחי, אוניברסיטת חיפה   </a:t>
            </a:r>
            <a:r>
              <a:rPr lang="en-US" altLang="en-US">
                <a:latin typeface="Garamond" panose="02020404030301010803" pitchFamily="18" charset="0"/>
              </a:rPr>
              <a:t>shlomom@poli.haifa.ac.il</a:t>
            </a:r>
          </a:p>
        </p:txBody>
      </p:sp>
    </p:spTree>
  </p:cSld>
  <p:clrMapOvr>
    <a:masterClrMapping/>
  </p:clrMapOvr>
  <p:transition>
    <p:split orient="vert" dir="in"/>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277813"/>
            <a:ext cx="8229600" cy="342900"/>
          </a:xfrm>
        </p:spPr>
        <p:txBody>
          <a:bodyPr/>
          <a:lstStyle/>
          <a:p>
            <a:pPr algn="r"/>
            <a:r>
              <a:rPr lang="he-IL" altLang="he-IL" sz="2400" smtClean="0"/>
              <a:t>מודלים סטטיים לבעיות מיקוח ומו'מ</a:t>
            </a:r>
          </a:p>
        </p:txBody>
      </p:sp>
      <p:sp>
        <p:nvSpPr>
          <p:cNvPr id="8195" name="Content Placeholder 2"/>
          <p:cNvSpPr>
            <a:spLocks noGrp="1"/>
          </p:cNvSpPr>
          <p:nvPr>
            <p:ph idx="1"/>
          </p:nvPr>
        </p:nvSpPr>
        <p:spPr>
          <a:xfrm>
            <a:off x="457200" y="908050"/>
            <a:ext cx="8229600" cy="5222875"/>
          </a:xfrm>
        </p:spPr>
        <p:txBody>
          <a:bodyPr/>
          <a:lstStyle/>
          <a:p>
            <a:pPr>
              <a:buClr>
                <a:srgbClr val="CC9900"/>
              </a:buClr>
              <a:defRPr/>
            </a:pPr>
            <a:r>
              <a:rPr lang="he-IL" altLang="he-IL" sz="1800" b="1" dirty="0" smtClean="0"/>
              <a:t>פתרון נאש לבעיות מיקוח ומו"מ </a:t>
            </a:r>
            <a:r>
              <a:rPr lang="he-IL" altLang="he-IL" sz="1800" dirty="0" smtClean="0"/>
              <a:t>- </a:t>
            </a:r>
            <a:r>
              <a:rPr lang="he-IL" altLang="he-IL" sz="1800" dirty="0">
                <a:solidFill>
                  <a:srgbClr val="000000"/>
                </a:solidFill>
              </a:rPr>
              <a:t>החלוקה (</a:t>
            </a:r>
            <a:r>
              <a:rPr lang="en-US" altLang="he-IL" sz="1800" dirty="0">
                <a:solidFill>
                  <a:srgbClr val="000000"/>
                </a:solidFill>
              </a:rPr>
              <a:t>x%,100-x%</a:t>
            </a:r>
            <a:r>
              <a:rPr lang="he-IL" altLang="he-IL" sz="1800" dirty="0" smtClean="0">
                <a:solidFill>
                  <a:srgbClr val="000000"/>
                </a:solidFill>
              </a:rPr>
              <a:t>) כאשר </a:t>
            </a:r>
            <a:r>
              <a:rPr lang="he-IL" altLang="he-IL" sz="1800" dirty="0">
                <a:solidFill>
                  <a:srgbClr val="000000"/>
                </a:solidFill>
              </a:rPr>
              <a:t>הערך של </a:t>
            </a:r>
            <a:r>
              <a:rPr lang="en-US" altLang="he-IL" sz="1800" dirty="0">
                <a:solidFill>
                  <a:srgbClr val="000000"/>
                </a:solidFill>
              </a:rPr>
              <a:t>X</a:t>
            </a:r>
            <a:r>
              <a:rPr lang="he-IL" altLang="he-IL" sz="1800" dirty="0">
                <a:solidFill>
                  <a:srgbClr val="000000"/>
                </a:solidFill>
              </a:rPr>
              <a:t> אשר הפתרון מנבא הוא כזה שממקסם את </a:t>
            </a:r>
            <a:r>
              <a:rPr lang="he-IL" altLang="he-IL" sz="1800" dirty="0" err="1">
                <a:solidFill>
                  <a:srgbClr val="000000"/>
                </a:solidFill>
              </a:rPr>
              <a:t>פונקצית</a:t>
            </a:r>
            <a:r>
              <a:rPr lang="he-IL" altLang="he-IL" sz="1800" dirty="0">
                <a:solidFill>
                  <a:srgbClr val="000000"/>
                </a:solidFill>
              </a:rPr>
              <a:t> התועלת של שני השחקנים. </a:t>
            </a:r>
            <a:r>
              <a:rPr lang="he-IL" altLang="he-IL" sz="1800" dirty="0" smtClean="0">
                <a:solidFill>
                  <a:srgbClr val="000000"/>
                </a:solidFill>
              </a:rPr>
              <a:t>השחקן ששנאת הסיכון שלו גדולה יותר יקבל חלק קטן יותר מהעוגה. כלומר, כדי לנבא תוצאת משא ומתן עלינו לחשב את תפיסת הסיכון של הצדדים ובהתאם לה תיקבע החלוקה. לחילופין, ניתן לנסות לשלוט או להשפיע על תפיסת הסיכון של שחקן כדי להוביל לתוצאה רצויה. </a:t>
            </a:r>
          </a:p>
          <a:p>
            <a:pPr>
              <a:buClr>
                <a:srgbClr val="CC9900"/>
              </a:buClr>
              <a:defRPr/>
            </a:pPr>
            <a:endParaRPr lang="he-IL" altLang="he-IL" sz="1800" dirty="0">
              <a:solidFill>
                <a:srgbClr val="000000"/>
              </a:solidFill>
            </a:endParaRPr>
          </a:p>
          <a:p>
            <a:pPr>
              <a:buClr>
                <a:srgbClr val="CC9900"/>
              </a:buClr>
              <a:defRPr/>
            </a:pPr>
            <a:r>
              <a:rPr lang="he-IL" altLang="he-IL" sz="1800" b="1" dirty="0" smtClean="0">
                <a:solidFill>
                  <a:srgbClr val="000000"/>
                </a:solidFill>
              </a:rPr>
              <a:t>פתרון רובינשטיין לבעיות מיקוח </a:t>
            </a:r>
            <a:r>
              <a:rPr lang="he-IL" altLang="he-IL" sz="1800" dirty="0" smtClean="0">
                <a:solidFill>
                  <a:srgbClr val="000000"/>
                </a:solidFill>
              </a:rPr>
              <a:t>– בתהליך מיקוח סדרתי בו קיים גורם פחת (ירידת ערך התשלום כפונקציה של הזמן) שחקן </a:t>
            </a:r>
            <a:r>
              <a:rPr lang="he-IL" altLang="he-IL" sz="1800" dirty="0">
                <a:solidFill>
                  <a:srgbClr val="000000"/>
                </a:solidFill>
              </a:rPr>
              <a:t>א' יעלה הצעה אשר שחקן ב' יקבל מיד. יתר על כן, </a:t>
            </a:r>
            <a:r>
              <a:rPr lang="he-IL" altLang="he-IL" sz="1800" u="sng" dirty="0">
                <a:solidFill>
                  <a:srgbClr val="000000"/>
                </a:solidFill>
              </a:rPr>
              <a:t>הפתרון ישקף שני אלמנטים חשובים</a:t>
            </a:r>
            <a:r>
              <a:rPr lang="he-IL" altLang="he-IL" sz="1800" dirty="0">
                <a:solidFill>
                  <a:srgbClr val="000000"/>
                </a:solidFill>
              </a:rPr>
              <a:t>: (1) יתרון של השחקן שפועל ראשון, כלומר שחקן זה יקבל חלק גדול יותר של העוגה משום שהוא מציע ראשון; (2) היחס בין העדפות הזמן של השחקנים. המשמעות היא שהשחקן שמגלה חוסר סבלנות ויתר דחיפות להגיע לסיכום, יפגע ויקבל חלק קטן יותר של העוגה מאשר השחקן הסבלני יותר. </a:t>
            </a:r>
            <a:endParaRPr lang="he-IL" altLang="he-IL" sz="1800" dirty="0" smtClean="0">
              <a:solidFill>
                <a:srgbClr val="000000"/>
              </a:solidFill>
            </a:endParaRPr>
          </a:p>
          <a:p>
            <a:pPr>
              <a:buClr>
                <a:srgbClr val="CC9900"/>
              </a:buClr>
              <a:defRPr/>
            </a:pPr>
            <a:endParaRPr lang="he-IL" altLang="he-IL" sz="1800" dirty="0" smtClean="0">
              <a:solidFill>
                <a:srgbClr val="000000"/>
              </a:solidFill>
            </a:endParaRPr>
          </a:p>
          <a:p>
            <a:pPr>
              <a:buClr>
                <a:srgbClr val="CC9900"/>
              </a:buClr>
              <a:defRPr/>
            </a:pPr>
            <a:r>
              <a:rPr lang="he-IL" altLang="he-IL" sz="1800" b="1" dirty="0" smtClean="0">
                <a:solidFill>
                  <a:srgbClr val="000000"/>
                </a:solidFill>
                <a:cs typeface="+mj-cs"/>
              </a:rPr>
              <a:t>המודל </a:t>
            </a:r>
            <a:r>
              <a:rPr lang="he-IL" altLang="he-IL" sz="1800" b="1" dirty="0">
                <a:solidFill>
                  <a:srgbClr val="000000"/>
                </a:solidFill>
                <a:cs typeface="+mj-cs"/>
              </a:rPr>
              <a:t>של </a:t>
            </a:r>
            <a:r>
              <a:rPr lang="en-US" altLang="he-IL" sz="1800" b="1" dirty="0" err="1">
                <a:solidFill>
                  <a:srgbClr val="000000"/>
                </a:solidFill>
                <a:cs typeface="+mj-cs"/>
              </a:rPr>
              <a:t>Harsanyi</a:t>
            </a:r>
            <a:r>
              <a:rPr lang="he-IL" altLang="he-IL" sz="1800" dirty="0">
                <a:solidFill>
                  <a:srgbClr val="000000"/>
                </a:solidFill>
                <a:cs typeface="+mj-cs"/>
              </a:rPr>
              <a:t> מציג את הטיעון הבא: בכל שלב נתון של מיקוח בין שני שחקנים רציונליים </a:t>
            </a:r>
            <a:r>
              <a:rPr lang="he-IL" altLang="he-IL" sz="1800" dirty="0" smtClean="0">
                <a:solidFill>
                  <a:srgbClr val="000000"/>
                </a:solidFill>
                <a:cs typeface="+mj-cs"/>
              </a:rPr>
              <a:t>הוויתור </a:t>
            </a:r>
            <a:r>
              <a:rPr lang="he-IL" altLang="he-IL" sz="1800" dirty="0">
                <a:solidFill>
                  <a:srgbClr val="000000"/>
                </a:solidFill>
                <a:cs typeface="+mj-cs"/>
              </a:rPr>
              <a:t>הבא תמיד יבוא מהצד שפחות מוכן להסתכן בקונפליקט - כאשר המוכנות של כל צד להסתכן בקונפליקט נמדדת </a:t>
            </a:r>
            <a:r>
              <a:rPr lang="he-IL" altLang="he-IL" sz="1800" dirty="0" err="1">
                <a:solidFill>
                  <a:srgbClr val="000000"/>
                </a:solidFill>
                <a:cs typeface="+mj-cs"/>
              </a:rPr>
              <a:t>ע'י</a:t>
            </a:r>
            <a:r>
              <a:rPr lang="he-IL" altLang="he-IL" sz="1800" dirty="0">
                <a:solidFill>
                  <a:srgbClr val="000000"/>
                </a:solidFill>
                <a:cs typeface="+mj-cs"/>
              </a:rPr>
              <a:t> ההסתברות הגבוהה ביותר של קונפליקט אשר כל צד יהיה מוכן לסבול ובלבד שלא לקבל את הצעת הצד השני.</a:t>
            </a:r>
            <a:endParaRPr lang="en-US" altLang="he-IL" sz="1800" dirty="0">
              <a:solidFill>
                <a:srgbClr val="000000"/>
              </a:solidFill>
              <a:cs typeface="+mj-cs"/>
            </a:endParaRPr>
          </a:p>
          <a:p>
            <a:pPr>
              <a:buClr>
                <a:srgbClr val="CC9900"/>
              </a:buClr>
              <a:defRPr/>
            </a:pPr>
            <a:endParaRPr lang="he-IL" altLang="he-IL" sz="1800" dirty="0" smtClean="0"/>
          </a:p>
        </p:txBody>
      </p:sp>
      <p:sp>
        <p:nvSpPr>
          <p:cNvPr id="4" name="Slide Number Placeholder 3"/>
          <p:cNvSpPr>
            <a:spLocks noGrp="1"/>
          </p:cNvSpPr>
          <p:nvPr>
            <p:ph type="sldNum" sz="quarter" idx="12"/>
          </p:nvPr>
        </p:nvSpPr>
        <p:spPr/>
        <p:txBody>
          <a:bodyPr/>
          <a:lstStyle/>
          <a:p>
            <a:pPr>
              <a:defRPr/>
            </a:pPr>
            <a:fld id="{788F4388-CF55-4808-AF2F-5469853EB803}" type="slidenum">
              <a:rPr lang="he-IL" altLang="en-US" smtClean="0"/>
              <a:pPr>
                <a:defRPr/>
              </a:pPr>
              <a:t>18</a:t>
            </a:fld>
            <a:endParaRPr lang="en-IL" altLang="en-US"/>
          </a:p>
        </p:txBody>
      </p:sp>
      <p:sp>
        <p:nvSpPr>
          <p:cNvPr id="21509" name="Footer Placeholder 1"/>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e-IL" altLang="en-US">
                <a:latin typeface="Garamond" panose="02020404030301010803" pitchFamily="18" charset="0"/>
              </a:rPr>
              <a:t>פרופ' שלמה מזרחי, אוניברסיטת חיפה   </a:t>
            </a:r>
            <a:r>
              <a:rPr lang="en-US" altLang="en-US">
                <a:latin typeface="Garamond" panose="02020404030301010803" pitchFamily="18" charset="0"/>
              </a:rPr>
              <a:t>shlomom@poli.haifa.ac.il</a:t>
            </a:r>
          </a:p>
        </p:txBody>
      </p:sp>
    </p:spTree>
  </p:cSld>
  <p:clrMapOvr>
    <a:masterClrMapping/>
  </p:clrMapOvr>
  <p:transition>
    <p:split orient="vert" dir="in"/>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277813"/>
            <a:ext cx="8229600" cy="558800"/>
          </a:xfrm>
        </p:spPr>
        <p:txBody>
          <a:bodyPr/>
          <a:lstStyle/>
          <a:p>
            <a:pPr algn="r">
              <a:defRPr/>
            </a:pPr>
            <a:r>
              <a:rPr lang="he-IL" altLang="en-US" sz="2400" dirty="0" smtClean="0">
                <a:latin typeface="+mn-lt"/>
              </a:rPr>
              <a:t>משחקים דינמיים ומושגי פתרון</a:t>
            </a:r>
          </a:p>
        </p:txBody>
      </p:sp>
      <p:sp>
        <p:nvSpPr>
          <p:cNvPr id="3" name="Content Placeholder 2"/>
          <p:cNvSpPr>
            <a:spLocks noGrp="1"/>
          </p:cNvSpPr>
          <p:nvPr>
            <p:ph idx="1"/>
          </p:nvPr>
        </p:nvSpPr>
        <p:spPr>
          <a:xfrm>
            <a:off x="428767" y="1116806"/>
            <a:ext cx="8229600" cy="5078412"/>
          </a:xfrm>
        </p:spPr>
        <p:txBody>
          <a:bodyPr/>
          <a:lstStyle/>
          <a:p>
            <a:pPr>
              <a:defRPr/>
            </a:pPr>
            <a:r>
              <a:rPr lang="he-IL" sz="1800" dirty="0" smtClean="0"/>
              <a:t>אנו נתייחס בשלב הראשון להבחנה בין </a:t>
            </a:r>
            <a:r>
              <a:rPr lang="he-IL" sz="1800" b="1" dirty="0" smtClean="0"/>
              <a:t>משחקים סטטיים (של שלב אחד) ודינמיים</a:t>
            </a:r>
            <a:r>
              <a:rPr lang="he-IL" sz="1800" dirty="0" smtClean="0"/>
              <a:t>. משחק סטטי-סימולטני מציג את האסטרטגיות ופונקציות התועלת באמצעות מטריצת תגמולים. משחק דינמי הינו כזה שכללי המשחק קובעים סדר צעדים ולכך חשיבות רבה. למעשה, ניתן להראות שתוצאות משחקים במצב הסטטי-סימולטני משתנות כאשר אותם פרמטרים מוצגים בצורה דינמית (באמצעות עץ החלטה). כמובן ששינוי סדר הצעדים משפיע גם הוא. נדגים זאת להלן. </a:t>
            </a:r>
          </a:p>
          <a:p>
            <a:pPr marL="0" indent="0">
              <a:buFont typeface="Wingdings" panose="05000000000000000000" pitchFamily="2" charset="2"/>
              <a:buNone/>
              <a:defRPr/>
            </a:pPr>
            <a:endParaRPr lang="pt-BR" sz="1800" dirty="0" smtClean="0"/>
          </a:p>
          <a:p>
            <a:pPr algn="l" rtl="0">
              <a:defRPr/>
            </a:pPr>
            <a:r>
              <a:rPr lang="pt-BR" sz="1800" dirty="0" smtClean="0"/>
              <a:t>                                                  C1        C2  </a:t>
            </a:r>
          </a:p>
          <a:p>
            <a:pPr algn="l" rtl="0">
              <a:defRPr/>
            </a:pPr>
            <a:r>
              <a:rPr lang="pt-BR" sz="1800" dirty="0" smtClean="0"/>
              <a:t>                                         R1    1,5      10,4 </a:t>
            </a:r>
          </a:p>
          <a:p>
            <a:pPr marL="0" indent="0" algn="l" rtl="0">
              <a:buFont typeface="Wingdings" panose="05000000000000000000" pitchFamily="2" charset="2"/>
              <a:buNone/>
              <a:defRPr/>
            </a:pPr>
            <a:r>
              <a:rPr lang="pt-BR" sz="1800" dirty="0" smtClean="0"/>
              <a:t>			   R2    0,3        9,9</a:t>
            </a:r>
          </a:p>
          <a:p>
            <a:pPr>
              <a:defRPr/>
            </a:pPr>
            <a:r>
              <a:rPr lang="he-IL" sz="1800" dirty="0" smtClean="0"/>
              <a:t>                                                                                         </a:t>
            </a:r>
            <a:endParaRPr lang="en-US" sz="1800" dirty="0" smtClean="0"/>
          </a:p>
        </p:txBody>
      </p:sp>
      <p:sp>
        <p:nvSpPr>
          <p:cNvPr id="4" name="Slide Number Placeholder 3"/>
          <p:cNvSpPr>
            <a:spLocks noGrp="1"/>
          </p:cNvSpPr>
          <p:nvPr>
            <p:ph type="sldNum" sz="quarter" idx="12"/>
          </p:nvPr>
        </p:nvSpPr>
        <p:spPr/>
        <p:txBody>
          <a:bodyPr/>
          <a:lstStyle/>
          <a:p>
            <a:pPr>
              <a:defRPr/>
            </a:pPr>
            <a:fld id="{261FA1F8-EB45-4551-BC02-9EEB8BD00427}" type="slidenum">
              <a:rPr lang="he-IL" altLang="en-US" smtClean="0"/>
              <a:pPr>
                <a:defRPr/>
              </a:pPr>
              <a:t>19</a:t>
            </a:fld>
            <a:endParaRPr lang="en-IL" altLang="en-US"/>
          </a:p>
        </p:txBody>
      </p:sp>
      <p:cxnSp>
        <p:nvCxnSpPr>
          <p:cNvPr id="22533" name="Straight Connector 6"/>
          <p:cNvCxnSpPr>
            <a:cxnSpLocks noChangeShapeType="1"/>
          </p:cNvCxnSpPr>
          <p:nvPr/>
        </p:nvCxnSpPr>
        <p:spPr bwMode="auto">
          <a:xfrm>
            <a:off x="3924300" y="3429000"/>
            <a:ext cx="0" cy="64770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534" name="Straight Connector 8"/>
          <p:cNvCxnSpPr>
            <a:cxnSpLocks noChangeShapeType="1"/>
          </p:cNvCxnSpPr>
          <p:nvPr/>
        </p:nvCxnSpPr>
        <p:spPr bwMode="auto">
          <a:xfrm>
            <a:off x="4572000" y="3429000"/>
            <a:ext cx="0" cy="64770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535" name="Straight Connector 10"/>
          <p:cNvCxnSpPr>
            <a:cxnSpLocks noChangeShapeType="1"/>
          </p:cNvCxnSpPr>
          <p:nvPr/>
        </p:nvCxnSpPr>
        <p:spPr bwMode="auto">
          <a:xfrm>
            <a:off x="5292725" y="3429000"/>
            <a:ext cx="0" cy="64770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536" name="Straight Connector 12"/>
          <p:cNvCxnSpPr>
            <a:cxnSpLocks noChangeShapeType="1"/>
          </p:cNvCxnSpPr>
          <p:nvPr/>
        </p:nvCxnSpPr>
        <p:spPr bwMode="auto">
          <a:xfrm>
            <a:off x="3924300" y="4088476"/>
            <a:ext cx="1368425" cy="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537" name="Straight Connector 14"/>
          <p:cNvCxnSpPr>
            <a:cxnSpLocks noChangeShapeType="1"/>
          </p:cNvCxnSpPr>
          <p:nvPr/>
        </p:nvCxnSpPr>
        <p:spPr bwMode="auto">
          <a:xfrm>
            <a:off x="3924300" y="3429000"/>
            <a:ext cx="1368425" cy="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538" name="Straight Connector 16"/>
          <p:cNvCxnSpPr>
            <a:cxnSpLocks noChangeShapeType="1"/>
          </p:cNvCxnSpPr>
          <p:nvPr/>
        </p:nvCxnSpPr>
        <p:spPr bwMode="auto">
          <a:xfrm>
            <a:off x="3924300" y="3789040"/>
            <a:ext cx="1368425" cy="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540" name="Footer Placeholder 1"/>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e-IL" altLang="en-US">
                <a:latin typeface="Garamond" panose="02020404030301010803" pitchFamily="18" charset="0"/>
              </a:rPr>
              <a:t>פרופ' שלמה מזרחי, אוניברסיטת חיפה   </a:t>
            </a:r>
            <a:r>
              <a:rPr lang="en-US" altLang="en-US">
                <a:latin typeface="Garamond" panose="02020404030301010803" pitchFamily="18" charset="0"/>
              </a:rPr>
              <a:t>shlomom@poli.haifa.ac.il</a:t>
            </a:r>
          </a:p>
        </p:txBody>
      </p:sp>
      <p:sp>
        <p:nvSpPr>
          <p:cNvPr id="8" name="TextBox 7"/>
          <p:cNvSpPr txBox="1"/>
          <p:nvPr/>
        </p:nvSpPr>
        <p:spPr>
          <a:xfrm>
            <a:off x="2555776" y="4509120"/>
            <a:ext cx="1048827" cy="369332"/>
          </a:xfrm>
          <a:prstGeom prst="rect">
            <a:avLst/>
          </a:prstGeom>
          <a:noFill/>
        </p:spPr>
        <p:txBody>
          <a:bodyPr wrap="square" rtlCol="1">
            <a:spAutoFit/>
          </a:bodyPr>
          <a:lstStyle/>
          <a:p>
            <a:endParaRPr lang="he-IL" dirty="0"/>
          </a:p>
        </p:txBody>
      </p:sp>
      <p:pic>
        <p:nvPicPr>
          <p:cNvPr id="2" name="Picture 1"/>
          <p:cNvPicPr>
            <a:picLocks noChangeAspect="1"/>
          </p:cNvPicPr>
          <p:nvPr/>
        </p:nvPicPr>
        <p:blipFill>
          <a:blip r:embed="rId2"/>
          <a:stretch>
            <a:fillRect/>
          </a:stretch>
        </p:blipFill>
        <p:spPr>
          <a:xfrm>
            <a:off x="805975" y="2996952"/>
            <a:ext cx="8131833" cy="3246686"/>
          </a:xfrm>
          <a:prstGeom prst="rect">
            <a:avLst/>
          </a:prstGeom>
        </p:spPr>
      </p:pic>
    </p:spTree>
  </p:cSld>
  <p:clrMapOvr>
    <a:masterClrMapping/>
  </p:clrMapOvr>
  <p:transition>
    <p:split orient="vert"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06A5F7E7-B799-4411-8267-BD6201065A2B}" type="slidenum">
              <a:rPr lang="he-IL" altLang="en-US"/>
              <a:pPr>
                <a:defRPr/>
              </a:pPr>
              <a:t>2</a:t>
            </a:fld>
            <a:endParaRPr lang="en-IL" altLang="en-US"/>
          </a:p>
        </p:txBody>
      </p:sp>
      <p:sp>
        <p:nvSpPr>
          <p:cNvPr id="5123" name="Rectangle 2"/>
          <p:cNvSpPr>
            <a:spLocks noGrp="1" noChangeArrowheads="1"/>
          </p:cNvSpPr>
          <p:nvPr>
            <p:ph type="title"/>
          </p:nvPr>
        </p:nvSpPr>
        <p:spPr>
          <a:xfrm>
            <a:off x="457200" y="277813"/>
            <a:ext cx="8229600" cy="847725"/>
          </a:xfrm>
        </p:spPr>
        <p:txBody>
          <a:bodyPr/>
          <a:lstStyle/>
          <a:p>
            <a:pPr algn="r" eaLnBrk="1" hangingPunct="1"/>
            <a:r>
              <a:rPr lang="he-IL" altLang="en-US" smtClean="0"/>
              <a:t> </a:t>
            </a:r>
            <a:r>
              <a:rPr lang="he-IL" altLang="en-US" sz="2400" smtClean="0"/>
              <a:t>תיאורית הבחירה הרציונאלית</a:t>
            </a:r>
            <a:r>
              <a:rPr lang="he-IL" altLang="en-US" smtClean="0"/>
              <a:t/>
            </a:r>
            <a:br>
              <a:rPr lang="he-IL" altLang="en-US" smtClean="0"/>
            </a:br>
            <a:r>
              <a:rPr lang="he-IL" altLang="en-US" smtClean="0"/>
              <a:t> </a:t>
            </a:r>
            <a:endParaRPr lang="en-US" altLang="en-US" smtClean="0"/>
          </a:p>
        </p:txBody>
      </p:sp>
      <p:sp>
        <p:nvSpPr>
          <p:cNvPr id="5124" name="Rectangle 3"/>
          <p:cNvSpPr>
            <a:spLocks noGrp="1" noChangeArrowheads="1"/>
          </p:cNvSpPr>
          <p:nvPr>
            <p:ph type="body" idx="1"/>
          </p:nvPr>
        </p:nvSpPr>
        <p:spPr>
          <a:xfrm>
            <a:off x="323850" y="1341438"/>
            <a:ext cx="8362950" cy="4789487"/>
          </a:xfrm>
        </p:spPr>
        <p:txBody>
          <a:bodyPr/>
          <a:lstStyle/>
          <a:p>
            <a:pPr eaLnBrk="1" hangingPunct="1"/>
            <a:r>
              <a:rPr lang="he-IL" altLang="en-US" sz="2400" smtClean="0"/>
              <a:t>הנחת האינדיבידואליזם המתודולוגי:  </a:t>
            </a:r>
          </a:p>
          <a:p>
            <a:pPr eaLnBrk="1" hangingPunct="1">
              <a:buFont typeface="Wingdings" panose="05000000000000000000" pitchFamily="2" charset="2"/>
              <a:buNone/>
            </a:pPr>
            <a:r>
              <a:rPr lang="he-IL" altLang="en-US" sz="2500" smtClean="0"/>
              <a:t>	</a:t>
            </a:r>
            <a:r>
              <a:rPr lang="he-IL" altLang="en-US" sz="2000" smtClean="0"/>
              <a:t>כל אירוע, תהליך או תופעה נגרמים ע"י מעשיהם של בני אדם ולפיכך פעולתו של האדם הבודד היא המשתנה המסביר מציאות חברתית פוליטית והיא צריכה לעמוד במרכז הניתוח.</a:t>
            </a:r>
          </a:p>
          <a:p>
            <a:pPr eaLnBrk="1" hangingPunct="1">
              <a:buFont typeface="Wingdings" panose="05000000000000000000" pitchFamily="2" charset="2"/>
              <a:buNone/>
            </a:pPr>
            <a:endParaRPr lang="he-IL" altLang="en-US" sz="2000" smtClean="0"/>
          </a:p>
          <a:p>
            <a:pPr eaLnBrk="1" hangingPunct="1"/>
            <a:r>
              <a:rPr lang="he-IL" altLang="en-US" sz="2400" smtClean="0"/>
              <a:t>הנחת הרציונאליות המוגבלת (התנהגותית):</a:t>
            </a:r>
          </a:p>
          <a:p>
            <a:pPr eaLnBrk="1" hangingPunct="1">
              <a:buFont typeface="Wingdings" panose="05000000000000000000" pitchFamily="2" charset="2"/>
              <a:buNone/>
            </a:pPr>
            <a:r>
              <a:rPr lang="he-IL" altLang="en-US" sz="2400" smtClean="0"/>
              <a:t>	</a:t>
            </a:r>
            <a:r>
              <a:rPr lang="he-IL" altLang="en-US" sz="2000" smtClean="0"/>
              <a:t>בהינתן סדר העדפות מסוים כל פרט עושה חישובי עלות-תועלת ובוחר באלטרנטיבה שהוא מאמין שתמקסם את האינטרס האישי שלו.</a:t>
            </a:r>
          </a:p>
          <a:p>
            <a:pPr lvl="2" eaLnBrk="1" hangingPunct="1">
              <a:buClr>
                <a:schemeClr val="tx2"/>
              </a:buClr>
              <a:buFont typeface="Wingdings" panose="05000000000000000000" pitchFamily="2" charset="2"/>
              <a:buChar char="v"/>
            </a:pPr>
            <a:r>
              <a:rPr lang="he-IL" altLang="en-US" sz="2000" smtClean="0"/>
              <a:t>הנחת השלמות של סדר ההעדפות</a:t>
            </a:r>
            <a:r>
              <a:rPr lang="en-US" altLang="en-US" sz="2000" smtClean="0"/>
              <a:t>:</a:t>
            </a:r>
            <a:r>
              <a:rPr lang="he-IL" altLang="en-US" sz="2000" smtClean="0"/>
              <a:t> כל זוג אלטרנטיבות מדורג בסדר חלש.</a:t>
            </a:r>
          </a:p>
          <a:p>
            <a:pPr lvl="2" eaLnBrk="1" hangingPunct="1">
              <a:buClr>
                <a:schemeClr val="tx2"/>
              </a:buClr>
              <a:buFont typeface="Wingdings" panose="05000000000000000000" pitchFamily="2" charset="2"/>
              <a:buChar char="v"/>
            </a:pPr>
            <a:r>
              <a:rPr lang="he-IL" altLang="en-US" sz="2000" smtClean="0"/>
              <a:t>הנחת הטרנזיטיביות של סדר ההעדפות:  </a:t>
            </a:r>
            <a:r>
              <a:rPr lang="en-US" altLang="en-US" sz="2000" b="1" smtClean="0">
                <a:solidFill>
                  <a:schemeClr val="tx2"/>
                </a:solidFill>
              </a:rPr>
              <a:t>yPz)=&gt;xPz</a:t>
            </a:r>
            <a:r>
              <a:rPr lang="he-IL" altLang="en-US" sz="2000" b="1" smtClean="0">
                <a:solidFill>
                  <a:schemeClr val="tx2"/>
                </a:solidFill>
              </a:rPr>
              <a:t>)(</a:t>
            </a:r>
            <a:r>
              <a:rPr lang="en-US" altLang="en-US" sz="2000" b="1" smtClean="0">
                <a:solidFill>
                  <a:schemeClr val="tx2"/>
                </a:solidFill>
              </a:rPr>
              <a:t>(xPy</a:t>
            </a:r>
            <a:endParaRPr lang="he-IL" altLang="en-US" sz="2000" b="1" smtClean="0">
              <a:solidFill>
                <a:schemeClr val="tx2"/>
              </a:solidFill>
            </a:endParaRPr>
          </a:p>
          <a:p>
            <a:pPr eaLnBrk="1" hangingPunct="1"/>
            <a:endParaRPr lang="en-US" altLang="en-US" sz="2600" smtClean="0"/>
          </a:p>
        </p:txBody>
      </p:sp>
      <p:sp>
        <p:nvSpPr>
          <p:cNvPr id="5125" name="Footer Placeholder 1"/>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e-IL" altLang="en-US">
                <a:latin typeface="Garamond" panose="02020404030301010803" pitchFamily="18" charset="0"/>
              </a:rPr>
              <a:t>פרופ' שלמה מזרחי, אוניברסיטת חיפה   </a:t>
            </a:r>
            <a:r>
              <a:rPr lang="en-US" altLang="en-US">
                <a:latin typeface="Garamond" panose="02020404030301010803" pitchFamily="18" charset="0"/>
              </a:rPr>
              <a:t>shlomom@poli.haifa.ac.il</a:t>
            </a:r>
          </a:p>
        </p:txBody>
      </p:sp>
    </p:spTree>
  </p:cSld>
  <p:clrMapOvr>
    <a:masterClrMapping/>
  </p:clrMapOvr>
  <p:transition>
    <p:split orient="vert" dir="in"/>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277813"/>
            <a:ext cx="8229600" cy="558800"/>
          </a:xfrm>
        </p:spPr>
        <p:txBody>
          <a:bodyPr/>
          <a:lstStyle/>
          <a:p>
            <a:pPr algn="r">
              <a:lnSpc>
                <a:spcPct val="150000"/>
              </a:lnSpc>
            </a:pPr>
            <a:r>
              <a:rPr lang="he-IL" altLang="he-IL" sz="2400" smtClean="0">
                <a:latin typeface="Times New Roman" panose="02020603050405020304" pitchFamily="18" charset="0"/>
              </a:rPr>
              <a:t>תיאורית הצעדים של ברמס (</a:t>
            </a:r>
            <a:r>
              <a:rPr lang="en-US" altLang="he-IL" sz="1600" smtClean="0">
                <a:latin typeface="Times New Roman" panose="02020603050405020304" pitchFamily="18" charset="0"/>
              </a:rPr>
              <a:t>(</a:t>
            </a:r>
            <a:r>
              <a:rPr lang="en-US" altLang="he-IL" sz="2000" smtClean="0">
                <a:latin typeface="Times New Roman" panose="02020603050405020304" pitchFamily="18" charset="0"/>
              </a:rPr>
              <a:t>Theory of Moves - TOM</a:t>
            </a:r>
            <a:r>
              <a:rPr lang="en-US" altLang="he-IL" sz="1600" smtClean="0">
                <a:latin typeface="Times New Roman" panose="02020603050405020304" pitchFamily="18" charset="0"/>
              </a:rPr>
              <a:t/>
            </a:r>
            <a:br>
              <a:rPr lang="en-US" altLang="he-IL" sz="1600" smtClean="0">
                <a:latin typeface="Times New Roman" panose="02020603050405020304" pitchFamily="18" charset="0"/>
              </a:rPr>
            </a:br>
            <a:endParaRPr lang="en-US" altLang="he-IL" sz="2400" smtClean="0"/>
          </a:p>
        </p:txBody>
      </p:sp>
      <p:sp>
        <p:nvSpPr>
          <p:cNvPr id="23555" name="Content Placeholder 2"/>
          <p:cNvSpPr>
            <a:spLocks noGrp="1"/>
          </p:cNvSpPr>
          <p:nvPr>
            <p:ph idx="1"/>
          </p:nvPr>
        </p:nvSpPr>
        <p:spPr>
          <a:xfrm>
            <a:off x="457200" y="836613"/>
            <a:ext cx="8229600" cy="5294312"/>
          </a:xfrm>
        </p:spPr>
        <p:txBody>
          <a:bodyPr/>
          <a:lstStyle/>
          <a:p>
            <a:r>
              <a:rPr lang="he-IL" altLang="he-IL" sz="1800" smtClean="0"/>
              <a:t>תיאורית הצעדים להלן (</a:t>
            </a:r>
            <a:r>
              <a:rPr lang="en-US" altLang="he-IL" sz="1800" smtClean="0"/>
              <a:t>TOM </a:t>
            </a:r>
            <a:r>
              <a:rPr lang="he-IL" altLang="he-IL" sz="1800" smtClean="0"/>
              <a:t>) מרחיבה את התשתית הקונספטואלית והטכנית שהוצגה עד כה במספר אספקטים. ראשית, למרות שכללי המשחק מגדירים את מבנה התהליך, הרי שלתהליך מיקוח דינמיקה משלו. ברוב תהליכי המיקוח מוגדרים הפרמטרים אשר מופיעים בצורה הסטטית-סימולטנית, אך אין הגדרה ברורה של סדר הצעדים. למעשה, תהליך המיקוח מורכב מצעדים ומצעדים שכנגד - מבנה אשר מאפשר לשחקנים אסטרטגיים לבצע מניפולציות של התהליך. הצורה הדינמית משמשת אם כן לניתוח צעדים וצעדי נגד ואינה מוכתבת בהכרח ע'י כללי המשחק. הכללים הללו מכתיבים את מספר השחקנים ומשפיעים על האסטרטגיות העומדות לרשות השחקנים ופונקציות התועלת שלהם - הפרמטרים של הצורה הסטטית-סימולטנית. </a:t>
            </a:r>
          </a:p>
          <a:p>
            <a:endParaRPr lang="he-IL" altLang="he-IL" sz="1800" smtClean="0"/>
          </a:p>
          <a:p>
            <a:r>
              <a:rPr lang="he-IL" altLang="he-IL" sz="1800" smtClean="0"/>
              <a:t>שנית, לכל תהליך יש הסטוריה מסוימת כלומר מצב התחלתי מסוים אשר מאופיין במבנה אמונות מסוים ואילוצים מיבניים. זוהי נקודת הייחוס של השחקנים בתהליך מיקוח והם בוחנים באיזו מידה כל אלטרנטיבה או שורת צעדים משפרת את מצבם ביחס לנקודת המוצא. בהשוואה לכך, הגישות שהוצגו עד כה משוות בין אלטרנטיבות כאשר יתכן שהסטטוס קוו הינו אלטרנטיבה ויתכן שלא. בכל מקרה, הסטטוס קוו נתפס כאלטרנטיבה נוספת ולא כמצב אשר השחקנים התרגלו אליו, יש להם תועלת ממנו ומחויבות אליו וכד'. כל הפרמטרים הללו נלקחים בחשבון במסגרת </a:t>
            </a:r>
            <a:r>
              <a:rPr lang="en-US" altLang="he-IL" sz="1800" smtClean="0"/>
              <a:t>TOM</a:t>
            </a:r>
            <a:r>
              <a:rPr lang="he-IL" altLang="he-IL" sz="1800" smtClean="0"/>
              <a:t>.</a:t>
            </a:r>
            <a:endParaRPr lang="en-US" altLang="he-IL" sz="1800" smtClean="0"/>
          </a:p>
          <a:p>
            <a:endParaRPr lang="en-US" altLang="he-IL" sz="1800" smtClean="0"/>
          </a:p>
        </p:txBody>
      </p:sp>
      <p:sp>
        <p:nvSpPr>
          <p:cNvPr id="4" name="Slide Number Placeholder 3"/>
          <p:cNvSpPr>
            <a:spLocks noGrp="1"/>
          </p:cNvSpPr>
          <p:nvPr>
            <p:ph type="sldNum" sz="quarter" idx="12"/>
          </p:nvPr>
        </p:nvSpPr>
        <p:spPr/>
        <p:txBody>
          <a:bodyPr/>
          <a:lstStyle/>
          <a:p>
            <a:pPr>
              <a:defRPr/>
            </a:pPr>
            <a:fld id="{7CC1FD34-AE93-4822-AC14-843B3414DAA9}" type="slidenum">
              <a:rPr lang="he-IL" altLang="en-US" smtClean="0"/>
              <a:pPr>
                <a:defRPr/>
              </a:pPr>
              <a:t>20</a:t>
            </a:fld>
            <a:endParaRPr lang="en-IL" altLang="en-US"/>
          </a:p>
        </p:txBody>
      </p:sp>
      <p:sp>
        <p:nvSpPr>
          <p:cNvPr id="23557" name="Footer Placeholder 1"/>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e-IL" altLang="en-US">
                <a:latin typeface="Garamond" panose="02020404030301010803" pitchFamily="18" charset="0"/>
              </a:rPr>
              <a:t>פרופ' שלמה מזרחי, אוניברסיטת חיפה   </a:t>
            </a:r>
            <a:r>
              <a:rPr lang="en-US" altLang="en-US">
                <a:latin typeface="Garamond" panose="02020404030301010803" pitchFamily="18" charset="0"/>
              </a:rPr>
              <a:t>shlomom@poli.haifa.ac.il</a:t>
            </a:r>
          </a:p>
        </p:txBody>
      </p:sp>
    </p:spTree>
  </p:cSld>
  <p:clrMapOvr>
    <a:masterClrMapping/>
  </p:clrMapOvr>
  <p:transition>
    <p:split orient="vert" dir="in"/>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277813"/>
            <a:ext cx="8229600" cy="342900"/>
          </a:xfrm>
        </p:spPr>
        <p:txBody>
          <a:bodyPr/>
          <a:lstStyle/>
          <a:p>
            <a:endParaRPr lang="en-US" altLang="he-IL" smtClean="0"/>
          </a:p>
        </p:txBody>
      </p:sp>
      <p:sp>
        <p:nvSpPr>
          <p:cNvPr id="24579" name="Content Placeholder 2"/>
          <p:cNvSpPr>
            <a:spLocks noGrp="1"/>
          </p:cNvSpPr>
          <p:nvPr>
            <p:ph idx="1"/>
          </p:nvPr>
        </p:nvSpPr>
        <p:spPr>
          <a:xfrm>
            <a:off x="457200" y="765175"/>
            <a:ext cx="8229600" cy="5365750"/>
          </a:xfrm>
        </p:spPr>
        <p:txBody>
          <a:bodyPr/>
          <a:lstStyle/>
          <a:p>
            <a:r>
              <a:rPr lang="he-IL" altLang="he-IL" sz="1800" smtClean="0"/>
              <a:t>כללי ה- </a:t>
            </a:r>
            <a:r>
              <a:rPr lang="en-US" altLang="he-IL" sz="1800" smtClean="0"/>
              <a:t>TOM </a:t>
            </a:r>
            <a:r>
              <a:rPr lang="he-IL" altLang="he-IL" sz="1800" smtClean="0"/>
              <a:t>הינם כלהלן: </a:t>
            </a:r>
          </a:p>
          <a:p>
            <a:r>
              <a:rPr lang="he-IL" altLang="he-IL" sz="1800" smtClean="0"/>
              <a:t>משחק בין שני שחקנים מתחיל בתוצאה קיימת אשר נקראת המצב ההתחלתי (</a:t>
            </a:r>
            <a:r>
              <a:rPr lang="en-US" altLang="he-IL" sz="1800" smtClean="0"/>
              <a:t>initial state </a:t>
            </a:r>
            <a:r>
              <a:rPr lang="he-IL" altLang="he-IL" sz="1800" smtClean="0"/>
              <a:t>). מצב זה נקבע ע'י שיווי המשקל במטריצה הסטטית-סימולטנית. הגדרת המצב ההתחלתי תלויה בחלק של התהליך אותו אנו רוצים להסביר/לנתח/לחזות ובטווח הזמן בו מדובר.  </a:t>
            </a:r>
          </a:p>
          <a:p>
            <a:r>
              <a:rPr lang="he-IL" altLang="he-IL" sz="1800" smtClean="0"/>
              <a:t>כל אחד מן השחקנים יכול לשנות אסטרטגיה באופן עצמאי ובכך לשנות את המצב ההתחלתי למצב חדש - בהתאם לעקומה או לשורה הרלבנטיים. השחקן שמשנה את האסטרטגיה שלו נקרא שחקן א'.</a:t>
            </a:r>
          </a:p>
          <a:p>
            <a:r>
              <a:rPr lang="he-IL" altLang="he-IL" sz="1800" smtClean="0"/>
              <a:t>שחקן ב' יכול להגיב בשינוי עצמאי של האסטרטגיה שלו ובכך להעביר את המשחק למצב חדש.</a:t>
            </a:r>
          </a:p>
          <a:p>
            <a:r>
              <a:rPr lang="he-IL" altLang="he-IL" sz="1800" smtClean="0"/>
              <a:t>התגובות והתגובות שכנגד ממשיכות עד שהשחקן שתורו לנוע מחליט לא לשנות את האסטרטגיה שלו. כאשר זה קורה המשחק מסתיים במצב הסופי</a:t>
            </a:r>
            <a:r>
              <a:rPr lang="en-US" altLang="he-IL" sz="1800" smtClean="0"/>
              <a:t>final state) </a:t>
            </a:r>
            <a:r>
              <a:rPr lang="he-IL" altLang="he-IL" sz="1800" smtClean="0"/>
              <a:t>) שהינו התוצאה של המשחק.</a:t>
            </a:r>
          </a:p>
          <a:p>
            <a:r>
              <a:rPr lang="he-IL" altLang="he-IL" sz="1800" smtClean="0"/>
              <a:t>שחקן רציונלי לא יעזוב את המצב ההתחלתי אם צעד כזה (א) מוביל למצב סופי מועדף פחות; או (ב) מחזיר את המשחק למצב ההתחלתי (כלומר המצב ההתחלתי הוא התוצאה).</a:t>
            </a:r>
          </a:p>
          <a:p>
            <a:r>
              <a:rPr lang="he-IL" altLang="he-IL" sz="1800" smtClean="0"/>
              <a:t>בהנחה שלכל שחקן יש אינפורמציה מלאה לגבי העדפות האחר, כל שחקן מתחשב בצעדים הרציונליים של האחר ומשקלל אותם כאשר הוא מחליט על צעדיו.</a:t>
            </a:r>
          </a:p>
          <a:p>
            <a:endParaRPr lang="en-US" altLang="he-IL" sz="1800" smtClean="0"/>
          </a:p>
        </p:txBody>
      </p:sp>
      <p:sp>
        <p:nvSpPr>
          <p:cNvPr id="4" name="Slide Number Placeholder 3"/>
          <p:cNvSpPr>
            <a:spLocks noGrp="1"/>
          </p:cNvSpPr>
          <p:nvPr>
            <p:ph type="sldNum" sz="quarter" idx="12"/>
          </p:nvPr>
        </p:nvSpPr>
        <p:spPr/>
        <p:txBody>
          <a:bodyPr/>
          <a:lstStyle/>
          <a:p>
            <a:pPr>
              <a:defRPr/>
            </a:pPr>
            <a:fld id="{FB66B049-6E6D-4F8F-8858-2C1F75F4E360}" type="slidenum">
              <a:rPr lang="he-IL" altLang="en-US" smtClean="0"/>
              <a:pPr>
                <a:defRPr/>
              </a:pPr>
              <a:t>21</a:t>
            </a:fld>
            <a:endParaRPr lang="en-IL" altLang="en-US"/>
          </a:p>
        </p:txBody>
      </p:sp>
      <p:sp>
        <p:nvSpPr>
          <p:cNvPr id="24581" name="Footer Placeholder 1"/>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e-IL" altLang="en-US">
                <a:latin typeface="Garamond" panose="02020404030301010803" pitchFamily="18" charset="0"/>
              </a:rPr>
              <a:t>פרופ' שלמה מזרחי, אוניברסיטת חיפה   </a:t>
            </a:r>
            <a:r>
              <a:rPr lang="en-US" altLang="en-US">
                <a:latin typeface="Garamond" panose="02020404030301010803" pitchFamily="18" charset="0"/>
              </a:rPr>
              <a:t>shlomom@poli.haifa.ac.il</a:t>
            </a:r>
          </a:p>
        </p:txBody>
      </p:sp>
    </p:spTree>
  </p:cSld>
  <p:clrMapOvr>
    <a:masterClrMapping/>
  </p:clrMapOvr>
  <p:transition>
    <p:split orient="vert" dir="in"/>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277813"/>
            <a:ext cx="8229600" cy="342900"/>
          </a:xfrm>
        </p:spPr>
        <p:txBody>
          <a:bodyPr/>
          <a:lstStyle/>
          <a:p>
            <a:endParaRPr lang="en-US" altLang="he-IL" smtClean="0"/>
          </a:p>
        </p:txBody>
      </p:sp>
      <p:sp>
        <p:nvSpPr>
          <p:cNvPr id="3" name="Content Placeholder 2"/>
          <p:cNvSpPr>
            <a:spLocks noGrp="1"/>
          </p:cNvSpPr>
          <p:nvPr>
            <p:ph idx="1"/>
          </p:nvPr>
        </p:nvSpPr>
        <p:spPr>
          <a:xfrm>
            <a:off x="457200" y="981075"/>
            <a:ext cx="8229600" cy="5149850"/>
          </a:xfrm>
        </p:spPr>
        <p:txBody>
          <a:bodyPr/>
          <a:lstStyle/>
          <a:p>
            <a:pPr>
              <a:defRPr/>
            </a:pPr>
            <a:r>
              <a:rPr lang="he-IL" sz="1800" dirty="0" smtClean="0"/>
              <a:t>ניתוח על פי </a:t>
            </a:r>
            <a:r>
              <a:rPr lang="en-US" sz="1800" dirty="0" smtClean="0"/>
              <a:t>TOM</a:t>
            </a:r>
            <a:endParaRPr lang="he-IL" sz="1800" dirty="0" smtClean="0"/>
          </a:p>
          <a:p>
            <a:pPr algn="l" rtl="0">
              <a:defRPr/>
            </a:pPr>
            <a:endParaRPr lang="he-IL" sz="1800" dirty="0"/>
          </a:p>
          <a:p>
            <a:pPr algn="l" rtl="0">
              <a:defRPr/>
            </a:pPr>
            <a:r>
              <a:rPr lang="pt-BR" sz="1800" dirty="0" smtClean="0"/>
              <a:t> </a:t>
            </a:r>
            <a:r>
              <a:rPr lang="he-IL" sz="1800" dirty="0" smtClean="0"/>
              <a:t>			            </a:t>
            </a:r>
            <a:r>
              <a:rPr lang="pt-BR" sz="1800" dirty="0" smtClean="0"/>
              <a:t>C1        </a:t>
            </a:r>
            <a:r>
              <a:rPr lang="pt-BR" sz="1800" dirty="0"/>
              <a:t>C2  </a:t>
            </a:r>
          </a:p>
          <a:p>
            <a:pPr algn="l" rtl="0">
              <a:defRPr/>
            </a:pPr>
            <a:r>
              <a:rPr lang="pt-BR" sz="1800" dirty="0"/>
              <a:t>                                         </a:t>
            </a:r>
            <a:endParaRPr lang="he-IL" sz="1800" dirty="0" smtClean="0"/>
          </a:p>
          <a:p>
            <a:pPr marL="0" indent="0" algn="l" rtl="0">
              <a:buFont typeface="Wingdings" panose="05000000000000000000" pitchFamily="2" charset="2"/>
              <a:buNone/>
              <a:defRPr/>
            </a:pPr>
            <a:r>
              <a:rPr lang="he-IL" sz="1800" dirty="0" smtClean="0"/>
              <a:t>			   </a:t>
            </a:r>
            <a:r>
              <a:rPr lang="pt-BR" sz="1800" dirty="0" smtClean="0"/>
              <a:t>R1    </a:t>
            </a:r>
            <a:r>
              <a:rPr lang="pt-BR" sz="1800" dirty="0"/>
              <a:t>1,5      10,4 </a:t>
            </a:r>
          </a:p>
          <a:p>
            <a:pPr marL="0" indent="0" algn="l" rtl="0">
              <a:buFont typeface="Wingdings" panose="05000000000000000000" pitchFamily="2" charset="2"/>
              <a:buNone/>
              <a:defRPr/>
            </a:pPr>
            <a:r>
              <a:rPr lang="pt-BR" sz="1800" dirty="0"/>
              <a:t>			   </a:t>
            </a:r>
            <a:endParaRPr lang="he-IL" sz="1800" dirty="0" smtClean="0"/>
          </a:p>
          <a:p>
            <a:pPr marL="0" indent="0" algn="l" rtl="0">
              <a:buFont typeface="Wingdings" panose="05000000000000000000" pitchFamily="2" charset="2"/>
              <a:buNone/>
              <a:defRPr/>
            </a:pPr>
            <a:r>
              <a:rPr lang="he-IL" sz="1800" dirty="0"/>
              <a:t>	</a:t>
            </a:r>
            <a:r>
              <a:rPr lang="he-IL" sz="1800" dirty="0" smtClean="0"/>
              <a:t>		   </a:t>
            </a:r>
            <a:r>
              <a:rPr lang="pt-BR" sz="1800" dirty="0" smtClean="0"/>
              <a:t>R2    </a:t>
            </a:r>
            <a:r>
              <a:rPr lang="pt-BR" sz="1800" dirty="0"/>
              <a:t>0,3        </a:t>
            </a:r>
            <a:r>
              <a:rPr lang="pt-BR" sz="1800" dirty="0" smtClean="0"/>
              <a:t>9,9</a:t>
            </a:r>
            <a:endParaRPr lang="he-IL" sz="1800" dirty="0" smtClean="0"/>
          </a:p>
          <a:p>
            <a:pPr marL="0" indent="0">
              <a:buFont typeface="Wingdings" panose="05000000000000000000" pitchFamily="2" charset="2"/>
              <a:buNone/>
              <a:defRPr/>
            </a:pPr>
            <a:r>
              <a:rPr lang="he-IL" sz="1800" dirty="0"/>
              <a:t> </a:t>
            </a:r>
            <a:r>
              <a:rPr lang="he-IL" sz="1800" dirty="0" smtClean="0"/>
              <a:t>                    שיווי משקל </a:t>
            </a:r>
            <a:r>
              <a:rPr lang="en-US" sz="1800" dirty="0" smtClean="0"/>
              <a:t>TOM</a:t>
            </a:r>
            <a:endParaRPr lang="en-US" sz="1800" dirty="0"/>
          </a:p>
        </p:txBody>
      </p:sp>
      <p:sp>
        <p:nvSpPr>
          <p:cNvPr id="4" name="Slide Number Placeholder 3"/>
          <p:cNvSpPr>
            <a:spLocks noGrp="1"/>
          </p:cNvSpPr>
          <p:nvPr>
            <p:ph type="sldNum" sz="quarter" idx="12"/>
          </p:nvPr>
        </p:nvSpPr>
        <p:spPr/>
        <p:txBody>
          <a:bodyPr/>
          <a:lstStyle/>
          <a:p>
            <a:pPr>
              <a:defRPr/>
            </a:pPr>
            <a:fld id="{6226B179-E71B-4E79-A166-AC1CA29B689B}" type="slidenum">
              <a:rPr lang="he-IL" altLang="en-US" smtClean="0"/>
              <a:pPr>
                <a:defRPr/>
              </a:pPr>
              <a:t>22</a:t>
            </a:fld>
            <a:endParaRPr lang="en-IL" altLang="en-US"/>
          </a:p>
        </p:txBody>
      </p:sp>
      <p:cxnSp>
        <p:nvCxnSpPr>
          <p:cNvPr id="25605" name="Straight Connector 5"/>
          <p:cNvCxnSpPr>
            <a:cxnSpLocks noChangeShapeType="1"/>
          </p:cNvCxnSpPr>
          <p:nvPr/>
        </p:nvCxnSpPr>
        <p:spPr bwMode="auto">
          <a:xfrm>
            <a:off x="3924300" y="2276475"/>
            <a:ext cx="0" cy="1081088"/>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06" name="Straight Connector 7"/>
          <p:cNvCxnSpPr>
            <a:cxnSpLocks noChangeShapeType="1"/>
          </p:cNvCxnSpPr>
          <p:nvPr/>
        </p:nvCxnSpPr>
        <p:spPr bwMode="auto">
          <a:xfrm>
            <a:off x="4572000" y="2276475"/>
            <a:ext cx="0" cy="1081088"/>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07" name="Straight Connector 9"/>
          <p:cNvCxnSpPr>
            <a:cxnSpLocks noChangeShapeType="1"/>
          </p:cNvCxnSpPr>
          <p:nvPr/>
        </p:nvCxnSpPr>
        <p:spPr bwMode="auto">
          <a:xfrm>
            <a:off x="5364163" y="2276475"/>
            <a:ext cx="0" cy="1081088"/>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08" name="Straight Connector 11"/>
          <p:cNvCxnSpPr>
            <a:cxnSpLocks noChangeShapeType="1"/>
          </p:cNvCxnSpPr>
          <p:nvPr/>
        </p:nvCxnSpPr>
        <p:spPr bwMode="auto">
          <a:xfrm>
            <a:off x="3924300" y="3357563"/>
            <a:ext cx="1439863" cy="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09" name="Straight Connector 13"/>
          <p:cNvCxnSpPr>
            <a:cxnSpLocks noChangeShapeType="1"/>
          </p:cNvCxnSpPr>
          <p:nvPr/>
        </p:nvCxnSpPr>
        <p:spPr bwMode="auto">
          <a:xfrm>
            <a:off x="3924300" y="2781300"/>
            <a:ext cx="1439863" cy="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10" name="Straight Connector 15"/>
          <p:cNvCxnSpPr>
            <a:cxnSpLocks noChangeShapeType="1"/>
          </p:cNvCxnSpPr>
          <p:nvPr/>
        </p:nvCxnSpPr>
        <p:spPr bwMode="auto">
          <a:xfrm>
            <a:off x="3924300" y="2276475"/>
            <a:ext cx="1439863" cy="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11" name="Straight Arrow Connector 18"/>
          <p:cNvCxnSpPr>
            <a:cxnSpLocks noChangeShapeType="1"/>
          </p:cNvCxnSpPr>
          <p:nvPr/>
        </p:nvCxnSpPr>
        <p:spPr bwMode="auto">
          <a:xfrm>
            <a:off x="4211638" y="2636838"/>
            <a:ext cx="0" cy="360362"/>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12" name="Straight Arrow Connector 21"/>
          <p:cNvCxnSpPr>
            <a:cxnSpLocks noChangeShapeType="1"/>
          </p:cNvCxnSpPr>
          <p:nvPr/>
        </p:nvCxnSpPr>
        <p:spPr bwMode="auto">
          <a:xfrm>
            <a:off x="4427538" y="3141663"/>
            <a:ext cx="360362" cy="0"/>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13" name="Straight Arrow Connector 23"/>
          <p:cNvCxnSpPr>
            <a:cxnSpLocks noChangeShapeType="1"/>
          </p:cNvCxnSpPr>
          <p:nvPr/>
        </p:nvCxnSpPr>
        <p:spPr bwMode="auto">
          <a:xfrm flipH="1" flipV="1">
            <a:off x="5219700" y="2997200"/>
            <a:ext cx="576263" cy="360363"/>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614" name="Footer Placeholder 1"/>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e-IL" altLang="en-US">
                <a:latin typeface="Garamond" panose="02020404030301010803" pitchFamily="18" charset="0"/>
              </a:rPr>
              <a:t>פרופ' שלמה מזרחי, אוניברסיטת חיפה   </a:t>
            </a:r>
            <a:r>
              <a:rPr lang="en-US" altLang="en-US">
                <a:latin typeface="Garamond" panose="02020404030301010803" pitchFamily="18" charset="0"/>
              </a:rPr>
              <a:t>shlomom@poli.haifa.ac.il</a:t>
            </a:r>
          </a:p>
        </p:txBody>
      </p:sp>
    </p:spTree>
  </p:cSld>
  <p:clrMapOvr>
    <a:masterClrMapping/>
  </p:clrMapOvr>
  <p:transition>
    <p:split orient="vert" dir="in"/>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277813"/>
            <a:ext cx="8642350" cy="342900"/>
          </a:xfrm>
        </p:spPr>
        <p:txBody>
          <a:bodyPr/>
          <a:lstStyle/>
          <a:p>
            <a:pPr marL="342900" indent="-342900" algn="r">
              <a:spcBef>
                <a:spcPct val="20000"/>
              </a:spcBef>
              <a:defRPr/>
            </a:pPr>
            <a:r>
              <a:rPr lang="he-IL" sz="1800" b="1" dirty="0">
                <a:solidFill>
                  <a:srgbClr val="000000"/>
                </a:solidFill>
                <a:latin typeface="Arial"/>
                <a:ea typeface="+mn-ea"/>
              </a:rPr>
              <a:t>דוגמת מיקוח בין שני פוליטיקאים (נתניהו ולוי) על הצטרפות של מפלגה קטנה למפלגה </a:t>
            </a:r>
            <a:r>
              <a:rPr lang="he-IL" sz="1800" b="1" dirty="0" smtClean="0">
                <a:solidFill>
                  <a:srgbClr val="000000"/>
                </a:solidFill>
                <a:latin typeface="Arial"/>
                <a:ea typeface="+mn-ea"/>
              </a:rPr>
              <a:t>גדולה</a:t>
            </a:r>
            <a:r>
              <a:rPr lang="he-IL" sz="1800" dirty="0">
                <a:solidFill>
                  <a:srgbClr val="000000"/>
                </a:solidFill>
                <a:latin typeface="Arial"/>
                <a:ea typeface="+mn-ea"/>
              </a:rPr>
              <a:t/>
            </a:r>
            <a:br>
              <a:rPr lang="he-IL" sz="1800" dirty="0">
                <a:solidFill>
                  <a:srgbClr val="000000"/>
                </a:solidFill>
                <a:latin typeface="Arial"/>
                <a:ea typeface="+mn-ea"/>
              </a:rPr>
            </a:br>
            <a:endParaRPr lang="en-US" dirty="0"/>
          </a:p>
        </p:txBody>
      </p:sp>
      <p:sp>
        <p:nvSpPr>
          <p:cNvPr id="26627" name="Content Placeholder 2"/>
          <p:cNvSpPr>
            <a:spLocks noGrp="1"/>
          </p:cNvSpPr>
          <p:nvPr>
            <p:ph idx="1"/>
          </p:nvPr>
        </p:nvSpPr>
        <p:spPr>
          <a:xfrm>
            <a:off x="457200" y="908050"/>
            <a:ext cx="8229600" cy="5222875"/>
          </a:xfrm>
        </p:spPr>
        <p:txBody>
          <a:bodyPr/>
          <a:lstStyle/>
          <a:p>
            <a:pPr algn="just"/>
            <a:r>
              <a:rPr lang="he-IL" altLang="he-IL" sz="1800" smtClean="0"/>
              <a:t>ראשית, יש לבנות את פונקצית התועלת של השחקנים בצורה הנורמלית של המשחק. ללוי (</a:t>
            </a:r>
            <a:r>
              <a:rPr lang="en-US" altLang="he-IL" sz="1600" smtClean="0"/>
              <a:t>L</a:t>
            </a:r>
            <a:r>
              <a:rPr lang="he-IL" altLang="he-IL" sz="1800" smtClean="0"/>
              <a:t>) יש שתי אסטרטגיות פעולה: הצטרפות לליכוד (1</a:t>
            </a:r>
            <a:r>
              <a:rPr lang="en-US" altLang="he-IL" sz="1600" smtClean="0"/>
              <a:t>L</a:t>
            </a:r>
            <a:r>
              <a:rPr lang="he-IL" altLang="he-IL" sz="1800" smtClean="0"/>
              <a:t>) או אי הצטרפות (2</a:t>
            </a:r>
            <a:r>
              <a:rPr lang="en-US" altLang="he-IL" sz="1600" smtClean="0"/>
              <a:t>L</a:t>
            </a:r>
            <a:r>
              <a:rPr lang="he-IL" altLang="he-IL" sz="1800" smtClean="0"/>
              <a:t>). לנתניהו (</a:t>
            </a:r>
            <a:r>
              <a:rPr lang="en-US" altLang="he-IL" sz="1600" smtClean="0"/>
              <a:t>N</a:t>
            </a:r>
            <a:r>
              <a:rPr lang="he-IL" altLang="he-IL" sz="1800" smtClean="0"/>
              <a:t>) יש שתי אסטרטגיות פעולה: פשרה עם לוי (1</a:t>
            </a:r>
            <a:r>
              <a:rPr lang="en-US" altLang="he-IL" sz="1600" smtClean="0"/>
              <a:t>N</a:t>
            </a:r>
            <a:r>
              <a:rPr lang="he-IL" altLang="he-IL" sz="1800" smtClean="0"/>
              <a:t>) או אי-פשרה ועימות (2</a:t>
            </a:r>
            <a:r>
              <a:rPr lang="en-US" altLang="he-IL" sz="1600" smtClean="0"/>
              <a:t>N</a:t>
            </a:r>
            <a:r>
              <a:rPr lang="he-IL" altLang="he-IL" sz="1800" smtClean="0"/>
              <a:t>).</a:t>
            </a:r>
            <a:endParaRPr lang="en-US" altLang="he-IL" sz="1200" smtClean="0"/>
          </a:p>
          <a:p>
            <a:endParaRPr lang="he-IL" altLang="he-IL" sz="1800" smtClean="0"/>
          </a:p>
          <a:p>
            <a:r>
              <a:rPr lang="he-IL" altLang="he-IL" sz="1800" smtClean="0"/>
              <a:t>העדפות נתניהו: נתניהו מעדיף ביותר שלוי יצטרף לליכוד ללא כל פשרה מצידו. תוצאה זו מקבלת את הערך הגבוה ביותר (4) בפונקצית התועלת שלו. התוצאה השניה בסדר העדפותיו היא הצטרפות לוי תוך פשרה מצידו. היא מקבלת את הערך 3. התוצאות הפחות מועדפות הן אי הצטרפות של לוי תוך היעדר פשרה (2) ואי הצטרפות של לוי למרות פשרה מצידו של נתניהו (1).</a:t>
            </a:r>
          </a:p>
          <a:p>
            <a:endParaRPr lang="he-IL" altLang="he-IL" sz="1800" smtClean="0"/>
          </a:p>
          <a:p>
            <a:r>
              <a:rPr lang="he-IL" altLang="he-IL" sz="1800" smtClean="0"/>
              <a:t>העדפות לוי: האלטרנטיבה המועדפת ביותר על לוי היא הצטרפות תוך פשרה של נתניהו (בהנחה שהוא שואף למקסם תגמולים חומריים ובהנחה שהוא חושב שהליכוד ינצח). אלטרנטיבה זו מקבלת ערך 4. האלטרנטיבה השניה בסדר ההעדפות (3) הינה פשרה מצד נתניהו אך אי הצטרפות. הדבר תורם למוניטין של לוי ומשפר את מעמדו במאבק נגד נתניהו. האלטרנטיבה השלישית (ערך של 2) הינה אי הצטרפות ואי פשרה - כלומר קונפליקט - ואילו האלטרנטיבה הפחות מועדפת היא הצטרפות של לוי ללא כל פשרה מצידו של נתניהו (ערך של 1). </a:t>
            </a:r>
          </a:p>
          <a:p>
            <a:endParaRPr lang="en-US" altLang="he-IL" sz="1800" smtClean="0"/>
          </a:p>
        </p:txBody>
      </p:sp>
      <p:sp>
        <p:nvSpPr>
          <p:cNvPr id="4" name="Slide Number Placeholder 3"/>
          <p:cNvSpPr>
            <a:spLocks noGrp="1"/>
          </p:cNvSpPr>
          <p:nvPr>
            <p:ph type="sldNum" sz="quarter" idx="12"/>
          </p:nvPr>
        </p:nvSpPr>
        <p:spPr/>
        <p:txBody>
          <a:bodyPr/>
          <a:lstStyle/>
          <a:p>
            <a:pPr>
              <a:defRPr/>
            </a:pPr>
            <a:fld id="{D1BB2F6B-C32B-4641-B54F-33ABA38A018B}" type="slidenum">
              <a:rPr lang="he-IL" altLang="en-US" smtClean="0"/>
              <a:pPr>
                <a:defRPr/>
              </a:pPr>
              <a:t>23</a:t>
            </a:fld>
            <a:endParaRPr lang="en-IL" altLang="en-US"/>
          </a:p>
        </p:txBody>
      </p:sp>
      <p:sp>
        <p:nvSpPr>
          <p:cNvPr id="26629" name="Footer Placeholder 2"/>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e-IL" altLang="en-US">
                <a:latin typeface="Garamond" panose="02020404030301010803" pitchFamily="18" charset="0"/>
              </a:rPr>
              <a:t>פרופ' שלמה מזרחי, אוניברסיטת חיפה   </a:t>
            </a:r>
            <a:r>
              <a:rPr lang="en-US" altLang="en-US">
                <a:latin typeface="Garamond" panose="02020404030301010803" pitchFamily="18" charset="0"/>
              </a:rPr>
              <a:t>shlomom@poli.haifa.ac.il</a:t>
            </a:r>
          </a:p>
        </p:txBody>
      </p:sp>
    </p:spTree>
  </p:cSld>
  <p:clrMapOvr>
    <a:masterClrMapping/>
  </p:clrMapOvr>
  <p:transition>
    <p:split orient="vert" dir="in"/>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277813"/>
            <a:ext cx="8229600" cy="414337"/>
          </a:xfrm>
        </p:spPr>
        <p:txBody>
          <a:bodyPr/>
          <a:lstStyle/>
          <a:p>
            <a:endParaRPr lang="en-US" altLang="he-IL" smtClean="0"/>
          </a:p>
        </p:txBody>
      </p:sp>
      <p:sp>
        <p:nvSpPr>
          <p:cNvPr id="3" name="Content Placeholder 2"/>
          <p:cNvSpPr>
            <a:spLocks noGrp="1"/>
          </p:cNvSpPr>
          <p:nvPr>
            <p:ph idx="1"/>
          </p:nvPr>
        </p:nvSpPr>
        <p:spPr>
          <a:xfrm>
            <a:off x="457200" y="692150"/>
            <a:ext cx="8229600" cy="5438775"/>
          </a:xfrm>
        </p:spPr>
        <p:txBody>
          <a:bodyPr/>
          <a:lstStyle/>
          <a:p>
            <a:pPr marL="0" indent="0">
              <a:buFont typeface="Wingdings" panose="05000000000000000000" pitchFamily="2" charset="2"/>
              <a:buNone/>
              <a:defRPr/>
            </a:pPr>
            <a:r>
              <a:rPr lang="he-IL" sz="1800" dirty="0" smtClean="0"/>
              <a:t>			</a:t>
            </a:r>
            <a:r>
              <a:rPr lang="en-US" sz="1800" dirty="0" smtClean="0"/>
              <a:t>                 </a:t>
            </a:r>
            <a:r>
              <a:rPr lang="he-IL" sz="1800" dirty="0" smtClean="0"/>
              <a:t>לוי    </a:t>
            </a:r>
          </a:p>
          <a:p>
            <a:pPr algn="l" rtl="0">
              <a:defRPr/>
            </a:pPr>
            <a:r>
              <a:rPr lang="he-IL" sz="1800" dirty="0" smtClean="0"/>
              <a:t>   </a:t>
            </a:r>
            <a:r>
              <a:rPr lang="en-US" sz="1800" dirty="0" smtClean="0"/>
              <a:t>    </a:t>
            </a:r>
            <a:r>
              <a:rPr lang="he-IL" sz="1800" dirty="0" smtClean="0"/>
              <a:t>                           </a:t>
            </a:r>
            <a:r>
              <a:rPr lang="en-US" sz="1800" dirty="0" smtClean="0"/>
              <a:t>L1           		       L2 					   </a:t>
            </a:r>
          </a:p>
          <a:p>
            <a:pPr marL="0" indent="0" algn="l" rtl="0">
              <a:buFont typeface="Wingdings" panose="05000000000000000000" pitchFamily="2" charset="2"/>
              <a:buNone/>
              <a:defRPr/>
            </a:pPr>
            <a:r>
              <a:rPr lang="en-US" sz="1800" dirty="0" smtClean="0"/>
              <a:t>     </a:t>
            </a:r>
            <a:r>
              <a:rPr lang="he-IL" sz="1800" dirty="0" smtClean="0"/>
              <a:t>נתניהו</a:t>
            </a:r>
            <a:r>
              <a:rPr lang="en-US" sz="1800" dirty="0" smtClean="0"/>
              <a:t>      N1</a:t>
            </a:r>
            <a:endParaRPr lang="he-IL" sz="1800" dirty="0" smtClean="0"/>
          </a:p>
          <a:p>
            <a:pPr marL="0" indent="0" algn="l" rtl="0">
              <a:buFont typeface="Wingdings" panose="05000000000000000000" pitchFamily="2" charset="2"/>
              <a:buNone/>
              <a:defRPr/>
            </a:pPr>
            <a:endParaRPr lang="he-IL" sz="1800" dirty="0"/>
          </a:p>
          <a:p>
            <a:pPr marL="0" indent="0" algn="l" rtl="0">
              <a:buFont typeface="Wingdings" panose="05000000000000000000" pitchFamily="2" charset="2"/>
              <a:buNone/>
              <a:defRPr/>
            </a:pPr>
            <a:r>
              <a:rPr lang="he-IL" sz="1800" dirty="0" smtClean="0"/>
              <a:t>	</a:t>
            </a:r>
            <a:r>
              <a:rPr lang="en-US" sz="1800" dirty="0" smtClean="0"/>
              <a:t>     N2</a:t>
            </a:r>
          </a:p>
          <a:p>
            <a:pPr marL="0" indent="0" algn="l" rtl="0">
              <a:buFont typeface="Wingdings" panose="05000000000000000000" pitchFamily="2" charset="2"/>
              <a:buNone/>
              <a:defRPr/>
            </a:pPr>
            <a:endParaRPr lang="en-US" sz="1800" dirty="0"/>
          </a:p>
          <a:p>
            <a:pPr marL="0" indent="0">
              <a:buFont typeface="Wingdings" panose="05000000000000000000" pitchFamily="2" charset="2"/>
              <a:buNone/>
              <a:defRPr/>
            </a:pPr>
            <a:endParaRPr lang="en-US" sz="1800" dirty="0" smtClean="0"/>
          </a:p>
          <a:p>
            <a:pPr marL="0" indent="0">
              <a:buFont typeface="Wingdings" panose="05000000000000000000" pitchFamily="2" charset="2"/>
              <a:buNone/>
              <a:defRPr/>
            </a:pPr>
            <a:r>
              <a:rPr lang="he-IL" sz="1800" dirty="0" smtClean="0"/>
              <a:t>בצורה הנורמלית של משחק המיקוח לנתניהו יש אסטרטגיה דומיננטית של היעדר פשרה. לוי שעושה חישובים דומים יודע זאת ובמקרה זה האסטרטגיה המועדפת עליו הינה אי הצטרפות. שיווי המשקל הינו לכן (2,2). </a:t>
            </a:r>
            <a:endParaRPr lang="en-US" sz="1800" dirty="0" smtClean="0"/>
          </a:p>
        </p:txBody>
      </p:sp>
      <p:sp>
        <p:nvSpPr>
          <p:cNvPr id="4" name="Slide Number Placeholder 3"/>
          <p:cNvSpPr>
            <a:spLocks noGrp="1"/>
          </p:cNvSpPr>
          <p:nvPr>
            <p:ph type="sldNum" sz="quarter" idx="12"/>
          </p:nvPr>
        </p:nvSpPr>
        <p:spPr/>
        <p:txBody>
          <a:bodyPr/>
          <a:lstStyle/>
          <a:p>
            <a:pPr>
              <a:defRPr/>
            </a:pPr>
            <a:fld id="{0638879E-06D0-4547-9ECD-866303C3328F}" type="slidenum">
              <a:rPr lang="he-IL" altLang="en-US" smtClean="0"/>
              <a:pPr>
                <a:defRPr/>
              </a:pPr>
              <a:t>24</a:t>
            </a:fld>
            <a:endParaRPr lang="en-IL" altLang="en-US"/>
          </a:p>
        </p:txBody>
      </p:sp>
      <p:graphicFrame>
        <p:nvGraphicFramePr>
          <p:cNvPr id="6" name="Table 5"/>
          <p:cNvGraphicFramePr>
            <a:graphicFrameLocks noGrp="1"/>
          </p:cNvGraphicFramePr>
          <p:nvPr/>
        </p:nvGraphicFramePr>
        <p:xfrm>
          <a:off x="2195513" y="1341438"/>
          <a:ext cx="4897437" cy="1439862"/>
        </p:xfrm>
        <a:graphic>
          <a:graphicData uri="http://schemas.openxmlformats.org/drawingml/2006/table">
            <a:tbl>
              <a:tblPr firstRow="1" bandRow="1">
                <a:tableStyleId>{5C22544A-7EE6-4342-B048-85BDC9FD1C3A}</a:tableStyleId>
              </a:tblPr>
              <a:tblGrid>
                <a:gridCol w="2316510">
                  <a:extLst>
                    <a:ext uri="{9D8B030D-6E8A-4147-A177-3AD203B41FA5}">
                      <a16:colId xmlns:a16="http://schemas.microsoft.com/office/drawing/2014/main" val="1767755372"/>
                    </a:ext>
                  </a:extLst>
                </a:gridCol>
                <a:gridCol w="2580927">
                  <a:extLst>
                    <a:ext uri="{9D8B030D-6E8A-4147-A177-3AD203B41FA5}">
                      <a16:colId xmlns:a16="http://schemas.microsoft.com/office/drawing/2014/main" val="4076557765"/>
                    </a:ext>
                  </a:extLst>
                </a:gridCol>
              </a:tblGrid>
              <a:tr h="719931">
                <a:tc>
                  <a:txBody>
                    <a:bodyPr/>
                    <a:lstStyle/>
                    <a:p>
                      <a:pPr algn="ctr"/>
                      <a:r>
                        <a:rPr lang="he-IL" sz="1800" dirty="0" smtClean="0"/>
                        <a:t> 3,4</a:t>
                      </a:r>
                      <a:endParaRPr lang="en-US" sz="1800" dirty="0"/>
                    </a:p>
                  </a:txBody>
                  <a:tcPr marL="91457" marR="91457" marT="45711" marB="45711"/>
                </a:tc>
                <a:tc>
                  <a:txBody>
                    <a:bodyPr/>
                    <a:lstStyle/>
                    <a:p>
                      <a:pPr algn="ctr"/>
                      <a:r>
                        <a:rPr lang="he-IL" sz="1800" dirty="0" smtClean="0"/>
                        <a:t>1,3</a:t>
                      </a:r>
                      <a:endParaRPr lang="en-US" sz="1800" dirty="0"/>
                    </a:p>
                  </a:txBody>
                  <a:tcPr marL="91457" marR="91457" marT="45711" marB="45711"/>
                </a:tc>
                <a:extLst>
                  <a:ext uri="{0D108BD9-81ED-4DB2-BD59-A6C34878D82A}">
                    <a16:rowId xmlns:a16="http://schemas.microsoft.com/office/drawing/2014/main" val="2122197939"/>
                  </a:ext>
                </a:extLst>
              </a:tr>
              <a:tr h="719931">
                <a:tc>
                  <a:txBody>
                    <a:bodyPr/>
                    <a:lstStyle/>
                    <a:p>
                      <a:pPr algn="ctr"/>
                      <a:r>
                        <a:rPr lang="he-IL" sz="1800" dirty="0" smtClean="0"/>
                        <a:t>4,1</a:t>
                      </a:r>
                      <a:endParaRPr lang="en-US" sz="1800" dirty="0"/>
                    </a:p>
                  </a:txBody>
                  <a:tcPr marL="91457" marR="91457" marT="45711" marB="45711"/>
                </a:tc>
                <a:tc>
                  <a:txBody>
                    <a:bodyPr/>
                    <a:lstStyle/>
                    <a:p>
                      <a:pPr algn="ctr"/>
                      <a:r>
                        <a:rPr lang="he-IL" sz="1800" dirty="0" smtClean="0"/>
                        <a:t>2,2</a:t>
                      </a:r>
                      <a:endParaRPr lang="en-US" sz="1800" dirty="0"/>
                    </a:p>
                  </a:txBody>
                  <a:tcPr marL="91457" marR="91457" marT="45711" marB="45711"/>
                </a:tc>
                <a:extLst>
                  <a:ext uri="{0D108BD9-81ED-4DB2-BD59-A6C34878D82A}">
                    <a16:rowId xmlns:a16="http://schemas.microsoft.com/office/drawing/2014/main" val="1177756812"/>
                  </a:ext>
                </a:extLst>
              </a:tr>
            </a:tbl>
          </a:graphicData>
        </a:graphic>
      </p:graphicFrame>
      <p:sp>
        <p:nvSpPr>
          <p:cNvPr id="27664" name="Footer Placeholder 1"/>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e-IL" altLang="en-US">
                <a:latin typeface="Garamond" panose="02020404030301010803" pitchFamily="18" charset="0"/>
              </a:rPr>
              <a:t>פרופ' שלמה מזרחי, אוניברסיטת חיפה   </a:t>
            </a:r>
            <a:r>
              <a:rPr lang="en-US" altLang="en-US">
                <a:latin typeface="Garamond" panose="02020404030301010803" pitchFamily="18" charset="0"/>
              </a:rPr>
              <a:t>shlomom@poli.haifa.ac.il</a:t>
            </a:r>
          </a:p>
        </p:txBody>
      </p:sp>
    </p:spTree>
  </p:cSld>
  <p:clrMapOvr>
    <a:masterClrMapping/>
  </p:clrMapOvr>
  <p:transition>
    <p:split orient="vert" dir="in"/>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277813"/>
            <a:ext cx="8229600" cy="271462"/>
          </a:xfrm>
        </p:spPr>
        <p:txBody>
          <a:bodyPr/>
          <a:lstStyle/>
          <a:p>
            <a:pPr algn="r"/>
            <a:r>
              <a:rPr lang="he-IL" altLang="he-IL" sz="2000" smtClean="0"/>
              <a:t>הצורה הדינמית</a:t>
            </a:r>
            <a:endParaRPr lang="en-US" altLang="he-IL" sz="2000" smtClean="0"/>
          </a:p>
        </p:txBody>
      </p:sp>
      <p:pic>
        <p:nvPicPr>
          <p:cNvPr id="2867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827088" y="981075"/>
            <a:ext cx="7929562" cy="4464050"/>
          </a:xfrm>
        </p:spPr>
      </p:pic>
      <p:sp>
        <p:nvSpPr>
          <p:cNvPr id="4" name="Slide Number Placeholder 3"/>
          <p:cNvSpPr>
            <a:spLocks noGrp="1"/>
          </p:cNvSpPr>
          <p:nvPr>
            <p:ph type="sldNum" sz="quarter" idx="12"/>
          </p:nvPr>
        </p:nvSpPr>
        <p:spPr/>
        <p:txBody>
          <a:bodyPr/>
          <a:lstStyle/>
          <a:p>
            <a:pPr>
              <a:defRPr/>
            </a:pPr>
            <a:fld id="{B5F85C0E-B51B-4C7C-A0B2-92C76F58AB8F}" type="slidenum">
              <a:rPr lang="he-IL" altLang="en-US" smtClean="0"/>
              <a:pPr>
                <a:defRPr/>
              </a:pPr>
              <a:t>25</a:t>
            </a:fld>
            <a:endParaRPr lang="en-IL" altLang="en-US"/>
          </a:p>
        </p:txBody>
      </p:sp>
      <p:sp>
        <p:nvSpPr>
          <p:cNvPr id="28677" name="Footer Placeholder 1"/>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e-IL" altLang="en-US">
                <a:latin typeface="Garamond" panose="02020404030301010803" pitchFamily="18" charset="0"/>
              </a:rPr>
              <a:t>פרופ' שלמה מזרחי, אוניברסיטת חיפה   </a:t>
            </a:r>
            <a:r>
              <a:rPr lang="en-US" altLang="en-US">
                <a:latin typeface="Garamond" panose="02020404030301010803" pitchFamily="18" charset="0"/>
              </a:rPr>
              <a:t>shlomom@poli.haifa.ac.il</a:t>
            </a:r>
          </a:p>
        </p:txBody>
      </p:sp>
    </p:spTree>
  </p:cSld>
  <p:clrMapOvr>
    <a:masterClrMapping/>
  </p:clrMapOvr>
  <p:transition>
    <p:split orient="vert" dir="in"/>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414337"/>
          </a:xfrm>
        </p:spPr>
        <p:txBody>
          <a:bodyPr/>
          <a:lstStyle/>
          <a:p>
            <a:pPr algn="r">
              <a:defRPr/>
            </a:pPr>
            <a:r>
              <a:rPr lang="he-IL" sz="2000" dirty="0" smtClean="0"/>
              <a:t>ניתוח </a:t>
            </a:r>
            <a:r>
              <a:rPr lang="en-US" sz="2000" dirty="0" smtClean="0">
                <a:latin typeface="+mn-lt"/>
              </a:rPr>
              <a:t>TOM</a:t>
            </a:r>
            <a:endParaRPr lang="en-US" sz="2000" dirty="0">
              <a:latin typeface="+mn-lt"/>
            </a:endParaRPr>
          </a:p>
        </p:txBody>
      </p:sp>
      <p:sp>
        <p:nvSpPr>
          <p:cNvPr id="3" name="Content Placeholder 2"/>
          <p:cNvSpPr>
            <a:spLocks noGrp="1"/>
          </p:cNvSpPr>
          <p:nvPr>
            <p:ph idx="1"/>
          </p:nvPr>
        </p:nvSpPr>
        <p:spPr>
          <a:xfrm>
            <a:off x="457200" y="692150"/>
            <a:ext cx="8229600" cy="5438775"/>
          </a:xfrm>
        </p:spPr>
        <p:txBody>
          <a:bodyPr/>
          <a:lstStyle/>
          <a:p>
            <a:pPr marL="0" indent="0">
              <a:buFont typeface="Wingdings" panose="05000000000000000000" pitchFamily="2" charset="2"/>
              <a:buNone/>
              <a:defRPr/>
            </a:pPr>
            <a:r>
              <a:rPr lang="he-IL" sz="1800" dirty="0" smtClean="0"/>
              <a:t>			</a:t>
            </a:r>
            <a:r>
              <a:rPr lang="en-US" sz="1800" dirty="0" smtClean="0"/>
              <a:t>                 </a:t>
            </a:r>
            <a:r>
              <a:rPr lang="he-IL" sz="1800" dirty="0" smtClean="0"/>
              <a:t>לוי    </a:t>
            </a:r>
          </a:p>
          <a:p>
            <a:pPr algn="l" rtl="0">
              <a:defRPr/>
            </a:pPr>
            <a:r>
              <a:rPr lang="he-IL" sz="1800" dirty="0" smtClean="0"/>
              <a:t>   </a:t>
            </a:r>
            <a:r>
              <a:rPr lang="en-US" sz="1800" dirty="0" smtClean="0"/>
              <a:t>    </a:t>
            </a:r>
            <a:r>
              <a:rPr lang="he-IL" sz="1800" dirty="0" smtClean="0"/>
              <a:t>                           </a:t>
            </a:r>
            <a:r>
              <a:rPr lang="en-US" sz="1800" dirty="0" smtClean="0"/>
              <a:t>L1           		       L2 					   </a:t>
            </a:r>
          </a:p>
          <a:p>
            <a:pPr marL="0" indent="0" algn="l" rtl="0">
              <a:buFont typeface="Wingdings" panose="05000000000000000000" pitchFamily="2" charset="2"/>
              <a:buNone/>
              <a:defRPr/>
            </a:pPr>
            <a:r>
              <a:rPr lang="en-US" sz="1800" dirty="0" smtClean="0"/>
              <a:t>     </a:t>
            </a:r>
            <a:r>
              <a:rPr lang="he-IL" sz="1800" dirty="0" smtClean="0"/>
              <a:t>נתניהו</a:t>
            </a:r>
            <a:r>
              <a:rPr lang="en-US" sz="1800" dirty="0" smtClean="0"/>
              <a:t>      N1</a:t>
            </a:r>
            <a:endParaRPr lang="he-IL" sz="1800" dirty="0" smtClean="0"/>
          </a:p>
          <a:p>
            <a:pPr marL="0" indent="0" algn="l" rtl="0">
              <a:buFont typeface="Wingdings" panose="05000000000000000000" pitchFamily="2" charset="2"/>
              <a:buNone/>
              <a:defRPr/>
            </a:pPr>
            <a:endParaRPr lang="he-IL" sz="1800" dirty="0"/>
          </a:p>
          <a:p>
            <a:pPr marL="0" indent="0" algn="l" rtl="0">
              <a:buFont typeface="Wingdings" panose="05000000000000000000" pitchFamily="2" charset="2"/>
              <a:buNone/>
              <a:defRPr/>
            </a:pPr>
            <a:r>
              <a:rPr lang="he-IL" sz="1800" dirty="0" smtClean="0"/>
              <a:t>	</a:t>
            </a:r>
            <a:r>
              <a:rPr lang="en-US" sz="1800" dirty="0" smtClean="0"/>
              <a:t>     N2</a:t>
            </a:r>
          </a:p>
          <a:p>
            <a:pPr marL="0" indent="0" algn="l" rtl="0">
              <a:buFont typeface="Wingdings" panose="05000000000000000000" pitchFamily="2" charset="2"/>
              <a:buNone/>
              <a:defRPr/>
            </a:pPr>
            <a:endParaRPr lang="en-US" sz="1800" dirty="0"/>
          </a:p>
          <a:p>
            <a:pPr marL="0" indent="0">
              <a:buFont typeface="Wingdings" panose="05000000000000000000" pitchFamily="2" charset="2"/>
              <a:buNone/>
              <a:defRPr/>
            </a:pPr>
            <a:endParaRPr lang="en-US" sz="1800" dirty="0" smtClean="0"/>
          </a:p>
        </p:txBody>
      </p:sp>
      <p:sp>
        <p:nvSpPr>
          <p:cNvPr id="4" name="Slide Number Placeholder 3"/>
          <p:cNvSpPr>
            <a:spLocks noGrp="1"/>
          </p:cNvSpPr>
          <p:nvPr>
            <p:ph type="sldNum" sz="quarter" idx="12"/>
          </p:nvPr>
        </p:nvSpPr>
        <p:spPr/>
        <p:txBody>
          <a:bodyPr/>
          <a:lstStyle/>
          <a:p>
            <a:pPr>
              <a:defRPr/>
            </a:pPr>
            <a:fld id="{74E079A8-F743-49F8-BC3C-AECE5C3615F5}" type="slidenum">
              <a:rPr lang="he-IL" altLang="en-US" smtClean="0"/>
              <a:pPr>
                <a:defRPr/>
              </a:pPr>
              <a:t>26</a:t>
            </a:fld>
            <a:endParaRPr lang="en-IL" altLang="en-US"/>
          </a:p>
        </p:txBody>
      </p:sp>
      <p:graphicFrame>
        <p:nvGraphicFramePr>
          <p:cNvPr id="6" name="Table 5"/>
          <p:cNvGraphicFramePr>
            <a:graphicFrameLocks noGrp="1"/>
          </p:cNvGraphicFramePr>
          <p:nvPr/>
        </p:nvGraphicFramePr>
        <p:xfrm>
          <a:off x="2195513" y="1341438"/>
          <a:ext cx="4897437" cy="1439862"/>
        </p:xfrm>
        <a:graphic>
          <a:graphicData uri="http://schemas.openxmlformats.org/drawingml/2006/table">
            <a:tbl>
              <a:tblPr firstRow="1" bandRow="1">
                <a:tableStyleId>{5C22544A-7EE6-4342-B048-85BDC9FD1C3A}</a:tableStyleId>
              </a:tblPr>
              <a:tblGrid>
                <a:gridCol w="2316510">
                  <a:extLst>
                    <a:ext uri="{9D8B030D-6E8A-4147-A177-3AD203B41FA5}">
                      <a16:colId xmlns:a16="http://schemas.microsoft.com/office/drawing/2014/main" val="1767755372"/>
                    </a:ext>
                  </a:extLst>
                </a:gridCol>
                <a:gridCol w="2580927">
                  <a:extLst>
                    <a:ext uri="{9D8B030D-6E8A-4147-A177-3AD203B41FA5}">
                      <a16:colId xmlns:a16="http://schemas.microsoft.com/office/drawing/2014/main" val="4076557765"/>
                    </a:ext>
                  </a:extLst>
                </a:gridCol>
              </a:tblGrid>
              <a:tr h="719931">
                <a:tc>
                  <a:txBody>
                    <a:bodyPr/>
                    <a:lstStyle/>
                    <a:p>
                      <a:pPr algn="ctr"/>
                      <a:r>
                        <a:rPr lang="he-IL" sz="1800" dirty="0" smtClean="0"/>
                        <a:t> 3,4</a:t>
                      </a:r>
                      <a:endParaRPr lang="en-US" sz="1800" dirty="0"/>
                    </a:p>
                  </a:txBody>
                  <a:tcPr marL="91457" marR="91457" marT="45711" marB="45711"/>
                </a:tc>
                <a:tc>
                  <a:txBody>
                    <a:bodyPr/>
                    <a:lstStyle/>
                    <a:p>
                      <a:pPr algn="ctr"/>
                      <a:r>
                        <a:rPr lang="he-IL" sz="1800" dirty="0" smtClean="0"/>
                        <a:t>1,3</a:t>
                      </a:r>
                      <a:endParaRPr lang="en-US" sz="1800" dirty="0"/>
                    </a:p>
                  </a:txBody>
                  <a:tcPr marL="91457" marR="91457" marT="45711" marB="45711"/>
                </a:tc>
                <a:extLst>
                  <a:ext uri="{0D108BD9-81ED-4DB2-BD59-A6C34878D82A}">
                    <a16:rowId xmlns:a16="http://schemas.microsoft.com/office/drawing/2014/main" val="2122197939"/>
                  </a:ext>
                </a:extLst>
              </a:tr>
              <a:tr h="719931">
                <a:tc>
                  <a:txBody>
                    <a:bodyPr/>
                    <a:lstStyle/>
                    <a:p>
                      <a:pPr algn="ctr"/>
                      <a:r>
                        <a:rPr lang="he-IL" sz="1800" dirty="0" smtClean="0"/>
                        <a:t>4,1</a:t>
                      </a:r>
                      <a:endParaRPr lang="en-US" sz="1800" dirty="0"/>
                    </a:p>
                  </a:txBody>
                  <a:tcPr marL="91457" marR="91457" marT="45711" marB="45711"/>
                </a:tc>
                <a:tc>
                  <a:txBody>
                    <a:bodyPr/>
                    <a:lstStyle/>
                    <a:p>
                      <a:pPr algn="ctr"/>
                      <a:r>
                        <a:rPr lang="he-IL" sz="1800" dirty="0" smtClean="0"/>
                        <a:t>2,2</a:t>
                      </a:r>
                      <a:endParaRPr lang="en-US" sz="1800" dirty="0"/>
                    </a:p>
                  </a:txBody>
                  <a:tcPr marL="91457" marR="91457" marT="45711" marB="45711"/>
                </a:tc>
                <a:extLst>
                  <a:ext uri="{0D108BD9-81ED-4DB2-BD59-A6C34878D82A}">
                    <a16:rowId xmlns:a16="http://schemas.microsoft.com/office/drawing/2014/main" val="1177756812"/>
                  </a:ext>
                </a:extLst>
              </a:tr>
            </a:tbl>
          </a:graphicData>
        </a:graphic>
      </p:graphicFrame>
      <p:cxnSp>
        <p:nvCxnSpPr>
          <p:cNvPr id="29712" name="Straight Arrow Connector 6"/>
          <p:cNvCxnSpPr>
            <a:cxnSpLocks noChangeShapeType="1"/>
          </p:cNvCxnSpPr>
          <p:nvPr/>
        </p:nvCxnSpPr>
        <p:spPr bwMode="auto">
          <a:xfrm flipV="1">
            <a:off x="5364163" y="1700213"/>
            <a:ext cx="0" cy="504825"/>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713" name="Straight Arrow Connector 8"/>
          <p:cNvCxnSpPr>
            <a:cxnSpLocks noChangeShapeType="1"/>
          </p:cNvCxnSpPr>
          <p:nvPr/>
        </p:nvCxnSpPr>
        <p:spPr bwMode="auto">
          <a:xfrm flipH="1">
            <a:off x="4067175" y="1700213"/>
            <a:ext cx="1081088" cy="0"/>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714" name="Footer Placeholder 4"/>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e-IL" altLang="en-US">
                <a:latin typeface="Garamond" panose="02020404030301010803" pitchFamily="18" charset="0"/>
              </a:rPr>
              <a:t>פרופ' שלמה מזרחי, אוניברסיטת חיפה   </a:t>
            </a:r>
            <a:r>
              <a:rPr lang="en-US" altLang="en-US">
                <a:latin typeface="Garamond" panose="02020404030301010803" pitchFamily="18" charset="0"/>
              </a:rPr>
              <a:t>shlomom@poli.haifa.ac.il</a:t>
            </a:r>
          </a:p>
        </p:txBody>
      </p:sp>
    </p:spTree>
  </p:cSld>
  <p:clrMapOvr>
    <a:masterClrMapping/>
  </p:clrMapOvr>
  <p:transition>
    <p:split orient="vert" dir="in"/>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2B69B498-7328-404E-AF45-08D97AFB2B9C}" type="slidenum">
              <a:rPr lang="he-IL" altLang="en-US"/>
              <a:pPr>
                <a:defRPr/>
              </a:pPr>
              <a:t>27</a:t>
            </a:fld>
            <a:endParaRPr lang="en-IL" altLang="en-US"/>
          </a:p>
        </p:txBody>
      </p:sp>
      <p:sp>
        <p:nvSpPr>
          <p:cNvPr id="30723" name="Rectangle 2"/>
          <p:cNvSpPr>
            <a:spLocks noGrp="1" noChangeArrowheads="1"/>
          </p:cNvSpPr>
          <p:nvPr>
            <p:ph type="title"/>
          </p:nvPr>
        </p:nvSpPr>
        <p:spPr>
          <a:xfrm>
            <a:off x="457200" y="277813"/>
            <a:ext cx="8229600" cy="847725"/>
          </a:xfrm>
        </p:spPr>
        <p:txBody>
          <a:bodyPr/>
          <a:lstStyle/>
          <a:p>
            <a:pPr algn="r" eaLnBrk="1" hangingPunct="1"/>
            <a:r>
              <a:rPr lang="he-IL" altLang="en-US" sz="2400" smtClean="0"/>
              <a:t>פעולה קולקטיבית</a:t>
            </a:r>
            <a:endParaRPr lang="en-US" altLang="en-US" sz="2400" smtClean="0"/>
          </a:p>
        </p:txBody>
      </p:sp>
      <p:sp>
        <p:nvSpPr>
          <p:cNvPr id="30724" name="Rectangle 3"/>
          <p:cNvSpPr>
            <a:spLocks noGrp="1" noChangeArrowheads="1"/>
          </p:cNvSpPr>
          <p:nvPr>
            <p:ph type="body" idx="1"/>
          </p:nvPr>
        </p:nvSpPr>
        <p:spPr/>
        <p:txBody>
          <a:bodyPr/>
          <a:lstStyle/>
          <a:p>
            <a:pPr eaLnBrk="1" hangingPunct="1"/>
            <a:r>
              <a:rPr lang="he-IL" altLang="en-US" sz="2400" smtClean="0"/>
              <a:t>מרכזיות היזם החברתי-פוליטי</a:t>
            </a:r>
          </a:p>
          <a:p>
            <a:pPr eaLnBrk="1" hangingPunct="1"/>
            <a:endParaRPr lang="he-IL" altLang="en-US" sz="2400" smtClean="0"/>
          </a:p>
          <a:p>
            <a:pPr eaLnBrk="1" hangingPunct="1"/>
            <a:r>
              <a:rPr lang="he-IL" altLang="en-US" sz="2400" smtClean="0"/>
              <a:t>אכיפה באמצעות נורמות</a:t>
            </a:r>
          </a:p>
          <a:p>
            <a:pPr eaLnBrk="1" hangingPunct="1"/>
            <a:endParaRPr lang="he-IL" altLang="en-US" sz="2400" smtClean="0"/>
          </a:p>
          <a:p>
            <a:pPr eaLnBrk="1" hangingPunct="1"/>
            <a:r>
              <a:rPr lang="he-IL" altLang="en-US" sz="2400" smtClean="0"/>
              <a:t>תיאורית המוצר הנילווה - אולסון</a:t>
            </a:r>
            <a:endParaRPr lang="en-US" altLang="en-US" sz="2400" smtClean="0"/>
          </a:p>
        </p:txBody>
      </p:sp>
      <p:sp>
        <p:nvSpPr>
          <p:cNvPr id="30725" name="Footer Placeholder 1"/>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e-IL" altLang="en-US">
                <a:latin typeface="Garamond" panose="02020404030301010803" pitchFamily="18" charset="0"/>
              </a:rPr>
              <a:t>פרופ' שלמה מזרחי, אוניברסיטת חיפה   </a:t>
            </a:r>
            <a:r>
              <a:rPr lang="en-US" altLang="en-US">
                <a:latin typeface="Garamond" panose="02020404030301010803" pitchFamily="18" charset="0"/>
              </a:rPr>
              <a:t>shlomom@poli.haifa.ac.il</a:t>
            </a:r>
          </a:p>
        </p:txBody>
      </p:sp>
    </p:spTree>
  </p:cSld>
  <p:clrMapOvr>
    <a:masterClrMapping/>
  </p:clrMapOvr>
  <p:transition>
    <p:split orient="vert"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2BEB64EB-35D9-4BE8-85C8-70AD0AE3A751}" type="slidenum">
              <a:rPr lang="he-IL" altLang="en-US"/>
              <a:pPr>
                <a:defRPr/>
              </a:pPr>
              <a:t>3</a:t>
            </a:fld>
            <a:endParaRPr lang="en-IL" altLang="en-US"/>
          </a:p>
        </p:txBody>
      </p:sp>
      <p:sp>
        <p:nvSpPr>
          <p:cNvPr id="6147" name="Rectangle 2"/>
          <p:cNvSpPr>
            <a:spLocks noGrp="1" noChangeArrowheads="1"/>
          </p:cNvSpPr>
          <p:nvPr>
            <p:ph type="title"/>
          </p:nvPr>
        </p:nvSpPr>
        <p:spPr>
          <a:xfrm>
            <a:off x="457200" y="277813"/>
            <a:ext cx="8229600" cy="774700"/>
          </a:xfrm>
        </p:spPr>
        <p:txBody>
          <a:bodyPr/>
          <a:lstStyle/>
          <a:p>
            <a:pPr algn="r" eaLnBrk="1" hangingPunct="1"/>
            <a:r>
              <a:rPr lang="he-IL" altLang="en-US" sz="2400" smtClean="0"/>
              <a:t>פרדוקס הבחירה (מעגליות)</a:t>
            </a:r>
            <a:endParaRPr lang="en-US" altLang="en-US" sz="2400" smtClean="0"/>
          </a:p>
        </p:txBody>
      </p:sp>
      <p:sp>
        <p:nvSpPr>
          <p:cNvPr id="6148" name="Rectangle 3"/>
          <p:cNvSpPr>
            <a:spLocks noGrp="1" noChangeArrowheads="1"/>
          </p:cNvSpPr>
          <p:nvPr>
            <p:ph type="body" idx="1"/>
          </p:nvPr>
        </p:nvSpPr>
        <p:spPr/>
        <p:txBody>
          <a:bodyPr/>
          <a:lstStyle/>
          <a:p>
            <a:pPr eaLnBrk="1" hangingPunct="1">
              <a:buFont typeface="Wingdings" panose="05000000000000000000" pitchFamily="2" charset="2"/>
              <a:buNone/>
            </a:pPr>
            <a:r>
              <a:rPr lang="he-IL" altLang="en-US" sz="2400" smtClean="0"/>
              <a:t>רציונאליות של הפרט אינה מובילה בהכרח לתוצאה רציונאלית</a:t>
            </a:r>
          </a:p>
          <a:p>
            <a:pPr eaLnBrk="1" hangingPunct="1">
              <a:buFont typeface="Wingdings" panose="05000000000000000000" pitchFamily="2" charset="2"/>
              <a:buNone/>
            </a:pPr>
            <a:r>
              <a:rPr lang="he-IL" altLang="en-US" sz="2400" smtClean="0"/>
              <a:t>(טרנזיטיבית) בתהליך קבלת החלטות.</a:t>
            </a:r>
          </a:p>
          <a:p>
            <a:pPr algn="l" rtl="0" eaLnBrk="1" hangingPunct="1">
              <a:buFont typeface="Wingdings" panose="05000000000000000000" pitchFamily="2" charset="2"/>
              <a:buNone/>
            </a:pPr>
            <a:r>
              <a:rPr lang="en-US" altLang="en-US" sz="2400" b="1" smtClean="0">
                <a:solidFill>
                  <a:schemeClr val="tx2"/>
                </a:solidFill>
              </a:rPr>
              <a:t>1: xPyPz</a:t>
            </a:r>
          </a:p>
          <a:p>
            <a:pPr algn="l" rtl="0" eaLnBrk="1" hangingPunct="1">
              <a:buFont typeface="Wingdings" panose="05000000000000000000" pitchFamily="2" charset="2"/>
              <a:buNone/>
            </a:pPr>
            <a:r>
              <a:rPr lang="en-US" altLang="en-US" sz="2400" b="1" smtClean="0">
                <a:solidFill>
                  <a:schemeClr val="tx2"/>
                </a:solidFill>
              </a:rPr>
              <a:t>2: yPzPx</a:t>
            </a:r>
          </a:p>
          <a:p>
            <a:pPr algn="l" rtl="0" eaLnBrk="1" hangingPunct="1">
              <a:buFont typeface="Wingdings" panose="05000000000000000000" pitchFamily="2" charset="2"/>
              <a:buNone/>
            </a:pPr>
            <a:r>
              <a:rPr lang="en-US" altLang="en-US" sz="2400" b="1" smtClean="0">
                <a:solidFill>
                  <a:schemeClr val="tx2"/>
                </a:solidFill>
              </a:rPr>
              <a:t>3: zPxPy</a:t>
            </a:r>
          </a:p>
          <a:p>
            <a:pPr rtl="0" eaLnBrk="1" hangingPunct="1">
              <a:buFont typeface="Wingdings" panose="05000000000000000000" pitchFamily="2" charset="2"/>
              <a:buNone/>
            </a:pPr>
            <a:r>
              <a:rPr lang="he-IL" altLang="en-US" sz="2400" smtClean="0"/>
              <a:t>בתהליך קבלת החלטות עפ"י כלל הרוב נבחן האם מתקיימים תנאי השלמות והטרנזיטיביות.</a:t>
            </a:r>
          </a:p>
          <a:p>
            <a:pPr algn="ctr" rtl="0" eaLnBrk="1" hangingPunct="1">
              <a:buFont typeface="Wingdings" panose="05000000000000000000" pitchFamily="2" charset="2"/>
              <a:buNone/>
            </a:pPr>
            <a:r>
              <a:rPr lang="en-US" altLang="en-US" sz="2400" b="1" smtClean="0">
                <a:solidFill>
                  <a:schemeClr val="tx2"/>
                </a:solidFill>
              </a:rPr>
              <a:t>     xPy, yPz, zPx</a:t>
            </a:r>
            <a:r>
              <a:rPr lang="en-US" altLang="en-US" sz="2400" smtClean="0"/>
              <a:t>				          	</a:t>
            </a:r>
            <a:r>
              <a:rPr lang="he-IL" altLang="en-US" sz="2400" smtClean="0"/>
              <a:t>        שלמות:</a:t>
            </a:r>
          </a:p>
          <a:p>
            <a:pPr algn="ctr" rtl="0" eaLnBrk="1" hangingPunct="1">
              <a:buFont typeface="Wingdings" panose="05000000000000000000" pitchFamily="2" charset="2"/>
              <a:buNone/>
            </a:pPr>
            <a:r>
              <a:rPr lang="en-US" altLang="en-US" sz="2400" b="1" smtClean="0">
                <a:solidFill>
                  <a:schemeClr val="tx2"/>
                </a:solidFill>
              </a:rPr>
              <a:t>xPyPzPx……</a:t>
            </a:r>
            <a:r>
              <a:rPr lang="en-US" altLang="en-US" sz="2400" smtClean="0"/>
              <a:t>	  </a:t>
            </a:r>
            <a:r>
              <a:rPr lang="he-IL" altLang="en-US" sz="2400" smtClean="0"/>
              <a:t>  </a:t>
            </a:r>
            <a:r>
              <a:rPr lang="en-US" altLang="en-US" sz="2400" smtClean="0"/>
              <a:t>   	 </a:t>
            </a:r>
            <a:r>
              <a:rPr lang="he-IL" altLang="en-US" sz="2400" smtClean="0"/>
              <a:t>   טרנזיטיביות לא מתקיימת:</a:t>
            </a:r>
            <a:endParaRPr lang="en-US" altLang="en-US" sz="2400" smtClean="0"/>
          </a:p>
        </p:txBody>
      </p:sp>
      <p:sp>
        <p:nvSpPr>
          <p:cNvPr id="6149" name="Footer Placeholder 1"/>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e-IL" altLang="en-US">
                <a:latin typeface="Garamond" panose="02020404030301010803" pitchFamily="18" charset="0"/>
              </a:rPr>
              <a:t>פרופ' שלמה מזרחי, אוניברסיטת חיפה   </a:t>
            </a:r>
            <a:r>
              <a:rPr lang="en-US" altLang="en-US">
                <a:latin typeface="Garamond" panose="02020404030301010803" pitchFamily="18" charset="0"/>
              </a:rPr>
              <a:t>shlomom@poli.haifa.ac.il</a:t>
            </a:r>
          </a:p>
        </p:txBody>
      </p:sp>
    </p:spTree>
  </p:cSld>
  <p:clrMapOvr>
    <a:masterClrMapping/>
  </p:clrMapOvr>
  <p:transition>
    <p:split orient="vert"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51255A95-9339-46CC-8285-7194647F8DCA}" type="slidenum">
              <a:rPr lang="he-IL" altLang="en-US"/>
              <a:pPr>
                <a:defRPr/>
              </a:pPr>
              <a:t>4</a:t>
            </a:fld>
            <a:endParaRPr lang="en-IL" altLang="en-US"/>
          </a:p>
        </p:txBody>
      </p:sp>
      <p:sp>
        <p:nvSpPr>
          <p:cNvPr id="7171" name="Rectangle 2"/>
          <p:cNvSpPr>
            <a:spLocks noGrp="1" noChangeArrowheads="1"/>
          </p:cNvSpPr>
          <p:nvPr>
            <p:ph type="title"/>
          </p:nvPr>
        </p:nvSpPr>
        <p:spPr>
          <a:xfrm>
            <a:off x="457200" y="277813"/>
            <a:ext cx="8229600" cy="630237"/>
          </a:xfrm>
        </p:spPr>
        <p:txBody>
          <a:bodyPr/>
          <a:lstStyle/>
          <a:p>
            <a:pPr algn="r" eaLnBrk="1" hangingPunct="1"/>
            <a:r>
              <a:rPr lang="he-IL" altLang="en-US" sz="2400" smtClean="0"/>
              <a:t>תורת המשחקים</a:t>
            </a:r>
            <a:br>
              <a:rPr lang="he-IL" altLang="en-US" sz="2400" smtClean="0"/>
            </a:br>
            <a:r>
              <a:rPr lang="en-US" altLang="en-US" smtClean="0"/>
              <a:t>   </a:t>
            </a:r>
          </a:p>
        </p:txBody>
      </p:sp>
      <p:sp>
        <p:nvSpPr>
          <p:cNvPr id="7172" name="Rectangle 3"/>
          <p:cNvSpPr>
            <a:spLocks noGrp="1" noChangeArrowheads="1"/>
          </p:cNvSpPr>
          <p:nvPr>
            <p:ph type="body" idx="1"/>
          </p:nvPr>
        </p:nvSpPr>
        <p:spPr>
          <a:xfrm>
            <a:off x="457200" y="1196975"/>
            <a:ext cx="8229600" cy="4933950"/>
          </a:xfrm>
        </p:spPr>
        <p:txBody>
          <a:bodyPr/>
          <a:lstStyle/>
          <a:p>
            <a:pPr lvl="1" eaLnBrk="1" hangingPunct="1">
              <a:buFont typeface="Wingdings" panose="05000000000000000000" pitchFamily="2" charset="2"/>
              <a:buChar char="v"/>
              <a:defRPr/>
            </a:pPr>
            <a:r>
              <a:rPr lang="he-IL" altLang="en-US" sz="2000" dirty="0" smtClean="0"/>
              <a:t>משתנים: מספר השחקנים, אסטרטגיות, </a:t>
            </a:r>
            <a:r>
              <a:rPr lang="he-IL" altLang="en-US" sz="2000" dirty="0" err="1" smtClean="0"/>
              <a:t>פונקצית</a:t>
            </a:r>
            <a:r>
              <a:rPr lang="he-IL" altLang="en-US" sz="2000" dirty="0" smtClean="0"/>
              <a:t> התועלת</a:t>
            </a:r>
          </a:p>
          <a:p>
            <a:pPr lvl="1" eaLnBrk="1" hangingPunct="1">
              <a:buFont typeface="Wingdings" panose="05000000000000000000" pitchFamily="2" charset="2"/>
              <a:buChar char="v"/>
              <a:defRPr/>
            </a:pPr>
            <a:r>
              <a:rPr lang="he-IL" altLang="en-US" sz="2000" dirty="0" smtClean="0"/>
              <a:t>כללי המשחק</a:t>
            </a:r>
          </a:p>
          <a:p>
            <a:pPr lvl="1" eaLnBrk="1" hangingPunct="1">
              <a:buFont typeface="Wingdings" panose="05000000000000000000" pitchFamily="2" charset="2"/>
              <a:buChar char="v"/>
              <a:defRPr/>
            </a:pPr>
            <a:r>
              <a:rPr lang="he-IL" altLang="en-US" sz="2000" dirty="0" smtClean="0"/>
              <a:t>משתנים נוספים: מידע, סיכון, זמן</a:t>
            </a:r>
          </a:p>
          <a:p>
            <a:pPr lvl="1" eaLnBrk="1" hangingPunct="1">
              <a:buFont typeface="Wingdings" panose="05000000000000000000" pitchFamily="2" charset="2"/>
              <a:buChar char="v"/>
              <a:defRPr/>
            </a:pPr>
            <a:r>
              <a:rPr lang="he-IL" altLang="en-US" sz="2000" dirty="0" smtClean="0"/>
              <a:t>ניתוח שיווי משקל</a:t>
            </a:r>
          </a:p>
          <a:p>
            <a:pPr lvl="1" eaLnBrk="1" hangingPunct="1">
              <a:buFont typeface="Wingdings" panose="05000000000000000000" pitchFamily="2" charset="2"/>
              <a:buChar char="v"/>
              <a:defRPr/>
            </a:pPr>
            <a:r>
              <a:rPr lang="he-IL" altLang="en-US" sz="2000" dirty="0" smtClean="0"/>
              <a:t>שיווי משקל של אמונות סובייקטיביות וניתוח מנקודת ראותם של השחקנים</a:t>
            </a:r>
          </a:p>
          <a:p>
            <a:pPr lvl="1" eaLnBrk="1" hangingPunct="1">
              <a:buFont typeface="Wingdings" panose="05000000000000000000" pitchFamily="2" charset="2"/>
              <a:buChar char="v"/>
              <a:defRPr/>
            </a:pPr>
            <a:r>
              <a:rPr lang="he-IL" altLang="en-US" sz="2000" dirty="0" smtClean="0"/>
              <a:t>המרכזיות של גורמים מבניים</a:t>
            </a:r>
          </a:p>
          <a:p>
            <a:pPr eaLnBrk="1" hangingPunct="1">
              <a:buFont typeface="Wingdings" panose="05000000000000000000" pitchFamily="2" charset="2"/>
              <a:buNone/>
              <a:defRPr/>
            </a:pPr>
            <a:endParaRPr lang="he-IL" altLang="en-US" sz="2100" dirty="0" smtClean="0"/>
          </a:p>
          <a:p>
            <a:pPr marL="0" indent="0" eaLnBrk="1" hangingPunct="1">
              <a:buFont typeface="Wingdings" panose="05000000000000000000" pitchFamily="2" charset="2"/>
              <a:buNone/>
              <a:defRPr/>
            </a:pPr>
            <a:endParaRPr lang="en-US" altLang="en-US" sz="2600" dirty="0" smtClean="0"/>
          </a:p>
        </p:txBody>
      </p:sp>
      <p:sp>
        <p:nvSpPr>
          <p:cNvPr id="7173" name="Footer Placeholder 1"/>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e-IL" altLang="en-US">
                <a:latin typeface="Garamond" panose="02020404030301010803" pitchFamily="18" charset="0"/>
              </a:rPr>
              <a:t>פרופ' שלמה מזרחי, אוניברסיטת חיפה   </a:t>
            </a:r>
            <a:r>
              <a:rPr lang="en-US" altLang="en-US">
                <a:latin typeface="Garamond" panose="02020404030301010803" pitchFamily="18" charset="0"/>
              </a:rPr>
              <a:t>shlomom@poli.haifa.ac.il</a:t>
            </a:r>
          </a:p>
        </p:txBody>
      </p:sp>
    </p:spTree>
  </p:cSld>
  <p:clrMapOvr>
    <a:masterClrMapping/>
  </p:clrMapOvr>
  <p:transition>
    <p:split orient="vert"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5"/>
          <p:cNvSpPr>
            <a:spLocks noGrp="1"/>
          </p:cNvSpPr>
          <p:nvPr>
            <p:ph type="sldNum" sz="quarter" idx="12"/>
          </p:nvPr>
        </p:nvSpPr>
        <p:spPr/>
        <p:txBody>
          <a:bodyPr/>
          <a:lstStyle/>
          <a:p>
            <a:pPr>
              <a:defRPr/>
            </a:pPr>
            <a:fld id="{5189D683-EDBF-465F-A8FE-5931C13D7987}" type="slidenum">
              <a:rPr lang="he-IL" altLang="en-US"/>
              <a:pPr>
                <a:defRPr/>
              </a:pPr>
              <a:t>5</a:t>
            </a:fld>
            <a:endParaRPr lang="en-IL" altLang="en-US"/>
          </a:p>
        </p:txBody>
      </p:sp>
      <p:sp>
        <p:nvSpPr>
          <p:cNvPr id="31746" name="Rectangle 2"/>
          <p:cNvSpPr>
            <a:spLocks noGrp="1" noChangeArrowheads="1"/>
          </p:cNvSpPr>
          <p:nvPr>
            <p:ph type="title"/>
          </p:nvPr>
        </p:nvSpPr>
        <p:spPr>
          <a:xfrm>
            <a:off x="457200" y="277813"/>
            <a:ext cx="8229600" cy="963612"/>
          </a:xfrm>
        </p:spPr>
        <p:txBody>
          <a:bodyPr/>
          <a:lstStyle/>
          <a:p>
            <a:pPr algn="r" eaLnBrk="1" hangingPunct="1"/>
            <a:r>
              <a:rPr lang="he-IL" altLang="en-US" sz="2800" smtClean="0"/>
              <a:t>דילמת האסירים</a:t>
            </a:r>
            <a:endParaRPr lang="en-US" altLang="en-US" sz="2800" smtClean="0"/>
          </a:p>
        </p:txBody>
      </p:sp>
      <p:graphicFrame>
        <p:nvGraphicFramePr>
          <p:cNvPr id="31778" name="Group 34"/>
          <p:cNvGraphicFramePr>
            <a:graphicFrameLocks noGrp="1"/>
          </p:cNvGraphicFramePr>
          <p:nvPr>
            <p:ph idx="1"/>
          </p:nvPr>
        </p:nvGraphicFramePr>
        <p:xfrm>
          <a:off x="1042988" y="1484313"/>
          <a:ext cx="7200900" cy="4516950"/>
        </p:xfrm>
        <a:graphic>
          <a:graphicData uri="http://schemas.openxmlformats.org/drawingml/2006/table">
            <a:tbl>
              <a:tblPr rtl="1"/>
              <a:tblGrid>
                <a:gridCol w="2400300">
                  <a:extLst>
                    <a:ext uri="{9D8B030D-6E8A-4147-A177-3AD203B41FA5}">
                      <a16:colId xmlns:a16="http://schemas.microsoft.com/office/drawing/2014/main" val="1619966202"/>
                    </a:ext>
                  </a:extLst>
                </a:gridCol>
                <a:gridCol w="2400300">
                  <a:extLst>
                    <a:ext uri="{9D8B030D-6E8A-4147-A177-3AD203B41FA5}">
                      <a16:colId xmlns:a16="http://schemas.microsoft.com/office/drawing/2014/main" val="1514796369"/>
                    </a:ext>
                  </a:extLst>
                </a:gridCol>
                <a:gridCol w="2400300">
                  <a:extLst>
                    <a:ext uri="{9D8B030D-6E8A-4147-A177-3AD203B41FA5}">
                      <a16:colId xmlns:a16="http://schemas.microsoft.com/office/drawing/2014/main" val="1880506375"/>
                    </a:ext>
                  </a:extLst>
                </a:gridCol>
              </a:tblGrid>
              <a:tr h="963000">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מודה</a:t>
                      </a: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(לא משת"פ)</a:t>
                      </a:r>
                      <a:endParaRPr kumimoji="0" lang="en-US"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689" marB="4568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לא מודה</a:t>
                      </a: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(משת"פ)</a:t>
                      </a:r>
                      <a:endParaRPr kumimoji="0" lang="en-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en-US"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689" marB="4568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52823326"/>
                  </a:ext>
                </a:extLst>
              </a:tr>
              <a:tr h="1639575">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32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32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20,0</a:t>
                      </a: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en-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689" marB="4568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32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1,1</a:t>
                      </a: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en-IL" altLang="en-US" sz="2000" b="1" i="0" u="none" strike="noStrike" cap="none" normalizeH="0" baseline="0" smtClean="0">
                        <a:ln>
                          <a:noFill/>
                        </a:ln>
                        <a:solidFill>
                          <a:schemeClr val="accent1"/>
                        </a:solidFill>
                        <a:effectLst/>
                        <a:latin typeface="Arial" panose="020B0604020202020204" pitchFamily="34" charset="0"/>
                        <a:cs typeface="Arial" panose="020B0604020202020204" pitchFamily="34" charset="0"/>
                      </a:endParaRP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לא מודה</a:t>
                      </a: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(משת"פ)</a:t>
                      </a: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en-IL" altLang="en-US" sz="32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689" marB="4568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36745461"/>
                  </a:ext>
                </a:extLst>
              </a:tr>
              <a:tr h="1913862">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32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10,10</a:t>
                      </a: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1800" b="1" i="0" u="none" strike="noStrike" cap="none" normalizeH="0" baseline="0" smtClean="0">
                        <a:ln>
                          <a:noFill/>
                        </a:ln>
                        <a:solidFill>
                          <a:schemeClr val="folHlink"/>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1800" b="1" i="0" u="none" strike="noStrike" cap="none" normalizeH="0" baseline="0" smtClean="0">
                        <a:ln>
                          <a:noFill/>
                        </a:ln>
                        <a:solidFill>
                          <a:schemeClr val="folHlink"/>
                        </a:solidFill>
                        <a:effectLst/>
                        <a:latin typeface="Arial" panose="020B0604020202020204" pitchFamily="34" charset="0"/>
                        <a:cs typeface="Arial" panose="020B0604020202020204" pitchFamily="34" charset="0"/>
                      </a:endParaRPr>
                    </a:p>
                  </a:txBody>
                  <a:tcPr marT="45689" marB="4568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32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0,20</a:t>
                      </a:r>
                      <a:endParaRPr kumimoji="0" lang="en-IL" altLang="en-US" sz="32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cs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17986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2558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27130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170238" algn="r" rtl="1"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מודה</a:t>
                      </a: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he-IL" altLang="en-US" sz="2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(לא משת"פ)</a:t>
                      </a:r>
                      <a:endParaRPr kumimoji="0" lang="he-IL" altLang="en-US" sz="32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he-IL" altLang="en-US" sz="32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en-IL" altLang="en-US" sz="2000" b="1" i="0" u="none" strike="noStrike" cap="none" normalizeH="0" baseline="0" smtClean="0">
                        <a:ln>
                          <a:noFill/>
                        </a:ln>
                        <a:solidFill>
                          <a:schemeClr val="folHlink"/>
                        </a:solidFill>
                        <a:effectLst/>
                        <a:latin typeface="Arial" panose="020B0604020202020204" pitchFamily="34" charset="0"/>
                        <a:cs typeface="Arial" panose="020B0604020202020204" pitchFamily="34" charset="0"/>
                      </a:endParaRPr>
                    </a:p>
                  </a:txBody>
                  <a:tcPr marT="45689" marB="4568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34383205"/>
                  </a:ext>
                </a:extLst>
              </a:tr>
            </a:tbl>
          </a:graphicData>
        </a:graphic>
      </p:graphicFrame>
      <p:pic>
        <p:nvPicPr>
          <p:cNvPr id="8214" name="Picture 21" descr="Punk Behind Bar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8888" y="333375"/>
            <a:ext cx="1079500"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77" name="Text Box 33"/>
          <p:cNvSpPr txBox="1">
            <a:spLocks noChangeArrowheads="1"/>
          </p:cNvSpPr>
          <p:nvPr/>
        </p:nvSpPr>
        <p:spPr bwMode="auto">
          <a:xfrm>
            <a:off x="3348038" y="3573463"/>
            <a:ext cx="24479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ClrTx/>
              <a:buSzTx/>
              <a:buFontTx/>
              <a:buNone/>
            </a:pPr>
            <a:r>
              <a:rPr lang="he-IL" altLang="en-US" sz="1800" b="1">
                <a:solidFill>
                  <a:schemeClr val="accent1"/>
                </a:solidFill>
              </a:rPr>
              <a:t>האופטימום של </a:t>
            </a:r>
            <a:r>
              <a:rPr lang="en-US" altLang="en-US" sz="1800" b="1">
                <a:solidFill>
                  <a:schemeClr val="accent1"/>
                </a:solidFill>
              </a:rPr>
              <a:t>Pareto</a:t>
            </a:r>
            <a:endParaRPr lang="en-US" altLang="en-US" sz="1800"/>
          </a:p>
        </p:txBody>
      </p:sp>
      <p:sp>
        <p:nvSpPr>
          <p:cNvPr id="8216" name="Text Box 35"/>
          <p:cNvSpPr txBox="1">
            <a:spLocks noChangeArrowheads="1"/>
          </p:cNvSpPr>
          <p:nvPr/>
        </p:nvSpPr>
        <p:spPr bwMode="auto">
          <a:xfrm>
            <a:off x="6084888" y="5445125"/>
            <a:ext cx="1943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altLang="en-US" sz="1800"/>
          </a:p>
        </p:txBody>
      </p:sp>
      <p:sp>
        <p:nvSpPr>
          <p:cNvPr id="31780" name="Text Box 36"/>
          <p:cNvSpPr txBox="1">
            <a:spLocks noChangeArrowheads="1"/>
          </p:cNvSpPr>
          <p:nvPr/>
        </p:nvSpPr>
        <p:spPr bwMode="auto">
          <a:xfrm>
            <a:off x="6084888" y="5445125"/>
            <a:ext cx="18716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he-IL" altLang="en-US" sz="1800" b="1">
                <a:solidFill>
                  <a:schemeClr val="accent2"/>
                </a:solidFill>
              </a:rPr>
              <a:t>שיווי משקל נאש</a:t>
            </a:r>
            <a:endParaRPr lang="en-US" altLang="en-US" sz="1800" b="1">
              <a:solidFill>
                <a:schemeClr val="accent2"/>
              </a:solidFill>
            </a:endParaRPr>
          </a:p>
        </p:txBody>
      </p:sp>
      <p:sp>
        <p:nvSpPr>
          <p:cNvPr id="8218" name="Text Box 37"/>
          <p:cNvSpPr txBox="1">
            <a:spLocks noChangeArrowheads="1"/>
          </p:cNvSpPr>
          <p:nvPr/>
        </p:nvSpPr>
        <p:spPr bwMode="auto">
          <a:xfrm>
            <a:off x="5559425" y="36655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altLang="en-US" sz="1800"/>
          </a:p>
        </p:txBody>
      </p:sp>
      <p:sp>
        <p:nvSpPr>
          <p:cNvPr id="8219" name="Footer Placeholder 1"/>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e-IL" altLang="en-US">
                <a:latin typeface="Garamond" panose="02020404030301010803" pitchFamily="18" charset="0"/>
              </a:rPr>
              <a:t>פרופ' שלמה מזרחי, אוניברסיטת חיפה   </a:t>
            </a:r>
            <a:r>
              <a:rPr lang="en-US" altLang="en-US">
                <a:latin typeface="Garamond" panose="02020404030301010803" pitchFamily="18" charset="0"/>
              </a:rPr>
              <a:t>shlomom@poli.haifa.ac.il</a:t>
            </a: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1746"/>
                                        </p:tgtEl>
                                        <p:attrNameLst>
                                          <p:attrName>style.visibility</p:attrName>
                                        </p:attrNameLst>
                                      </p:cBhvr>
                                      <p:to>
                                        <p:strVal val="visible"/>
                                      </p:to>
                                    </p:set>
                                    <p:animEffect transition="in" filter="blinds(horizontal)">
                                      <p:cBhvr>
                                        <p:cTn id="7" dur="500"/>
                                        <p:tgtEl>
                                          <p:spTgt spid="317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1778"/>
                                        </p:tgtEl>
                                        <p:attrNameLst>
                                          <p:attrName>style.visibility</p:attrName>
                                        </p:attrNameLst>
                                      </p:cBhvr>
                                      <p:to>
                                        <p:strVal val="visible"/>
                                      </p:to>
                                    </p:set>
                                    <p:animEffect transition="in" filter="checkerboard(across)">
                                      <p:cBhvr>
                                        <p:cTn id="12" dur="500"/>
                                        <p:tgtEl>
                                          <p:spTgt spid="3177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1777"/>
                                        </p:tgtEl>
                                        <p:attrNameLst>
                                          <p:attrName>style.visibility</p:attrName>
                                        </p:attrNameLst>
                                      </p:cBhvr>
                                      <p:to>
                                        <p:strVal val="visible"/>
                                      </p:to>
                                    </p:set>
                                    <p:anim calcmode="lin" valueType="num">
                                      <p:cBhvr additive="base">
                                        <p:cTn id="17" dur="500" fill="hold"/>
                                        <p:tgtEl>
                                          <p:spTgt spid="31777"/>
                                        </p:tgtEl>
                                        <p:attrNameLst>
                                          <p:attrName>ppt_x</p:attrName>
                                        </p:attrNameLst>
                                      </p:cBhvr>
                                      <p:tavLst>
                                        <p:tav tm="0">
                                          <p:val>
                                            <p:strVal val="#ppt_x"/>
                                          </p:val>
                                        </p:tav>
                                        <p:tav tm="100000">
                                          <p:val>
                                            <p:strVal val="#ppt_x"/>
                                          </p:val>
                                        </p:tav>
                                      </p:tavLst>
                                    </p:anim>
                                    <p:anim calcmode="lin" valueType="num">
                                      <p:cBhvr additive="base">
                                        <p:cTn id="18" dur="500" fill="hold"/>
                                        <p:tgtEl>
                                          <p:spTgt spid="31777"/>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31780"/>
                                        </p:tgtEl>
                                        <p:attrNameLst>
                                          <p:attrName>style.visibility</p:attrName>
                                        </p:attrNameLst>
                                      </p:cBhvr>
                                      <p:to>
                                        <p:strVal val="visible"/>
                                      </p:to>
                                    </p:set>
                                    <p:animEffect transition="in" filter="diamond(in)">
                                      <p:cBhvr>
                                        <p:cTn id="23" dur="2000"/>
                                        <p:tgtEl>
                                          <p:spTgt spid="317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P spid="31777" grpId="0"/>
      <p:bldP spid="3178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77813"/>
            <a:ext cx="8229600" cy="703262"/>
          </a:xfrm>
        </p:spPr>
        <p:txBody>
          <a:bodyPr/>
          <a:lstStyle/>
          <a:p>
            <a:pPr algn="r"/>
            <a:r>
              <a:rPr lang="he-IL" altLang="he-IL" sz="2400" smtClean="0"/>
              <a:t>כלכלה התנהגותית</a:t>
            </a:r>
          </a:p>
        </p:txBody>
      </p:sp>
      <p:sp>
        <p:nvSpPr>
          <p:cNvPr id="9219" name="Content Placeholder 2"/>
          <p:cNvSpPr>
            <a:spLocks noGrp="1"/>
          </p:cNvSpPr>
          <p:nvPr>
            <p:ph idx="1"/>
          </p:nvPr>
        </p:nvSpPr>
        <p:spPr>
          <a:xfrm>
            <a:off x="457200" y="836613"/>
            <a:ext cx="8229600" cy="5294312"/>
          </a:xfrm>
        </p:spPr>
        <p:txBody>
          <a:bodyPr/>
          <a:lstStyle/>
          <a:p>
            <a:r>
              <a:rPr lang="he-IL" altLang="he-IL" sz="1800" smtClean="0"/>
              <a:t>החל משנות ה־ 70 של המאה ה־ 20 החל צמד חוקרים חשובים מתחום הפסיכולוגיה - עמוס טברסקי ודניאל כהנמן - לחקור לעומק את סוגיית תהליכי קבלת החלטות בתנאֵי אי־ודאות, ובמיוחד הערכות סובייקטיביות של אי־ודאות אצל מקבלי החלטות.</a:t>
            </a:r>
          </a:p>
          <a:p>
            <a:endParaRPr lang="he-IL" altLang="he-IL" sz="1800" smtClean="0"/>
          </a:p>
          <a:p>
            <a:r>
              <a:rPr lang="he-IL" altLang="he-IL" sz="1800" smtClean="0"/>
              <a:t>טברסקי וכהנמן טענו, שבעיית הרציונליות נעוצה לא רק במוגבלות המשאבים האנושיים ובעובדה שבני האדם בסופו של דבר הם "אורגניזם בוחר", אלא בעצם מהותם של התהליכים הפסיכולוגיים שבבסיס קבלת ההחלטות של בני האדם, ובמיוחד ההיבטים האינטואיטיביים שבקבלת ההחלטות.</a:t>
            </a:r>
          </a:p>
          <a:p>
            <a:endParaRPr lang="he-IL" altLang="he-IL" sz="1800" smtClean="0"/>
          </a:p>
          <a:p>
            <a:r>
              <a:rPr lang="he-IL" altLang="he-IL" sz="1800" b="1" smtClean="0"/>
              <a:t>הסיבה הראשונה </a:t>
            </a:r>
            <a:r>
              <a:rPr lang="he-IL" altLang="he-IL" sz="1800" smtClean="0"/>
              <a:t>היא, שבני האדם רגישים יותר לשינויים כלכליים ואחרים במצבם, מאשר למצבים עצמם. עובדה זו אינה מובאת בחשבון בתורת התועלת ובמודל הרציונלי. לפיכך, התייחסותו של מקבל החלטות תהיה שונה לשתי חלופות שונות שתוחלתן זהה.</a:t>
            </a:r>
          </a:p>
          <a:p>
            <a:endParaRPr lang="he-IL" altLang="he-IL" sz="1800" smtClean="0"/>
          </a:p>
          <a:p>
            <a:r>
              <a:rPr lang="he-IL" altLang="he-IL" sz="1800" b="1" smtClean="0"/>
              <a:t>הסיבה השנייה </a:t>
            </a:r>
            <a:r>
              <a:rPr lang="he-IL" altLang="he-IL" sz="1800" smtClean="0"/>
              <a:t>היא, שבני האדם מייחסים חשיבות בתהליך קבלת ההחלטות לא רק למציאות בפועל, אלא גם לְמה שקורה במסגרת התיאור שהם מעניקים לאותה מציאות. אופן קבלת ההחלטות אצל אנשים אינו רציונלי מטבעו, ותלוי במידה לא מבוטלת בצורה שבה הוצגו הבעיה והחלופות לפני מקבל ההחלטות.</a:t>
            </a:r>
          </a:p>
        </p:txBody>
      </p:sp>
      <p:sp>
        <p:nvSpPr>
          <p:cNvPr id="4" name="Slide Number Placeholder 3"/>
          <p:cNvSpPr>
            <a:spLocks noGrp="1"/>
          </p:cNvSpPr>
          <p:nvPr>
            <p:ph type="sldNum" sz="quarter" idx="12"/>
          </p:nvPr>
        </p:nvSpPr>
        <p:spPr/>
        <p:txBody>
          <a:bodyPr/>
          <a:lstStyle/>
          <a:p>
            <a:pPr>
              <a:defRPr/>
            </a:pPr>
            <a:fld id="{9467F171-3B38-481A-9033-9D2383810BBD}" type="slidenum">
              <a:rPr lang="he-IL" altLang="en-US" smtClean="0"/>
              <a:pPr>
                <a:defRPr/>
              </a:pPr>
              <a:t>6</a:t>
            </a:fld>
            <a:endParaRPr lang="en-IL" altLang="en-US"/>
          </a:p>
        </p:txBody>
      </p:sp>
      <p:sp>
        <p:nvSpPr>
          <p:cNvPr id="9221" name="Footer Placeholder 1"/>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e-IL" altLang="en-US">
                <a:latin typeface="Garamond" panose="02020404030301010803" pitchFamily="18" charset="0"/>
              </a:rPr>
              <a:t>פרופ' שלמה מזרחי, אוניברסיטת חיפה   </a:t>
            </a:r>
            <a:r>
              <a:rPr lang="en-US" altLang="en-US">
                <a:latin typeface="Garamond" panose="02020404030301010803" pitchFamily="18" charset="0"/>
              </a:rPr>
              <a:t>shlomom@poli.haifa.ac.il</a:t>
            </a:r>
          </a:p>
        </p:txBody>
      </p:sp>
    </p:spTree>
  </p:cSld>
  <p:clrMapOvr>
    <a:masterClrMapping/>
  </p:clrMapOvr>
  <p:transition>
    <p:split orient="vert"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77813"/>
            <a:ext cx="8229600" cy="374650"/>
          </a:xfrm>
        </p:spPr>
        <p:txBody>
          <a:bodyPr/>
          <a:lstStyle/>
          <a:p>
            <a:pPr algn="r"/>
            <a:r>
              <a:rPr lang="he-IL" altLang="en-US" sz="2400" smtClean="0">
                <a:solidFill>
                  <a:srgbClr val="006633"/>
                </a:solidFill>
              </a:rPr>
              <a:t>תורת הערך או תורת הפרוספקטים </a:t>
            </a:r>
            <a:r>
              <a:rPr lang="en-US" altLang="en-US" sz="2400" smtClean="0">
                <a:solidFill>
                  <a:srgbClr val="006633"/>
                </a:solidFill>
              </a:rPr>
              <a:t>(Prospect theory)</a:t>
            </a:r>
            <a:endParaRPr lang="he-IL" altLang="he-IL" smtClean="0"/>
          </a:p>
        </p:txBody>
      </p:sp>
      <p:sp>
        <p:nvSpPr>
          <p:cNvPr id="10243" name="Content Placeholder 2"/>
          <p:cNvSpPr>
            <a:spLocks noGrp="1"/>
          </p:cNvSpPr>
          <p:nvPr>
            <p:ph idx="1"/>
          </p:nvPr>
        </p:nvSpPr>
        <p:spPr>
          <a:xfrm>
            <a:off x="250825" y="692150"/>
            <a:ext cx="8435975" cy="5438775"/>
          </a:xfrm>
        </p:spPr>
        <p:txBody>
          <a:bodyPr/>
          <a:lstStyle/>
          <a:p>
            <a:r>
              <a:rPr lang="he-IL" altLang="he-IL" sz="2000" b="1" smtClean="0"/>
              <a:t>עקומת ההסתברות הסובייקטיבית </a:t>
            </a:r>
            <a:r>
              <a:rPr lang="he-IL" altLang="he-IL" sz="2000" smtClean="0"/>
              <a:t>(עקומת שיקלול ההסתברויות), אשר עוסקת בהערכת סיכויים, ומוכיחה כיצד לרוב, אדם אינו בוחן הסתברות בצורה רציונלית גרידא. לכן, ההסתברויות הנמוכות נתפסות בעיניו כגבוהות יותר משהן באמת. כלומר, אנשים נוטים להפריז בהיתכנות של הסתברויות נמוכות.</a:t>
            </a:r>
          </a:p>
          <a:p>
            <a:endParaRPr lang="he-IL" altLang="he-IL" sz="2000" smtClean="0"/>
          </a:p>
          <a:p>
            <a:r>
              <a:rPr lang="he-IL" altLang="he-IL" sz="2000" b="1" smtClean="0"/>
              <a:t>עקומת הערך </a:t>
            </a:r>
            <a:r>
              <a:rPr lang="he-IL" altLang="he-IL" sz="2000" smtClean="0"/>
              <a:t>עוסקת בהבנת התוצאות של החלטותינו, ולה 3 תכונות עיקריות:</a:t>
            </a:r>
          </a:p>
          <a:p>
            <a:pPr lvl="1"/>
            <a:r>
              <a:rPr lang="he-IL" altLang="he-IL" sz="1800" b="1" smtClean="0"/>
              <a:t>התייחסות לשינויים במצב קיים</a:t>
            </a:r>
            <a:r>
              <a:rPr lang="he-IL" altLang="he-IL" sz="1800" smtClean="0"/>
              <a:t>. כלומר נקודת מוצא שאינה אפס, אלא נקודת מוצא קיימת.</a:t>
            </a:r>
          </a:p>
          <a:p>
            <a:pPr lvl="1"/>
            <a:r>
              <a:rPr lang="he-IL" altLang="he-IL" sz="1800" b="1" smtClean="0"/>
              <a:t>רגישות שולית פוחתת</a:t>
            </a:r>
            <a:r>
              <a:rPr lang="he-IL" altLang="he-IL" sz="1800" smtClean="0"/>
              <a:t>. הכוונה היא לכך, שלמרות שההנאה הכללית הולכת וגוברת ככל שיש ברשותנו יותר, כך גם ההנאה השולית הולכת ופוחתת. </a:t>
            </a:r>
          </a:p>
          <a:p>
            <a:pPr lvl="1"/>
            <a:r>
              <a:rPr lang="he-IL" altLang="he-IL" sz="1800" b="1" smtClean="0"/>
              <a:t>שנאת ההפסד</a:t>
            </a:r>
            <a:r>
              <a:rPr lang="he-IL" altLang="he-IL" sz="1800" smtClean="0"/>
              <a:t>. תכונה זו משקפת את העובדה, שעבור אותה כמות של הפסד או רווח תהיה רמת המרירות שיחוש האדם בגין הכישלון גבוהה מרמת ההנאה שיחוש בגין הצלחה. שנאת ההפסד גורמת לפרט לשקול הפסד מול רווח בצורה שאינה רציונלית. לכן, כאשר נצפה להשיג רווח כלשהו, לרוב נעדיף להבטיח את רווחינו ולהימנע מלקחת סיכונים. מנגד, כאשר נצפה רק הפסדים, נחשוש מהם, ולכן, לרוב, ניטה לקחת סיכונים. נטייה זו קשורה לתופעה המוכרת כ"אפקט הסטטוס קוו": מקבל ההחלטות מסרב להשתנות ולשנות את שיטותיו, הואיל והחשש שלו מפני הפסד גדול יותר ממידת ציפייתו לגבי סיכוייו להצליח.</a:t>
            </a:r>
          </a:p>
        </p:txBody>
      </p:sp>
      <p:sp>
        <p:nvSpPr>
          <p:cNvPr id="4" name="Slide Number Placeholder 3"/>
          <p:cNvSpPr>
            <a:spLocks noGrp="1"/>
          </p:cNvSpPr>
          <p:nvPr>
            <p:ph type="sldNum" sz="quarter" idx="12"/>
          </p:nvPr>
        </p:nvSpPr>
        <p:spPr/>
        <p:txBody>
          <a:bodyPr/>
          <a:lstStyle/>
          <a:p>
            <a:pPr>
              <a:defRPr/>
            </a:pPr>
            <a:fld id="{3B2787F8-4B2F-4549-BBE5-FA9B8110E6FA}" type="slidenum">
              <a:rPr lang="he-IL" altLang="en-US" smtClean="0"/>
              <a:pPr>
                <a:defRPr/>
              </a:pPr>
              <a:t>7</a:t>
            </a:fld>
            <a:endParaRPr lang="en-IL" altLang="en-US"/>
          </a:p>
        </p:txBody>
      </p:sp>
      <p:sp>
        <p:nvSpPr>
          <p:cNvPr id="10245" name="Footer Placeholder 1"/>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e-IL" altLang="en-US">
                <a:latin typeface="Garamond" panose="02020404030301010803" pitchFamily="18" charset="0"/>
              </a:rPr>
              <a:t>פרופ' שלמה מזרחי, אוניברסיטת חיפה   </a:t>
            </a:r>
            <a:r>
              <a:rPr lang="en-US" altLang="en-US">
                <a:latin typeface="Garamond" panose="02020404030301010803" pitchFamily="18" charset="0"/>
              </a:rPr>
              <a:t>shlomom@poli.haifa.ac.il</a:t>
            </a:r>
          </a:p>
        </p:txBody>
      </p:sp>
    </p:spTree>
  </p:cSld>
  <p:clrMapOvr>
    <a:masterClrMapping/>
  </p:clrMapOvr>
  <p:transition>
    <p:split orient="vert"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277813"/>
            <a:ext cx="8229600" cy="703262"/>
          </a:xfrm>
        </p:spPr>
        <p:txBody>
          <a:bodyPr/>
          <a:lstStyle/>
          <a:p>
            <a:pPr algn="r"/>
            <a:r>
              <a:rPr lang="he-IL" altLang="he-IL" sz="2400" smtClean="0"/>
              <a:t>הפרמטרים לניתוח זירת החלטה</a:t>
            </a:r>
          </a:p>
        </p:txBody>
      </p:sp>
      <p:sp>
        <p:nvSpPr>
          <p:cNvPr id="11267" name="Content Placeholder 2"/>
          <p:cNvSpPr>
            <a:spLocks noGrp="1"/>
          </p:cNvSpPr>
          <p:nvPr>
            <p:ph idx="1"/>
          </p:nvPr>
        </p:nvSpPr>
        <p:spPr>
          <a:xfrm>
            <a:off x="457200" y="1196975"/>
            <a:ext cx="8229600" cy="4933950"/>
          </a:xfrm>
        </p:spPr>
        <p:txBody>
          <a:bodyPr/>
          <a:lstStyle/>
          <a:p>
            <a:r>
              <a:rPr lang="he-IL" altLang="he-IL" sz="2000" smtClean="0"/>
              <a:t>הגדרת הבעיה ומקורותיה</a:t>
            </a:r>
          </a:p>
          <a:p>
            <a:endParaRPr lang="he-IL" altLang="he-IL" sz="2000" smtClean="0"/>
          </a:p>
          <a:p>
            <a:r>
              <a:rPr lang="he-IL" altLang="he-IL" sz="2000" smtClean="0"/>
              <a:t>הגדרת המצב המוסדי – כללים, ארגונים מעורבים</a:t>
            </a:r>
          </a:p>
          <a:p>
            <a:endParaRPr lang="he-IL" altLang="he-IL" sz="2000" smtClean="0"/>
          </a:p>
          <a:p>
            <a:r>
              <a:rPr lang="he-IL" altLang="he-IL" sz="2000" smtClean="0"/>
              <a:t>מיפוי השחקנים – זהות השחקנים, אינטרסים (עלות-תועלת) ומטרות</a:t>
            </a:r>
          </a:p>
          <a:p>
            <a:endParaRPr lang="he-IL" altLang="he-IL" sz="2000" smtClean="0"/>
          </a:p>
          <a:p>
            <a:r>
              <a:rPr lang="he-IL" altLang="he-IL" sz="2000" smtClean="0"/>
              <a:t>מיפוי יחסי הגומלין בין השחקנים – כפיפות, שיתוף פעולה, סמכות, אחריות</a:t>
            </a:r>
          </a:p>
          <a:p>
            <a:endParaRPr lang="he-IL" altLang="he-IL" sz="2000" smtClean="0"/>
          </a:p>
          <a:p>
            <a:r>
              <a:rPr lang="he-IL" altLang="he-IL" sz="2000" smtClean="0"/>
              <a:t>איתור שחקני מפתח ויזמים</a:t>
            </a:r>
          </a:p>
          <a:p>
            <a:endParaRPr lang="he-IL" altLang="he-IL" sz="2000" smtClean="0"/>
          </a:p>
          <a:p>
            <a:r>
              <a:rPr lang="he-IL" altLang="he-IL" sz="2000" smtClean="0"/>
              <a:t>הגדרת אופי מצב ההחלטה – מידת אי הוודאות, שיתופי/לא שיתופי, מידת בידוד המצב מהשפעות חיצוניות, מידת האוטונומיה בקבלת החלטה (אינפורמציה, ייעוץ, החלטה), רמת הסיכון ותפיסת הסיכון, מידת הדחיפות ותפיסת הזמן.</a:t>
            </a:r>
          </a:p>
        </p:txBody>
      </p:sp>
      <p:sp>
        <p:nvSpPr>
          <p:cNvPr id="4" name="Slide Number Placeholder 3"/>
          <p:cNvSpPr>
            <a:spLocks noGrp="1"/>
          </p:cNvSpPr>
          <p:nvPr>
            <p:ph type="sldNum" sz="quarter" idx="12"/>
          </p:nvPr>
        </p:nvSpPr>
        <p:spPr/>
        <p:txBody>
          <a:bodyPr/>
          <a:lstStyle/>
          <a:p>
            <a:pPr>
              <a:defRPr/>
            </a:pPr>
            <a:fld id="{18D687BB-9B5B-4214-A546-9D22CA7AC784}" type="slidenum">
              <a:rPr lang="he-IL" altLang="en-US" smtClean="0"/>
              <a:pPr>
                <a:defRPr/>
              </a:pPr>
              <a:t>8</a:t>
            </a:fld>
            <a:endParaRPr lang="en-IL" altLang="en-US"/>
          </a:p>
        </p:txBody>
      </p:sp>
      <p:sp>
        <p:nvSpPr>
          <p:cNvPr id="11269" name="Footer Placeholder 1"/>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e-IL" altLang="en-US">
                <a:latin typeface="Garamond" panose="02020404030301010803" pitchFamily="18" charset="0"/>
              </a:rPr>
              <a:t>פרופ' שלמה מזרחי, אוניברסיטת חיפה   </a:t>
            </a:r>
            <a:r>
              <a:rPr lang="en-US" altLang="en-US">
                <a:latin typeface="Garamond" panose="02020404030301010803" pitchFamily="18" charset="0"/>
              </a:rPr>
              <a:t>shlomom@poli.haifa.ac.il</a:t>
            </a:r>
          </a:p>
        </p:txBody>
      </p:sp>
    </p:spTree>
  </p:cSld>
  <p:clrMapOvr>
    <a:masterClrMapping/>
  </p:clrMapOvr>
  <p:transition>
    <p:split orient="vert"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7813"/>
            <a:ext cx="8229600" cy="630237"/>
          </a:xfrm>
        </p:spPr>
        <p:txBody>
          <a:bodyPr/>
          <a:lstStyle/>
          <a:p>
            <a:pPr algn="r"/>
            <a:r>
              <a:rPr lang="he-IL" altLang="he-IL" sz="2400" smtClean="0"/>
              <a:t>ניתוח משחקים לא שיתופיים</a:t>
            </a:r>
          </a:p>
        </p:txBody>
      </p:sp>
      <p:sp>
        <p:nvSpPr>
          <p:cNvPr id="12291" name="Content Placeholder 2"/>
          <p:cNvSpPr>
            <a:spLocks noGrp="1"/>
          </p:cNvSpPr>
          <p:nvPr>
            <p:ph idx="1"/>
          </p:nvPr>
        </p:nvSpPr>
        <p:spPr>
          <a:xfrm>
            <a:off x="457200" y="1125538"/>
            <a:ext cx="8229600" cy="5005387"/>
          </a:xfrm>
        </p:spPr>
        <p:txBody>
          <a:bodyPr/>
          <a:lstStyle/>
          <a:p>
            <a:r>
              <a:rPr lang="he-IL" altLang="he-IL" sz="2000" smtClean="0"/>
              <a:t>מצבי קונפליקט ניתנים לתיאור ע"י משחקים לא שיתופיים שבהם אין הסכמה על כללי המשחק העקרוניים.</a:t>
            </a:r>
          </a:p>
          <a:p>
            <a:endParaRPr lang="he-IL" altLang="he-IL" sz="2000" smtClean="0"/>
          </a:p>
          <a:p>
            <a:r>
              <a:rPr lang="he-IL" altLang="he-IL" sz="2000" smtClean="0"/>
              <a:t>המשחק צריך להגדיר את השחקנים, האסטרטגיות שלהם ופונקציה התועלת.</a:t>
            </a:r>
          </a:p>
          <a:p>
            <a:endParaRPr lang="he-IL" altLang="he-IL" sz="2000" smtClean="0"/>
          </a:p>
          <a:p>
            <a:r>
              <a:rPr lang="he-IL" altLang="he-IL" sz="2000" smtClean="0"/>
              <a:t>ניתן להציג פונקציית תועלת באמצעות נתונים מספריים על העלות והתועלת, באמצעות נוסחה מתמטית כללית ובאמצעות הצגת סדר ההעדפות של השחקנים.  </a:t>
            </a:r>
          </a:p>
          <a:p>
            <a:endParaRPr lang="he-IL" altLang="he-IL" sz="2000" smtClean="0"/>
          </a:p>
          <a:p>
            <a:r>
              <a:rPr lang="he-IL" altLang="he-IL" sz="2000" smtClean="0"/>
              <a:t>אנו נשתמש בהצגת סדר ההעדפות כאשר בהתאם למספר התוצאות האפשריות, הסיפרה הגדולה ביותר מייצגת את התועלת הגדולה ביותר. לדוגמא, עבור 2 שחקנים עם 2 אסטרטגיות לכל אחד יש 4 תוצאות אפשריות ואז התוצאה שממנה התועלת הגדולה ביותר (בניכוי העלות) תקבל ערך 4 ואז בסדר יורד עד התוצאה הגרועה ביותר שתקבל ערך 1. </a:t>
            </a:r>
          </a:p>
        </p:txBody>
      </p:sp>
      <p:sp>
        <p:nvSpPr>
          <p:cNvPr id="4" name="Slide Number Placeholder 3"/>
          <p:cNvSpPr>
            <a:spLocks noGrp="1"/>
          </p:cNvSpPr>
          <p:nvPr>
            <p:ph type="sldNum" sz="quarter" idx="12"/>
          </p:nvPr>
        </p:nvSpPr>
        <p:spPr/>
        <p:txBody>
          <a:bodyPr/>
          <a:lstStyle/>
          <a:p>
            <a:pPr>
              <a:defRPr/>
            </a:pPr>
            <a:fld id="{704BD87E-C4DD-4C8D-A3FF-1E3750B938DA}" type="slidenum">
              <a:rPr lang="he-IL" altLang="en-US" smtClean="0"/>
              <a:pPr>
                <a:defRPr/>
              </a:pPr>
              <a:t>9</a:t>
            </a:fld>
            <a:endParaRPr lang="en-IL" altLang="en-US"/>
          </a:p>
        </p:txBody>
      </p:sp>
      <p:sp>
        <p:nvSpPr>
          <p:cNvPr id="12293" name="Footer Placeholder 1"/>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e-IL" altLang="en-US">
                <a:latin typeface="Garamond" panose="02020404030301010803" pitchFamily="18" charset="0"/>
              </a:rPr>
              <a:t>פרופ' שלמה מזרחי, אוניברסיטת חיפה   </a:t>
            </a:r>
            <a:r>
              <a:rPr lang="en-US" altLang="en-US">
                <a:latin typeface="Garamond" panose="02020404030301010803" pitchFamily="18" charset="0"/>
              </a:rPr>
              <a:t>shlomom@poli.haifa.ac.il</a:t>
            </a:r>
          </a:p>
        </p:txBody>
      </p:sp>
    </p:spTree>
  </p:cSld>
  <p:clrMapOvr>
    <a:masterClrMapping/>
  </p:clrMapOvr>
  <p:transition>
    <p:split orient="vert" dir="in"/>
  </p:transition>
  <p:timing>
    <p:tnLst>
      <p:par>
        <p:cTn id="1" dur="indefinite" restart="never" nodeType="tmRoot"/>
      </p:par>
    </p:tnLst>
  </p:timing>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he-IL"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he-IL"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Edge</Template>
  <TotalTime>380</TotalTime>
  <Words>2322</Words>
  <Application>Microsoft Office PowerPoint</Application>
  <PresentationFormat>On-screen Show (4:3)</PresentationFormat>
  <Paragraphs>347</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Garamond</vt:lpstr>
      <vt:lpstr>Times New Roman</vt:lpstr>
      <vt:lpstr>Wingdings</vt:lpstr>
      <vt:lpstr>Edge</vt:lpstr>
      <vt:lpstr>שיעור 6-7 – חשיבה אסטרטגית וניתוח זירת החלטה; תורת המשחקים, תיאור וניתוח מצבי קונפליקט</vt:lpstr>
      <vt:lpstr> תיאורית הבחירה הרציונאלית  </vt:lpstr>
      <vt:lpstr>פרדוקס הבחירה (מעגליות)</vt:lpstr>
      <vt:lpstr>תורת המשחקים    </vt:lpstr>
      <vt:lpstr>דילמת האסירים</vt:lpstr>
      <vt:lpstr>כלכלה התנהגותית</vt:lpstr>
      <vt:lpstr>תורת הערך או תורת הפרוספקטים (Prospect theory)</vt:lpstr>
      <vt:lpstr>הפרמטרים לניתוח זירת החלטה</vt:lpstr>
      <vt:lpstr>ניתוח משחקים לא שיתופיים</vt:lpstr>
      <vt:lpstr>דילמת האסירים </vt:lpstr>
      <vt:lpstr>דילמת האסירים חלקית – משחק סכום קבוע </vt:lpstr>
      <vt:lpstr>דילמת האסירים עם עוצמת קונפליקט גדולה במיוחד </vt:lpstr>
      <vt:lpstr>פתרונות לדילמת האסירים</vt:lpstr>
      <vt:lpstr>משחק הפחדן (Chicken)  </vt:lpstr>
      <vt:lpstr>משחק הפחדן</vt:lpstr>
      <vt:lpstr>משחק א-סמטרי: הפחדן / דילמת האסירים</vt:lpstr>
      <vt:lpstr>פתרונות באמצעות ביטול המשחק</vt:lpstr>
      <vt:lpstr>מודלים סטטיים לבעיות מיקוח ומו'מ</vt:lpstr>
      <vt:lpstr>משחקים דינמיים ומושגי פתרון</vt:lpstr>
      <vt:lpstr>תיאורית הצעדים של ברמס ((Theory of Moves - TOM </vt:lpstr>
      <vt:lpstr>PowerPoint Presentation</vt:lpstr>
      <vt:lpstr>PowerPoint Presentation</vt:lpstr>
      <vt:lpstr>דוגמת מיקוח בין שני פוליטיקאים (נתניהו ולוי) על הצטרפות של מפלגה קטנה למפלגה גדולה </vt:lpstr>
      <vt:lpstr>PowerPoint Presentation</vt:lpstr>
      <vt:lpstr>הצורה הדינמית</vt:lpstr>
      <vt:lpstr>ניתוח TOM</vt:lpstr>
      <vt:lpstr>פעולה קולקטיבית</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הקדמה</dc:title>
  <dc:creator>horovitz</dc:creator>
  <cp:lastModifiedBy>Windows User</cp:lastModifiedBy>
  <cp:revision>58</cp:revision>
  <dcterms:created xsi:type="dcterms:W3CDTF">2007-12-31T09:19:51Z</dcterms:created>
  <dcterms:modified xsi:type="dcterms:W3CDTF">2019-12-12T07:32:17Z</dcterms:modified>
</cp:coreProperties>
</file>