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64" r:id="rId3"/>
    <p:sldId id="259" r:id="rId4"/>
    <p:sldId id="260" r:id="rId5"/>
    <p:sldId id="266" r:id="rId6"/>
    <p:sldId id="265" r:id="rId7"/>
    <p:sldId id="262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ללא כותרת" id="{0447BDD7-52DE-4DA0-B0D0-FB1754CA9943}">
          <p14:sldIdLst>
            <p14:sldId id="263"/>
            <p14:sldId id="264"/>
            <p14:sldId id="259"/>
            <p14:sldId id="260"/>
            <p14:sldId id="266"/>
            <p14:sldId id="265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43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4E8149-ADB3-49DD-849E-0EAC37498814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DE5346A7-2148-44CC-B796-5E5288AA17F2}">
      <dgm:prSet phldrT="[טקסט]" custT="1"/>
      <dgm:spPr/>
      <dgm:t>
        <a:bodyPr/>
        <a:lstStyle/>
        <a:p>
          <a:pPr rtl="1"/>
          <a:r>
            <a:rPr lang="he-IL" sz="1400" b="1" dirty="0"/>
            <a:t>האיום האיראני</a:t>
          </a:r>
        </a:p>
      </dgm:t>
    </dgm:pt>
    <dgm:pt modelId="{01BECF3A-B548-4DEA-8BE9-DA5E57233BCF}" type="parTrans" cxnId="{F0E6770A-12A5-4AB3-997B-76C9E37D215E}">
      <dgm:prSet/>
      <dgm:spPr/>
      <dgm:t>
        <a:bodyPr/>
        <a:lstStyle/>
        <a:p>
          <a:pPr rtl="1"/>
          <a:endParaRPr lang="he-IL" sz="1400" b="1"/>
        </a:p>
      </dgm:t>
    </dgm:pt>
    <dgm:pt modelId="{A0237AB5-5F4E-4637-B38B-D26630068627}" type="sibTrans" cxnId="{F0E6770A-12A5-4AB3-997B-76C9E37D215E}">
      <dgm:prSet/>
      <dgm:spPr/>
      <dgm:t>
        <a:bodyPr/>
        <a:lstStyle/>
        <a:p>
          <a:pPr rtl="1"/>
          <a:endParaRPr lang="he-IL" sz="1400" b="1"/>
        </a:p>
      </dgm:t>
    </dgm:pt>
    <dgm:pt modelId="{F526CB3C-A9DF-4294-9C27-16E4C6742AB9}">
      <dgm:prSet phldrT="[טקסט]" custT="1"/>
      <dgm:spPr/>
      <dgm:t>
        <a:bodyPr/>
        <a:lstStyle/>
        <a:p>
          <a:pPr rtl="1"/>
          <a:r>
            <a:rPr lang="he-IL" sz="1300" b="1" dirty="0"/>
            <a:t>מעצמה אזורית/מובילה של המדינות הסוניות</a:t>
          </a:r>
        </a:p>
      </dgm:t>
    </dgm:pt>
    <dgm:pt modelId="{56186159-2E77-4A21-A6CE-F980B233FBB9}" type="parTrans" cxnId="{0480C070-6995-4B58-995F-1E6F2C2EB654}">
      <dgm:prSet/>
      <dgm:spPr/>
      <dgm:t>
        <a:bodyPr/>
        <a:lstStyle/>
        <a:p>
          <a:pPr rtl="1"/>
          <a:endParaRPr lang="he-IL" sz="1400" b="1"/>
        </a:p>
      </dgm:t>
    </dgm:pt>
    <dgm:pt modelId="{22774637-46B8-43DE-905D-878624FCCED7}" type="sibTrans" cxnId="{0480C070-6995-4B58-995F-1E6F2C2EB654}">
      <dgm:prSet/>
      <dgm:spPr/>
      <dgm:t>
        <a:bodyPr/>
        <a:lstStyle/>
        <a:p>
          <a:pPr rtl="1"/>
          <a:endParaRPr lang="he-IL" sz="1400" b="1"/>
        </a:p>
      </dgm:t>
    </dgm:pt>
    <dgm:pt modelId="{85C5DEC6-C5C5-430B-801F-FF694354E996}">
      <dgm:prSet phldrT="[טקסט]" custT="1"/>
      <dgm:spPr/>
      <dgm:t>
        <a:bodyPr/>
        <a:lstStyle/>
        <a:p>
          <a:pPr rtl="1"/>
          <a:r>
            <a:rPr lang="he-IL" sz="1400" b="1" dirty="0"/>
            <a:t>אסטרטגיית 2030</a:t>
          </a:r>
        </a:p>
      </dgm:t>
    </dgm:pt>
    <dgm:pt modelId="{A8EDEBE8-59D8-4D3F-B1FC-9B147BCC7B51}" type="parTrans" cxnId="{8DC54D32-27CC-4749-B58D-09B686322713}">
      <dgm:prSet/>
      <dgm:spPr/>
      <dgm:t>
        <a:bodyPr/>
        <a:lstStyle/>
        <a:p>
          <a:pPr rtl="1"/>
          <a:endParaRPr lang="he-IL" sz="1400" b="1"/>
        </a:p>
      </dgm:t>
    </dgm:pt>
    <dgm:pt modelId="{7DEFBC7C-72B6-4EE4-BA60-EC99612666DF}" type="sibTrans" cxnId="{8DC54D32-27CC-4749-B58D-09B686322713}">
      <dgm:prSet/>
      <dgm:spPr/>
      <dgm:t>
        <a:bodyPr/>
        <a:lstStyle/>
        <a:p>
          <a:pPr rtl="1"/>
          <a:endParaRPr lang="he-IL" sz="1400" b="1"/>
        </a:p>
      </dgm:t>
    </dgm:pt>
    <dgm:pt modelId="{854E9E3B-3308-4A9F-86B2-73509961BACE}" type="pres">
      <dgm:prSet presAssocID="{9E4E8149-ADB3-49DD-849E-0EAC37498814}" presName="compositeShape" presStyleCnt="0">
        <dgm:presLayoutVars>
          <dgm:chMax val="7"/>
          <dgm:dir/>
          <dgm:resizeHandles val="exact"/>
        </dgm:presLayoutVars>
      </dgm:prSet>
      <dgm:spPr/>
    </dgm:pt>
    <dgm:pt modelId="{453FF99E-A4E2-4CEF-8465-BC705A86BCF0}" type="pres">
      <dgm:prSet presAssocID="{DE5346A7-2148-44CC-B796-5E5288AA17F2}" presName="circ1" presStyleLbl="vennNode1" presStyleIdx="0" presStyleCnt="3"/>
      <dgm:spPr/>
    </dgm:pt>
    <dgm:pt modelId="{11283B0C-CE58-4AF0-AB97-B3B4DFDCE6D8}" type="pres">
      <dgm:prSet presAssocID="{DE5346A7-2148-44CC-B796-5E5288AA17F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B07758F-23A7-4214-8F19-066980945B82}" type="pres">
      <dgm:prSet presAssocID="{F526CB3C-A9DF-4294-9C27-16E4C6742AB9}" presName="circ2" presStyleLbl="vennNode1" presStyleIdx="1" presStyleCnt="3"/>
      <dgm:spPr/>
    </dgm:pt>
    <dgm:pt modelId="{438C24AA-AF80-4FD3-AA3C-F241FD25ADA9}" type="pres">
      <dgm:prSet presAssocID="{F526CB3C-A9DF-4294-9C27-16E4C6742AB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BE35868-4F12-4184-95F1-360611BF86E7}" type="pres">
      <dgm:prSet presAssocID="{85C5DEC6-C5C5-430B-801F-FF694354E996}" presName="circ3" presStyleLbl="vennNode1" presStyleIdx="2" presStyleCnt="3"/>
      <dgm:spPr/>
    </dgm:pt>
    <dgm:pt modelId="{7527EB07-17E1-4A26-895E-50DD62A088B3}" type="pres">
      <dgm:prSet presAssocID="{85C5DEC6-C5C5-430B-801F-FF694354E99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0E6770A-12A5-4AB3-997B-76C9E37D215E}" srcId="{9E4E8149-ADB3-49DD-849E-0EAC37498814}" destId="{DE5346A7-2148-44CC-B796-5E5288AA17F2}" srcOrd="0" destOrd="0" parTransId="{01BECF3A-B548-4DEA-8BE9-DA5E57233BCF}" sibTransId="{A0237AB5-5F4E-4637-B38B-D26630068627}"/>
    <dgm:cxn modelId="{A2B41D1C-02D0-4603-B160-039BA0FBEAA4}" type="presOf" srcId="{85C5DEC6-C5C5-430B-801F-FF694354E996}" destId="{7527EB07-17E1-4A26-895E-50DD62A088B3}" srcOrd="1" destOrd="0" presId="urn:microsoft.com/office/officeart/2005/8/layout/venn1"/>
    <dgm:cxn modelId="{499B3A2B-1702-4110-AEAC-41507D214BBD}" type="presOf" srcId="{DE5346A7-2148-44CC-B796-5E5288AA17F2}" destId="{11283B0C-CE58-4AF0-AB97-B3B4DFDCE6D8}" srcOrd="1" destOrd="0" presId="urn:microsoft.com/office/officeart/2005/8/layout/venn1"/>
    <dgm:cxn modelId="{8DC54D32-27CC-4749-B58D-09B686322713}" srcId="{9E4E8149-ADB3-49DD-849E-0EAC37498814}" destId="{85C5DEC6-C5C5-430B-801F-FF694354E996}" srcOrd="2" destOrd="0" parTransId="{A8EDEBE8-59D8-4D3F-B1FC-9B147BCC7B51}" sibTransId="{7DEFBC7C-72B6-4EE4-BA60-EC99612666DF}"/>
    <dgm:cxn modelId="{7F6FA735-2538-41FD-9ECD-FF30A69248C3}" type="presOf" srcId="{F526CB3C-A9DF-4294-9C27-16E4C6742AB9}" destId="{438C24AA-AF80-4FD3-AA3C-F241FD25ADA9}" srcOrd="1" destOrd="0" presId="urn:microsoft.com/office/officeart/2005/8/layout/venn1"/>
    <dgm:cxn modelId="{BEB6EC6A-FBFB-4FB8-988F-134D7BA4C8EB}" type="presOf" srcId="{F526CB3C-A9DF-4294-9C27-16E4C6742AB9}" destId="{EB07758F-23A7-4214-8F19-066980945B82}" srcOrd="0" destOrd="0" presId="urn:microsoft.com/office/officeart/2005/8/layout/venn1"/>
    <dgm:cxn modelId="{0480C070-6995-4B58-995F-1E6F2C2EB654}" srcId="{9E4E8149-ADB3-49DD-849E-0EAC37498814}" destId="{F526CB3C-A9DF-4294-9C27-16E4C6742AB9}" srcOrd="1" destOrd="0" parTransId="{56186159-2E77-4A21-A6CE-F980B233FBB9}" sibTransId="{22774637-46B8-43DE-905D-878624FCCED7}"/>
    <dgm:cxn modelId="{B0252256-E000-47DB-B08C-CCFAA4314937}" type="presOf" srcId="{85C5DEC6-C5C5-430B-801F-FF694354E996}" destId="{FBE35868-4F12-4184-95F1-360611BF86E7}" srcOrd="0" destOrd="0" presId="urn:microsoft.com/office/officeart/2005/8/layout/venn1"/>
    <dgm:cxn modelId="{730AA8A1-4C54-4069-BA14-14E75A06B873}" type="presOf" srcId="{DE5346A7-2148-44CC-B796-5E5288AA17F2}" destId="{453FF99E-A4E2-4CEF-8465-BC705A86BCF0}" srcOrd="0" destOrd="0" presId="urn:microsoft.com/office/officeart/2005/8/layout/venn1"/>
    <dgm:cxn modelId="{CA53B0DB-3381-46ED-9EC1-5775F1D02FDD}" type="presOf" srcId="{9E4E8149-ADB3-49DD-849E-0EAC37498814}" destId="{854E9E3B-3308-4A9F-86B2-73509961BACE}" srcOrd="0" destOrd="0" presId="urn:microsoft.com/office/officeart/2005/8/layout/venn1"/>
    <dgm:cxn modelId="{FD66F907-F48F-4F3B-8E5C-15D36CF6AA18}" type="presParOf" srcId="{854E9E3B-3308-4A9F-86B2-73509961BACE}" destId="{453FF99E-A4E2-4CEF-8465-BC705A86BCF0}" srcOrd="0" destOrd="0" presId="urn:microsoft.com/office/officeart/2005/8/layout/venn1"/>
    <dgm:cxn modelId="{CE4F4D04-7882-4CD5-A604-AFDAE87B02D6}" type="presParOf" srcId="{854E9E3B-3308-4A9F-86B2-73509961BACE}" destId="{11283B0C-CE58-4AF0-AB97-B3B4DFDCE6D8}" srcOrd="1" destOrd="0" presId="urn:microsoft.com/office/officeart/2005/8/layout/venn1"/>
    <dgm:cxn modelId="{0751F524-CC0D-4C0C-A44F-D4BA0A68DAD0}" type="presParOf" srcId="{854E9E3B-3308-4A9F-86B2-73509961BACE}" destId="{EB07758F-23A7-4214-8F19-066980945B82}" srcOrd="2" destOrd="0" presId="urn:microsoft.com/office/officeart/2005/8/layout/venn1"/>
    <dgm:cxn modelId="{23AF6FBC-D2F1-4775-AEAC-678F5691DC30}" type="presParOf" srcId="{854E9E3B-3308-4A9F-86B2-73509961BACE}" destId="{438C24AA-AF80-4FD3-AA3C-F241FD25ADA9}" srcOrd="3" destOrd="0" presId="urn:microsoft.com/office/officeart/2005/8/layout/venn1"/>
    <dgm:cxn modelId="{C8381F0A-3FF0-491E-90F0-410A64BAB891}" type="presParOf" srcId="{854E9E3B-3308-4A9F-86B2-73509961BACE}" destId="{FBE35868-4F12-4184-95F1-360611BF86E7}" srcOrd="4" destOrd="0" presId="urn:microsoft.com/office/officeart/2005/8/layout/venn1"/>
    <dgm:cxn modelId="{588515DE-1CE6-47AD-98CF-A160F6648394}" type="presParOf" srcId="{854E9E3B-3308-4A9F-86B2-73509961BACE}" destId="{7527EB07-17E1-4A26-895E-50DD62A088B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39E676-49F1-4E10-AF1A-1C228FD75B7A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F18C61-6CE3-42BC-B628-48E876030894}">
      <dgm:prSet phldrT="[Text]"/>
      <dgm:spPr/>
      <dgm:t>
        <a:bodyPr/>
        <a:lstStyle/>
        <a:p>
          <a:r>
            <a:rPr lang="he-IL" dirty="0"/>
            <a:t>כיווני פעולה</a:t>
          </a:r>
          <a:endParaRPr lang="en-US" dirty="0"/>
        </a:p>
      </dgm:t>
    </dgm:pt>
    <dgm:pt modelId="{77C55DD6-0D89-439F-AB89-7CF0ACEFD06A}" type="parTrans" cxnId="{89C52B53-B9B2-4849-B2A3-87AADAFB8A33}">
      <dgm:prSet/>
      <dgm:spPr/>
      <dgm:t>
        <a:bodyPr/>
        <a:lstStyle/>
        <a:p>
          <a:endParaRPr lang="en-US"/>
        </a:p>
      </dgm:t>
    </dgm:pt>
    <dgm:pt modelId="{3CDC1ED2-B095-48D4-AD69-C97D8568E54A}" type="sibTrans" cxnId="{89C52B53-B9B2-4849-B2A3-87AADAFB8A33}">
      <dgm:prSet/>
      <dgm:spPr/>
      <dgm:t>
        <a:bodyPr/>
        <a:lstStyle/>
        <a:p>
          <a:endParaRPr lang="en-US"/>
        </a:p>
      </dgm:t>
    </dgm:pt>
    <dgm:pt modelId="{E50C7C95-06FC-4DD7-AE65-DAC23EAB869A}">
      <dgm:prSet phldrT="[Text]"/>
      <dgm:spPr/>
      <dgm:t>
        <a:bodyPr/>
        <a:lstStyle/>
        <a:p>
          <a:r>
            <a:rPr lang="he-IL" dirty="0"/>
            <a:t>ציר </a:t>
          </a:r>
          <a:r>
            <a:rPr lang="he-IL" dirty="0" err="1"/>
            <a:t>מיידי</a:t>
          </a:r>
          <a:endParaRPr lang="en-US" dirty="0"/>
        </a:p>
      </dgm:t>
    </dgm:pt>
    <dgm:pt modelId="{ED9A4D48-4C12-4792-A37A-2C4820D12A18}" type="parTrans" cxnId="{A12AB8E5-7CB4-4300-B801-0CDAFA9DE425}">
      <dgm:prSet/>
      <dgm:spPr/>
      <dgm:t>
        <a:bodyPr/>
        <a:lstStyle/>
        <a:p>
          <a:endParaRPr lang="en-US"/>
        </a:p>
      </dgm:t>
    </dgm:pt>
    <dgm:pt modelId="{76FB9FA7-A2CE-4598-A315-CFFF4E1AFCF0}" type="sibTrans" cxnId="{A12AB8E5-7CB4-4300-B801-0CDAFA9DE425}">
      <dgm:prSet/>
      <dgm:spPr/>
      <dgm:t>
        <a:bodyPr/>
        <a:lstStyle/>
        <a:p>
          <a:endParaRPr lang="en-US"/>
        </a:p>
      </dgm:t>
    </dgm:pt>
    <dgm:pt modelId="{71277AAF-A752-42A9-9765-77787D5C94E5}">
      <dgm:prSet phldrT="[Text]"/>
      <dgm:spPr/>
      <dgm:t>
        <a:bodyPr/>
        <a:lstStyle/>
        <a:p>
          <a:r>
            <a:rPr lang="he-IL" dirty="0"/>
            <a:t>ציר מושהה</a:t>
          </a:r>
          <a:endParaRPr lang="en-US" dirty="0"/>
        </a:p>
      </dgm:t>
    </dgm:pt>
    <dgm:pt modelId="{EB1F53CE-3115-4FC7-9823-51A3139B4C3C}" type="parTrans" cxnId="{B0768033-B4C8-4347-938D-27E1137624BB}">
      <dgm:prSet/>
      <dgm:spPr/>
      <dgm:t>
        <a:bodyPr/>
        <a:lstStyle/>
        <a:p>
          <a:endParaRPr lang="en-US"/>
        </a:p>
      </dgm:t>
    </dgm:pt>
    <dgm:pt modelId="{0D4FEED6-5448-4326-B9FF-99EA08848382}" type="sibTrans" cxnId="{B0768033-B4C8-4347-938D-27E1137624BB}">
      <dgm:prSet/>
      <dgm:spPr/>
      <dgm:t>
        <a:bodyPr/>
        <a:lstStyle/>
        <a:p>
          <a:endParaRPr lang="en-US"/>
        </a:p>
      </dgm:t>
    </dgm:pt>
    <dgm:pt modelId="{F22F845C-7780-48FD-8148-1F190CF33799}">
      <dgm:prSet phldrT="[Text]"/>
      <dgm:spPr/>
      <dgm:t>
        <a:bodyPr/>
        <a:lstStyle/>
        <a:p>
          <a:r>
            <a:rPr lang="he-IL" dirty="0"/>
            <a:t>ציר 'מגירה'</a:t>
          </a:r>
          <a:endParaRPr lang="en-US" dirty="0"/>
        </a:p>
      </dgm:t>
    </dgm:pt>
    <dgm:pt modelId="{DAA64CD5-3A45-4905-BE7B-ED29D3CD4D35}" type="parTrans" cxnId="{666D70BC-FAAD-4C0E-BE57-64B2AEF37418}">
      <dgm:prSet/>
      <dgm:spPr/>
      <dgm:t>
        <a:bodyPr/>
        <a:lstStyle/>
        <a:p>
          <a:endParaRPr lang="en-US"/>
        </a:p>
      </dgm:t>
    </dgm:pt>
    <dgm:pt modelId="{C9334C4A-4F36-4CD3-B59C-DDB12DDEB265}" type="sibTrans" cxnId="{666D70BC-FAAD-4C0E-BE57-64B2AEF37418}">
      <dgm:prSet/>
      <dgm:spPr/>
      <dgm:t>
        <a:bodyPr/>
        <a:lstStyle/>
        <a:p>
          <a:endParaRPr lang="en-US"/>
        </a:p>
      </dgm:t>
    </dgm:pt>
    <dgm:pt modelId="{8893E253-942C-4C98-ACC8-4667B858DC86}" type="pres">
      <dgm:prSet presAssocID="{A339E676-49F1-4E10-AF1A-1C228FD75B7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8CBBBE6-4210-4C9A-BD40-46E1C0B057B9}" type="pres">
      <dgm:prSet presAssocID="{86F18C61-6CE3-42BC-B628-48E876030894}" presName="centerShape" presStyleLbl="node0" presStyleIdx="0" presStyleCnt="1"/>
      <dgm:spPr/>
    </dgm:pt>
    <dgm:pt modelId="{925BBA6E-DE28-4718-B4D6-0A49144AFFA1}" type="pres">
      <dgm:prSet presAssocID="{E50C7C95-06FC-4DD7-AE65-DAC23EAB869A}" presName="node" presStyleLbl="node1" presStyleIdx="0" presStyleCnt="3">
        <dgm:presLayoutVars>
          <dgm:bulletEnabled val="1"/>
        </dgm:presLayoutVars>
      </dgm:prSet>
      <dgm:spPr/>
    </dgm:pt>
    <dgm:pt modelId="{589DE5AC-5B0A-47C1-A4A0-5C581E7D8A8E}" type="pres">
      <dgm:prSet presAssocID="{E50C7C95-06FC-4DD7-AE65-DAC23EAB869A}" presName="dummy" presStyleCnt="0"/>
      <dgm:spPr/>
    </dgm:pt>
    <dgm:pt modelId="{620AEB3D-E0D7-47F9-B92B-7766914D1588}" type="pres">
      <dgm:prSet presAssocID="{76FB9FA7-A2CE-4598-A315-CFFF4E1AFCF0}" presName="sibTrans" presStyleLbl="sibTrans2D1" presStyleIdx="0" presStyleCnt="3"/>
      <dgm:spPr/>
    </dgm:pt>
    <dgm:pt modelId="{B3C9E25B-A77B-4717-B568-8593F12A2AFF}" type="pres">
      <dgm:prSet presAssocID="{71277AAF-A752-42A9-9765-77787D5C94E5}" presName="node" presStyleLbl="node1" presStyleIdx="1" presStyleCnt="3">
        <dgm:presLayoutVars>
          <dgm:bulletEnabled val="1"/>
        </dgm:presLayoutVars>
      </dgm:prSet>
      <dgm:spPr/>
    </dgm:pt>
    <dgm:pt modelId="{0A6539E6-8616-4285-8EDF-A30093BF25C0}" type="pres">
      <dgm:prSet presAssocID="{71277AAF-A752-42A9-9765-77787D5C94E5}" presName="dummy" presStyleCnt="0"/>
      <dgm:spPr/>
    </dgm:pt>
    <dgm:pt modelId="{953BF4A0-0747-47F0-AF0F-632181AE50EF}" type="pres">
      <dgm:prSet presAssocID="{0D4FEED6-5448-4326-B9FF-99EA08848382}" presName="sibTrans" presStyleLbl="sibTrans2D1" presStyleIdx="1" presStyleCnt="3"/>
      <dgm:spPr/>
    </dgm:pt>
    <dgm:pt modelId="{95D816B8-409B-4E05-8C6E-E6901453D43A}" type="pres">
      <dgm:prSet presAssocID="{F22F845C-7780-48FD-8148-1F190CF33799}" presName="node" presStyleLbl="node1" presStyleIdx="2" presStyleCnt="3">
        <dgm:presLayoutVars>
          <dgm:bulletEnabled val="1"/>
        </dgm:presLayoutVars>
      </dgm:prSet>
      <dgm:spPr/>
    </dgm:pt>
    <dgm:pt modelId="{4D1FB3E8-FFD3-4012-AB89-EA2AF0D24C71}" type="pres">
      <dgm:prSet presAssocID="{F22F845C-7780-48FD-8148-1F190CF33799}" presName="dummy" presStyleCnt="0"/>
      <dgm:spPr/>
    </dgm:pt>
    <dgm:pt modelId="{A769A8CD-6CFF-4E98-AF72-EA1489194B19}" type="pres">
      <dgm:prSet presAssocID="{C9334C4A-4F36-4CD3-B59C-DDB12DDEB265}" presName="sibTrans" presStyleLbl="sibTrans2D1" presStyleIdx="2" presStyleCnt="3"/>
      <dgm:spPr/>
    </dgm:pt>
  </dgm:ptLst>
  <dgm:cxnLst>
    <dgm:cxn modelId="{5DD9CF06-E899-4564-BCA9-86E928A0F155}" type="presOf" srcId="{E50C7C95-06FC-4DD7-AE65-DAC23EAB869A}" destId="{925BBA6E-DE28-4718-B4D6-0A49144AFFA1}" srcOrd="0" destOrd="0" presId="urn:microsoft.com/office/officeart/2005/8/layout/radial6"/>
    <dgm:cxn modelId="{EDC6890E-09C0-4296-A6D7-BD047B2BE456}" type="presOf" srcId="{A339E676-49F1-4E10-AF1A-1C228FD75B7A}" destId="{8893E253-942C-4C98-ACC8-4667B858DC86}" srcOrd="0" destOrd="0" presId="urn:microsoft.com/office/officeart/2005/8/layout/radial6"/>
    <dgm:cxn modelId="{B0768033-B4C8-4347-938D-27E1137624BB}" srcId="{86F18C61-6CE3-42BC-B628-48E876030894}" destId="{71277AAF-A752-42A9-9765-77787D5C94E5}" srcOrd="1" destOrd="0" parTransId="{EB1F53CE-3115-4FC7-9823-51A3139B4C3C}" sibTransId="{0D4FEED6-5448-4326-B9FF-99EA08848382}"/>
    <dgm:cxn modelId="{AA563737-FCED-4861-908A-60399F7ECC32}" type="presOf" srcId="{71277AAF-A752-42A9-9765-77787D5C94E5}" destId="{B3C9E25B-A77B-4717-B568-8593F12A2AFF}" srcOrd="0" destOrd="0" presId="urn:microsoft.com/office/officeart/2005/8/layout/radial6"/>
    <dgm:cxn modelId="{2111914C-7BBA-4BA6-B764-018583349BEE}" type="presOf" srcId="{86F18C61-6CE3-42BC-B628-48E876030894}" destId="{98CBBBE6-4210-4C9A-BD40-46E1C0B057B9}" srcOrd="0" destOrd="0" presId="urn:microsoft.com/office/officeart/2005/8/layout/radial6"/>
    <dgm:cxn modelId="{89C52B53-B9B2-4849-B2A3-87AADAFB8A33}" srcId="{A339E676-49F1-4E10-AF1A-1C228FD75B7A}" destId="{86F18C61-6CE3-42BC-B628-48E876030894}" srcOrd="0" destOrd="0" parTransId="{77C55DD6-0D89-439F-AB89-7CF0ACEFD06A}" sibTransId="{3CDC1ED2-B095-48D4-AD69-C97D8568E54A}"/>
    <dgm:cxn modelId="{017DBCA8-5843-48DB-A11D-DFF8CF2111F4}" type="presOf" srcId="{F22F845C-7780-48FD-8148-1F190CF33799}" destId="{95D816B8-409B-4E05-8C6E-E6901453D43A}" srcOrd="0" destOrd="0" presId="urn:microsoft.com/office/officeart/2005/8/layout/radial6"/>
    <dgm:cxn modelId="{666D70BC-FAAD-4C0E-BE57-64B2AEF37418}" srcId="{86F18C61-6CE3-42BC-B628-48E876030894}" destId="{F22F845C-7780-48FD-8148-1F190CF33799}" srcOrd="2" destOrd="0" parTransId="{DAA64CD5-3A45-4905-BE7B-ED29D3CD4D35}" sibTransId="{C9334C4A-4F36-4CD3-B59C-DDB12DDEB265}"/>
    <dgm:cxn modelId="{216D92C4-66D0-42B7-9FF8-4D1D6ECDF053}" type="presOf" srcId="{76FB9FA7-A2CE-4598-A315-CFFF4E1AFCF0}" destId="{620AEB3D-E0D7-47F9-B92B-7766914D1588}" srcOrd="0" destOrd="0" presId="urn:microsoft.com/office/officeart/2005/8/layout/radial6"/>
    <dgm:cxn modelId="{14F396C8-8672-4174-96FD-F808791CE613}" type="presOf" srcId="{0D4FEED6-5448-4326-B9FF-99EA08848382}" destId="{953BF4A0-0747-47F0-AF0F-632181AE50EF}" srcOrd="0" destOrd="0" presId="urn:microsoft.com/office/officeart/2005/8/layout/radial6"/>
    <dgm:cxn modelId="{A12AB8E5-7CB4-4300-B801-0CDAFA9DE425}" srcId="{86F18C61-6CE3-42BC-B628-48E876030894}" destId="{E50C7C95-06FC-4DD7-AE65-DAC23EAB869A}" srcOrd="0" destOrd="0" parTransId="{ED9A4D48-4C12-4792-A37A-2C4820D12A18}" sibTransId="{76FB9FA7-A2CE-4598-A315-CFFF4E1AFCF0}"/>
    <dgm:cxn modelId="{5798DEF2-AB0A-4318-A088-225C977452FD}" type="presOf" srcId="{C9334C4A-4F36-4CD3-B59C-DDB12DDEB265}" destId="{A769A8CD-6CFF-4E98-AF72-EA1489194B19}" srcOrd="0" destOrd="0" presId="urn:microsoft.com/office/officeart/2005/8/layout/radial6"/>
    <dgm:cxn modelId="{14AF9A5C-D874-4A32-BF5D-449F49EDCD9B}" type="presParOf" srcId="{8893E253-942C-4C98-ACC8-4667B858DC86}" destId="{98CBBBE6-4210-4C9A-BD40-46E1C0B057B9}" srcOrd="0" destOrd="0" presId="urn:microsoft.com/office/officeart/2005/8/layout/radial6"/>
    <dgm:cxn modelId="{709749FD-C9AE-4753-AD26-C727103631D0}" type="presParOf" srcId="{8893E253-942C-4C98-ACC8-4667B858DC86}" destId="{925BBA6E-DE28-4718-B4D6-0A49144AFFA1}" srcOrd="1" destOrd="0" presId="urn:microsoft.com/office/officeart/2005/8/layout/radial6"/>
    <dgm:cxn modelId="{83051831-07A3-4D47-B769-5E6E7CC98C4D}" type="presParOf" srcId="{8893E253-942C-4C98-ACC8-4667B858DC86}" destId="{589DE5AC-5B0A-47C1-A4A0-5C581E7D8A8E}" srcOrd="2" destOrd="0" presId="urn:microsoft.com/office/officeart/2005/8/layout/radial6"/>
    <dgm:cxn modelId="{EAD6DD3A-2215-494E-B7FD-663DC7F74903}" type="presParOf" srcId="{8893E253-942C-4C98-ACC8-4667B858DC86}" destId="{620AEB3D-E0D7-47F9-B92B-7766914D1588}" srcOrd="3" destOrd="0" presId="urn:microsoft.com/office/officeart/2005/8/layout/radial6"/>
    <dgm:cxn modelId="{B7388F6A-E1FE-4EB2-8986-24D1B5064474}" type="presParOf" srcId="{8893E253-942C-4C98-ACC8-4667B858DC86}" destId="{B3C9E25B-A77B-4717-B568-8593F12A2AFF}" srcOrd="4" destOrd="0" presId="urn:microsoft.com/office/officeart/2005/8/layout/radial6"/>
    <dgm:cxn modelId="{DB13F947-CB9E-4281-8800-CBBA74ABB2FE}" type="presParOf" srcId="{8893E253-942C-4C98-ACC8-4667B858DC86}" destId="{0A6539E6-8616-4285-8EDF-A30093BF25C0}" srcOrd="5" destOrd="0" presId="urn:microsoft.com/office/officeart/2005/8/layout/radial6"/>
    <dgm:cxn modelId="{D3675D7C-224E-474A-9B7C-24F50705BF75}" type="presParOf" srcId="{8893E253-942C-4C98-ACC8-4667B858DC86}" destId="{953BF4A0-0747-47F0-AF0F-632181AE50EF}" srcOrd="6" destOrd="0" presId="urn:microsoft.com/office/officeart/2005/8/layout/radial6"/>
    <dgm:cxn modelId="{4E49812A-04E3-4906-B9B1-231692B43344}" type="presParOf" srcId="{8893E253-942C-4C98-ACC8-4667B858DC86}" destId="{95D816B8-409B-4E05-8C6E-E6901453D43A}" srcOrd="7" destOrd="0" presId="urn:microsoft.com/office/officeart/2005/8/layout/radial6"/>
    <dgm:cxn modelId="{F4593EDF-7121-4202-82BA-BE79E1EEE08E}" type="presParOf" srcId="{8893E253-942C-4C98-ACC8-4667B858DC86}" destId="{4D1FB3E8-FFD3-4012-AB89-EA2AF0D24C71}" srcOrd="8" destOrd="0" presId="urn:microsoft.com/office/officeart/2005/8/layout/radial6"/>
    <dgm:cxn modelId="{C0941651-0188-4F18-9647-82C1BA486195}" type="presParOf" srcId="{8893E253-942C-4C98-ACC8-4667B858DC86}" destId="{A769A8CD-6CFF-4E98-AF72-EA1489194B19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FF99E-A4E2-4CEF-8465-BC705A86BCF0}">
      <dsp:nvSpPr>
        <dsp:cNvPr id="0" name=""/>
        <dsp:cNvSpPr/>
      </dsp:nvSpPr>
      <dsp:spPr>
        <a:xfrm>
          <a:off x="1849283" y="36036"/>
          <a:ext cx="1729774" cy="172977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1" kern="1200" dirty="0"/>
            <a:t>האיום האיראני</a:t>
          </a:r>
        </a:p>
      </dsp:txBody>
      <dsp:txXfrm>
        <a:off x="2079920" y="338747"/>
        <a:ext cx="1268501" cy="778398"/>
      </dsp:txXfrm>
    </dsp:sp>
    <dsp:sp modelId="{EB07758F-23A7-4214-8F19-066980945B82}">
      <dsp:nvSpPr>
        <dsp:cNvPr id="0" name=""/>
        <dsp:cNvSpPr/>
      </dsp:nvSpPr>
      <dsp:spPr>
        <a:xfrm>
          <a:off x="2473444" y="1117145"/>
          <a:ext cx="1729774" cy="172977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b="1" kern="1200" dirty="0"/>
            <a:t>מעצמה אזורית/מובילה של המדינות הסוניות</a:t>
          </a:r>
        </a:p>
      </dsp:txBody>
      <dsp:txXfrm>
        <a:off x="3002466" y="1564004"/>
        <a:ext cx="1037864" cy="951375"/>
      </dsp:txXfrm>
    </dsp:sp>
    <dsp:sp modelId="{FBE35868-4F12-4184-95F1-360611BF86E7}">
      <dsp:nvSpPr>
        <dsp:cNvPr id="0" name=""/>
        <dsp:cNvSpPr/>
      </dsp:nvSpPr>
      <dsp:spPr>
        <a:xfrm>
          <a:off x="1225123" y="1117145"/>
          <a:ext cx="1729774" cy="172977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1" kern="1200" dirty="0"/>
            <a:t>אסטרטגיית 2030</a:t>
          </a:r>
        </a:p>
      </dsp:txBody>
      <dsp:txXfrm>
        <a:off x="1388010" y="1564004"/>
        <a:ext cx="1037864" cy="951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9A8CD-6CFF-4E98-AF72-EA1489194B19}">
      <dsp:nvSpPr>
        <dsp:cNvPr id="0" name=""/>
        <dsp:cNvSpPr/>
      </dsp:nvSpPr>
      <dsp:spPr>
        <a:xfrm>
          <a:off x="3466511" y="535777"/>
          <a:ext cx="3582576" cy="3582576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3BF4A0-0747-47F0-AF0F-632181AE50EF}">
      <dsp:nvSpPr>
        <dsp:cNvPr id="0" name=""/>
        <dsp:cNvSpPr/>
      </dsp:nvSpPr>
      <dsp:spPr>
        <a:xfrm>
          <a:off x="3466511" y="535777"/>
          <a:ext cx="3582576" cy="3582576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0AEB3D-E0D7-47F9-B92B-7766914D1588}">
      <dsp:nvSpPr>
        <dsp:cNvPr id="0" name=""/>
        <dsp:cNvSpPr/>
      </dsp:nvSpPr>
      <dsp:spPr>
        <a:xfrm>
          <a:off x="3466511" y="535777"/>
          <a:ext cx="3582576" cy="3582576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CBBBE6-4210-4C9A-BD40-46E1C0B057B9}">
      <dsp:nvSpPr>
        <dsp:cNvPr id="0" name=""/>
        <dsp:cNvSpPr/>
      </dsp:nvSpPr>
      <dsp:spPr>
        <a:xfrm>
          <a:off x="4433701" y="1502967"/>
          <a:ext cx="1648197" cy="16481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500" kern="1200" dirty="0"/>
            <a:t>כיווני פעולה</a:t>
          </a:r>
          <a:endParaRPr lang="en-US" sz="3500" kern="1200" dirty="0"/>
        </a:p>
      </dsp:txBody>
      <dsp:txXfrm>
        <a:off x="4675074" y="1744340"/>
        <a:ext cx="1165451" cy="1165451"/>
      </dsp:txXfrm>
    </dsp:sp>
    <dsp:sp modelId="{925BBA6E-DE28-4718-B4D6-0A49144AFFA1}">
      <dsp:nvSpPr>
        <dsp:cNvPr id="0" name=""/>
        <dsp:cNvSpPr/>
      </dsp:nvSpPr>
      <dsp:spPr>
        <a:xfrm>
          <a:off x="4680931" y="443"/>
          <a:ext cx="1153737" cy="1153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/>
            <a:t>ציר </a:t>
          </a:r>
          <a:r>
            <a:rPr lang="he-IL" sz="2100" kern="1200" dirty="0" err="1"/>
            <a:t>מיידי</a:t>
          </a:r>
          <a:endParaRPr lang="en-US" sz="2100" kern="1200" dirty="0"/>
        </a:p>
      </dsp:txBody>
      <dsp:txXfrm>
        <a:off x="4849892" y="169404"/>
        <a:ext cx="815815" cy="815815"/>
      </dsp:txXfrm>
    </dsp:sp>
    <dsp:sp modelId="{B3C9E25B-A77B-4717-B568-8593F12A2AFF}">
      <dsp:nvSpPr>
        <dsp:cNvPr id="0" name=""/>
        <dsp:cNvSpPr/>
      </dsp:nvSpPr>
      <dsp:spPr>
        <a:xfrm>
          <a:off x="6196262" y="2625073"/>
          <a:ext cx="1153737" cy="1153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/>
            <a:t>ציר מושהה</a:t>
          </a:r>
          <a:endParaRPr lang="en-US" sz="2100" kern="1200" dirty="0"/>
        </a:p>
      </dsp:txBody>
      <dsp:txXfrm>
        <a:off x="6365223" y="2794034"/>
        <a:ext cx="815815" cy="815815"/>
      </dsp:txXfrm>
    </dsp:sp>
    <dsp:sp modelId="{95D816B8-409B-4E05-8C6E-E6901453D43A}">
      <dsp:nvSpPr>
        <dsp:cNvPr id="0" name=""/>
        <dsp:cNvSpPr/>
      </dsp:nvSpPr>
      <dsp:spPr>
        <a:xfrm>
          <a:off x="3165599" y="2625073"/>
          <a:ext cx="1153737" cy="1153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/>
            <a:t>ציר 'מגירה'</a:t>
          </a:r>
          <a:endParaRPr lang="en-US" sz="2100" kern="1200" dirty="0"/>
        </a:p>
      </dsp:txBody>
      <dsp:txXfrm>
        <a:off x="3334560" y="2794034"/>
        <a:ext cx="815815" cy="815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1A04188-DF6A-460D-9749-F7DAE948B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37AB489-2E90-419B-84C2-889752034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F94804E-1926-4724-8F1A-DDBAB4A3B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5E51-9ABB-4C9C-A405-4A7BE00BE8A4}" type="datetimeFigureOut">
              <a:rPr lang="he-IL" smtClean="0"/>
              <a:t>י"א/אדר/תשע"ח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B755C7D-75F6-4708-A8D5-A2E71E81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C9DC6E6-780A-4985-A2D1-E04F2003F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EFA7-8FA8-4CCC-9CB3-5CDE9A0ACC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844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CB4ECB-588C-4702-BF66-0D2E06AC5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3727400-E200-41CD-96E7-A8BCB07B3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FFBB594-6E59-413E-9681-25E60D480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5E51-9ABB-4C9C-A405-4A7BE00BE8A4}" type="datetimeFigureOut">
              <a:rPr lang="he-IL" smtClean="0"/>
              <a:t>י"א/אדר/תשע"ח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6CAAAAD-BF90-455B-893F-3FDA3485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CC3F322-8F30-4625-A448-C8AAC3D59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EFA7-8FA8-4CCC-9CB3-5CDE9A0ACC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042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6CC7FD7-72B4-4C9D-ACBB-BC356F439D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393A963-3192-4D15-AD82-097F9A36C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6C31ED4-4655-44F0-890A-C894F08D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5E51-9ABB-4C9C-A405-4A7BE00BE8A4}" type="datetimeFigureOut">
              <a:rPr lang="he-IL" smtClean="0"/>
              <a:t>י"א/אדר/תשע"ח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B701789-22A5-465D-BAAB-2BF08E48E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A607F04-13A1-4D54-929A-05B123D21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EFA7-8FA8-4CCC-9CB3-5CDE9A0ACC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050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AA51868-B3E2-4FCB-9C68-C03491173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E042413-7410-4866-9747-63BAAD3C0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C7774AE-4FC8-4C2A-BB47-92C8B724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5E51-9ABB-4C9C-A405-4A7BE00BE8A4}" type="datetimeFigureOut">
              <a:rPr lang="he-IL" smtClean="0"/>
              <a:t>י"א/אדר/תשע"ח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09D1A9E-5821-48EB-BF2A-47B92A0D8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08AD88B-DA38-4CCC-AB50-4CDEEB37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EFA7-8FA8-4CCC-9CB3-5CDE9A0ACC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887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460C9F3-F2F3-4FF8-9EAF-F65B0E8B9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0019A27-0F5E-43E8-9C30-DA494B078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DB6D38F-CC41-4AB7-AB2A-39B364F4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5E51-9ABB-4C9C-A405-4A7BE00BE8A4}" type="datetimeFigureOut">
              <a:rPr lang="he-IL" smtClean="0"/>
              <a:t>י"א/אדר/תשע"ח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72B97D9-327F-4131-904A-ECCAC021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03E1B5E-6D64-44DA-9AF0-F21FE531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EFA7-8FA8-4CCC-9CB3-5CDE9A0ACC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15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1EF0EFA-3E07-4F28-9D34-30B2A46A2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A316D2D-03DF-4A68-9F4F-CAB9E23CC3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14FADCE-1B69-4EA9-A263-981CFB970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BA993BA-8F3A-47C3-9571-6DCBD3A9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5E51-9ABB-4C9C-A405-4A7BE00BE8A4}" type="datetimeFigureOut">
              <a:rPr lang="he-IL" smtClean="0"/>
              <a:t>י"א/אדר/תשע"ח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E04D7D6-0B12-43AF-AE98-7DD7C5834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5ACF7A4-7909-4057-AE21-EB7BF8D10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EFA7-8FA8-4CCC-9CB3-5CDE9A0ACC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739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629322-80BA-4901-966A-0A87346C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EA49421-FED1-4933-B893-4BEA0ECE2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96D634C-EF3A-4EAA-B942-7DBFDEA34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E89AD92B-B419-4DAB-A536-F6379301E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17C4727B-BFC7-4849-BAB4-537874F333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2ACBC4B-9C4D-4143-8837-247DA3AC1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5E51-9ABB-4C9C-A405-4A7BE00BE8A4}" type="datetimeFigureOut">
              <a:rPr lang="he-IL" smtClean="0"/>
              <a:t>י"א/אדר/תשע"ח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2A464002-7537-49CB-898E-959AC8B93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CE22B817-4984-4D6E-9741-A793E3EC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EFA7-8FA8-4CCC-9CB3-5CDE9A0ACC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463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EDB6321-1F48-4CD0-8336-7E825354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3F686015-DCB5-4B1A-B4B9-5FECEC572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5E51-9ABB-4C9C-A405-4A7BE00BE8A4}" type="datetimeFigureOut">
              <a:rPr lang="he-IL" smtClean="0"/>
              <a:t>י"א/אדר/תשע"ח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46CA5589-C669-4F00-82F7-1268D5914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55754F9-8DDB-4668-B0AB-36D1518F1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EFA7-8FA8-4CCC-9CB3-5CDE9A0ACC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17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6978A3A3-E4F8-4AAA-9C9C-20589F69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5E51-9ABB-4C9C-A405-4A7BE00BE8A4}" type="datetimeFigureOut">
              <a:rPr lang="he-IL" smtClean="0"/>
              <a:t>י"א/אדר/תשע"ח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77553E1F-2172-4587-8000-F48E3236D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1EE4D84-1D99-4B26-8746-D4F38E364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EFA7-8FA8-4CCC-9CB3-5CDE9A0ACC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688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A589FFD-26FD-47DA-8D1D-30604D98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EF44D75-5B6B-48A5-BE5E-92E156234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BFB50A2-A204-4CDE-B638-646693185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EA404BD-4213-468E-BCD2-B8E21821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5E51-9ABB-4C9C-A405-4A7BE00BE8A4}" type="datetimeFigureOut">
              <a:rPr lang="he-IL" smtClean="0"/>
              <a:t>י"א/אדר/תשע"ח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3F87B0A-AAA6-4A7D-907E-94D618784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10741AC-82CC-47B4-A86A-B778EC6A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EFA7-8FA8-4CCC-9CB3-5CDE9A0ACC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860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D3C5C29-8667-48ED-AA3D-27912116F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E1F7C7C3-0B33-46AD-90C8-632B343243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5E2E608-A315-4E40-B9F0-E96A7FAF8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D7A5E8E-2B21-4715-8806-44BA47287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5E51-9ABB-4C9C-A405-4A7BE00BE8A4}" type="datetimeFigureOut">
              <a:rPr lang="he-IL" smtClean="0"/>
              <a:t>י"א/אדר/תשע"ח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8B9C8C3-5D1D-45F0-A803-AE3DCAAB3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4FA6F08-3A7D-4A8B-8102-21B9D7E7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AEFA7-8FA8-4CCC-9CB3-5CDE9A0ACC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668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684563F6-4258-4E47-82C3-037DA64E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927EC27-F436-4E52-B2E4-6C53615FC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CB95E1F-18BA-4F82-88F4-DE6E7C12A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25E51-9ABB-4C9C-A405-4A7BE00BE8A4}" type="datetimeFigureOut">
              <a:rPr lang="he-IL" smtClean="0"/>
              <a:t>י"א/אדר/תשע"ח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32B69EF-4740-4D36-96C8-1A3C2CF9E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F666BCC-89DF-411E-B3D4-AE2BBBAAB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AEFA7-8FA8-4CCC-9CB3-5CDE9A0ACC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820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269285B-507F-4FC7-96B8-437FAB24C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2483" y="3924252"/>
            <a:ext cx="9534479" cy="1002472"/>
          </a:xfrm>
        </p:spPr>
        <p:txBody>
          <a:bodyPr>
            <a:noAutofit/>
          </a:bodyPr>
          <a:lstStyle/>
          <a:p>
            <a:r>
              <a:rPr lang="he-IL" sz="2000" b="1" u="sng" dirty="0"/>
              <a:t>סעודיה</a:t>
            </a:r>
          </a:p>
          <a:p>
            <a:pPr algn="r"/>
            <a:r>
              <a:rPr lang="he-IL" sz="2000" b="1" dirty="0"/>
              <a:t>פיני בנאים, איתי שפירא,  אייל ברזילי,  איילת ירוחם,  שי </a:t>
            </a:r>
            <a:r>
              <a:rPr lang="he-IL" sz="2000" b="1" dirty="0" err="1"/>
              <a:t>שטאדלר</a:t>
            </a:r>
            <a:endParaRPr lang="he-IL" sz="2000" b="1" dirty="0"/>
          </a:p>
          <a:p>
            <a:pPr algn="r"/>
            <a:r>
              <a:rPr lang="he-IL" sz="2000" b="1" dirty="0"/>
              <a:t>מדריך-  אל"ם אלי בר-און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18B0B16-B47C-43EC-9A9A-8D08124B1A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1848" y="3924252"/>
            <a:ext cx="2803967" cy="27813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E4F1B36-EBC4-4651-9F32-B35853A48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48" y="0"/>
            <a:ext cx="11748303" cy="3797949"/>
          </a:xfrm>
          <a:prstGeom prst="rect">
            <a:avLst/>
          </a:prstGeom>
        </p:spPr>
      </p:pic>
      <p:sp>
        <p:nvSpPr>
          <p:cNvPr id="6" name="כותרת משנה 3">
            <a:extLst>
              <a:ext uri="{FF2B5EF4-FFF2-40B4-BE49-F238E27FC236}">
                <a16:creationId xmlns:a16="http://schemas.microsoft.com/office/drawing/2014/main" id="{8EDA603D-0E03-4D82-825E-8ECF6CBE8FA5}"/>
              </a:ext>
            </a:extLst>
          </p:cNvPr>
          <p:cNvSpPr txBox="1">
            <a:spLocks/>
          </p:cNvSpPr>
          <p:nvPr/>
        </p:nvSpPr>
        <p:spPr>
          <a:xfrm>
            <a:off x="2912962" y="5373943"/>
            <a:ext cx="9144000" cy="1655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1" anchor="ctr" anchorCtr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היסט,  אסטרטגיה ומערכה</a:t>
            </a:r>
          </a:p>
          <a:p>
            <a:endParaRPr lang="he-I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646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63087E-2D80-4AC8-90D8-ACCFEA74C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017" y="-350492"/>
            <a:ext cx="10515600" cy="1325563"/>
          </a:xfrm>
        </p:spPr>
        <p:txBody>
          <a:bodyPr/>
          <a:lstStyle/>
          <a:p>
            <a:r>
              <a:rPr lang="he-IL" b="1" u="sng" dirty="0"/>
              <a:t>היסט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5765D9A-EB10-42FF-B09B-1CD55117C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252" y="855802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b="1" dirty="0">
                <a:solidFill>
                  <a:srgbClr val="FF0000"/>
                </a:solidFill>
              </a:rPr>
              <a:t>א. בעוד</a:t>
            </a:r>
            <a:r>
              <a:rPr lang="he-IL" dirty="0">
                <a:solidFill>
                  <a:srgbClr val="FF0000"/>
                </a:solidFill>
              </a:rPr>
              <a:t> </a:t>
            </a:r>
            <a:r>
              <a:rPr lang="he-IL" dirty="0"/>
              <a:t>שאנחנו מסתכלים על </a:t>
            </a:r>
            <a:r>
              <a:rPr lang="he-IL" dirty="0" err="1"/>
              <a:t>המזה"ת</a:t>
            </a:r>
            <a:r>
              <a:rPr lang="he-IL" dirty="0"/>
              <a:t> ועל הזירה הבינלאומית "דרך" הסוגיה האיראנית וכך מנתחים את היחסים עם ישראל והפלסטינים,  </a:t>
            </a:r>
            <a:r>
              <a:rPr lang="he-IL" b="1" dirty="0">
                <a:solidFill>
                  <a:srgbClr val="FF0000"/>
                </a:solidFill>
              </a:rPr>
              <a:t>הרי ש</a:t>
            </a:r>
            <a:r>
              <a:rPr lang="he-IL" b="1" dirty="0"/>
              <a:t>- </a:t>
            </a:r>
            <a:r>
              <a:rPr lang="he-IL" dirty="0"/>
              <a:t>האמריקאים יצרו מציאות שונה בהסתכלות "דרך" הסוגיה הפלסטינית.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ב. </a:t>
            </a:r>
            <a:r>
              <a:rPr lang="he-IL" b="1" dirty="0">
                <a:solidFill>
                  <a:srgbClr val="FF0000"/>
                </a:solidFill>
              </a:rPr>
              <a:t>בעוד</a:t>
            </a:r>
            <a:r>
              <a:rPr lang="he-IL" dirty="0">
                <a:solidFill>
                  <a:srgbClr val="FF0000"/>
                </a:solidFill>
              </a:rPr>
              <a:t> </a:t>
            </a:r>
            <a:r>
              <a:rPr lang="he-IL" dirty="0"/>
              <a:t>שהורגלנו להתנהלות דיפלומטית מכבדת, </a:t>
            </a:r>
            <a:r>
              <a:rPr lang="he-IL" b="1" dirty="0">
                <a:solidFill>
                  <a:srgbClr val="FF0000"/>
                </a:solidFill>
              </a:rPr>
              <a:t>הרי ש- </a:t>
            </a:r>
            <a:r>
              <a:rPr lang="he-IL" dirty="0"/>
              <a:t>ארצות הברית החלה לנקוט גישה עסקית קשוחה, ללא העדפות על בסיס אינטרסים או ערכים וללא מרחבים משמעותיים למשא ומתן.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  <a:p>
            <a:pPr marL="514350" indent="-514350">
              <a:lnSpc>
                <a:spcPct val="150000"/>
              </a:lnSpc>
              <a:buFont typeface="+mj-cs"/>
              <a:buAutoNum type="hebrew2Minus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2642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E631617-42BC-4F83-B368-F0DFA384D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u="sng" dirty="0"/>
              <a:t>אסטרטגיה לאחר תהליך הנגדה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1D387F2-D0F9-448E-9C3A-882A8D385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95" y="1825624"/>
            <a:ext cx="11650133" cy="4976189"/>
          </a:xfrm>
        </p:spPr>
        <p:txBody>
          <a:bodyPr/>
          <a:lstStyle/>
          <a:p>
            <a:pPr marL="0" indent="0" algn="ctr">
              <a:buNone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"לעצב את המציאות כך שנייצר קואליציה בינלאומית כנגד איראן"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graphicFrame>
        <p:nvGraphicFramePr>
          <p:cNvPr id="6" name="דיאגרמה 5">
            <a:extLst>
              <a:ext uri="{FF2B5EF4-FFF2-40B4-BE49-F238E27FC236}">
                <a16:creationId xmlns:a16="http://schemas.microsoft.com/office/drawing/2014/main" id="{FB288DBA-42CD-4C6B-B414-18DF518E32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8943408"/>
              </p:ext>
            </p:extLst>
          </p:nvPr>
        </p:nvGraphicFramePr>
        <p:xfrm>
          <a:off x="6792686" y="3918857"/>
          <a:ext cx="5428342" cy="2882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כותרת 1">
            <a:extLst>
              <a:ext uri="{FF2B5EF4-FFF2-40B4-BE49-F238E27FC236}">
                <a16:creationId xmlns:a16="http://schemas.microsoft.com/office/drawing/2014/main" id="{7039EDCA-006E-4FE8-B4CD-A01F0B04F77B}"/>
              </a:ext>
            </a:extLst>
          </p:cNvPr>
          <p:cNvSpPr txBox="1">
            <a:spLocks/>
          </p:cNvSpPr>
          <p:nvPr/>
        </p:nvSpPr>
        <p:spPr>
          <a:xfrm>
            <a:off x="6636656" y="3159540"/>
            <a:ext cx="5473095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800" b="1" u="sng" dirty="0"/>
              <a:t>אינטרסים מרכזיים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A2B367C8-EDF2-47CF-82E0-04F9A08EC9B9}"/>
              </a:ext>
            </a:extLst>
          </p:cNvPr>
          <p:cNvSpPr/>
          <p:nvPr/>
        </p:nvSpPr>
        <p:spPr>
          <a:xfrm>
            <a:off x="275772" y="3524019"/>
            <a:ext cx="7537750" cy="3046988"/>
          </a:xfrm>
          <a:prstGeom prst="rect">
            <a:avLst/>
          </a:prstGeom>
          <a:solidFill>
            <a:schemeClr val="accent1">
              <a:lumMod val="60000"/>
              <a:lumOff val="40000"/>
              <a:alpha val="42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/>
              <a:t>הנושא הפלסטיני אינו בראש סדר העדיפות.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/>
              <a:t> המטרה -  </a:t>
            </a:r>
            <a:r>
              <a:rPr lang="he-I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ניתוק הצימוד שיצרו האמריקאים בין הסכסוך ישראלי/פלסטיני לאיום וההשפעה האירנית וניצול התהליך לבניית קואליציה נגד אירן.</a:t>
            </a:r>
            <a:endParaRPr lang="he-I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dirty="0"/>
              <a:t>תדמית חיובית של תומכים ועושים כל שניתן להצלחת הדיל- אסור שניתפס ככאלו שפגעו באינטרס הפלסטיני.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b="1" dirty="0"/>
              <a:t>אם התהליך יכשל </a:t>
            </a:r>
            <a:r>
              <a:rPr lang="he-IL" sz="2400" dirty="0"/>
              <a:t>- "לא בגללנו" יחד עם מימוש האסטרטגיה שלנו. </a:t>
            </a:r>
          </a:p>
        </p:txBody>
      </p:sp>
    </p:spTree>
    <p:extLst>
      <p:ext uri="{BB962C8B-B14F-4D97-AF65-F5344CB8AC3E}">
        <p14:creationId xmlns:p14="http://schemas.microsoft.com/office/powerpoint/2010/main" val="3520759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E631617-42BC-4F83-B368-F0DFA384D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8684"/>
            <a:ext cx="10515600" cy="1325563"/>
          </a:xfrm>
        </p:spPr>
        <p:txBody>
          <a:bodyPr/>
          <a:lstStyle/>
          <a:p>
            <a:r>
              <a:rPr lang="he-IL" b="1" u="sng" dirty="0"/>
              <a:t>הנחות/הערכות בסיס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1D387F2-D0F9-448E-9C3A-882A8D385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28" y="1070640"/>
            <a:ext cx="11335658" cy="5518846"/>
          </a:xfrm>
        </p:spPr>
        <p:txBody>
          <a:bodyPr>
            <a:normAutofit/>
          </a:bodyPr>
          <a:lstStyle/>
          <a:p>
            <a:pPr marL="971550" lvl="1" indent="-514350">
              <a:lnSpc>
                <a:spcPct val="150000"/>
              </a:lnSpc>
              <a:buAutoNum type="arabicPeriod"/>
            </a:pPr>
            <a:r>
              <a:rPr lang="he-IL" sz="2800" dirty="0"/>
              <a:t>ניתן להעריך שגם לפלסטינים וגם לישראלים יהיה קשה מאוד לקבל את המתווה -  בעיקר בנושא גבולות, ירושלים וסידורי ביטחון.</a:t>
            </a:r>
          </a:p>
          <a:p>
            <a:pPr marL="971550" lvl="1" indent="-514350">
              <a:lnSpc>
                <a:spcPct val="150000"/>
              </a:lnSpc>
              <a:buAutoNum type="arabicPeriod"/>
            </a:pPr>
            <a:r>
              <a:rPr lang="he-IL" sz="2800" dirty="0"/>
              <a:t>אין בידנו מנופי השפעה משמעותיים להשפיע על הפלסטינים למעט המנוף הכלכלי.</a:t>
            </a:r>
          </a:p>
          <a:p>
            <a:pPr marL="971550" lvl="1" indent="-514350">
              <a:lnSpc>
                <a:spcPct val="150000"/>
              </a:lnSpc>
              <a:buAutoNum type="arabicPeriod"/>
            </a:pPr>
            <a:endParaRPr lang="he-IL" sz="2800" dirty="0"/>
          </a:p>
          <a:p>
            <a:pPr marL="971550" lvl="1" indent="-514350">
              <a:lnSpc>
                <a:spcPct val="150000"/>
              </a:lnSpc>
              <a:buAutoNum type="arabicPeriod"/>
            </a:pPr>
            <a:endParaRPr lang="he-IL" sz="2800" dirty="0"/>
          </a:p>
          <a:p>
            <a:pPr marL="457200" lvl="1" indent="0">
              <a:lnSpc>
                <a:spcPct val="150000"/>
              </a:lnSpc>
              <a:buNone/>
            </a:pPr>
            <a:endParaRPr lang="he-IL" sz="2800" dirty="0"/>
          </a:p>
          <a:p>
            <a:pPr marL="971550" lvl="1" indent="-514350">
              <a:lnSpc>
                <a:spcPct val="150000"/>
              </a:lnSpc>
              <a:buFont typeface="+mj-cs"/>
              <a:buAutoNum type="hebrew2Minus"/>
            </a:pPr>
            <a:endParaRPr lang="he-IL" sz="2800" dirty="0"/>
          </a:p>
          <a:p>
            <a:pPr marL="514350" indent="-514350">
              <a:lnSpc>
                <a:spcPct val="150000"/>
              </a:lnSpc>
              <a:buFont typeface="+mj-cs"/>
              <a:buAutoNum type="hebrew2Minus"/>
            </a:pPr>
            <a:endParaRPr lang="he-IL" sz="3200" dirty="0"/>
          </a:p>
          <a:p>
            <a:pPr marL="514350" indent="-514350">
              <a:lnSpc>
                <a:spcPct val="150000"/>
              </a:lnSpc>
              <a:buFont typeface="+mj-cs"/>
              <a:buAutoNum type="hebrew2Minus"/>
            </a:pPr>
            <a:endParaRPr lang="he-IL" sz="3200" dirty="0"/>
          </a:p>
          <a:p>
            <a:pPr marL="0" indent="0">
              <a:lnSpc>
                <a:spcPct val="150000"/>
              </a:lnSpc>
              <a:buNone/>
            </a:pP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309568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כיווני פעולה מרכזיים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4198514" y="2150772"/>
            <a:ext cx="12363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102663" y="1867435"/>
            <a:ext cx="4301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600" dirty="0"/>
              <a:t>קידום ועידת נורמליזציה לקידום האינטרס הסעודי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600" dirty="0"/>
              <a:t>"התעניינות" באסטרטגיה הפלסטינית 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240334" y="4994856"/>
            <a:ext cx="388511" cy="21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28845" y="4840967"/>
            <a:ext cx="3294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400" dirty="0"/>
              <a:t>הובלת ציר המקומות הקדושים בירושלים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759558" y="4994855"/>
            <a:ext cx="17923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-73543" y="4702467"/>
            <a:ext cx="38331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600" dirty="0"/>
              <a:t>הפרדת "דת ומדינה"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600" dirty="0"/>
              <a:t>קידום הסכם חלופי ללא הפלסטינים – </a:t>
            </a:r>
            <a:br>
              <a:rPr lang="en-US" sz="1600" dirty="0"/>
            </a:br>
            <a:r>
              <a:rPr lang="he-IL" sz="1600" dirty="0"/>
              <a:t>פתרון </a:t>
            </a:r>
            <a:r>
              <a:rPr lang="he-IL" sz="1600" dirty="0" err="1"/>
              <a:t>הסוגיית</a:t>
            </a:r>
            <a:r>
              <a:rPr lang="he-IL" sz="1600" dirty="0"/>
              <a:t> המקומות הקדושים בתמורה</a:t>
            </a:r>
            <a:br>
              <a:rPr lang="en-US" sz="1600" dirty="0"/>
            </a:br>
            <a:r>
              <a:rPr lang="he-IL" sz="1600" dirty="0"/>
              <a:t>לנורמליזציה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21795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E631617-42BC-4F83-B368-F0DFA384D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8684"/>
            <a:ext cx="10515600" cy="1325563"/>
          </a:xfrm>
        </p:spPr>
        <p:txBody>
          <a:bodyPr/>
          <a:lstStyle/>
          <a:p>
            <a:r>
              <a:rPr lang="he-IL" b="1" u="sng" dirty="0"/>
              <a:t>עקרונות המערכה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1D387F2-D0F9-448E-9C3A-882A8D385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28" y="1070640"/>
            <a:ext cx="11335658" cy="5518846"/>
          </a:xfrm>
        </p:spPr>
        <p:txBody>
          <a:bodyPr>
            <a:normAutofit/>
          </a:bodyPr>
          <a:lstStyle/>
          <a:p>
            <a:pPr marL="914400" lvl="1" indent="-457200">
              <a:lnSpc>
                <a:spcPct val="100000"/>
              </a:lnSpc>
              <a:buAutoNum type="arabicPeriod"/>
            </a:pPr>
            <a:r>
              <a:rPr lang="he-IL" sz="2800" dirty="0"/>
              <a:t>דיפלומטיה ציבורית,  גלויה וחשאית.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he-IL" sz="2800" dirty="0"/>
              <a:t>נמקד את פעולותינו ב- 2 מישורים מרכזיים:</a:t>
            </a:r>
          </a:p>
          <a:p>
            <a:pPr marL="1371600" lvl="2" indent="-457200">
              <a:lnSpc>
                <a:spcPct val="100000"/>
              </a:lnSpc>
              <a:buFont typeface="+mj-cs"/>
              <a:buAutoNum type="hebrew2Minus"/>
            </a:pPr>
            <a:r>
              <a:rPr lang="he-IL" sz="2400" dirty="0"/>
              <a:t>נפעל להובלת החלק הדתי בהסכם -  רכישת מעמד בכורה מול העולם הסוני.</a:t>
            </a:r>
          </a:p>
          <a:p>
            <a:pPr marL="1371600" lvl="2" indent="-457200">
              <a:lnSpc>
                <a:spcPct val="100000"/>
              </a:lnSpc>
              <a:buFont typeface="+mj-cs"/>
              <a:buAutoNum type="hebrew2Minus"/>
            </a:pPr>
            <a:r>
              <a:rPr lang="he-IL" sz="2400" dirty="0"/>
              <a:t>נפעל לשכנע את הפלסטינים לחלק "להסכים" תחילה ובהמשך טיפול "בפרטים".</a:t>
            </a:r>
          </a:p>
          <a:p>
            <a:pPr marL="1371600" lvl="2" indent="-457200">
              <a:lnSpc>
                <a:spcPct val="100000"/>
              </a:lnSpc>
              <a:buFont typeface="+mj-cs"/>
              <a:buAutoNum type="hebrew2Minus"/>
            </a:pPr>
            <a:r>
              <a:rPr lang="he-IL" sz="2400" dirty="0"/>
              <a:t>ניזום מיד עם תחילת התהליך פעולות לכינוס ועידה בנושא הנורמליזציה,  עם התמקדות במדינות הסוניות ובמקביל לתהליך הבילטראלי.   ננצל את דיוני הועידה כבסיס לקידום ועידת הביטחון האזורית.</a:t>
            </a:r>
          </a:p>
          <a:p>
            <a:pPr marL="914400" lvl="1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he-IL" sz="2800" dirty="0"/>
              <a:t>בשלב הראשון, השהיית המעורבות שלנו במו"מ הבילטראלי.</a:t>
            </a:r>
          </a:p>
          <a:p>
            <a:pPr marL="914400" lvl="1" indent="-457200">
              <a:lnSpc>
                <a:spcPct val="100000"/>
              </a:lnSpc>
              <a:buAutoNum type="arabicPeriod"/>
            </a:pPr>
            <a:r>
              <a:rPr lang="he-IL" sz="2800" dirty="0"/>
              <a:t>תיאום רציף מול האמריקאים.</a:t>
            </a:r>
          </a:p>
          <a:p>
            <a:pPr marL="914400" lvl="1" indent="-457200">
              <a:lnSpc>
                <a:spcPct val="100000"/>
              </a:lnSpc>
              <a:buAutoNum type="arabicPeriod"/>
            </a:pPr>
            <a:r>
              <a:rPr lang="he-IL" sz="2800" dirty="0"/>
              <a:t>תיאום מול מצרים וירדן.</a:t>
            </a:r>
          </a:p>
          <a:p>
            <a:pPr marL="914400" lvl="1" indent="-457200">
              <a:lnSpc>
                <a:spcPct val="100000"/>
              </a:lnSpc>
              <a:buAutoNum type="arabicPeriod"/>
            </a:pPr>
            <a:r>
              <a:rPr lang="he-IL" sz="2800" dirty="0"/>
              <a:t> לדחוף לכך שכינוס וועידת הביטחון האזורית יבוצע במועד ובלתי תלוי בהתקדמות הערוץ הבילטראלי.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he-IL" sz="2800" dirty="0"/>
          </a:p>
          <a:p>
            <a:pPr marL="457200" lvl="1" indent="0">
              <a:lnSpc>
                <a:spcPct val="100000"/>
              </a:lnSpc>
              <a:buNone/>
            </a:pPr>
            <a:endParaRPr lang="he-IL" sz="2800" dirty="0"/>
          </a:p>
          <a:p>
            <a:pPr marL="971550" lvl="1" indent="-514350">
              <a:lnSpc>
                <a:spcPct val="100000"/>
              </a:lnSpc>
              <a:buFont typeface="+mj-cs"/>
              <a:buAutoNum type="hebrew2Minus"/>
            </a:pPr>
            <a:endParaRPr lang="he-IL" sz="2800" dirty="0"/>
          </a:p>
          <a:p>
            <a:pPr marL="514350" indent="-514350">
              <a:lnSpc>
                <a:spcPct val="100000"/>
              </a:lnSpc>
              <a:buFont typeface="+mj-cs"/>
              <a:buAutoNum type="hebrew2Minus"/>
            </a:pPr>
            <a:endParaRPr lang="he-IL" sz="3200" dirty="0"/>
          </a:p>
          <a:p>
            <a:pPr marL="514350" indent="-514350">
              <a:lnSpc>
                <a:spcPct val="100000"/>
              </a:lnSpc>
              <a:buFont typeface="+mj-cs"/>
              <a:buAutoNum type="hebrew2Minus"/>
            </a:pPr>
            <a:endParaRPr lang="he-IL" sz="3200" dirty="0"/>
          </a:p>
          <a:p>
            <a:pPr marL="0" indent="0">
              <a:lnSpc>
                <a:spcPct val="100000"/>
              </a:lnSpc>
              <a:buNone/>
            </a:pP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225196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E631617-42BC-4F83-B368-F0DFA384D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0627"/>
            <a:ext cx="10515600" cy="1325563"/>
          </a:xfrm>
        </p:spPr>
        <p:txBody>
          <a:bodyPr/>
          <a:lstStyle/>
          <a:p>
            <a:r>
              <a:rPr lang="he-IL" b="1" u="sng" dirty="0"/>
              <a:t>המערכה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1D387F2-D0F9-448E-9C3A-882A8D385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610" y="118675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dirty="0"/>
              <a:t>1. כינוס ועידת שרי חוץ אזורית בנושא נורמליזציה ביום השני של הסימולציה:</a:t>
            </a:r>
          </a:p>
          <a:p>
            <a:pPr marL="971550" lvl="1" indent="-514350">
              <a:buFont typeface="+mj-cs"/>
              <a:buAutoNum type="hebrew2Minus"/>
            </a:pPr>
            <a:r>
              <a:rPr lang="he-IL" b="1" dirty="0"/>
              <a:t>ביום הראשון </a:t>
            </a:r>
            <a:r>
              <a:rPr lang="he-IL" dirty="0"/>
              <a:t>-  דיוני תיאום והכנה -  אמריקאים תחילה,  מצרים, ירדן, </a:t>
            </a:r>
            <a:r>
              <a:rPr lang="he-IL" dirty="0" err="1"/>
              <a:t>מאע"מ</a:t>
            </a:r>
            <a:r>
              <a:rPr lang="he-IL" dirty="0"/>
              <a:t>,  בחריין.</a:t>
            </a:r>
          </a:p>
          <a:p>
            <a:pPr marL="971550" lvl="1" indent="-514350">
              <a:buFont typeface="+mj-cs"/>
              <a:buAutoNum type="hebrew2Minus"/>
            </a:pPr>
            <a:r>
              <a:rPr lang="he-IL" dirty="0"/>
              <a:t> </a:t>
            </a:r>
            <a:r>
              <a:rPr lang="he-IL" b="1" dirty="0"/>
              <a:t>ביום השני </a:t>
            </a:r>
            <a:r>
              <a:rPr lang="he-IL" dirty="0"/>
              <a:t>-  כינוס הועידה האזורית לנורמליזציה.</a:t>
            </a:r>
          </a:p>
          <a:p>
            <a:pPr marL="971550" lvl="1" indent="-514350">
              <a:buFont typeface="+mj-cs"/>
              <a:buAutoNum type="hebrew2Minus"/>
            </a:pPr>
            <a:endParaRPr lang="he-IL" dirty="0"/>
          </a:p>
          <a:p>
            <a:pPr marL="0" indent="0">
              <a:buNone/>
            </a:pPr>
            <a:r>
              <a:rPr lang="he-IL" dirty="0"/>
              <a:t>2. "התעניינות/גישוש" אצל הפלסטינים לבירור עמדות וכיוונים-  פגישה של יועצו הבכיר של </a:t>
            </a:r>
            <a:r>
              <a:rPr lang="en-US" dirty="0"/>
              <a:t>MBS</a:t>
            </a:r>
            <a:r>
              <a:rPr lang="he-IL" dirty="0"/>
              <a:t> , </a:t>
            </a:r>
            <a:r>
              <a:rPr lang="he-IL" dirty="0" err="1"/>
              <a:t>אלקחתאני</a:t>
            </a:r>
            <a:r>
              <a:rPr lang="he-IL" dirty="0"/>
              <a:t>, עם הפלסטינים.</a:t>
            </a:r>
          </a:p>
          <a:p>
            <a:pPr marL="514350" indent="-514350">
              <a:buAutoNum type="arabicPeriod" startAt="3"/>
            </a:pPr>
            <a:r>
              <a:rPr lang="he-IL" dirty="0"/>
              <a:t>כינוס מסיבת עיתונאים ומסירת הצהרה בדבר התמיכה בתהליך המוצע, הכוונה להוביל ולהניע את הועידה האזורית לנורמליזציה,  סיוע בחלק הדתי של ההסכם.</a:t>
            </a:r>
          </a:p>
          <a:p>
            <a:pPr marL="514350" indent="-514350">
              <a:buAutoNum type="arabicPeriod" startAt="3"/>
            </a:pPr>
            <a:r>
              <a:rPr lang="he-IL" dirty="0"/>
              <a:t>נשקול קיום פגישה חשאית עם הישראלים.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1554212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457</Words>
  <Application>Microsoft Office PowerPoint</Application>
  <PresentationFormat>מסך רחב</PresentationFormat>
  <Paragraphs>59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היסט</vt:lpstr>
      <vt:lpstr>אסטרטגיה לאחר תהליך הנגדה</vt:lpstr>
      <vt:lpstr>הנחות/הערכות בסיס </vt:lpstr>
      <vt:lpstr>כיווני פעולה מרכזיים</vt:lpstr>
      <vt:lpstr>עקרונות המערכה</vt:lpstr>
      <vt:lpstr>המערכה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pini benaim</dc:creator>
  <cp:lastModifiedBy>pini benaim</cp:lastModifiedBy>
  <cp:revision>72</cp:revision>
  <dcterms:created xsi:type="dcterms:W3CDTF">2018-02-23T05:25:33Z</dcterms:created>
  <dcterms:modified xsi:type="dcterms:W3CDTF">2018-02-26T18:26:39Z</dcterms:modified>
</cp:coreProperties>
</file>