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1CA2A-7619-44FE-90C4-B91E4BD62360}" v="4" dt="2019-09-11T19:20:16.236"/>
    <p1510:client id="{858312E5-B587-49F7-B113-1618CD7BA589}" v="93" dt="2019-09-11T17:57:41.983"/>
    <p1510:client id="{C37EC11E-459B-3708-EB6C-73A184B88F41}" v="1150" dt="2019-09-11T19:05:4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6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4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9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2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6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4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66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A6C2-223D-49D5-8CD2-1757D9EC7028}" type="datetimeFigureOut">
              <a:rPr lang="he-IL" smtClean="0"/>
              <a:t>ה'/תשרי/תש"פ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89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688566" y="863571"/>
            <a:ext cx="9144000" cy="2387600"/>
          </a:xfrm>
        </p:spPr>
        <p:txBody>
          <a:bodyPr/>
          <a:lstStyle/>
          <a:p>
            <a:r>
              <a:rPr lang="he-IL">
                <a:cs typeface="Times New Roman"/>
              </a:rPr>
              <a:t>תחקיר שבועי צוותי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61094" y="3544529"/>
            <a:ext cx="9144000" cy="1655762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 dirty="0">
                <a:cs typeface="Arial"/>
              </a:rPr>
              <a:t>שבוע מס': </a:t>
            </a:r>
            <a:r>
              <a:rPr lang="he-IL" dirty="0" smtClean="0">
                <a:cs typeface="Arial"/>
              </a:rPr>
              <a:t>5</a:t>
            </a:r>
            <a:endParaRPr lang="he-IL" dirty="0">
              <a:cs typeface="Arial" panose="020B0604020202020204" pitchFamily="34" charset="0"/>
            </a:endParaRPr>
          </a:p>
          <a:p>
            <a:r>
              <a:rPr lang="he-IL" dirty="0">
                <a:cs typeface="Arial"/>
              </a:rPr>
              <a:t>תאריכים: </a:t>
            </a:r>
            <a:r>
              <a:rPr lang="he-IL" dirty="0" smtClean="0">
                <a:cs typeface="Arial"/>
              </a:rPr>
              <a:t>29/9-3/10</a:t>
            </a:r>
            <a:endParaRPr lang="he-IL" dirty="0">
              <a:cs typeface="Arial"/>
            </a:endParaRPr>
          </a:p>
        </p:txBody>
      </p:sp>
      <p:pic>
        <p:nvPicPr>
          <p:cNvPr id="4" name="תמונה 4">
            <a:extLst>
              <a:ext uri="{FF2B5EF4-FFF2-40B4-BE49-F238E27FC236}">
                <a16:creationId xmlns="" xmlns:a16="http://schemas.microsoft.com/office/drawing/2014/main" id="{6EC57678-4686-4CDC-B772-B66252132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1193" y="540741"/>
            <a:ext cx="2743200" cy="5790894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="" xmlns:a16="http://schemas.microsoft.com/office/drawing/2014/main" id="{578FF9CC-61ED-44FD-A729-3C12BD694234}"/>
              </a:ext>
            </a:extLst>
          </p:cNvPr>
          <p:cNvSpPr txBox="1"/>
          <p:nvPr/>
        </p:nvSpPr>
        <p:spPr>
          <a:xfrm>
            <a:off x="10185999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מחויבות</a:t>
            </a:r>
            <a:endParaRPr lang="he-IL" b="1" err="1"/>
          </a:p>
        </p:txBody>
      </p:sp>
      <p:sp>
        <p:nvSpPr>
          <p:cNvPr id="12" name="תיבת טקסט 11">
            <a:extLst>
              <a:ext uri="{FF2B5EF4-FFF2-40B4-BE49-F238E27FC236}">
                <a16:creationId xmlns="" xmlns:a16="http://schemas.microsoft.com/office/drawing/2014/main" id="{3472FAEE-335F-4292-989A-1FACB42AF282}"/>
              </a:ext>
            </a:extLst>
          </p:cNvPr>
          <p:cNvSpPr txBox="1"/>
          <p:nvPr/>
        </p:nvSpPr>
        <p:spPr>
          <a:xfrm>
            <a:off x="8561356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רעות</a:t>
            </a:r>
            <a:endParaRPr lang="he-IL" b="1"/>
          </a:p>
        </p:txBody>
      </p:sp>
      <p:sp>
        <p:nvSpPr>
          <p:cNvPr id="16" name="תיבת טקסט 15">
            <a:extLst>
              <a:ext uri="{FF2B5EF4-FFF2-40B4-BE49-F238E27FC236}">
                <a16:creationId xmlns="" xmlns:a16="http://schemas.microsoft.com/office/drawing/2014/main" id="{E1DD0261-3CB5-43DF-8E86-EB2D1A2E74FB}"/>
              </a:ext>
            </a:extLst>
          </p:cNvPr>
          <p:cNvSpPr txBox="1"/>
          <p:nvPr/>
        </p:nvSpPr>
        <p:spPr>
          <a:xfrm>
            <a:off x="5225810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פתיחות</a:t>
            </a:r>
            <a:endParaRPr lang="he-IL" b="1" err="1"/>
          </a:p>
        </p:txBody>
      </p:sp>
      <p:sp>
        <p:nvSpPr>
          <p:cNvPr id="17" name="תיבת טקסט 16">
            <a:extLst>
              <a:ext uri="{FF2B5EF4-FFF2-40B4-BE49-F238E27FC236}">
                <a16:creationId xmlns="" xmlns:a16="http://schemas.microsoft.com/office/drawing/2014/main" id="{CC5739F2-8EA4-4615-B25E-827411149B93}"/>
              </a:ext>
            </a:extLst>
          </p:cNvPr>
          <p:cNvSpPr txBox="1"/>
          <p:nvPr/>
        </p:nvSpPr>
        <p:spPr>
          <a:xfrm>
            <a:off x="3572414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גמישות</a:t>
            </a:r>
            <a:endParaRPr lang="he-IL" b="1" err="1"/>
          </a:p>
        </p:txBody>
      </p:sp>
      <p:sp>
        <p:nvSpPr>
          <p:cNvPr id="18" name="תיבת טקסט 17">
            <a:extLst>
              <a:ext uri="{FF2B5EF4-FFF2-40B4-BE49-F238E27FC236}">
                <a16:creationId xmlns="" xmlns:a16="http://schemas.microsoft.com/office/drawing/2014/main" id="{6A94CA5B-C505-4B30-84E6-ADCD4BE5A3E7}"/>
              </a:ext>
            </a:extLst>
          </p:cNvPr>
          <p:cNvSpPr txBox="1"/>
          <p:nvPr/>
        </p:nvSpPr>
        <p:spPr>
          <a:xfrm>
            <a:off x="6907961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השפעה</a:t>
            </a:r>
            <a:endParaRPr lang="he-IL" b="1" err="1"/>
          </a:p>
        </p:txBody>
      </p:sp>
      <p:sp>
        <p:nvSpPr>
          <p:cNvPr id="19" name="תיבת טקסט 18">
            <a:extLst>
              <a:ext uri="{FF2B5EF4-FFF2-40B4-BE49-F238E27FC236}">
                <a16:creationId xmlns="" xmlns:a16="http://schemas.microsoft.com/office/drawing/2014/main" id="{DACE83F1-7C26-4245-BCB2-24C020933FD7}"/>
              </a:ext>
            </a:extLst>
          </p:cNvPr>
          <p:cNvSpPr txBox="1"/>
          <p:nvPr/>
        </p:nvSpPr>
        <p:spPr>
          <a:xfrm>
            <a:off x="10200375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הנאה</a:t>
            </a:r>
            <a:endParaRPr lang="he-IL" b="1" err="1"/>
          </a:p>
        </p:txBody>
      </p:sp>
      <p:sp>
        <p:nvSpPr>
          <p:cNvPr id="20" name="תיבת טקסט 19">
            <a:extLst>
              <a:ext uri="{FF2B5EF4-FFF2-40B4-BE49-F238E27FC236}">
                <a16:creationId xmlns="" xmlns:a16="http://schemas.microsoft.com/office/drawing/2014/main" id="{F0E1FDE8-3092-48D9-B9D8-B4EFBA3EC71E}"/>
              </a:ext>
            </a:extLst>
          </p:cNvPr>
          <p:cNvSpPr txBox="1"/>
          <p:nvPr/>
        </p:nvSpPr>
        <p:spPr>
          <a:xfrm>
            <a:off x="8575732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תכליתיות</a:t>
            </a:r>
            <a:endParaRPr lang="he-IL" b="1" err="1"/>
          </a:p>
        </p:txBody>
      </p:sp>
      <p:sp>
        <p:nvSpPr>
          <p:cNvPr id="21" name="תיבת טקסט 20">
            <a:extLst>
              <a:ext uri="{FF2B5EF4-FFF2-40B4-BE49-F238E27FC236}">
                <a16:creationId xmlns="" xmlns:a16="http://schemas.microsoft.com/office/drawing/2014/main" id="{18E94884-3C8F-4CFD-96D5-03BFFA7B0FC6}"/>
              </a:ext>
            </a:extLst>
          </p:cNvPr>
          <p:cNvSpPr txBox="1"/>
          <p:nvPr/>
        </p:nvSpPr>
        <p:spPr>
          <a:xfrm>
            <a:off x="5240186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ראיה רחבה</a:t>
            </a:r>
            <a:endParaRPr lang="he-IL" b="1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="" xmlns:a16="http://schemas.microsoft.com/office/drawing/2014/main" id="{0CBDB52D-4CF5-4A72-AB03-0B74061FD435}"/>
              </a:ext>
            </a:extLst>
          </p:cNvPr>
          <p:cNvSpPr txBox="1"/>
          <p:nvPr/>
        </p:nvSpPr>
        <p:spPr>
          <a:xfrm>
            <a:off x="3586790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הטלת ספק</a:t>
            </a:r>
            <a:endParaRPr lang="he-IL" b="1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="" xmlns:a16="http://schemas.microsoft.com/office/drawing/2014/main" id="{10E7F94A-55EE-4985-81D7-BCC6E6E48DAC}"/>
              </a:ext>
            </a:extLst>
          </p:cNvPr>
          <p:cNvSpPr txBox="1"/>
          <p:nvPr/>
        </p:nvSpPr>
        <p:spPr>
          <a:xfrm>
            <a:off x="6922337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סקרנות</a:t>
            </a:r>
            <a:endParaRPr lang="he-IL" b="1" err="1"/>
          </a:p>
        </p:txBody>
      </p:sp>
    </p:spTree>
    <p:extLst>
      <p:ext uri="{BB962C8B-B14F-4D97-AF65-F5344CB8AC3E}">
        <p14:creationId xmlns:p14="http://schemas.microsoft.com/office/powerpoint/2010/main" val="247840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מה היה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6004734"/>
          </a:xfrm>
        </p:spPr>
        <p:txBody>
          <a:bodyPr vert="horz" lIns="91440" tIns="45720" rIns="91440" bIns="45720" rtlCol="1" anchor="t">
            <a:noAutofit/>
          </a:bodyPr>
          <a:lstStyle/>
          <a:p>
            <a:r>
              <a:rPr lang="he-IL" b="1" dirty="0">
                <a:cs typeface="Arial"/>
              </a:rPr>
              <a:t>קורסים</a:t>
            </a:r>
            <a:endParaRPr lang="he-IL" b="1" dirty="0">
              <a:cs typeface="Arial" panose="020B0604020202020204" pitchFamily="34" charset="0"/>
            </a:endParaRPr>
          </a:p>
          <a:p>
            <a:pPr lvl="1"/>
            <a:r>
              <a:rPr lang="he-IL" sz="2000" dirty="0">
                <a:cs typeface="Arial"/>
              </a:rPr>
              <a:t>גישות ואסכולות - דורון נבות</a:t>
            </a:r>
          </a:p>
          <a:p>
            <a:r>
              <a:rPr lang="he-IL" b="1" dirty="0" smtClean="0">
                <a:cs typeface="Arial"/>
              </a:rPr>
              <a:t>הרצאות</a:t>
            </a:r>
            <a:endParaRPr lang="he-IL" b="1" dirty="0">
              <a:cs typeface="Arial"/>
            </a:endParaRPr>
          </a:p>
          <a:p>
            <a:pPr lvl="1"/>
            <a:r>
              <a:rPr lang="he-IL" sz="2000" dirty="0" smtClean="0">
                <a:cs typeface="Arial"/>
              </a:rPr>
              <a:t>ד"ר </a:t>
            </a:r>
            <a:r>
              <a:rPr lang="he-IL" sz="2000" dirty="0" smtClean="0">
                <a:cs typeface="Arial"/>
              </a:rPr>
              <a:t>רז צימט – הסהר השיעי</a:t>
            </a:r>
            <a:endParaRPr lang="he-IL" sz="2000" dirty="0">
              <a:cs typeface="Arial"/>
            </a:endParaRPr>
          </a:p>
          <a:p>
            <a:r>
              <a:rPr lang="he-IL" b="1" dirty="0" smtClean="0">
                <a:cs typeface="Arial"/>
              </a:rPr>
              <a:t>מפגשי </a:t>
            </a:r>
            <a:r>
              <a:rPr lang="he-IL" b="1" dirty="0">
                <a:cs typeface="Arial"/>
              </a:rPr>
              <a:t>צוות</a:t>
            </a:r>
            <a:endParaRPr lang="he-IL" dirty="0"/>
          </a:p>
          <a:p>
            <a:pPr lvl="1"/>
            <a:r>
              <a:rPr lang="he-IL" sz="2000" dirty="0" smtClean="0">
                <a:cs typeface="Arial"/>
              </a:rPr>
              <a:t>סמינר אירופה – </a:t>
            </a:r>
            <a:r>
              <a:rPr lang="he-IL" sz="2000" dirty="0" smtClean="0">
                <a:cs typeface="Arial"/>
              </a:rPr>
              <a:t>יום הכנה שני, ירושלים (הרצאת משרד החוץ, הרצאת ד"ר תנחום – כלכלת גז, הרצאת שגריר ישראל לשעבר בטורקיה)</a:t>
            </a:r>
            <a:endParaRPr lang="he-IL" sz="2000" dirty="0">
              <a:cs typeface="Arial"/>
            </a:endParaRPr>
          </a:p>
          <a:p>
            <a:r>
              <a:rPr lang="he-IL" b="1" dirty="0" smtClean="0">
                <a:cs typeface="Arial"/>
              </a:rPr>
              <a:t>נוספים</a:t>
            </a:r>
            <a:endParaRPr lang="he-IL" b="1" dirty="0">
              <a:cs typeface="Arial"/>
            </a:endParaRPr>
          </a:p>
          <a:p>
            <a:pPr lvl="1"/>
            <a:r>
              <a:rPr lang="he-IL" sz="2000" dirty="0">
                <a:cs typeface="Arial"/>
              </a:rPr>
              <a:t>קפה </a:t>
            </a:r>
            <a:r>
              <a:rPr lang="he-IL" sz="2000" dirty="0" smtClean="0">
                <a:cs typeface="Arial"/>
              </a:rPr>
              <a:t>קריאה</a:t>
            </a:r>
            <a:endParaRPr lang="he-IL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231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תחקיר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5717187"/>
          </a:xfrm>
        </p:spPr>
        <p:txBody>
          <a:bodyPr vert="horz" lIns="91440" tIns="45720" rIns="91440" bIns="45720" rtlCol="1" anchor="t">
            <a:normAutofit lnSpcReduction="10000"/>
          </a:bodyPr>
          <a:lstStyle/>
          <a:p>
            <a:r>
              <a:rPr lang="he-IL" b="1" dirty="0">
                <a:cs typeface="Arial"/>
              </a:rPr>
              <a:t>שיפור</a:t>
            </a:r>
            <a:endParaRPr lang="he-IL" b="1" dirty="0">
              <a:cs typeface="Arial" panose="020B0604020202020204" pitchFamily="34" charset="0"/>
            </a:endParaRPr>
          </a:p>
          <a:p>
            <a:pPr lvl="1"/>
            <a:r>
              <a:rPr lang="he-IL" dirty="0" smtClean="0">
                <a:cs typeface="Arial"/>
              </a:rPr>
              <a:t>מקומות שהצוות מגיע אליהם – נכון להקצות פתיח להסבר על המקום (לדוגמא – בנק ישראל)</a:t>
            </a:r>
          </a:p>
          <a:p>
            <a:pPr lvl="1"/>
            <a:r>
              <a:rPr lang="he-IL" dirty="0" smtClean="0">
                <a:cs typeface="Arial"/>
              </a:rPr>
              <a:t>ניהול זמנים – נדרש לתכנן מסגרת מרחיבה בדגש לסיטואציות בהן אנו מזמינים מרצים אורחים</a:t>
            </a:r>
          </a:p>
          <a:p>
            <a:pPr lvl="1"/>
            <a:r>
              <a:rPr lang="he-IL" dirty="0" smtClean="0">
                <a:cs typeface="Arial"/>
              </a:rPr>
              <a:t>קפה קריאה – מומלץ לגוון בהרכבים שגם חוצים את הצוותים </a:t>
            </a:r>
          </a:p>
          <a:p>
            <a:pPr lvl="1"/>
            <a:r>
              <a:rPr lang="he-IL" dirty="0" smtClean="0">
                <a:cs typeface="Arial"/>
              </a:rPr>
              <a:t>תרבות דיון בצוות – חשוב שנגבש טכניקה תכליתית על מנת שכולם יוכלו לבוא לידי ביטוי</a:t>
            </a:r>
          </a:p>
          <a:p>
            <a:pPr lvl="1"/>
            <a:r>
              <a:rPr lang="he-IL" dirty="0" smtClean="0">
                <a:cs typeface="Arial"/>
              </a:rPr>
              <a:t>צפון אירלנד – למדנו את אטרקטיביות היעד בהקשר חקר הבטל"מ. מומלץ לבחון נסיעה כזו בעתיד, אפשרי גם כחלופה לקפריסין</a:t>
            </a:r>
          </a:p>
          <a:p>
            <a:pPr lvl="1"/>
            <a:endParaRPr lang="he-IL" dirty="0" smtClean="0">
              <a:cs typeface="Arial"/>
            </a:endParaRPr>
          </a:p>
          <a:p>
            <a:pPr marL="457200" lvl="1" indent="0">
              <a:buNone/>
            </a:pPr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r>
              <a:rPr lang="he-IL" b="1" dirty="0" smtClean="0">
                <a:cs typeface="Arial"/>
              </a:rPr>
              <a:t>שימור</a:t>
            </a:r>
            <a:endParaRPr lang="he-IL" b="1" dirty="0"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הרצאת רז צימט – טובה ומארגנת היטב את הרקע לנושא</a:t>
            </a:r>
          </a:p>
          <a:p>
            <a:pPr lvl="1"/>
            <a:r>
              <a:rPr lang="he-IL" dirty="0" smtClean="0">
                <a:cs typeface="Arial"/>
              </a:rPr>
              <a:t>יישר כוח לשחר, שלומי בן מוחה ואביעד – רמה גבוהה של יום הלמידה בירושלים – תכנים ומעטפת</a:t>
            </a:r>
            <a:endParaRPr lang="he-IL" dirty="0">
              <a:cs typeface="Arial"/>
            </a:endParaRPr>
          </a:p>
          <a:p>
            <a:pPr marL="0" indent="0">
              <a:buNone/>
            </a:pPr>
            <a:endParaRPr lang="he-IL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623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759" y="-128081"/>
            <a:ext cx="10515600" cy="1325563"/>
          </a:xfrm>
        </p:spPr>
        <p:txBody>
          <a:bodyPr/>
          <a:lstStyle/>
          <a:p>
            <a:r>
              <a:rPr lang="he-IL" b="1" u="sng" dirty="0">
                <a:cs typeface="Times New Roman"/>
              </a:rPr>
              <a:t>מבט קדימה</a:t>
            </a:r>
            <a:endParaRPr lang="he-IL" b="1" u="sng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776" y="1000281"/>
            <a:ext cx="11061939" cy="5717187"/>
          </a:xfrm>
        </p:spPr>
        <p:txBody>
          <a:bodyPr vert="horz" lIns="91440" tIns="45720" rIns="91440" bIns="45720" rtlCol="1" anchor="t">
            <a:normAutofit fontScale="92500" lnSpcReduction="10000"/>
          </a:bodyPr>
          <a:lstStyle/>
          <a:p>
            <a:r>
              <a:rPr lang="he-IL" b="1" dirty="0" smtClean="0">
                <a:cs typeface="Arial"/>
              </a:rPr>
              <a:t>סיכום המדריך</a:t>
            </a:r>
          </a:p>
          <a:p>
            <a:pPr lvl="1"/>
            <a:r>
              <a:rPr lang="he-IL" dirty="0" smtClean="0">
                <a:cs typeface="Arial"/>
              </a:rPr>
              <a:t>סיור קפריסין – </a:t>
            </a:r>
          </a:p>
          <a:p>
            <a:pPr lvl="2"/>
            <a:r>
              <a:rPr lang="he-IL" sz="2400" b="1" dirty="0" smtClean="0">
                <a:cs typeface="Arial"/>
              </a:rPr>
              <a:t>עבודה טובה מאוד של הצוות ובראשם שחר, שלומי בן מוחה ואביעד</a:t>
            </a:r>
          </a:p>
          <a:p>
            <a:pPr lvl="2"/>
            <a:r>
              <a:rPr lang="he-IL" sz="2400" dirty="0" smtClean="0">
                <a:cs typeface="Arial"/>
              </a:rPr>
              <a:t>חלטנו את שאלת המחקר. מכאן מתקדמים.</a:t>
            </a:r>
          </a:p>
          <a:p>
            <a:pPr lvl="2"/>
            <a:r>
              <a:rPr lang="he-IL" sz="2400" dirty="0" smtClean="0">
                <a:cs typeface="Arial"/>
              </a:rPr>
              <a:t>הופצה התוכנית העקרונית לסיור בקפריסין. התוכנית הינה מודולרית בשלב זה וגמישה להתאמות. בהמשך יוצג לו"ז מפורט לאישור</a:t>
            </a:r>
          </a:p>
          <a:p>
            <a:pPr lvl="2"/>
            <a:r>
              <a:rPr lang="he-IL" sz="2400" dirty="0" smtClean="0">
                <a:cs typeface="Arial"/>
              </a:rPr>
              <a:t>חזרה מאמסטרדם – עובר לטיפול ברמה גבוהה יותר מתוך כוונה להשיג את האישור הנדרש</a:t>
            </a:r>
            <a:endParaRPr lang="he-IL" sz="2400" dirty="0" smtClean="0">
              <a:cs typeface="Arial"/>
            </a:endParaRPr>
          </a:p>
          <a:p>
            <a:pPr lvl="2"/>
            <a:r>
              <a:rPr lang="he-IL" sz="2400" dirty="0" smtClean="0">
                <a:cs typeface="Arial"/>
              </a:rPr>
              <a:t>חליפות אזרחיות – נדרש להתארגן ברמת הפרט מבעוד מועד</a:t>
            </a:r>
          </a:p>
          <a:p>
            <a:pPr lvl="2"/>
            <a:r>
              <a:rPr lang="he-IL" sz="2400" dirty="0" smtClean="0">
                <a:cs typeface="Arial"/>
              </a:rPr>
              <a:t>במופע הלמידה הבא נכון לחשוב על שילוב מרצים חיצוניים נוספים על פי ההקשר</a:t>
            </a:r>
          </a:p>
          <a:p>
            <a:pPr lvl="2"/>
            <a:r>
              <a:rPr lang="he-IL" sz="2400" dirty="0" smtClean="0">
                <a:cs typeface="Arial"/>
              </a:rPr>
              <a:t>ההשוואה בין קפריסין לישראל מתבקשת, נכון שתהיה ברקע המחקר של הצוות</a:t>
            </a:r>
          </a:p>
          <a:p>
            <a:pPr lvl="2"/>
            <a:r>
              <a:rPr lang="he-IL" sz="2400" dirty="0" smtClean="0">
                <a:cs typeface="Arial"/>
              </a:rPr>
              <a:t>כלכלת הגז באזור קפריסין – נדרש להעמיק ולהבין את פרטי הסוגיה בדגש לפוטנציאל הרווח</a:t>
            </a:r>
          </a:p>
          <a:p>
            <a:pPr lvl="2"/>
            <a:r>
              <a:rPr lang="he-IL" sz="2400" dirty="0" smtClean="0">
                <a:cs typeface="Arial"/>
              </a:rPr>
              <a:t>צוות אדום – נדרש לכתוב עמדה בנוגע לשאלת המחקר</a:t>
            </a:r>
          </a:p>
          <a:p>
            <a:pPr lvl="2"/>
            <a:r>
              <a:rPr lang="he-IL" sz="2400" dirty="0" smtClean="0">
                <a:cs typeface="Arial"/>
              </a:rPr>
              <a:t>חוברת – תופק בהמשך כעזר לנסיעה, חשוב לשלב מאמרי רקע רלוונטיים</a:t>
            </a:r>
          </a:p>
          <a:p>
            <a:pPr lvl="1">
              <a:lnSpc>
                <a:spcPct val="100000"/>
              </a:lnSpc>
            </a:pPr>
            <a:r>
              <a:rPr lang="he-IL" dirty="0">
                <a:cs typeface="Arial"/>
              </a:rPr>
              <a:t>סיור ירדן – יובל על ידי </a:t>
            </a:r>
            <a:r>
              <a:rPr lang="he-IL" dirty="0" smtClean="0">
                <a:cs typeface="Arial"/>
              </a:rPr>
              <a:t>אופיר</a:t>
            </a:r>
          </a:p>
          <a:p>
            <a:pPr lvl="1">
              <a:lnSpc>
                <a:spcPct val="100000"/>
              </a:lnSpc>
            </a:pPr>
            <a:r>
              <a:rPr lang="he-IL" dirty="0" smtClean="0">
                <a:cs typeface="Arial"/>
              </a:rPr>
              <a:t>סיור איו"ש וירושלים – באחריות שלומי טולדנו (מוביל), עמית וסימה</a:t>
            </a:r>
          </a:p>
          <a:p>
            <a:pPr lvl="1">
              <a:lnSpc>
                <a:spcPct val="100000"/>
              </a:lnSpc>
            </a:pPr>
            <a:r>
              <a:rPr lang="he-IL" dirty="0" smtClean="0">
                <a:cs typeface="Arial"/>
              </a:rPr>
              <a:t>יום אבות האומה – יובל על ידי בני במיקוד לנשיא חיים ויצמן </a:t>
            </a:r>
            <a:endParaRPr lang="he-IL" dirty="0">
              <a:cs typeface="Arial"/>
            </a:endParaRPr>
          </a:p>
          <a:p>
            <a:pPr lvl="1"/>
            <a:endParaRPr lang="he-IL" sz="2800" dirty="0" smtClean="0">
              <a:cs typeface="Arial"/>
            </a:endParaRPr>
          </a:p>
          <a:p>
            <a:pPr marL="457200" lvl="1" indent="0">
              <a:buNone/>
            </a:pPr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marL="0" indent="0">
              <a:buNone/>
            </a:pPr>
            <a:endParaRPr lang="he-IL" dirty="0">
              <a:cs typeface="Arial"/>
            </a:endParaRPr>
          </a:p>
          <a:p>
            <a:endParaRPr lang="he-IL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70599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B446441837EA543A75788DB83E257C9" ma:contentTypeVersion="6" ma:contentTypeDescription="צור מסמך חדש." ma:contentTypeScope="" ma:versionID="2e11d08a953f5c3c756b9d655ad92d32">
  <xsd:schema xmlns:xsd="http://www.w3.org/2001/XMLSchema" xmlns:xs="http://www.w3.org/2001/XMLSchema" xmlns:p="http://schemas.microsoft.com/office/2006/metadata/properties" xmlns:ns2="d98c9973-610b-494f-80d4-07cfab7bd9d1" targetNamespace="http://schemas.microsoft.com/office/2006/metadata/properties" ma:root="true" ma:fieldsID="aa533e8ce3ded2ca08951ddfd089e098" ns2:_="">
    <xsd:import namespace="d98c9973-610b-494f-80d4-07cfab7bd9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14A76A-99A2-4FB9-B080-2D9C206255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5C9196-8C97-41E0-BBBF-6D9436AEE066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d98c9973-610b-494f-80d4-07cfab7bd9d1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52175A-78A9-4E6A-8D79-B835DD543E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336</Words>
  <Application>Microsoft Office PowerPoint</Application>
  <PresentationFormat>מסך רחב</PresentationFormat>
  <Paragraphs>55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תחקיר שבועי צוותי</vt:lpstr>
      <vt:lpstr>מה היה</vt:lpstr>
      <vt:lpstr>תחקיר</vt:lpstr>
      <vt:lpstr>מבט קדימה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איילת דה לוי</dc:creator>
  <cp:lastModifiedBy>איילת דה לוי</cp:lastModifiedBy>
  <cp:revision>16</cp:revision>
  <dcterms:created xsi:type="dcterms:W3CDTF">2012-09-06T21:35:36Z</dcterms:created>
  <dcterms:modified xsi:type="dcterms:W3CDTF">2019-10-04T12:53:42Z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