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332" r:id="rId4"/>
    <p:sldId id="391" r:id="rId5"/>
    <p:sldId id="420" r:id="rId6"/>
    <p:sldId id="422" r:id="rId7"/>
    <p:sldId id="411" r:id="rId8"/>
    <p:sldId id="429" r:id="rId9"/>
    <p:sldId id="424" r:id="rId10"/>
    <p:sldId id="392" r:id="rId11"/>
    <p:sldId id="427" r:id="rId12"/>
    <p:sldId id="395" r:id="rId13"/>
    <p:sldId id="348" r:id="rId14"/>
    <p:sldId id="412" r:id="rId15"/>
    <p:sldId id="425" r:id="rId1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82453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4000" b="1" dirty="0" smtClean="0"/>
              <a:t>תחקיר קורס מדיניות חוץ, דיפלומטיה ויחסים בינ"ל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endParaRPr lang="he-IL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אפקטיביות וגיוון שיטות הלימוד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מתודולוגיה </a:t>
            </a:r>
            <a:r>
              <a:rPr lang="he-IL" sz="2800" dirty="0" smtClean="0"/>
              <a:t>סדורה להעברת הקורס כולל מבנה, ועזרים (שקפים).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 שיח עם התלמידים ולא רק הרצאה פרונטאלית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אינטגרציה של ההרצאות התיאורטיות והרצאות </a:t>
            </a:r>
            <a:r>
              <a:rPr lang="he-IL" sz="2800" dirty="0" err="1" smtClean="0"/>
              <a:t>הפרקטיקנים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– מתכונת מצוינת לשימור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במידה וניתן  (מבחינת זמן)  ראוי לשלב בקורס שימוש בסרטים וחקר מקרה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יותר </a:t>
            </a:r>
            <a:r>
              <a:rPr lang="he-IL" sz="2800" dirty="0" smtClean="0"/>
              <a:t>דוגמאות </a:t>
            </a:r>
            <a:r>
              <a:rPr lang="he-IL" sz="2800" dirty="0" smtClean="0"/>
              <a:t>אקטואליות ופחות היסטוריה</a:t>
            </a:r>
          </a:p>
          <a:p>
            <a:pPr marL="171450" lvl="1">
              <a:spcBef>
                <a:spcPts val="750"/>
              </a:spcBef>
              <a:buNone/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מטלות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</a:t>
            </a:r>
            <a:r>
              <a:rPr lang="he-IL" sz="2800" dirty="0" smtClean="0"/>
              <a:t>מטלת הסיום </a:t>
            </a:r>
            <a:r>
              <a:rPr lang="he-IL" sz="2800" dirty="0" smtClean="0"/>
              <a:t>טובה, ניתן הסבר בכתב וניתנה אפשרות </a:t>
            </a:r>
            <a:r>
              <a:rPr lang="he-IL" sz="2800" dirty="0" smtClean="0"/>
              <a:t>לשאול לגביה </a:t>
            </a:r>
            <a:r>
              <a:rPr lang="he-IL" sz="2800" dirty="0" smtClean="0"/>
              <a:t>במפגש הסיכום של הקורס. </a:t>
            </a:r>
            <a:endParaRPr lang="he-IL" sz="2800" dirty="0" smtClean="0"/>
          </a:p>
          <a:p>
            <a:r>
              <a:rPr lang="he-IL" sz="2800" dirty="0" smtClean="0"/>
              <a:t>ראוי  </a:t>
            </a:r>
            <a:r>
              <a:rPr lang="he-IL" sz="2800" dirty="0" smtClean="0"/>
              <a:t>לבחון </a:t>
            </a:r>
            <a:r>
              <a:rPr lang="he-IL" sz="2800" dirty="0" smtClean="0"/>
              <a:t>להקדיש משך ללימוד </a:t>
            </a:r>
            <a:r>
              <a:rPr lang="he-IL" sz="2800" dirty="0" smtClean="0"/>
              <a:t>כיצד כותבים נייר מדיניות (טוב גם לצרכים נוספים</a:t>
            </a:r>
            <a:r>
              <a:rPr lang="he-IL" sz="2800" dirty="0" smtClean="0"/>
              <a:t>).</a:t>
            </a:r>
            <a:endParaRPr lang="he-IL" sz="2800" dirty="0" smtClean="0"/>
          </a:p>
          <a:p>
            <a:r>
              <a:rPr lang="he-IL" sz="2800" dirty="0" smtClean="0"/>
              <a:t>יש לבחון הגבלת הנושאים </a:t>
            </a:r>
            <a:r>
              <a:rPr lang="he-IL" sz="2800" dirty="0" smtClean="0"/>
              <a:t>של מטלת הסיום לכיוון </a:t>
            </a:r>
            <a:r>
              <a:rPr lang="he-IL" sz="2800" dirty="0" smtClean="0"/>
              <a:t>נושאים שנדונו בקורס או נושאים שיעלו בסיורי </a:t>
            </a:r>
            <a:r>
              <a:rPr lang="he-IL" sz="2800" dirty="0" smtClean="0"/>
              <a:t>חו"ל.</a:t>
            </a:r>
            <a:endParaRPr lang="he-IL" sz="2800" dirty="0" smtClean="0"/>
          </a:p>
          <a:p>
            <a:r>
              <a:rPr lang="he-IL" sz="2800" dirty="0" smtClean="0"/>
              <a:t>חומרי </a:t>
            </a:r>
            <a:r>
              <a:rPr lang="he-IL" sz="2800" dirty="0" smtClean="0"/>
              <a:t>קריאה:</a:t>
            </a:r>
          </a:p>
          <a:p>
            <a:pPr lvl="1"/>
            <a:r>
              <a:rPr lang="he-IL" sz="2500" dirty="0" smtClean="0"/>
              <a:t>ככלל קוצרו. ברובם טובים ורלבנטיים. החוברות סייעו.</a:t>
            </a:r>
          </a:p>
          <a:p>
            <a:pPr lvl="1"/>
            <a:r>
              <a:rPr lang="he-IL" sz="2500" dirty="0" smtClean="0"/>
              <a:t>בחלק השני של הקורס קראו מעט. סוגיית החומרים באנגלית – האם ניתן?</a:t>
            </a:r>
          </a:p>
          <a:p>
            <a:endParaRPr lang="he-I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היקף הקורס ותכנים נוספים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היקף הקורס ( 2  שש"ס –  13 משכים) להערכתי נכון אם כי אינו מאפשר לגעת בכל התכנים הנדרשים:</a:t>
            </a:r>
          </a:p>
          <a:p>
            <a:pPr lvl="1"/>
            <a:r>
              <a:rPr lang="he-IL" sz="2800" dirty="0" smtClean="0"/>
              <a:t>פרדיגמות מרכזיות ביחב"ל – רצוי להכניס לקורס עצמו</a:t>
            </a:r>
          </a:p>
          <a:p>
            <a:pPr lvl="1"/>
            <a:r>
              <a:rPr lang="he-IL" sz="2800" dirty="0" smtClean="0"/>
              <a:t>דיפלומטיה הלכה למעשה – תכנים נוספים </a:t>
            </a:r>
            <a:r>
              <a:rPr lang="he-IL" sz="2800" dirty="0" smtClean="0"/>
              <a:t>כגון דיפלומטיה </a:t>
            </a:r>
            <a:r>
              <a:rPr lang="he-IL" sz="2800" dirty="0" err="1" smtClean="0"/>
              <a:t>מולטילטרלית</a:t>
            </a:r>
            <a:r>
              <a:rPr lang="he-IL" sz="2800" dirty="0" smtClean="0"/>
              <a:t> (ננסה בהמשך השנה</a:t>
            </a:r>
            <a:r>
              <a:rPr lang="he-IL" sz="2800" dirty="0" smtClean="0"/>
              <a:t>) ודיפלומטיה כלכלית</a:t>
            </a:r>
          </a:p>
          <a:p>
            <a:pPr lvl="1"/>
            <a:r>
              <a:rPr lang="he-IL" sz="2800" dirty="0" smtClean="0"/>
              <a:t>עיבודים צוותיים?</a:t>
            </a:r>
            <a:endParaRPr lang="en-US" sz="2800" dirty="0" smtClean="0"/>
          </a:p>
          <a:p>
            <a:r>
              <a:rPr lang="he-IL" sz="2800" dirty="0" smtClean="0"/>
              <a:t>העיתוי - </a:t>
            </a:r>
            <a:r>
              <a:rPr lang="he-IL" sz="2800" dirty="0" smtClean="0"/>
              <a:t>חודשים דצמבר-ינואר עד הפגרה – נכון</a:t>
            </a:r>
          </a:p>
          <a:p>
            <a:r>
              <a:rPr lang="he-IL" sz="2800" dirty="0" smtClean="0"/>
              <a:t>מיקום – כולל הביקור במשרד – נכון</a:t>
            </a:r>
          </a:p>
          <a:p>
            <a:r>
              <a:rPr lang="he-IL" sz="2800" dirty="0" smtClean="0"/>
              <a:t>לשקול החזר הסדנאות התומכות – תקשורת, </a:t>
            </a:r>
            <a:r>
              <a:rPr lang="he-IL" sz="2800" dirty="0" err="1" smtClean="0"/>
              <a:t>משב"ל</a:t>
            </a:r>
            <a:r>
              <a:rPr lang="he-IL" sz="2800" dirty="0" smtClean="0"/>
              <a:t> ו</a:t>
            </a:r>
            <a:r>
              <a:rPr lang="he-IL" sz="2600" dirty="0" smtClean="0"/>
              <a:t>מו"מ</a:t>
            </a:r>
            <a:endParaRPr lang="he-IL" sz="2600" dirty="0" smtClean="0"/>
          </a:p>
          <a:p>
            <a:endParaRPr lang="he-IL" dirty="0" smtClean="0"/>
          </a:p>
          <a:p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חיבור הקורס לציר ולרגלי הביטחון הלאומי הנוספות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קורס מזה"ת – תוספת חשובה מאד לקורס (במקום תכנים מצומצמים בשנה שעברה) לבדוק חיבור בין המרצים של שני הקורסים והתכנים</a:t>
            </a:r>
          </a:p>
          <a:p>
            <a:r>
              <a:rPr lang="he-IL" sz="2800" dirty="0" smtClean="0"/>
              <a:t>והחיבור עם סיורי </a:t>
            </a:r>
            <a:r>
              <a:rPr lang="he-IL" sz="2800" dirty="0" err="1" smtClean="0"/>
              <a:t>בטל"מ</a:t>
            </a:r>
            <a:r>
              <a:rPr lang="he-IL" sz="2800" dirty="0" smtClean="0"/>
              <a:t> בארץ (הרצאה שלי על 1701 לקראת המפגש עם יוניפי"ל) והסיורים בארגוני המודיעין – טוב.</a:t>
            </a:r>
          </a:p>
          <a:p>
            <a:r>
              <a:rPr lang="he-IL" sz="2800" dirty="0" smtClean="0"/>
              <a:t>הסימולציה והסיורים תחבר את הקורס לשאר הצירים בדגש על הצבאי והכלכלי. </a:t>
            </a:r>
          </a:p>
          <a:p>
            <a:r>
              <a:rPr lang="he-IL" sz="2800" dirty="0" smtClean="0"/>
              <a:t>ביטול הסדנאות התומכות - חסר</a:t>
            </a:r>
          </a:p>
          <a:p>
            <a:endParaRPr lang="he-IL" sz="2800" u="sng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מחזור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he-IL" sz="2800" dirty="0" smtClean="0">
                <a:solidFill>
                  <a:srgbClr val="FF0000"/>
                </a:solidFill>
              </a:rPr>
              <a:t> </a:t>
            </a:r>
            <a:endParaRPr lang="he-IL" sz="28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b="1" dirty="0" smtClean="0"/>
              <a:t>מושגי יסוד ומגמות </a:t>
            </a:r>
            <a:r>
              <a:rPr lang="he-IL" sz="2400" dirty="0" smtClean="0"/>
              <a:t>בהתפתחות המערכת הבינלאומית והפרקטיקה הדיפלומטית של ימינו.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מקורותיה ומאפייניה של </a:t>
            </a:r>
            <a:r>
              <a:rPr lang="he-IL" sz="2400" b="1" dirty="0" smtClean="0"/>
              <a:t>מדיניות החוץ הישראלית</a:t>
            </a:r>
            <a:r>
              <a:rPr lang="he-IL" sz="2400" dirty="0" smtClean="0"/>
              <a:t>, וזיהוי האתגרים העיקריים העומדים בפניה.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b="1" dirty="0" smtClean="0"/>
              <a:t>למנגנוני עיצוב המדיניות </a:t>
            </a:r>
            <a:r>
              <a:rPr lang="he-IL" sz="2400" dirty="0" smtClean="0"/>
              <a:t>בישראל בנושאים מדיניים מרכזיים העומדים על הפרק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b="1" dirty="0"/>
              <a:t>העבודה הדיפלומטית </a:t>
            </a:r>
            <a:r>
              <a:rPr lang="he-IL" sz="2400" dirty="0"/>
              <a:t>ואתגרי משרד </a:t>
            </a:r>
            <a:r>
              <a:rPr lang="he-IL" sz="2400" dirty="0" smtClean="0"/>
              <a:t>החוץ.</a:t>
            </a:r>
            <a:endParaRPr lang="he-IL" sz="24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863080" y="1412776"/>
            <a:ext cx="78853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FF0000"/>
                </a:solidFill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</a:t>
            </a:r>
            <a:r>
              <a:rPr lang="he-IL" sz="3200" b="1" u="sng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ממחזור מ"ד</a:t>
            </a:r>
            <a:endParaRPr lang="he-IL" sz="3200" b="1" u="sng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dirty="0" smtClean="0"/>
              <a:t>נדרש שיפור באופן הלימוד.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תחקור עמידה במטרות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יש לזכור כי מדובר בינתיים בתחקיר הקורס עצמו ולא הציר כולו.</a:t>
            </a:r>
          </a:p>
          <a:p>
            <a:r>
              <a:rPr lang="he-IL" sz="2800" dirty="0" smtClean="0"/>
              <a:t>הקורס (עונה שנייה במתכונתו הנוכחית) קוצר ל-2 נקודות זכות ו"הודק" מבחינת לוחות זמנים.</a:t>
            </a:r>
          </a:p>
          <a:p>
            <a:r>
              <a:rPr lang="he-IL" sz="2800" dirty="0" smtClean="0"/>
              <a:t>עפ"י המשובים </a:t>
            </a:r>
            <a:r>
              <a:rPr lang="he-IL" sz="2800" u="sng" dirty="0" smtClean="0"/>
              <a:t>שיפור מסוים </a:t>
            </a:r>
            <a:r>
              <a:rPr lang="he-IL" sz="2800" dirty="0" smtClean="0"/>
              <a:t>בהערכת עמידת הקורס במטרותיו ובאיכות ההוראה.</a:t>
            </a:r>
          </a:p>
          <a:p>
            <a:r>
              <a:rPr lang="he-IL" sz="2800" dirty="0" smtClean="0"/>
              <a:t>מתכונת הביקור במשרד החוץ </a:t>
            </a:r>
            <a:r>
              <a:rPr lang="he-IL" sz="2800" u="sng" dirty="0" smtClean="0"/>
              <a:t>לשימור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u="sng" dirty="0" smtClean="0"/>
              <a:t>שילוב טוב בין הרצאות תיאורטיות והרצאות של </a:t>
            </a:r>
            <a:r>
              <a:rPr lang="he-IL" sz="2800" u="sng" dirty="0" err="1" smtClean="0"/>
              <a:t>פרקטיקנים</a:t>
            </a:r>
            <a:endParaRPr lang="he-IL" sz="2800" u="sng" dirty="0" smtClean="0"/>
          </a:p>
          <a:p>
            <a:r>
              <a:rPr lang="he-IL" sz="2800" u="sng" dirty="0" smtClean="0"/>
              <a:t>עם זאת הקורס עדיין לא עומד בציפיות: נקודת המפתח – אופן ההוראה.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היה?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(ניתן במסגרת גישות ואסכולות ע" ד"ר אודי ערן)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הרצאה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הביקור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במשרד החוץ</a:t>
            </a:r>
            <a:b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</a:br>
            <a:endParaRPr lang="he-IL" sz="3200" b="1" dirty="0" smtClean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4839370"/>
          </a:xfrm>
        </p:spPr>
        <p:txBody>
          <a:bodyPr>
            <a:normAutofit/>
          </a:bodyPr>
          <a:lstStyle/>
          <a:p>
            <a:pPr lvl="1"/>
            <a:r>
              <a:rPr lang="he-IL" sz="2300" dirty="0" smtClean="0"/>
              <a:t>מפגש </a:t>
            </a:r>
            <a:r>
              <a:rPr lang="he-IL" sz="2300" dirty="0" smtClean="0"/>
              <a:t>עם בכירי </a:t>
            </a:r>
            <a:r>
              <a:rPr lang="he-IL" sz="2300" dirty="0" smtClean="0"/>
              <a:t>המשרד:</a:t>
            </a:r>
          </a:p>
          <a:p>
            <a:pPr lvl="2"/>
            <a:r>
              <a:rPr lang="he-IL" sz="2000" dirty="0" smtClean="0"/>
              <a:t>המשנה למנכ"ל וסמנכ"ל תקשורת</a:t>
            </a:r>
          </a:p>
          <a:p>
            <a:pPr lvl="2"/>
            <a:r>
              <a:rPr lang="he-IL" sz="2000" dirty="0" smtClean="0"/>
              <a:t>ה</a:t>
            </a:r>
            <a:r>
              <a:rPr lang="he-IL" sz="2000" dirty="0" smtClean="0"/>
              <a:t>יועץ משפטי</a:t>
            </a:r>
          </a:p>
          <a:p>
            <a:pPr lvl="2"/>
            <a:r>
              <a:rPr lang="he-IL" sz="2000" dirty="0" smtClean="0"/>
              <a:t>ראש </a:t>
            </a:r>
            <a:r>
              <a:rPr lang="he-IL" sz="2000" dirty="0" smtClean="0"/>
              <a:t>המערך </a:t>
            </a:r>
            <a:r>
              <a:rPr lang="he-IL" sz="2000" dirty="0" smtClean="0"/>
              <a:t>המדיני</a:t>
            </a:r>
            <a:endParaRPr lang="he-IL" sz="2000" dirty="0" smtClean="0"/>
          </a:p>
          <a:p>
            <a:pPr lvl="1"/>
            <a:r>
              <a:rPr lang="he-IL" sz="2300" dirty="0" smtClean="0"/>
              <a:t>עבודה </a:t>
            </a:r>
            <a:r>
              <a:rPr lang="he-IL" sz="2300" dirty="0" smtClean="0"/>
              <a:t>בקבוצות קטנות:</a:t>
            </a:r>
          </a:p>
          <a:p>
            <a:pPr lvl="2"/>
            <a:r>
              <a:rPr lang="he-IL" sz="2000" dirty="0" smtClean="0"/>
              <a:t>סייבר</a:t>
            </a:r>
          </a:p>
          <a:p>
            <a:pPr lvl="2"/>
            <a:r>
              <a:rPr lang="he-IL" sz="2000" dirty="0" smtClean="0"/>
              <a:t>דיפלומטיה דיגיטלית</a:t>
            </a:r>
          </a:p>
          <a:p>
            <a:pPr lvl="2"/>
            <a:r>
              <a:rPr lang="he-IL" sz="2000" dirty="0" smtClean="0"/>
              <a:t> </a:t>
            </a:r>
            <a:r>
              <a:rPr lang="he-IL" sz="2000" dirty="0" smtClean="0"/>
              <a:t>או"ם </a:t>
            </a:r>
            <a:endParaRPr lang="he-IL" sz="2000" dirty="0" smtClean="0"/>
          </a:p>
          <a:p>
            <a:pPr lvl="2"/>
            <a:r>
              <a:rPr lang="he-IL" sz="2000" dirty="0" smtClean="0"/>
              <a:t>טיפול במשטים</a:t>
            </a:r>
          </a:p>
          <a:p>
            <a:pPr lvl="2"/>
            <a:r>
              <a:rPr lang="he-IL" sz="2000" dirty="0" smtClean="0"/>
              <a:t> </a:t>
            </a:r>
            <a:r>
              <a:rPr lang="he-IL" sz="2000" dirty="0" err="1" smtClean="0"/>
              <a:t>לוט"ר</a:t>
            </a:r>
            <a:endParaRPr lang="he-IL" sz="2000" dirty="0" smtClean="0"/>
          </a:p>
          <a:p>
            <a:pPr lvl="2"/>
            <a:r>
              <a:rPr lang="he-IL" sz="2000" dirty="0" smtClean="0"/>
              <a:t> מש"ב</a:t>
            </a:r>
          </a:p>
          <a:p>
            <a:pPr lvl="2"/>
            <a:r>
              <a:rPr lang="he-IL" sz="2000" dirty="0" smtClean="0"/>
              <a:t>או"ם</a:t>
            </a:r>
          </a:p>
          <a:p>
            <a:pPr lvl="2"/>
            <a:r>
              <a:rPr lang="he-IL" sz="2000" dirty="0" smtClean="0"/>
              <a:t>ממ"ד</a:t>
            </a:r>
          </a:p>
          <a:p>
            <a:pPr lvl="1"/>
            <a:r>
              <a:rPr lang="he-IL" sz="2300" dirty="0" smtClean="0"/>
              <a:t>ביקור בחדר מצב וקיר הנופלים </a:t>
            </a:r>
            <a:endParaRPr lang="he-IL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איכות המרצה המוביל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268760"/>
            <a:ext cx="7886700" cy="5589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 smtClean="0"/>
              <a:t>משוב מ"ד - משכי המבוא של ערן לרמן – משוב נמוך</a:t>
            </a:r>
            <a:r>
              <a:rPr lang="he-IL" altLang="he-IL" sz="2400" dirty="0" smtClean="0"/>
              <a:t>: </a:t>
            </a:r>
            <a:r>
              <a:rPr lang="en-US" altLang="he-IL" sz="2400" dirty="0" smtClean="0"/>
              <a:t> </a:t>
            </a:r>
            <a:r>
              <a:rPr lang="he-IL" altLang="he-IL" sz="2400" dirty="0" smtClean="0"/>
              <a:t>סדר </a:t>
            </a:r>
            <a:r>
              <a:rPr lang="he-IL" altLang="he-IL" sz="2400" dirty="0" smtClean="0"/>
              <a:t>ובהירות, שיתוף </a:t>
            </a:r>
            <a:r>
              <a:rPr lang="he-IL" altLang="he-IL" sz="2400" dirty="0" smtClean="0"/>
              <a:t>תלמידים</a:t>
            </a:r>
            <a:r>
              <a:rPr lang="he-IL" altLang="he-IL" sz="2400" dirty="0" smtClean="0"/>
              <a:t>,  </a:t>
            </a:r>
            <a:r>
              <a:rPr lang="he-IL" altLang="he-IL" sz="2400" dirty="0" smtClean="0"/>
              <a:t>היסטורי מדי ולא </a:t>
            </a:r>
            <a:r>
              <a:rPr lang="he-IL" altLang="he-IL" sz="2400" dirty="0" smtClean="0"/>
              <a:t>רלבנטי.</a:t>
            </a:r>
            <a:endParaRPr lang="he-IL" altLang="he-IL" sz="2400" dirty="0" smtClean="0"/>
          </a:p>
          <a:p>
            <a:pPr>
              <a:lnSpc>
                <a:spcPct val="100000"/>
              </a:lnSpc>
            </a:pPr>
            <a:r>
              <a:rPr lang="he-IL" sz="2400" dirty="0" smtClean="0"/>
              <a:t>משוב מ"ה</a:t>
            </a:r>
            <a:endParaRPr lang="he-IL" sz="2400" dirty="0" smtClean="0"/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he-IL" sz="2800" dirty="0" smtClean="0"/>
          </a:p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מסקנה: למרות שנתוני הפתיחה מצוינים ( שילוב תיאוריה בפרקטיקה עשירה ומגוונת, ניסיון הוראה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 וגופים אחרים) התוצאה לא מיטבית.... </a:t>
            </a:r>
            <a:r>
              <a:rPr lang="he-IL" sz="2800" dirty="0" smtClean="0"/>
              <a:t>ניסינו</a:t>
            </a:r>
            <a:r>
              <a:rPr lang="he-IL" sz="2800" dirty="0" smtClean="0"/>
              <a:t>...</a:t>
            </a:r>
          </a:p>
          <a:p>
            <a:pPr lvl="0">
              <a:lnSpc>
                <a:spcPct val="100000"/>
              </a:lnSpc>
              <a:defRPr/>
            </a:pPr>
            <a:r>
              <a:rPr lang="he-IL" altLang="he-IL" sz="2800" dirty="0" smtClean="0"/>
              <a:t> </a:t>
            </a:r>
            <a:r>
              <a:rPr lang="he-IL" altLang="he-IL" sz="2800" dirty="0" smtClean="0"/>
              <a:t>שילוב מרצים נוספים עבד מצוין</a:t>
            </a:r>
            <a:endParaRPr lang="he-I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40785</TotalTime>
  <Words>1013</Words>
  <Application>Microsoft Office PowerPoint</Application>
  <PresentationFormat>‫הצגה על המסך (4:3)</PresentationFormat>
  <Paragraphs>173</Paragraphs>
  <Slides>15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HDOfficeLightV0</vt:lpstr>
      <vt:lpstr>                            תחקיר קורס מדיניות חוץ, דיפלומטיה ויחסים בינ"ל </vt:lpstr>
      <vt:lpstr>מטרות הציר המדיני – מחזור מ"ה</vt:lpstr>
      <vt:lpstr>מרכיבי הציר המדיני</vt:lpstr>
      <vt:lpstr>הציר המדיני - תובנות עיקריות ממחזור מ"ד</vt:lpstr>
      <vt:lpstr>קורס מדיניות חוץ, ד"ר ערן לרמן</vt:lpstr>
      <vt:lpstr>תחקור עמידה במטרות הציר המדיני מ"ה</vt:lpstr>
      <vt:lpstr> תכני הקורס – מה היה?</vt:lpstr>
      <vt:lpstr>הביקור במשרד החוץ </vt:lpstr>
      <vt:lpstr>איכות המרצה המוביל</vt:lpstr>
      <vt:lpstr>אפקטיביות וגיוון שיטות הלימוד</vt:lpstr>
      <vt:lpstr>מטלות </vt:lpstr>
      <vt:lpstr>היקף הקורס ותכנים נוספים </vt:lpstr>
      <vt:lpstr>שקופית 13</vt:lpstr>
      <vt:lpstr>מטלת הסיום – נייר מדיניות</vt:lpstr>
      <vt:lpstr>חיבור הקורס לציר ולרגלי הביטחון הלאומי הנוספות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182</cp:revision>
  <cp:lastPrinted>2017-07-18T08:51:14Z</cp:lastPrinted>
  <dcterms:created xsi:type="dcterms:W3CDTF">2015-06-19T12:00:16Z</dcterms:created>
  <dcterms:modified xsi:type="dcterms:W3CDTF">2018-02-05T05:40:16Z</dcterms:modified>
</cp:coreProperties>
</file>