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1" r:id="rId3"/>
    <p:sldId id="420" r:id="rId4"/>
    <p:sldId id="301" r:id="rId5"/>
    <p:sldId id="422" r:id="rId6"/>
    <p:sldId id="411" r:id="rId7"/>
    <p:sldId id="423" r:id="rId8"/>
    <p:sldId id="332" r:id="rId9"/>
    <p:sldId id="425" r:id="rId10"/>
    <p:sldId id="392" r:id="rId11"/>
    <p:sldId id="412" r:id="rId12"/>
    <p:sldId id="427" r:id="rId13"/>
    <p:sldId id="424" r:id="rId14"/>
    <p:sldId id="395" r:id="rId15"/>
    <p:sldId id="426" r:id="rId16"/>
    <p:sldId id="348" r:id="rId17"/>
    <p:sldId id="401" r:id="rId18"/>
    <p:sldId id="400" r:id="rId19"/>
    <p:sldId id="396" r:id="rId20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4"/>
            <a:ext cx="4066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/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432048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תחקיר קורס מדיניות חוץ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432663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endParaRPr lang="he-IL" sz="3400" dirty="0" smtClean="0"/>
          </a:p>
          <a:p>
            <a:pPr algn="ctr"/>
            <a:endParaRPr lang="he-IL" sz="3400" dirty="0" smtClean="0"/>
          </a:p>
          <a:p>
            <a:pPr algn="ctr"/>
            <a:r>
              <a:rPr lang="he-IL" sz="3400" dirty="0" smtClean="0"/>
              <a:t>הצגה </a:t>
            </a:r>
            <a:r>
              <a:rPr lang="he-IL" sz="3400" dirty="0" smtClean="0"/>
              <a:t>לסגל</a:t>
            </a:r>
          </a:p>
          <a:p>
            <a:pPr algn="ctr"/>
            <a:r>
              <a:rPr lang="he-IL" sz="4000" b="1" dirty="0" smtClean="0"/>
              <a:t>5.2.18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אפקטיביות וגיוון שיטות הלימוד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1">
              <a:spcBef>
                <a:spcPts val="750"/>
              </a:spcBef>
            </a:pPr>
            <a:r>
              <a:rPr lang="he-IL" sz="2800" dirty="0" smtClean="0"/>
              <a:t>נדרשת מתודולוגיה </a:t>
            </a:r>
            <a:r>
              <a:rPr lang="he-IL" sz="2800" dirty="0" smtClean="0"/>
              <a:t>סדורה להעברת הקורס כולל מבנה, עזרים (שקפים), שיח עם התלמידים ולא רק הרצאה </a:t>
            </a:r>
            <a:r>
              <a:rPr lang="he-IL" sz="2800" dirty="0" err="1" smtClean="0"/>
              <a:t>פרונטלית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הביקור במשרד החוץ – מתכונת מצוינת לשימור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במידה וניתן שימוש בסרטים וחקר מקרה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יותר </a:t>
            </a:r>
            <a:r>
              <a:rPr lang="he-IL" sz="2800" dirty="0" smtClean="0"/>
              <a:t>דוגמאות עכשוויות ופחות היסטוריה – נתפס כקורס על </a:t>
            </a:r>
            <a:r>
              <a:rPr lang="he-IL" sz="2800" dirty="0" smtClean="0"/>
              <a:t>היסטוריה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לא היו עיבודים רלבנטיים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הקדמה</a:t>
            </a:r>
            <a:endParaRPr lang="he-IL" dirty="0" smtClean="0"/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</a:t>
            </a:r>
            <a:r>
              <a:rPr lang="he-IL" dirty="0" smtClean="0"/>
              <a:t>החלטות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מטלות – הערכה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מטלה טובה, ניתן הסבר בכתב וניתנה אפשרות לשאול בכיתה במפגש הסיכום של הקורס. </a:t>
            </a:r>
          </a:p>
          <a:p>
            <a:r>
              <a:rPr lang="he-IL" sz="2800" dirty="0" smtClean="0"/>
              <a:t>יש לבחון לתת שיעור המנחה כיצד כותבים נייר מדיניות (טוב גם לצרכים נוספים)</a:t>
            </a:r>
          </a:p>
          <a:p>
            <a:r>
              <a:rPr lang="he-IL" sz="2800" dirty="0" smtClean="0"/>
              <a:t>יש לבחון הגבלת הנושאים לכיוון נושאים שנדונו בקורס או נושאים שיעלו בסיורי חו"ל</a:t>
            </a:r>
          </a:p>
          <a:p>
            <a:r>
              <a:rPr lang="he-IL" sz="2800" dirty="0" smtClean="0"/>
              <a:t>חומרי </a:t>
            </a:r>
            <a:r>
              <a:rPr lang="he-IL" sz="2800" dirty="0" smtClean="0"/>
              <a:t>קריאה:</a:t>
            </a:r>
          </a:p>
          <a:p>
            <a:pPr lvl="1"/>
            <a:r>
              <a:rPr lang="he-IL" sz="2500" dirty="0" smtClean="0"/>
              <a:t>ככלל קוצרו. ברובם טובים </a:t>
            </a:r>
            <a:r>
              <a:rPr lang="he-IL" sz="2500" dirty="0" err="1" smtClean="0"/>
              <a:t>ורלבנטים</a:t>
            </a:r>
            <a:r>
              <a:rPr lang="he-IL" sz="2500" dirty="0" smtClean="0"/>
              <a:t>. </a:t>
            </a:r>
          </a:p>
          <a:p>
            <a:pPr lvl="1"/>
            <a:r>
              <a:rPr lang="he-IL" sz="2500" dirty="0" smtClean="0"/>
              <a:t>להערכתי בחלק השני לא קראו. </a:t>
            </a:r>
          </a:p>
          <a:p>
            <a:pPr lvl="1"/>
            <a:r>
              <a:rPr lang="he-IL" sz="2500" dirty="0" smtClean="0"/>
              <a:t>סוגיית החומרים באנגלית</a:t>
            </a:r>
          </a:p>
          <a:p>
            <a:endParaRPr lang="he-I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איכות המרצה המוביל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268760"/>
            <a:ext cx="7886700" cy="55892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 smtClean="0"/>
              <a:t>משוב מ"ד - משכי המבוא של ערן לרמן – משוב נמוך:</a:t>
            </a:r>
          </a:p>
          <a:p>
            <a:pPr marL="514350" lvl="2">
              <a:lnSpc>
                <a:spcPct val="100000"/>
              </a:lnSpc>
              <a:spcBef>
                <a:spcPts val="750"/>
              </a:spcBef>
            </a:pPr>
            <a:r>
              <a:rPr lang="en-US" altLang="he-IL" sz="2400" dirty="0" smtClean="0"/>
              <a:t> </a:t>
            </a:r>
            <a:r>
              <a:rPr lang="he-IL" altLang="he-IL" sz="2400" dirty="0" smtClean="0"/>
              <a:t>סדר ובהירות</a:t>
            </a:r>
          </a:p>
          <a:p>
            <a:pPr marL="514350" lvl="2">
              <a:lnSpc>
                <a:spcPct val="100000"/>
              </a:lnSpc>
              <a:spcBef>
                <a:spcPts val="750"/>
              </a:spcBef>
            </a:pPr>
            <a:r>
              <a:rPr lang="he-IL" altLang="he-IL" sz="2400" dirty="0" smtClean="0"/>
              <a:t>שיתוף תלמידים,</a:t>
            </a:r>
          </a:p>
          <a:p>
            <a:pPr marL="514350" lvl="2">
              <a:lnSpc>
                <a:spcPct val="100000"/>
              </a:lnSpc>
              <a:spcBef>
                <a:spcPts val="750"/>
              </a:spcBef>
            </a:pPr>
            <a:r>
              <a:rPr lang="he-IL" altLang="he-IL" sz="2400" dirty="0" smtClean="0"/>
              <a:t> היסטורי מדי ולא רלבנטי) .</a:t>
            </a:r>
          </a:p>
          <a:p>
            <a:pPr>
              <a:lnSpc>
                <a:spcPct val="100000"/>
              </a:lnSpc>
            </a:pPr>
            <a:r>
              <a:rPr lang="he-IL" sz="2400" dirty="0" smtClean="0"/>
              <a:t>משוב מ"ה</a:t>
            </a:r>
            <a:endParaRPr lang="he-IL" sz="2400" dirty="0" smtClean="0"/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הרצאות מפוזרות, ארוכות ומרובות פרטים הגורמות לאיבוד הקהל (יש להישאר במאקרו)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חוסר בעזרי הדרכה- מקשה מאוד על המיקוד והבנת המסרים. הצפה וורבלית ופרונטאלית, דיבור מהיר מידיי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שימוש בדוגמאות וניתוחי מקרה להבנת סוגיות </a:t>
            </a:r>
            <a:r>
              <a:rPr lang="he-IL" sz="2500" dirty="0" smtClean="0"/>
              <a:t>בתחום, שימוש בשיח אקטואלי על מה קורה במקביל בעולם </a:t>
            </a:r>
            <a:r>
              <a:rPr lang="he-IL" sz="2500" dirty="0" smtClean="0"/>
              <a:t>האמיתי</a:t>
            </a:r>
            <a:endParaRPr lang="he-IL" sz="2800" dirty="0" smtClean="0"/>
          </a:p>
          <a:p>
            <a:pPr lvl="0">
              <a:lnSpc>
                <a:spcPct val="100000"/>
              </a:lnSpc>
              <a:defRPr/>
            </a:pPr>
            <a:r>
              <a:rPr lang="he-IL" sz="2800" dirty="0" smtClean="0"/>
              <a:t>מסקנה: ... </a:t>
            </a:r>
            <a:r>
              <a:rPr lang="he-IL" sz="2800" dirty="0" smtClean="0"/>
              <a:t>ניסינו</a:t>
            </a:r>
            <a:r>
              <a:rPr lang="he-IL" sz="2800" dirty="0" smtClean="0"/>
              <a:t>...</a:t>
            </a:r>
            <a:r>
              <a:rPr lang="he-IL" altLang="he-IL" sz="2800" dirty="0" smtClean="0"/>
              <a:t> </a:t>
            </a:r>
            <a:r>
              <a:rPr lang="he-IL" altLang="he-IL" sz="2800" dirty="0" smtClean="0"/>
              <a:t>שילוב מרצים נוספים עבד מצוין</a:t>
            </a:r>
            <a:endParaRPr lang="he-IL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היקף הקורס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היקף הקורס ( 2  שש"ס –  13 משכים) להערכתי נכון אם כי לא מאפשר </a:t>
            </a:r>
            <a:r>
              <a:rPr lang="he-IL" sz="2700" dirty="0" err="1" smtClean="0"/>
              <a:t>ליגוע</a:t>
            </a:r>
            <a:r>
              <a:rPr lang="he-IL" sz="2700" dirty="0" smtClean="0"/>
              <a:t> בכל התכנים הנדרשים</a:t>
            </a:r>
          </a:p>
          <a:p>
            <a:r>
              <a:rPr lang="he-IL" sz="2700" dirty="0" smtClean="0"/>
              <a:t>העיתוי - </a:t>
            </a:r>
            <a:r>
              <a:rPr lang="he-IL" sz="2700" dirty="0" smtClean="0"/>
              <a:t>חודשים דצמבר-ינואר עד הפגרה – נכון</a:t>
            </a:r>
          </a:p>
          <a:p>
            <a:r>
              <a:rPr lang="he-IL" sz="2700" dirty="0" smtClean="0"/>
              <a:t>מיקום – כולל הביקור במשרד - נכון</a:t>
            </a:r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תפקידי הסגל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מדריך מוביל אחראי</a:t>
            </a:r>
          </a:p>
          <a:p>
            <a:r>
              <a:rPr lang="he-IL" sz="2700" dirty="0" smtClean="0"/>
              <a:t>השתתפות בעיקר בביקור במשרד החוץ</a:t>
            </a:r>
          </a:p>
          <a:p>
            <a:r>
              <a:rPr lang="he-IL" sz="2700" dirty="0" smtClean="0"/>
              <a:t>עיבודים?</a:t>
            </a:r>
          </a:p>
          <a:p>
            <a:r>
              <a:rPr lang="he-IL" sz="2700" dirty="0" smtClean="0"/>
              <a:t>תמיכה בתכנים הלווים (קורס מזה"ת)</a:t>
            </a:r>
          </a:p>
          <a:p>
            <a:endParaRPr lang="he-IL" sz="2700" dirty="0" smtClean="0"/>
          </a:p>
          <a:p>
            <a:r>
              <a:rPr lang="he-IL" sz="3200" b="1" dirty="0" smtClean="0">
                <a:solidFill>
                  <a:schemeClr val="accent5"/>
                </a:solidFill>
              </a:rPr>
              <a:t>מנהלות הקורס:</a:t>
            </a:r>
          </a:p>
          <a:p>
            <a:r>
              <a:rPr lang="he-IL" sz="2700" dirty="0" smtClean="0"/>
              <a:t>למעט הביקור במ</a:t>
            </a:r>
            <a:r>
              <a:rPr lang="he-IL" sz="2700" dirty="0" smtClean="0"/>
              <a:t>שרד החוץ אין מנהלות מיוחדות</a:t>
            </a:r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יכיר השחקנים הרלבנטיים העיקריים בזירה האזורית והבינ"ל: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ויעדי מדיניות חוץ, עוצמות,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(, פרדיגמות לגבי המערכת, 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  <a:p>
            <a:pPr lvl="0"/>
            <a:r>
              <a:rPr lang="he-IL" dirty="0" smtClean="0"/>
              <a:t>יכיר תהליכי עיצוב מדיניות </a:t>
            </a:r>
            <a:r>
              <a:rPr lang="he-IL" dirty="0" err="1" smtClean="0"/>
              <a:t>וקבה"ח</a:t>
            </a:r>
            <a:r>
              <a:rPr lang="he-IL" dirty="0" smtClean="0"/>
              <a:t> בישראל</a:t>
            </a:r>
          </a:p>
          <a:p>
            <a:pPr lvl="0"/>
            <a:r>
              <a:rPr lang="he-IL" dirty="0" smtClean="0"/>
              <a:t>יכיר עבודת מטה </a:t>
            </a:r>
            <a:r>
              <a:rPr lang="he-IL" dirty="0" err="1" smtClean="0"/>
              <a:t>משה"ח</a:t>
            </a:r>
            <a:r>
              <a:rPr lang="he-IL" dirty="0" smtClean="0"/>
              <a:t> והשגרירויות</a:t>
            </a:r>
          </a:p>
          <a:p>
            <a:pPr lvl="0"/>
            <a:r>
              <a:rPr lang="he-IL" dirty="0" smtClean="0"/>
              <a:t>ילמד על מעמדה של ישראל ותדמיתה בעולם</a:t>
            </a:r>
            <a:endParaRPr lang="en-US" dirty="0" smtClean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מיומנויות,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ערכים:</a:t>
            </a:r>
          </a:p>
          <a:p>
            <a:pPr lvl="1"/>
            <a:r>
              <a:rPr lang="he-IL" dirty="0" smtClean="0"/>
              <a:t>יש כלים מדיניים שניתן להשתמש בהם</a:t>
            </a:r>
          </a:p>
          <a:p>
            <a:pPr lvl="1"/>
            <a:r>
              <a:rPr lang="he-IL" dirty="0" smtClean="0"/>
              <a:t>קבלת החלטות מושכלת בהשתתפות כל הגורמים</a:t>
            </a:r>
          </a:p>
          <a:p>
            <a:pPr lvl="1"/>
            <a:r>
              <a:rPr lang="he-IL" dirty="0" smtClean="0"/>
              <a:t>ישראל לא אי – חשוב להתחשב בעולם</a:t>
            </a:r>
          </a:p>
          <a:p>
            <a:pPr lvl="1"/>
            <a:r>
              <a:rPr lang="he-IL" dirty="0" smtClean="0"/>
              <a:t>יהדות התפוצות חשובה</a:t>
            </a:r>
          </a:p>
          <a:p>
            <a:pPr lvl="1"/>
            <a:r>
              <a:rPr lang="he-IL" dirty="0" smtClean="0"/>
              <a:t>ניתן ללמוד מהעולם</a:t>
            </a:r>
          </a:p>
          <a:p>
            <a:pPr lvl="1"/>
            <a:r>
              <a:rPr lang="he-IL" dirty="0" smtClean="0"/>
              <a:t>ניתן להרוויח משת"פ בינ"ל, קואליציות ובריתות</a:t>
            </a:r>
          </a:p>
          <a:p>
            <a:pPr lvl="1"/>
            <a:r>
              <a:rPr lang="he-IL" dirty="0" smtClean="0"/>
              <a:t>מקצוענות בתחומי תוכן ובתהליכים (אזורי, בק"ן, </a:t>
            </a:r>
            <a:r>
              <a:rPr lang="he-IL" dirty="0" err="1" smtClean="0"/>
              <a:t>מולטילטרלי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חשיבות יוזמה מדינית</a:t>
            </a:r>
          </a:p>
          <a:p>
            <a:r>
              <a:rPr lang="he-IL" dirty="0" smtClean="0"/>
              <a:t>מיומנויות:</a:t>
            </a:r>
          </a:p>
          <a:p>
            <a:pPr lvl="1"/>
            <a:r>
              <a:rPr lang="he-IL" dirty="0" smtClean="0"/>
              <a:t>עיצוב אסטרטגיה מדינית</a:t>
            </a:r>
          </a:p>
          <a:p>
            <a:pPr lvl="1"/>
            <a:r>
              <a:rPr lang="he-IL" dirty="0" smtClean="0"/>
              <a:t>עיצוב מערכה מדינית כולל מסגור, יצירת קואליציות ובריתות</a:t>
            </a:r>
          </a:p>
          <a:p>
            <a:pPr lvl="1"/>
            <a:r>
              <a:rPr lang="he-IL" dirty="0" smtClean="0"/>
              <a:t>מו"מ מדיני – כולל ערוצים חשאיים, תיווך</a:t>
            </a:r>
          </a:p>
          <a:p>
            <a:pPr lvl="1"/>
            <a:r>
              <a:rPr lang="he-IL" dirty="0" smtClean="0"/>
              <a:t>כתיבת נייר מדיניות</a:t>
            </a:r>
          </a:p>
          <a:p>
            <a:pPr lvl="1"/>
            <a:r>
              <a:rPr lang="he-IL" dirty="0" smtClean="0"/>
              <a:t>הכנה לפגישה מדינית וניהולה</a:t>
            </a:r>
          </a:p>
          <a:p>
            <a:pPr lvl="1"/>
            <a:r>
              <a:rPr lang="he-IL" dirty="0" smtClean="0"/>
              <a:t>דיווח על פגישה מדינית</a:t>
            </a:r>
          </a:p>
          <a:p>
            <a:pPr lvl="1"/>
            <a:r>
              <a:rPr lang="he-IL" dirty="0" smtClean="0"/>
              <a:t>הופעה בפני קהל</a:t>
            </a:r>
          </a:p>
          <a:p>
            <a:pPr lvl="1"/>
            <a:r>
              <a:rPr lang="he-IL" dirty="0" smtClean="0"/>
              <a:t>שימוש בכלים מדיפלומטיים – תקשורת, </a:t>
            </a:r>
            <a:r>
              <a:rPr lang="he-IL" dirty="0" err="1" smtClean="0"/>
              <a:t>משב"ל</a:t>
            </a:r>
            <a:r>
              <a:rPr lang="he-IL" dirty="0" smtClean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הישג נדרש של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החניך ידע לאפיין אינטרסים שלנו (כולל מתחים פנימיים) בזירה הבינ"ל</a:t>
            </a:r>
            <a:endParaRPr lang="en-US" dirty="0" smtClean="0"/>
          </a:p>
          <a:p>
            <a:pPr lvl="0"/>
            <a:r>
              <a:rPr lang="he-IL" dirty="0" smtClean="0"/>
              <a:t>ידע לזהות את השחקנים 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מדיניות חוץ, יעדי מדיניות חוץ,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 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 וידע לייצר מערכה מדינית</a:t>
            </a:r>
            <a:endParaRPr lang="en-US" dirty="0" smtClean="0"/>
          </a:p>
          <a:p>
            <a:pPr lvl="0"/>
            <a:r>
              <a:rPr lang="he-IL" dirty="0" smtClean="0"/>
              <a:t>יתנסה בדילמות מדיניות מולן ניצב פקיד בכיר או מדינאי</a:t>
            </a:r>
            <a:endParaRPr lang="en-US" dirty="0" smtClean="0"/>
          </a:p>
          <a:p>
            <a:pPr lvl="0"/>
            <a:r>
              <a:rPr lang="he-IL" dirty="0" smtClean="0"/>
              <a:t>ינסה לייצר יוזמות מדיניות</a:t>
            </a:r>
          </a:p>
          <a:p>
            <a:pPr lvl="0"/>
            <a:r>
              <a:rPr lang="he-IL" dirty="0" smtClean="0"/>
              <a:t>יכיר פנים של דיפלומטיה מודרנית</a:t>
            </a:r>
          </a:p>
          <a:p>
            <a:pPr lvl="0"/>
            <a:r>
              <a:rPr lang="he-IL" dirty="0" err="1" smtClean="0"/>
              <a:t>מיומויות</a:t>
            </a:r>
            <a:r>
              <a:rPr lang="he-IL" dirty="0" smtClean="0"/>
              <a:t>: מו"מ מדיני, כתיבת נייר מדיניות, עיצוב מערכה מדינית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dirty="0" smtClean="0"/>
              <a:t>נדרש שיפור באופן הלימוד.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</a:t>
            </a:r>
            <a:r>
              <a:rPr lang="he-IL" sz="2400" dirty="0" smtClean="0"/>
              <a:t>.</a:t>
            </a: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28329" y="18632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 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חוץ, ד"ר ערן לרמן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xmlns="" id="{8AA323A7-107B-4BF8-A18D-A663ABB2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5539415"/>
              </p:ext>
            </p:extLst>
          </p:nvPr>
        </p:nvGraphicFramePr>
        <p:xfrm>
          <a:off x="254694" y="1651036"/>
          <a:ext cx="8640000" cy="44405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45000">
                  <a:extLst>
                    <a:ext uri="{9D8B030D-6E8A-4147-A177-3AD203B41FA5}">
                      <a16:colId xmlns:a16="http://schemas.microsoft.com/office/drawing/2014/main" xmlns="" val="4212086157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696442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60892530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443552393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41654235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306771290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295926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מגמה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1131628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הקורס השיג את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04620653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ההוראה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בקורס?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4.46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7175699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הקורס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לתפקידיי העתידיים?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2003852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הסיור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במשרד החוץ?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19601091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לשימור בקורס?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במשרד החוץ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העשייה הדיפלומטית והכרת אנשים בתחום (אצל חלקנו זה מ-0)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18001753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לשיפור בקורס?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הרצאות מפוזרות, ארוכות ומרובות פרטים הגורמות לאיבוד הקהל (יש להישאר במאקרו)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חוסר בעזרי הדרכה- מקשה מאוד על המיקוד והבנת המסרים. הצפה וורבלית ופרונטאלית, דיבור מהיר מידיי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שימוש בדוגמאות וניתוחי מקרה להבנת סוגיות בתחום, שימוש בשיח אקטואלי על מה קורה במקביל בעולם האמיתי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8409075"/>
                  </a:ext>
                </a:extLst>
              </a:tr>
            </a:tbl>
          </a:graphicData>
        </a:graphic>
      </p:graphicFrame>
      <p:sp>
        <p:nvSpPr>
          <p:cNvPr id="3" name="אליפסה 2">
            <a:extLst>
              <a:ext uri="{FF2B5EF4-FFF2-40B4-BE49-F238E27FC236}">
                <a16:creationId xmlns:a16="http://schemas.microsoft.com/office/drawing/2014/main" xmlns="" id="{44564EE1-CD0B-4569-A8D9-EC868CAFC14E}"/>
              </a:ext>
            </a:extLst>
          </p:cNvPr>
          <p:cNvSpPr/>
          <p:nvPr/>
        </p:nvSpPr>
        <p:spPr>
          <a:xfrm rot="20904458">
            <a:off x="390937" y="4651510"/>
            <a:ext cx="1562101" cy="7255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תזכורת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ירד מ-4 ל-2 שש"ס</a:t>
            </a:r>
          </a:p>
        </p:txBody>
      </p:sp>
    </p:spTree>
    <p:extLst>
      <p:ext uri="{BB962C8B-B14F-4D97-AF65-F5344CB8AC3E}">
        <p14:creationId xmlns:p14="http://schemas.microsoft.com/office/powerpoint/2010/main" xmlns="" val="152104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</a:t>
            </a:r>
            <a:r>
              <a:rPr lang="he-IL" sz="2800" b="1" dirty="0" smtClean="0">
                <a:solidFill>
                  <a:srgbClr val="FF0000"/>
                </a:solidFill>
              </a:rPr>
              <a:t>חשיבה מדינית</a:t>
            </a:r>
            <a:r>
              <a:rPr lang="he-IL" sz="2800" dirty="0" smtClean="0">
                <a:solidFill>
                  <a:srgbClr val="FF0000"/>
                </a:solidFill>
              </a:rPr>
              <a:t> בראייה רחבה והנחלת מודעות לתפקידם של כלים מדיניים במערכה המשולבת על בטחון ישראל</a:t>
            </a:r>
            <a:r>
              <a:rPr lang="he-IL" sz="2800" dirty="0" smtClean="0"/>
              <a:t>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b="1" dirty="0" smtClean="0"/>
              <a:t>מושגי יסוד </a:t>
            </a:r>
            <a:r>
              <a:rPr lang="he-IL" sz="28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מקורותיה ומאפייניה של </a:t>
            </a:r>
            <a:r>
              <a:rPr lang="he-IL" sz="2800" b="1" dirty="0" smtClean="0"/>
              <a:t>מדיניות החוץ הישראלית</a:t>
            </a:r>
            <a:r>
              <a:rPr lang="he-IL" sz="2800" dirty="0" smtClean="0"/>
              <a:t>, וזיהוי האתגרים העיקריים שבפניה.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b="1" dirty="0" smtClean="0"/>
              <a:t>למנגנוני עיצוב המדיניות </a:t>
            </a:r>
            <a:r>
              <a:rPr lang="he-IL" sz="2800" dirty="0" smtClean="0"/>
              <a:t>בישראל 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b="1" dirty="0"/>
              <a:t>העבודה הדיפלומטית </a:t>
            </a:r>
            <a:r>
              <a:rPr lang="he-IL" sz="2800" dirty="0"/>
              <a:t>ואתגרי משרד </a:t>
            </a:r>
            <a:r>
              <a:rPr lang="he-IL" sz="2800" dirty="0" smtClean="0"/>
              <a:t>החוץ.</a:t>
            </a:r>
            <a:endParaRPr lang="he-IL" sz="28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תחקור עמידה במטרות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/>
              <a:t>יש לזכור כי מדובר בינתיים בתחקיר הקורס עצמו ולא הציר כולו ולכן העמידה במטרות חייבת להיות חלקית</a:t>
            </a:r>
          </a:p>
          <a:p>
            <a:r>
              <a:rPr lang="he-IL" sz="2800" dirty="0" smtClean="0"/>
              <a:t>הקורס (עונה שנייה במתכונתו הנוכחית) קוצר ל-2 נקודות זכות ו"הודק" מבחינת לוחות זמנים</a:t>
            </a:r>
          </a:p>
          <a:p>
            <a:r>
              <a:rPr lang="he-IL" sz="2800" dirty="0" smtClean="0"/>
              <a:t>שיפור מסוים בהערכת עמידת הקורס במטרותיו ובאיכות ההוראה</a:t>
            </a:r>
          </a:p>
          <a:p>
            <a:r>
              <a:rPr lang="he-IL" sz="2800" dirty="0" smtClean="0"/>
              <a:t>מתכונת הביקור במשרד החוץ לשימור</a:t>
            </a:r>
          </a:p>
          <a:p>
            <a:r>
              <a:rPr lang="he-IL" sz="2800" dirty="0" smtClean="0"/>
              <a:t>שילוב טוב בין הרצאות יסוד תיאורטיות והרצאות של </a:t>
            </a:r>
            <a:r>
              <a:rPr lang="he-IL" sz="2800" dirty="0" err="1" smtClean="0"/>
              <a:t>פרקטיקנים</a:t>
            </a:r>
            <a:endParaRPr lang="he-IL" sz="2800" dirty="0" smtClean="0"/>
          </a:p>
          <a:p>
            <a:r>
              <a:rPr lang="he-IL" sz="2800" u="sng" dirty="0" smtClean="0"/>
              <a:t>עם זאת הקורס עדיין לא עומד בציפיות: נקודת המפתח – אופן ההוראה:</a:t>
            </a:r>
          </a:p>
          <a:p>
            <a:pPr lvl="1"/>
            <a:r>
              <a:rPr lang="he-IL" sz="2500" dirty="0" smtClean="0"/>
              <a:t>מבנה השיעור</a:t>
            </a:r>
          </a:p>
          <a:p>
            <a:pPr lvl="1"/>
            <a:r>
              <a:rPr lang="he-IL" sz="2500" dirty="0" smtClean="0"/>
              <a:t>עזרי הדרכה</a:t>
            </a:r>
          </a:p>
          <a:p>
            <a:pPr lvl="1"/>
            <a:r>
              <a:rPr lang="he-IL" sz="2500" dirty="0" smtClean="0"/>
              <a:t>עיסוק בדוגמאות אקטואליות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תכני הקורס – מה היה?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fontScale="92500" lnSpcReduction="10000"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</a:t>
            </a:r>
            <a:r>
              <a:rPr lang="he-IL" sz="2000" dirty="0" smtClean="0"/>
              <a:t>וחדשה</a:t>
            </a:r>
            <a:endParaRPr lang="he-IL" sz="2000" dirty="0" smtClean="0"/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pPr lvl="2"/>
            <a:r>
              <a:rPr lang="he-IL" sz="2100" dirty="0" smtClean="0"/>
              <a:t>פרדיגמות מרכזיות ביחב"ל </a:t>
            </a:r>
            <a:r>
              <a:rPr lang="he-IL" sz="2100" dirty="0" smtClean="0"/>
              <a:t>-ניתן במסגרת גישות ואסכולות ע" ד"ר אודי ערן 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(שלום תורג'מן)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ישראלית מודרנית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המערכה המדינית מול הגרעין האיראני (בנג'י </a:t>
            </a:r>
            <a:r>
              <a:rPr lang="he-IL" sz="2000" dirty="0" err="1" smtClean="0"/>
              <a:t>קרסנה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שיח על משרד החוץ לקראת הביקור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</a:t>
            </a:r>
            <a:r>
              <a:rPr lang="he-IL" sz="2000" dirty="0" smtClean="0"/>
              <a:t>)</a:t>
            </a:r>
          </a:p>
          <a:p>
            <a:r>
              <a:rPr lang="he-IL" sz="2600" dirty="0" smtClean="0"/>
              <a:t>ביקור במשרד החוץ</a:t>
            </a:r>
          </a:p>
          <a:p>
            <a:pPr lvl="1"/>
            <a:r>
              <a:rPr lang="he-IL" sz="2300" dirty="0" smtClean="0"/>
              <a:t>מפגש עם בכירי המשרד (משנה למנכ"ל, יועץ משפטי, ראש המערך המדיני)</a:t>
            </a:r>
          </a:p>
          <a:p>
            <a:pPr lvl="1"/>
            <a:r>
              <a:rPr lang="he-IL" sz="2300" dirty="0" smtClean="0"/>
              <a:t>עבודה ב-8 קבוצות קטנות (סייבר, דיפלומטיה דיגיטלית, או"ם וכד')</a:t>
            </a:r>
            <a:endParaRPr lang="he-IL" sz="2300" dirty="0" smtClean="0"/>
          </a:p>
          <a:p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תכני הקורס – מה חסר?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פרדיגמות </a:t>
            </a:r>
            <a:r>
              <a:rPr lang="he-IL" sz="2700" dirty="0" smtClean="0"/>
              <a:t>מרכזיות ביחב"ל </a:t>
            </a:r>
            <a:r>
              <a:rPr lang="he-IL" sz="2700" dirty="0" smtClean="0"/>
              <a:t>– רצוי להכניס לקורס עצמו</a:t>
            </a:r>
            <a:endParaRPr lang="he-IL" sz="2600" dirty="0" smtClean="0"/>
          </a:p>
          <a:p>
            <a:r>
              <a:rPr lang="he-IL" sz="2600" dirty="0" smtClean="0"/>
              <a:t>דיפלומטיה </a:t>
            </a:r>
            <a:r>
              <a:rPr lang="he-IL" sz="2600" dirty="0" smtClean="0"/>
              <a:t>הלכה </a:t>
            </a:r>
            <a:r>
              <a:rPr lang="he-IL" sz="2600" dirty="0" smtClean="0"/>
              <a:t>למעשה - תכנים</a:t>
            </a:r>
            <a:endParaRPr lang="he-IL" sz="2600" dirty="0" smtClean="0"/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כלכלית</a:t>
            </a:r>
          </a:p>
          <a:p>
            <a:r>
              <a:rPr lang="he-IL" sz="2600" dirty="0" smtClean="0"/>
              <a:t>יותר  עיסוק בסוגיות אקטואליות (אולי באמצעות חקר מקרה)</a:t>
            </a:r>
            <a:endParaRPr lang="he-IL" sz="2600" dirty="0" smtClean="0"/>
          </a:p>
          <a:p>
            <a:r>
              <a:rPr lang="he-IL" sz="2600" dirty="0" smtClean="0"/>
              <a:t>סדנאות תומכות- מו"מ, תקשורת, </a:t>
            </a:r>
            <a:r>
              <a:rPr lang="he-IL" sz="2600" dirty="0" err="1" smtClean="0"/>
              <a:t>משב"ל</a:t>
            </a:r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חיבור הקורס לאשכול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רציונל הקורס – חיבור הקורס לציר ולרגלי הביטחון הלאומי הנוספות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הקורס מחובר היטב לציר המדיני. טיב  החיבור עם סיורי חו"ל והסימולציה המדינית יבחן בהמשך</a:t>
            </a:r>
          </a:p>
          <a:p>
            <a:r>
              <a:rPr lang="he-IL" sz="2800" dirty="0" smtClean="0"/>
              <a:t>קורס מזה"ת – תוספת חשובה מאד לקורס (במקום תכנים מצומצמים בשנה שעברה) לבדוק חיבור בין המרצים והתכנים</a:t>
            </a:r>
          </a:p>
          <a:p>
            <a:r>
              <a:rPr lang="he-IL" sz="2800" dirty="0" smtClean="0"/>
              <a:t>השיעור של ד"ר אודי ערן אפשר חיבור טוב לקורס גישות ואסכולות</a:t>
            </a:r>
          </a:p>
          <a:p>
            <a:r>
              <a:rPr lang="he-IL" sz="2800" dirty="0" smtClean="0"/>
              <a:t>החיבור עם סיורי </a:t>
            </a:r>
            <a:r>
              <a:rPr lang="he-IL" sz="2800" dirty="0" err="1" smtClean="0"/>
              <a:t>בטל"מ</a:t>
            </a:r>
            <a:r>
              <a:rPr lang="he-IL" sz="2800" dirty="0" smtClean="0"/>
              <a:t> בארץ (הרצאה שלי על 1701 לקראת המפגש עם יוניפי"ל) והסיורים בארגוני המודיעין – טוב.</a:t>
            </a:r>
          </a:p>
          <a:p>
            <a:r>
              <a:rPr lang="he-IL" sz="2800" dirty="0" smtClean="0"/>
              <a:t>הסימולציה והסיורים תחבר את הקורס לשאר הצירים בדגש על הצבאי והכלכלי. </a:t>
            </a:r>
          </a:p>
          <a:p>
            <a:r>
              <a:rPr lang="he-IL" sz="2800" dirty="0" smtClean="0"/>
              <a:t>ביטול הסדנאות התומכות - חסר</a:t>
            </a:r>
          </a:p>
          <a:p>
            <a:endParaRPr lang="he-IL" sz="2800" u="sng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35354</TotalTime>
  <Words>1375</Words>
  <Application>Microsoft Office PowerPoint</Application>
  <PresentationFormat>‫הצגה על המסך (4:3)</PresentationFormat>
  <Paragraphs>218</Paragraphs>
  <Slides>19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0" baseType="lpstr">
      <vt:lpstr>HDOfficeLightV0</vt:lpstr>
      <vt:lpstr>                            תחקיר קורס מדיניות חוץ </vt:lpstr>
      <vt:lpstr>הציר המדיני - תובנות עיקריות ממחזור מ"ד</vt:lpstr>
      <vt:lpstr>קורס מדיניות חוץ, ד"ר ערן לרמן</vt:lpstr>
      <vt:lpstr>מטרות הציר המדיני מ"ה</vt:lpstr>
      <vt:lpstr>תחקור עמידה במטרות הציר המדיני מ"ה</vt:lpstr>
      <vt:lpstr> תכני הקורס – מה היה?</vt:lpstr>
      <vt:lpstr> תכני הקורס – מה חסר?</vt:lpstr>
      <vt:lpstr>מרכיבי הציר המדיני – חיבור הקורס לאשכול</vt:lpstr>
      <vt:lpstr>רציונל הקורס – חיבור הקורס לציר ולרגלי הביטחון הלאומי הנוספות</vt:lpstr>
      <vt:lpstr>אפקטיביות וגיוון שיטות הלימוד</vt:lpstr>
      <vt:lpstr>מטלת הסיום – נייר מדיניות</vt:lpstr>
      <vt:lpstr>מטלות – הערכה</vt:lpstr>
      <vt:lpstr>איכות המרצה המוביל</vt:lpstr>
      <vt:lpstr>היקף הקורס </vt:lpstr>
      <vt:lpstr>תפקידי הסגל</vt:lpstr>
      <vt:lpstr>שקופית 16</vt:lpstr>
      <vt:lpstr>ידע</vt:lpstr>
      <vt:lpstr>מיומנויות, ערכים</vt:lpstr>
      <vt:lpstr>הישג נדרש של הקורס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176</cp:revision>
  <cp:lastPrinted>2017-07-18T08:51:14Z</cp:lastPrinted>
  <dcterms:created xsi:type="dcterms:W3CDTF">2015-06-19T12:00:16Z</dcterms:created>
  <dcterms:modified xsi:type="dcterms:W3CDTF">2018-02-01T11:08:53Z</dcterms:modified>
</cp:coreProperties>
</file>