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</p:sldMasterIdLst>
  <p:notesMasterIdLst>
    <p:notesMasterId r:id="rId15"/>
  </p:notesMasterIdLst>
  <p:handoutMasterIdLst>
    <p:handoutMasterId r:id="rId16"/>
  </p:handoutMasterIdLst>
  <p:sldIdLst>
    <p:sldId id="256" r:id="rId2"/>
    <p:sldId id="428" r:id="rId3"/>
    <p:sldId id="332" r:id="rId4"/>
    <p:sldId id="391" r:id="rId5"/>
    <p:sldId id="411" r:id="rId6"/>
    <p:sldId id="430" r:id="rId7"/>
    <p:sldId id="429" r:id="rId8"/>
    <p:sldId id="420" r:id="rId9"/>
    <p:sldId id="422" r:id="rId10"/>
    <p:sldId id="392" r:id="rId11"/>
    <p:sldId id="395" r:id="rId12"/>
    <p:sldId id="348" r:id="rId13"/>
    <p:sldId id="412" r:id="rId14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681" autoAdjust="0"/>
    <p:restoredTop sz="86510" autoAdjust="0"/>
  </p:normalViewPr>
  <p:slideViewPr>
    <p:cSldViewPr>
      <p:cViewPr>
        <p:scale>
          <a:sx n="66" d="100"/>
          <a:sy n="66" d="100"/>
        </p:scale>
        <p:origin x="-134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ביקורים  במשרד החוץ ובארגוני המודיעין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קורס אקדמי – ד"ר ערן לרמן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תכנים בסיורי </a:t>
          </a:r>
          <a:r>
            <a:rPr lang="he-IL" dirty="0" err="1" smtClean="0"/>
            <a:t>בטל"מ</a:t>
          </a:r>
          <a:r>
            <a:rPr lang="he-IL" dirty="0" smtClean="0"/>
            <a:t> ותכנים תומכים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סיורי חו"ל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ימי עיון וסדנאות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47A41BFF-758C-4140-AB72-F307E28E333A}" type="presOf" srcId="{5479B1EB-1DA2-42E4-BC88-68D8BF3633F2}" destId="{14B1DE2E-1D68-491F-9A62-97B8A0CD6B8D}" srcOrd="0" destOrd="0" presId="urn:microsoft.com/office/officeart/2005/8/layout/default#1"/>
    <dgm:cxn modelId="{5D49374B-5186-4B2E-B31E-A551D3FCABBE}" type="presOf" srcId="{BA26E9B7-737F-45BE-9813-4F530956AE0C}" destId="{988426A3-435A-4519-8E94-54A4F1375664}" srcOrd="0" destOrd="0" presId="urn:microsoft.com/office/officeart/2005/8/layout/default#1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#1"/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DAE019F9-25C5-47F2-9C11-BEF50561D43D}" type="presOf" srcId="{901F81E2-530C-413A-9F8A-AF3974DDF0A4}" destId="{5000F3A7-447B-441D-9894-7C369D614F9F}" srcOrd="0" destOrd="0" presId="urn:microsoft.com/office/officeart/2005/8/layout/default#1"/>
    <dgm:cxn modelId="{FB358966-412D-498C-A497-CB38D1983171}" type="presOf" srcId="{4672DC12-8334-4536-82C7-03B43AC06ACA}" destId="{521A1700-FD59-439D-9440-4B4FE76C0A29}" srcOrd="0" destOrd="0" presId="urn:microsoft.com/office/officeart/2005/8/layout/default#1"/>
    <dgm:cxn modelId="{CA4AD91E-4C94-40CD-B402-E9BD6A435A86}" type="presOf" srcId="{4B1C8087-68BF-47AA-A293-679F77CE09EF}" destId="{EB2DB6C6-BD66-49F7-A533-06C75778119F}" srcOrd="0" destOrd="0" presId="urn:microsoft.com/office/officeart/2005/8/layout/default#1"/>
    <dgm:cxn modelId="{5A5D9158-5E95-4D88-A47F-CAA8D695B625}" type="presOf" srcId="{145F4B28-0A8C-4C40-A95F-A40EA3F99FAC}" destId="{0F055129-6155-41C6-8FD8-53DF8648AEE1}" srcOrd="0" destOrd="0" presId="urn:microsoft.com/office/officeart/2005/8/layout/default#1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95977B02-ED70-4106-A618-DE3F6711A401}" type="presParOf" srcId="{14B1DE2E-1D68-491F-9A62-97B8A0CD6B8D}" destId="{573FF951-E949-4BD5-8090-B0F5AEC6AC0B}" srcOrd="0" destOrd="0" presId="urn:microsoft.com/office/officeart/2005/8/layout/default#1"/>
    <dgm:cxn modelId="{19B1D522-C433-4559-A36B-05B6CE3B47D6}" type="presParOf" srcId="{14B1DE2E-1D68-491F-9A62-97B8A0CD6B8D}" destId="{F250CC5A-6670-4A66-890C-5FE628870574}" srcOrd="1" destOrd="0" presId="urn:microsoft.com/office/officeart/2005/8/layout/default#1"/>
    <dgm:cxn modelId="{FC05B38D-7C6F-4880-B625-3B7A7E4D77A5}" type="presParOf" srcId="{14B1DE2E-1D68-491F-9A62-97B8A0CD6B8D}" destId="{988426A3-435A-4519-8E94-54A4F1375664}" srcOrd="2" destOrd="0" presId="urn:microsoft.com/office/officeart/2005/8/layout/default#1"/>
    <dgm:cxn modelId="{6EE3C592-EDB3-4292-B70C-FC7CEA20E858}" type="presParOf" srcId="{14B1DE2E-1D68-491F-9A62-97B8A0CD6B8D}" destId="{5EAACD85-4AC3-4B73-B0D6-EE820AC2D042}" srcOrd="3" destOrd="0" presId="urn:microsoft.com/office/officeart/2005/8/layout/default#1"/>
    <dgm:cxn modelId="{C474FB81-DF2D-4068-8F31-EF48F732C187}" type="presParOf" srcId="{14B1DE2E-1D68-491F-9A62-97B8A0CD6B8D}" destId="{5000F3A7-447B-441D-9894-7C369D614F9F}" srcOrd="4" destOrd="0" presId="urn:microsoft.com/office/officeart/2005/8/layout/default#1"/>
    <dgm:cxn modelId="{AE01FEB8-8EDF-4FEF-A3F6-D4D1AA296A54}" type="presParOf" srcId="{14B1DE2E-1D68-491F-9A62-97B8A0CD6B8D}" destId="{4262F3A8-D8EE-45BA-A326-D46267537925}" srcOrd="5" destOrd="0" presId="urn:microsoft.com/office/officeart/2005/8/layout/default#1"/>
    <dgm:cxn modelId="{53104C3D-82BD-49B9-A7E7-D97B24B89937}" type="presParOf" srcId="{14B1DE2E-1D68-491F-9A62-97B8A0CD6B8D}" destId="{0F055129-6155-41C6-8FD8-53DF8648AEE1}" srcOrd="6" destOrd="0" presId="urn:microsoft.com/office/officeart/2005/8/layout/default#1"/>
    <dgm:cxn modelId="{91174E3A-E5C9-442B-A126-26DE5800ADD6}" type="presParOf" srcId="{14B1DE2E-1D68-491F-9A62-97B8A0CD6B8D}" destId="{21638850-B095-4904-9489-EAC52A341598}" srcOrd="7" destOrd="0" presId="urn:microsoft.com/office/officeart/2005/8/layout/default#1"/>
    <dgm:cxn modelId="{B2AF959E-F0D7-47FF-ABEC-D53CC1A7A665}" type="presParOf" srcId="{14B1DE2E-1D68-491F-9A62-97B8A0CD6B8D}" destId="{521A1700-FD59-439D-9440-4B4FE76C0A29}" srcOrd="8" destOrd="0" presId="urn:microsoft.com/office/officeart/2005/8/layout/default#1"/>
    <dgm:cxn modelId="{25983285-3209-4183-B1FD-B25ED0B7F8C6}" type="presParOf" srcId="{14B1DE2E-1D68-491F-9A62-97B8A0CD6B8D}" destId="{E23AF2C5-1340-410F-8ED3-D21CFB02FE41}" srcOrd="9" destOrd="0" presId="urn:microsoft.com/office/officeart/2005/8/layout/default#1"/>
    <dgm:cxn modelId="{46AE5F5F-655C-467D-9690-4F0B7EDC0608}" type="presParOf" srcId="{14B1DE2E-1D68-491F-9A62-97B8A0CD6B8D}" destId="{EB2DB6C6-BD66-49F7-A533-06C75778119F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ביקורים  במשרד החוץ ובארגוני המודיעין</a:t>
          </a:r>
          <a:endParaRPr lang="he-IL" sz="29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סימולציה מדינית-ביטחונית</a:t>
          </a:r>
          <a:endParaRPr lang="he-IL" sz="29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קורס אקדמי – ד"ר ערן לרמן</a:t>
          </a:r>
          <a:endParaRPr lang="he-IL" sz="29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תכנים בסיורי </a:t>
          </a:r>
          <a:r>
            <a:rPr lang="he-IL" sz="2900" kern="1200" dirty="0" err="1" smtClean="0"/>
            <a:t>בטל"מ</a:t>
          </a:r>
          <a:r>
            <a:rPr lang="he-IL" sz="2900" kern="1200" dirty="0" smtClean="0"/>
            <a:t> ותכנים תומכים</a:t>
          </a:r>
          <a:endParaRPr lang="he-IL" sz="29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ימי עיון וסדנאות</a:t>
          </a:r>
          <a:endParaRPr lang="he-IL" sz="29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סיורי חו"ל</a:t>
          </a:r>
          <a:endParaRPr lang="he-IL" sz="2900" kern="1200" dirty="0"/>
        </a:p>
      </dsp:txBody>
      <dsp:txXfrm>
        <a:off x="5657849" y="2391568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הרעיון: </a:t>
            </a:r>
            <a:r>
              <a:rPr lang="he-IL" sz="12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 smtClean="0">
                <a:solidFill>
                  <a:srgbClr val="FF0000"/>
                </a:solidFill>
              </a:rPr>
              <a:t>המימד</a:t>
            </a:r>
            <a:r>
              <a:rPr lang="he-IL" sz="1200" dirty="0" smtClean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250160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79397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סימן חיסור 6"/>
          <p:cNvSpPr/>
          <p:nvPr userDrawn="1"/>
        </p:nvSpPr>
        <p:spPr>
          <a:xfrm>
            <a:off x="-91912" y="1149772"/>
            <a:ext cx="9318396" cy="180000"/>
          </a:xfrm>
          <a:prstGeom prst="mathMin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644270" y="6379534"/>
            <a:ext cx="40669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0" dirty="0">
                <a:solidFill>
                  <a:schemeClr val="accent2"/>
                </a:solidFill>
              </a:rPr>
              <a:t> </a:t>
            </a:r>
            <a:fld id="{BACED41A-D597-4A48-BBC4-3CFA1BBB1333}" type="slidenum">
              <a:rPr lang="he-IL" sz="1600" b="0" i="0" smtClean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pPr/>
              <a:t>‹#›</a:t>
            </a:fld>
            <a:endParaRPr lang="he-IL" sz="1600" b="0" i="0" dirty="0">
              <a:solidFill>
                <a:schemeClr val="accent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397129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496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4824536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4000" b="1" dirty="0" smtClean="0"/>
              <a:t>תחקיר קורס מדיניות חוץ, דיפלומטיה ויחסים בינ"ל</a:t>
            </a:r>
            <a:r>
              <a:rPr lang="he-IL" sz="4000" b="1" dirty="0" smtClean="0"/>
              <a:t/>
            </a:r>
            <a:br>
              <a:rPr lang="he-IL" sz="4000" b="1" dirty="0" smtClean="0"/>
            </a:br>
            <a:endParaRPr lang="he-IL" sz="40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4326632" cy="1872208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he-IL" sz="4000" b="1" dirty="0" smtClean="0"/>
              <a:t>מחזור מ"ה</a:t>
            </a:r>
          </a:p>
          <a:p>
            <a:pPr algn="ctr"/>
            <a:endParaRPr lang="he-IL" sz="3400" dirty="0" smtClean="0"/>
          </a:p>
          <a:p>
            <a:pPr algn="ctr"/>
            <a:endParaRPr lang="he-IL" sz="3400" dirty="0" smtClean="0"/>
          </a:p>
          <a:p>
            <a:pPr algn="ctr"/>
            <a:r>
              <a:rPr lang="he-IL" sz="3400" dirty="0" smtClean="0"/>
              <a:t>הצגה </a:t>
            </a:r>
            <a:r>
              <a:rPr lang="he-IL" sz="3400" dirty="0" smtClean="0"/>
              <a:t>לסגל</a:t>
            </a:r>
          </a:p>
          <a:p>
            <a:pPr algn="ctr"/>
            <a:r>
              <a:rPr lang="he-IL" sz="4000" b="1" dirty="0" smtClean="0"/>
              <a:t>5.2.18</a:t>
            </a:r>
            <a:endParaRPr lang="he-IL" sz="4000" b="1" dirty="0" smtClean="0"/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לקחים עיקריים -  המשך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lnSpc>
                <a:spcPct val="100000"/>
              </a:lnSpc>
              <a:defRPr/>
            </a:pPr>
            <a:r>
              <a:rPr lang="he-IL" sz="2800" dirty="0" smtClean="0"/>
              <a:t>למרות </a:t>
            </a:r>
            <a:r>
              <a:rPr lang="he-IL" sz="2800" dirty="0" smtClean="0"/>
              <a:t>שנתוני הפתיחה מצוינים ( שילוב תיאוריה בפרקטיקה עשירה ומגוונת, ניסיון הוראה </a:t>
            </a:r>
            <a:r>
              <a:rPr lang="he-IL" sz="2800" dirty="0" err="1" smtClean="0"/>
              <a:t>במב"ל</a:t>
            </a:r>
            <a:r>
              <a:rPr lang="he-IL" sz="2800" dirty="0" smtClean="0"/>
              <a:t> וגופים אחרים) התוצאה לא מיטבית</a:t>
            </a:r>
            <a:r>
              <a:rPr lang="he-IL" sz="2800" dirty="0" smtClean="0"/>
              <a:t>. יש לזכור שהמרצה אחראי על קורס נוסף.</a:t>
            </a:r>
            <a:endParaRPr lang="he-IL" sz="2800" dirty="0" smtClean="0"/>
          </a:p>
          <a:p>
            <a:pPr lvl="0">
              <a:lnSpc>
                <a:spcPct val="100000"/>
              </a:lnSpc>
              <a:defRPr/>
            </a:pPr>
            <a:r>
              <a:rPr lang="he-IL" altLang="he-IL" sz="2800" dirty="0" smtClean="0"/>
              <a:t> שילוב מרצים נוספים עבד מצוין</a:t>
            </a:r>
            <a:endParaRPr lang="he-IL" sz="2800" dirty="0" smtClean="0"/>
          </a:p>
          <a:p>
            <a:pPr marL="171450" lvl="1">
              <a:spcBef>
                <a:spcPts val="750"/>
              </a:spcBef>
            </a:pPr>
            <a:r>
              <a:rPr lang="he-IL" sz="2800" dirty="0" smtClean="0"/>
              <a:t>נדרשת </a:t>
            </a:r>
            <a:r>
              <a:rPr lang="he-IL" sz="2800" dirty="0" smtClean="0"/>
              <a:t>מתודולוגיה </a:t>
            </a:r>
            <a:r>
              <a:rPr lang="he-IL" sz="2800" dirty="0" smtClean="0"/>
              <a:t>סדורה להעברת הקורס כולל:</a:t>
            </a:r>
          </a:p>
          <a:p>
            <a:pPr marL="514350" lvl="2">
              <a:spcBef>
                <a:spcPts val="750"/>
              </a:spcBef>
            </a:pPr>
            <a:r>
              <a:rPr lang="he-IL" sz="2500" dirty="0" smtClean="0"/>
              <a:t>מבנה, ועזרים (שקפים).</a:t>
            </a:r>
          </a:p>
          <a:p>
            <a:pPr marL="514350" lvl="2">
              <a:spcBef>
                <a:spcPts val="750"/>
              </a:spcBef>
            </a:pPr>
            <a:r>
              <a:rPr lang="he-IL" sz="2500" dirty="0" smtClean="0"/>
              <a:t>שיח עם התלמידים ולא רק הרצאה פרונטאלית</a:t>
            </a:r>
          </a:p>
          <a:p>
            <a:pPr marL="514350" lvl="2">
              <a:spcBef>
                <a:spcPts val="750"/>
              </a:spcBef>
            </a:pPr>
            <a:r>
              <a:rPr lang="he-IL" sz="2500" dirty="0" smtClean="0"/>
              <a:t>ראוי לשלב בקורס שימוש בסרטים </a:t>
            </a:r>
            <a:r>
              <a:rPr lang="he-IL" sz="2500" u="sng" dirty="0" smtClean="0"/>
              <a:t>וחקר מקרה</a:t>
            </a:r>
          </a:p>
          <a:p>
            <a:pPr marL="514350" lvl="2">
              <a:spcBef>
                <a:spcPts val="750"/>
              </a:spcBef>
            </a:pPr>
            <a:r>
              <a:rPr lang="he-IL" sz="2500" dirty="0" smtClean="0"/>
              <a:t>יותר </a:t>
            </a:r>
            <a:r>
              <a:rPr lang="he-IL" sz="2500" dirty="0" smtClean="0"/>
              <a:t>דוגמאות </a:t>
            </a:r>
            <a:r>
              <a:rPr lang="he-IL" sz="2500" dirty="0" smtClean="0"/>
              <a:t>אקטואליות ופחות היסטוריה</a:t>
            </a:r>
          </a:p>
          <a:p>
            <a:pPr marL="171450" lvl="1">
              <a:spcBef>
                <a:spcPts val="750"/>
              </a:spcBef>
            </a:pPr>
            <a:r>
              <a:rPr lang="he-IL" sz="2800" dirty="0" smtClean="0"/>
              <a:t>הביקור במשרד החוץ </a:t>
            </a:r>
            <a:r>
              <a:rPr lang="he-IL" sz="2800" dirty="0" smtClean="0"/>
              <a:t>:</a:t>
            </a:r>
          </a:p>
          <a:p>
            <a:pPr marL="514350" lvl="2">
              <a:spcBef>
                <a:spcPts val="750"/>
              </a:spcBef>
            </a:pPr>
            <a:r>
              <a:rPr lang="he-IL" sz="2500" dirty="0" smtClean="0"/>
              <a:t>מתכונת </a:t>
            </a:r>
            <a:r>
              <a:rPr lang="he-IL" sz="2500" dirty="0" smtClean="0"/>
              <a:t>מצוינת </a:t>
            </a:r>
            <a:r>
              <a:rPr lang="he-IL" sz="2500" dirty="0" smtClean="0"/>
              <a:t>לשימור</a:t>
            </a:r>
          </a:p>
          <a:p>
            <a:pPr marL="514350" lvl="2">
              <a:spcBef>
                <a:spcPts val="750"/>
              </a:spcBef>
            </a:pPr>
            <a:r>
              <a:rPr lang="he-IL" sz="2500" dirty="0" smtClean="0"/>
              <a:t>הקפדה יותר על התוצר המוצג ע"י החניכים</a:t>
            </a:r>
          </a:p>
          <a:p>
            <a:pPr marL="171450" lvl="1">
              <a:spcBef>
                <a:spcPts val="750"/>
              </a:spcBef>
              <a:buNone/>
            </a:pPr>
            <a:endParaRPr lang="he-IL" sz="2400" dirty="0" smtClean="0"/>
          </a:p>
          <a:p>
            <a:pPr marL="171450" lvl="1">
              <a:spcBef>
                <a:spcPts val="750"/>
              </a:spcBef>
            </a:pPr>
            <a:endParaRPr lang="he-IL" sz="2400" dirty="0" smtClean="0"/>
          </a:p>
          <a:p>
            <a:pPr marL="171450" lvl="1">
              <a:spcBef>
                <a:spcPts val="750"/>
              </a:spcBef>
            </a:pP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לקחים מרכזיים – המשך 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828801"/>
            <a:ext cx="8964488" cy="5029199"/>
          </a:xfrm>
        </p:spPr>
        <p:txBody>
          <a:bodyPr>
            <a:normAutofit/>
          </a:bodyPr>
          <a:lstStyle/>
          <a:p>
            <a:r>
              <a:rPr lang="he-IL" sz="2800" dirty="0" smtClean="0"/>
              <a:t>היקף הקורס ( 2  שש"ס –  13 משכים)  במתכונת הנוכחית נכון </a:t>
            </a:r>
          </a:p>
          <a:p>
            <a:r>
              <a:rPr lang="he-IL" sz="2800" dirty="0" smtClean="0"/>
              <a:t>העיתוי - </a:t>
            </a:r>
            <a:r>
              <a:rPr lang="he-IL" sz="2800" dirty="0" smtClean="0"/>
              <a:t>חודשים דצמבר-ינואר עד הפגרה – נכון</a:t>
            </a:r>
          </a:p>
          <a:p>
            <a:r>
              <a:rPr lang="he-IL" sz="2800" dirty="0" smtClean="0"/>
              <a:t>מיקום – כולל הביקור במשרד – נכון</a:t>
            </a:r>
          </a:p>
          <a:p>
            <a:r>
              <a:rPr lang="he-IL" sz="2800" dirty="0" smtClean="0"/>
              <a:t>מטלת </a:t>
            </a:r>
            <a:r>
              <a:rPr lang="he-IL" sz="2800" dirty="0" smtClean="0"/>
              <a:t>הסיום טובה, ניתן הסבר בכתב וניתנה אפשרות לשאול לגביה במפגש הסיכום של הקורס</a:t>
            </a:r>
            <a:endParaRPr lang="he-IL" dirty="0" smtClean="0"/>
          </a:p>
          <a:p>
            <a:endParaRPr lang="he-IL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e-IL" sz="6000" dirty="0" smtClean="0"/>
          </a:p>
          <a:p>
            <a:pPr algn="ctr">
              <a:buNone/>
            </a:pPr>
            <a:r>
              <a:rPr lang="he-IL" sz="6000" dirty="0" smtClean="0"/>
              <a:t>סוף</a:t>
            </a:r>
            <a:endParaRPr lang="he-IL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מטלת הסיום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– נייר מדיניות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5373216"/>
          </a:xfrm>
        </p:spPr>
        <p:txBody>
          <a:bodyPr>
            <a:normAutofit/>
          </a:bodyPr>
          <a:lstStyle/>
          <a:p>
            <a:r>
              <a:rPr lang="he-IL" dirty="0" smtClean="0"/>
              <a:t>הקדמה</a:t>
            </a:r>
            <a:endParaRPr lang="he-IL" dirty="0" smtClean="0"/>
          </a:p>
          <a:p>
            <a:pPr lvl="1"/>
            <a:r>
              <a:rPr lang="he-IL" sz="2100" dirty="0" smtClean="0"/>
              <a:t>תיאור הסיטואציה</a:t>
            </a:r>
          </a:p>
          <a:p>
            <a:pPr lvl="1"/>
            <a:r>
              <a:rPr lang="he-IL" sz="2100" dirty="0" smtClean="0"/>
              <a:t>תאור הבעיה </a:t>
            </a:r>
          </a:p>
          <a:p>
            <a:pPr lvl="1"/>
            <a:r>
              <a:rPr lang="he-IL" sz="2100" dirty="0" smtClean="0"/>
              <a:t>ההחלטה שצריך לקבל</a:t>
            </a:r>
          </a:p>
          <a:p>
            <a:r>
              <a:rPr lang="he-IL" dirty="0" smtClean="0"/>
              <a:t>רקע:</a:t>
            </a:r>
          </a:p>
          <a:p>
            <a:pPr lvl="1"/>
            <a:r>
              <a:rPr lang="he-IL" sz="2100" dirty="0" err="1" smtClean="0"/>
              <a:t>גניאולוגיה</a:t>
            </a:r>
            <a:r>
              <a:rPr lang="he-IL" sz="2100" dirty="0" smtClean="0"/>
              <a:t> – כיצד הגענו עד היום?</a:t>
            </a:r>
          </a:p>
          <a:p>
            <a:pPr lvl="1"/>
            <a:r>
              <a:rPr lang="he-IL" sz="2100" dirty="0" smtClean="0"/>
              <a:t>מהם האינטרסים הישראלים הרלבנטיים?</a:t>
            </a:r>
          </a:p>
          <a:p>
            <a:pPr lvl="1"/>
            <a:r>
              <a:rPr lang="he-IL" sz="2100" dirty="0" smtClean="0"/>
              <a:t>מי הם בעלי העניין בסוגיה – האינטרסים, האילוצים והמטרות שלהם</a:t>
            </a:r>
          </a:p>
          <a:p>
            <a:pPr lvl="1"/>
            <a:r>
              <a:rPr lang="he-IL" sz="2100" dirty="0" smtClean="0"/>
              <a:t>מהם היעדים הישראלים לאור הנ"ל?</a:t>
            </a:r>
          </a:p>
          <a:p>
            <a:r>
              <a:rPr lang="he-IL" dirty="0" smtClean="0"/>
              <a:t>חלופות מדיניות:</a:t>
            </a:r>
          </a:p>
          <a:p>
            <a:pPr lvl="1"/>
            <a:r>
              <a:rPr lang="he-IL" sz="2100" dirty="0" smtClean="0"/>
              <a:t>חלופות אפשריות לפתרון הבעיה</a:t>
            </a:r>
          </a:p>
          <a:p>
            <a:pPr lvl="1"/>
            <a:r>
              <a:rPr lang="he-IL" sz="2100" dirty="0" smtClean="0"/>
              <a:t>ניתוח חלופות כולל השלכות לא צפויות/לא רצויות</a:t>
            </a:r>
          </a:p>
          <a:p>
            <a:r>
              <a:rPr lang="he-IL" dirty="0" smtClean="0"/>
              <a:t>המלצות למקבל </a:t>
            </a:r>
            <a:r>
              <a:rPr lang="he-IL" dirty="0" smtClean="0"/>
              <a:t>החלטות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39551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מטרות הציר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המדיני – מחזור מ"ה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endParaRPr lang="he-IL" sz="24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400" dirty="0" smtClean="0"/>
              <a:t>הקניית </a:t>
            </a:r>
            <a:r>
              <a:rPr lang="he-IL" sz="2400" b="1" dirty="0" smtClean="0"/>
              <a:t>מושגי יסוד ומגמות </a:t>
            </a:r>
            <a:r>
              <a:rPr lang="he-IL" sz="2400" dirty="0" smtClean="0"/>
              <a:t>בהתפתחות המערכת הבינלאומית והפרקטיקה הדיפלומטית של ימינו.</a:t>
            </a:r>
            <a:endParaRPr lang="en-US" sz="24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400" dirty="0" smtClean="0"/>
              <a:t> הכרת מקורותיה ומאפייניה של </a:t>
            </a:r>
            <a:r>
              <a:rPr lang="he-IL" sz="2400" b="1" dirty="0" smtClean="0"/>
              <a:t>מדיניות החוץ הישראלית</a:t>
            </a:r>
            <a:r>
              <a:rPr lang="he-IL" sz="2400" dirty="0" smtClean="0"/>
              <a:t>, וזיהוי האתגרים העיקריים העומדים בפניה.</a:t>
            </a:r>
            <a:endParaRPr lang="en-US" sz="24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400" dirty="0" smtClean="0"/>
              <a:t> העמקת ההבנה באשר </a:t>
            </a:r>
            <a:r>
              <a:rPr lang="he-IL" sz="2400" b="1" dirty="0" smtClean="0"/>
              <a:t>למנגנוני עיצוב המדיניות </a:t>
            </a:r>
            <a:r>
              <a:rPr lang="he-IL" sz="2400" dirty="0" smtClean="0"/>
              <a:t>בישראל בנושאים מדיניים מרכזיים העומדים על הפרק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2400" dirty="0" smtClean="0"/>
              <a:t> הכרת </a:t>
            </a:r>
            <a:r>
              <a:rPr lang="he-IL" sz="2400" b="1" dirty="0"/>
              <a:t>העבודה הדיפלומטית </a:t>
            </a:r>
            <a:r>
              <a:rPr lang="he-IL" sz="2400" dirty="0"/>
              <a:t>ואתגרי משרד </a:t>
            </a:r>
            <a:r>
              <a:rPr lang="he-IL" sz="2400" dirty="0" smtClean="0"/>
              <a:t>החוץ</a:t>
            </a:r>
            <a:r>
              <a:rPr lang="he-IL" sz="2400" dirty="0" smtClean="0"/>
              <a:t>.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5157192"/>
            <a:ext cx="8280920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rgbClr val="FF0000"/>
                </a:solidFill>
              </a:rPr>
              <a:t>מטרת על: פיתוח </a:t>
            </a:r>
            <a:r>
              <a:rPr lang="he-IL" sz="2400" b="1" dirty="0" smtClean="0">
                <a:solidFill>
                  <a:srgbClr val="FF0000"/>
                </a:solidFill>
              </a:rPr>
              <a:t>חשיבה מדינית בראייה רחבה והנחלת מודעות לתפקידם של כלים מדיניים במערכה המשולבת  על ביטחון ישראל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מרכיבי הציר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המדיני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119024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הציר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המדיני - תובנות עיקריות </a:t>
            </a:r>
            <a:r>
              <a:rPr lang="he-IL" sz="3200" b="1" u="sng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ממחזור מ"ד</a:t>
            </a:r>
            <a:endParaRPr lang="he-IL" sz="3200" b="1" u="sng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12776"/>
            <a:ext cx="9143999" cy="5445223"/>
          </a:xfrm>
        </p:spPr>
        <p:txBody>
          <a:bodyPr>
            <a:normAutofit/>
          </a:bodyPr>
          <a:lstStyle/>
          <a:p>
            <a:endParaRPr lang="he-IL" dirty="0" smtClean="0"/>
          </a:p>
          <a:p>
            <a:r>
              <a:rPr lang="he-IL" sz="2800" dirty="0" smtClean="0"/>
              <a:t>נתפס בעיני החניכים כתחום חשוב ומרכזי </a:t>
            </a:r>
            <a:r>
              <a:rPr lang="he-IL" sz="2800" dirty="0" err="1" smtClean="0"/>
              <a:t>במב"ל</a:t>
            </a:r>
            <a:r>
              <a:rPr lang="he-IL" sz="2800" dirty="0" smtClean="0"/>
              <a:t>.</a:t>
            </a:r>
          </a:p>
          <a:p>
            <a:endParaRPr lang="he-IL" sz="2800" dirty="0" smtClean="0"/>
          </a:p>
          <a:p>
            <a:r>
              <a:rPr lang="he-IL" sz="2800" dirty="0" smtClean="0"/>
              <a:t>הקורס התיאורטי (ד"ר ערן לרמן) עונה על פער משמעותי, אך:</a:t>
            </a:r>
          </a:p>
          <a:p>
            <a:pPr lvl="1"/>
            <a:r>
              <a:rPr lang="he-IL" sz="2400" dirty="0" smtClean="0"/>
              <a:t>נדרש להיות קטן ומהודק יותר. </a:t>
            </a:r>
          </a:p>
          <a:p>
            <a:pPr lvl="1"/>
            <a:r>
              <a:rPr lang="he-IL" sz="2400" u="sng" dirty="0" smtClean="0"/>
              <a:t>נדרש שיפור באופן הלימוד</a:t>
            </a:r>
            <a:r>
              <a:rPr lang="he-IL" sz="2400" dirty="0" smtClean="0"/>
              <a:t>.</a:t>
            </a:r>
          </a:p>
          <a:p>
            <a:pPr lvl="1"/>
            <a:r>
              <a:rPr lang="he-IL" sz="2400" dirty="0" smtClean="0"/>
              <a:t>מטלה: צריכה לשמש להמשך הדרך ו</a:t>
            </a:r>
            <a:r>
              <a:rPr lang="he-IL" altLang="he-IL" sz="2400" dirty="0" smtClean="0"/>
              <a:t>נדרשת הכנה (המשוב היה מצוין).</a:t>
            </a:r>
          </a:p>
          <a:p>
            <a:pPr lvl="1"/>
            <a:r>
              <a:rPr lang="he-IL" altLang="he-IL" sz="2400" dirty="0" smtClean="0"/>
              <a:t>חומרי הקריאה: נדרש מיקוד.</a:t>
            </a:r>
          </a:p>
          <a:p>
            <a:pPr lvl="1"/>
            <a:r>
              <a:rPr lang="he-IL" sz="2400" dirty="0" smtClean="0"/>
              <a:t>הקורס ככלל צריך לתת ערך מוסף לסימולציה ולסיורי חו"ל.</a:t>
            </a:r>
          </a:p>
          <a:p>
            <a:pPr lvl="1"/>
            <a:r>
              <a:rPr lang="he-IL" sz="2400" dirty="0" smtClean="0"/>
              <a:t>הביקור במשרד החוץ: מתכונת לשימור</a:t>
            </a:r>
            <a:r>
              <a:rPr lang="he-IL" sz="2400" dirty="0" smtClean="0"/>
              <a:t>.</a:t>
            </a:r>
            <a:endParaRPr lang="he-I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שינויים מרכזיים בקורס מ"ה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661248"/>
          </a:xfrm>
        </p:spPr>
        <p:txBody>
          <a:bodyPr>
            <a:normAutofit/>
          </a:bodyPr>
          <a:lstStyle/>
          <a:p>
            <a:endParaRPr lang="he-IL" sz="2400" dirty="0" smtClean="0"/>
          </a:p>
          <a:p>
            <a:endParaRPr lang="he-IL" sz="2400" dirty="0" smtClean="0"/>
          </a:p>
          <a:p>
            <a:r>
              <a:rPr lang="he-IL" sz="2400" dirty="0" smtClean="0"/>
              <a:t>הקורס </a:t>
            </a:r>
            <a:r>
              <a:rPr lang="he-IL" sz="2400" dirty="0" smtClean="0"/>
              <a:t>(עונה שנייה במתכונתו הנוכחית) קוצר ל-2 נקודות זכות ו"הודק" מבחינת לוחות זמנים</a:t>
            </a:r>
            <a:r>
              <a:rPr lang="he-IL" sz="2400" dirty="0" smtClean="0"/>
              <a:t>.</a:t>
            </a:r>
          </a:p>
          <a:p>
            <a:r>
              <a:rPr lang="he-IL" sz="2400" dirty="0" smtClean="0"/>
              <a:t>שופרה המטלה, חולק פורמט למטלה זמן ניכר מראש וניתנה אפשרות להתייעץ ולשאול.</a:t>
            </a:r>
          </a:p>
          <a:p>
            <a:r>
              <a:rPr lang="he-IL" sz="2400" dirty="0" smtClean="0"/>
              <a:t>הודקו וקוצרו חומרי הקריאה.</a:t>
            </a:r>
          </a:p>
          <a:p>
            <a:r>
              <a:rPr lang="he-IL" sz="2400" dirty="0" smtClean="0"/>
              <a:t>ניתן משוב למרצה לגבי אופן ההוראה.</a:t>
            </a:r>
          </a:p>
          <a:p>
            <a:endParaRPr lang="he-I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קורס מדיניות חוץ, דיפלומטיה ויחב"ל – מ"ה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661248"/>
          </a:xfrm>
        </p:spPr>
        <p:txBody>
          <a:bodyPr>
            <a:normAutofit/>
          </a:bodyPr>
          <a:lstStyle/>
          <a:p>
            <a:r>
              <a:rPr lang="he-IL" sz="2600" dirty="0" smtClean="0"/>
              <a:t>פרק מבואות (ד"ר ערן לרמן):</a:t>
            </a:r>
            <a:endParaRPr lang="he-IL" sz="2600" dirty="0" smtClean="0"/>
          </a:p>
          <a:p>
            <a:pPr lvl="2"/>
            <a:r>
              <a:rPr lang="he-IL" sz="2000" dirty="0" smtClean="0"/>
              <a:t>דיפלומטיה ישנה </a:t>
            </a:r>
            <a:r>
              <a:rPr lang="he-IL" sz="2000" dirty="0" smtClean="0"/>
              <a:t>וחדשה</a:t>
            </a:r>
            <a:endParaRPr lang="he-IL" sz="2000" dirty="0" smtClean="0"/>
          </a:p>
          <a:p>
            <a:pPr lvl="2"/>
            <a:r>
              <a:rPr lang="he-IL" sz="2000" dirty="0" smtClean="0"/>
              <a:t>מבוא לדיפלומטיה ציונית </a:t>
            </a:r>
            <a:r>
              <a:rPr lang="he-IL" sz="2000" dirty="0" smtClean="0"/>
              <a:t>וישראלית</a:t>
            </a:r>
            <a:endParaRPr lang="he-IL" sz="2000" dirty="0" smtClean="0"/>
          </a:p>
          <a:p>
            <a:pPr lvl="2"/>
            <a:r>
              <a:rPr lang="he-IL" sz="2100" dirty="0" smtClean="0"/>
              <a:t>פרדיגמות מרכזיות ביחב"ל </a:t>
            </a:r>
            <a:r>
              <a:rPr lang="he-IL" sz="2100" dirty="0" smtClean="0"/>
              <a:t>(ניתן במסגרת גישות ואסכולות ע" ד"ר אודי ערן)</a:t>
            </a:r>
            <a:endParaRPr lang="he-IL" sz="2000" dirty="0" smtClean="0"/>
          </a:p>
          <a:p>
            <a:r>
              <a:rPr lang="he-IL" sz="2600" dirty="0" smtClean="0"/>
              <a:t>מדינאות ודיפלומטיה הלכה למעשה:</a:t>
            </a:r>
          </a:p>
          <a:p>
            <a:pPr lvl="2"/>
            <a:r>
              <a:rPr lang="he-IL" sz="2000" dirty="0" smtClean="0"/>
              <a:t>מו"מ </a:t>
            </a:r>
            <a:r>
              <a:rPr lang="he-IL" sz="2000" dirty="0" smtClean="0"/>
              <a:t>מדיני (שלום תורג'מן)</a:t>
            </a:r>
            <a:endParaRPr lang="he-IL" sz="2000" dirty="0" smtClean="0"/>
          </a:p>
          <a:p>
            <a:pPr lvl="2"/>
            <a:r>
              <a:rPr lang="he-IL" sz="2000" dirty="0" smtClean="0"/>
              <a:t>דיפלומטיה ישראלית מודרנית (רון </a:t>
            </a:r>
            <a:r>
              <a:rPr lang="he-IL" sz="2000" dirty="0" err="1" smtClean="0"/>
              <a:t>פרושאור</a:t>
            </a:r>
            <a:r>
              <a:rPr lang="he-IL" sz="2000" dirty="0" smtClean="0"/>
              <a:t>)</a:t>
            </a:r>
          </a:p>
          <a:p>
            <a:pPr lvl="2"/>
            <a:r>
              <a:rPr lang="he-IL" sz="2000" dirty="0" smtClean="0"/>
              <a:t>המערכה המדינית מול הגרעין האיראני (בנג'י </a:t>
            </a:r>
            <a:r>
              <a:rPr lang="he-IL" sz="2000" dirty="0" err="1" smtClean="0"/>
              <a:t>קרסנה</a:t>
            </a:r>
            <a:r>
              <a:rPr lang="he-IL" sz="2000" dirty="0" smtClean="0"/>
              <a:t>)</a:t>
            </a:r>
            <a:endParaRPr lang="he-IL" sz="2000" dirty="0" smtClean="0"/>
          </a:p>
          <a:p>
            <a:pPr lvl="2"/>
            <a:r>
              <a:rPr lang="he-IL" sz="2000" dirty="0" smtClean="0"/>
              <a:t>דיפלומטיה ציבורית (נעם כץ)</a:t>
            </a:r>
          </a:p>
          <a:p>
            <a:pPr lvl="2"/>
            <a:r>
              <a:rPr lang="he-IL" sz="2000" dirty="0" smtClean="0"/>
              <a:t>הרצאה על משרד החוץ לקראת הביקור (חניכי </a:t>
            </a:r>
            <a:r>
              <a:rPr lang="he-IL" sz="2000" dirty="0" err="1" smtClean="0"/>
              <a:t>משה"ח</a:t>
            </a:r>
            <a:r>
              <a:rPr lang="he-IL" sz="2000" dirty="0" smtClean="0"/>
              <a:t>)</a:t>
            </a:r>
            <a:endParaRPr lang="he-IL" sz="2000" dirty="0" smtClean="0"/>
          </a:p>
          <a:p>
            <a:r>
              <a:rPr lang="he-IL" sz="2600" dirty="0" smtClean="0"/>
              <a:t>מנגנוני קבלת החלטות והכנה למטלת הסיום:</a:t>
            </a:r>
          </a:p>
          <a:p>
            <a:pPr lvl="2"/>
            <a:r>
              <a:rPr lang="he-IL" sz="2000" dirty="0" smtClean="0"/>
              <a:t>מנגנוני עיצוב מדיניות </a:t>
            </a:r>
            <a:r>
              <a:rPr lang="he-IL" sz="2000" dirty="0" err="1" smtClean="0"/>
              <a:t>וקבה"ח</a:t>
            </a:r>
            <a:r>
              <a:rPr lang="he-IL" sz="2000" dirty="0" smtClean="0"/>
              <a:t> (אורנה מזרחי – </a:t>
            </a:r>
            <a:r>
              <a:rPr lang="he-IL" sz="2000" dirty="0" smtClean="0"/>
              <a:t>ר' אגף מדיניות חוץ - </a:t>
            </a:r>
            <a:r>
              <a:rPr lang="he-IL" sz="2000" dirty="0" err="1" smtClean="0"/>
              <a:t>מל"ל</a:t>
            </a:r>
            <a:r>
              <a:rPr lang="he-IL" sz="2000" dirty="0" smtClean="0"/>
              <a:t>)</a:t>
            </a:r>
          </a:p>
          <a:p>
            <a:pPr lvl="2"/>
            <a:r>
              <a:rPr lang="he-IL" sz="2000" dirty="0" smtClean="0"/>
              <a:t>הכנה למטלת הסיום  וסיכום הקורס (ערן לרמן</a:t>
            </a:r>
            <a:r>
              <a:rPr lang="he-IL" sz="2000" dirty="0" smtClean="0"/>
              <a:t>)</a:t>
            </a:r>
          </a:p>
          <a:p>
            <a:r>
              <a:rPr lang="he-IL" sz="2600" dirty="0" smtClean="0"/>
              <a:t>ביקור במשרד החוץ</a:t>
            </a:r>
            <a:endParaRPr lang="en-US" sz="26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הביקור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במשרד החוץ</a:t>
            </a:r>
            <a:b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</a:br>
            <a:endParaRPr lang="he-IL" sz="3200" b="1" dirty="0" smtClean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340769"/>
            <a:ext cx="7886700" cy="4839370"/>
          </a:xfrm>
        </p:spPr>
        <p:txBody>
          <a:bodyPr>
            <a:normAutofit lnSpcReduction="10000"/>
          </a:bodyPr>
          <a:lstStyle/>
          <a:p>
            <a:pPr lvl="1"/>
            <a:r>
              <a:rPr lang="he-IL" sz="2300" dirty="0" smtClean="0"/>
              <a:t>מפגש </a:t>
            </a:r>
            <a:r>
              <a:rPr lang="he-IL" sz="2300" dirty="0" smtClean="0"/>
              <a:t>עם בכירי </a:t>
            </a:r>
            <a:r>
              <a:rPr lang="he-IL" sz="2300" dirty="0" smtClean="0"/>
              <a:t>המשרד:</a:t>
            </a:r>
          </a:p>
          <a:p>
            <a:pPr lvl="2"/>
            <a:r>
              <a:rPr lang="he-IL" sz="2000" dirty="0" smtClean="0"/>
              <a:t>המשנה למנכ"ל וסמנכ"ל תקשורת</a:t>
            </a:r>
          </a:p>
          <a:p>
            <a:pPr lvl="2"/>
            <a:r>
              <a:rPr lang="he-IL" sz="2000" dirty="0" smtClean="0"/>
              <a:t>ה</a:t>
            </a:r>
            <a:r>
              <a:rPr lang="he-IL" sz="2000" dirty="0" smtClean="0"/>
              <a:t>יועץ משפטי</a:t>
            </a:r>
          </a:p>
          <a:p>
            <a:pPr lvl="2"/>
            <a:r>
              <a:rPr lang="he-IL" sz="2000" dirty="0" smtClean="0"/>
              <a:t>ראש </a:t>
            </a:r>
            <a:r>
              <a:rPr lang="he-IL" sz="2000" dirty="0" smtClean="0"/>
              <a:t>המערך </a:t>
            </a:r>
            <a:r>
              <a:rPr lang="he-IL" sz="2000" dirty="0" smtClean="0"/>
              <a:t>המדיני</a:t>
            </a:r>
            <a:endParaRPr lang="he-IL" sz="2000" dirty="0" smtClean="0"/>
          </a:p>
          <a:p>
            <a:pPr lvl="1"/>
            <a:r>
              <a:rPr lang="he-IL" sz="2300" dirty="0" smtClean="0"/>
              <a:t>עבודה </a:t>
            </a:r>
            <a:r>
              <a:rPr lang="he-IL" sz="2300" dirty="0" smtClean="0"/>
              <a:t>בקבוצות קטנות:</a:t>
            </a:r>
          </a:p>
          <a:p>
            <a:pPr lvl="2"/>
            <a:r>
              <a:rPr lang="he-IL" sz="2000" dirty="0" smtClean="0">
                <a:solidFill>
                  <a:srgbClr val="C00000"/>
                </a:solidFill>
              </a:rPr>
              <a:t>סייבר</a:t>
            </a:r>
          </a:p>
          <a:p>
            <a:pPr lvl="2"/>
            <a:r>
              <a:rPr lang="he-IL" sz="2000" dirty="0" smtClean="0">
                <a:solidFill>
                  <a:srgbClr val="C00000"/>
                </a:solidFill>
              </a:rPr>
              <a:t>דיפלומטיה דיגיטלית</a:t>
            </a:r>
          </a:p>
          <a:p>
            <a:pPr lvl="2"/>
            <a:r>
              <a:rPr lang="he-IL" sz="2000" dirty="0" smtClean="0">
                <a:solidFill>
                  <a:srgbClr val="C00000"/>
                </a:solidFill>
              </a:rPr>
              <a:t> </a:t>
            </a:r>
            <a:r>
              <a:rPr lang="he-IL" sz="2000" dirty="0" smtClean="0">
                <a:solidFill>
                  <a:srgbClr val="C00000"/>
                </a:solidFill>
              </a:rPr>
              <a:t>או"ם </a:t>
            </a:r>
            <a:endParaRPr lang="he-IL" sz="2000" dirty="0" smtClean="0">
              <a:solidFill>
                <a:srgbClr val="C00000"/>
              </a:solidFill>
            </a:endParaRPr>
          </a:p>
          <a:p>
            <a:pPr lvl="2"/>
            <a:r>
              <a:rPr lang="he-IL" sz="2000" dirty="0" smtClean="0">
                <a:solidFill>
                  <a:srgbClr val="C00000"/>
                </a:solidFill>
              </a:rPr>
              <a:t>טיפול במשטים</a:t>
            </a:r>
          </a:p>
          <a:p>
            <a:pPr lvl="2"/>
            <a:r>
              <a:rPr lang="he-IL" sz="2000" dirty="0" smtClean="0">
                <a:solidFill>
                  <a:srgbClr val="C00000"/>
                </a:solidFill>
              </a:rPr>
              <a:t> </a:t>
            </a:r>
            <a:r>
              <a:rPr lang="he-IL" sz="2000" dirty="0" err="1" smtClean="0">
                <a:solidFill>
                  <a:srgbClr val="C00000"/>
                </a:solidFill>
              </a:rPr>
              <a:t>לוט"ר</a:t>
            </a:r>
            <a:endParaRPr lang="he-IL" sz="2000" dirty="0" smtClean="0">
              <a:solidFill>
                <a:srgbClr val="C00000"/>
              </a:solidFill>
            </a:endParaRPr>
          </a:p>
          <a:p>
            <a:pPr lvl="2"/>
            <a:r>
              <a:rPr lang="he-IL" sz="2000" dirty="0" smtClean="0">
                <a:solidFill>
                  <a:srgbClr val="C00000"/>
                </a:solidFill>
              </a:rPr>
              <a:t> מש"ב</a:t>
            </a:r>
          </a:p>
          <a:p>
            <a:pPr lvl="2"/>
            <a:r>
              <a:rPr lang="he-IL" sz="2000" dirty="0" smtClean="0">
                <a:solidFill>
                  <a:srgbClr val="C00000"/>
                </a:solidFill>
              </a:rPr>
              <a:t>או"ם</a:t>
            </a:r>
          </a:p>
          <a:p>
            <a:pPr lvl="2"/>
            <a:r>
              <a:rPr lang="he-IL" sz="2000" dirty="0" smtClean="0">
                <a:solidFill>
                  <a:srgbClr val="C00000"/>
                </a:solidFill>
              </a:rPr>
              <a:t>ממ"ד</a:t>
            </a:r>
          </a:p>
          <a:p>
            <a:pPr lvl="1"/>
            <a:r>
              <a:rPr lang="he-IL" sz="2300" dirty="0" smtClean="0"/>
              <a:t>ביקור בחדר מצב וקיר הנופלים </a:t>
            </a:r>
          </a:p>
          <a:p>
            <a:pPr lvl="1"/>
            <a:r>
              <a:rPr lang="he-IL" sz="2300" dirty="0" smtClean="0"/>
              <a:t>הרצאת המנכ"ל תתקיים בהמשך</a:t>
            </a:r>
            <a:endParaRPr lang="he-IL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628329" y="186328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קורס </a:t>
            </a: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מדיניות חוץ, ד"ר ערן לרמן</a:t>
            </a:r>
          </a:p>
        </p:txBody>
      </p:sp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xmlns="" id="{8AA323A7-107B-4BF8-A18D-A663ABB2F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5539415"/>
              </p:ext>
            </p:extLst>
          </p:nvPr>
        </p:nvGraphicFramePr>
        <p:xfrm>
          <a:off x="254694" y="1651036"/>
          <a:ext cx="8640000" cy="44405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45000">
                  <a:extLst>
                    <a:ext uri="{9D8B030D-6E8A-4147-A177-3AD203B41FA5}">
                      <a16:colId xmlns:a16="http://schemas.microsoft.com/office/drawing/2014/main" xmlns="" val="4212086157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366964427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608925306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1443552393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3416542356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1306771290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362959264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השאלה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ממוצע כללי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מגמה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מחזור מ"ד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צה"ל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בינ"ל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311316287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הקורס השיג את </a:t>
                      </a:r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מטרותיו?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4.03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3.75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3.77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4.38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5.33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304620653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איכות ההוראה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בקורס?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3.54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3.66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4.46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5.33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271756995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רלוונטיות הקורס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לתפקידיי העתידיים?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4.06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</a:t>
                      </a:r>
                      <a:endParaRPr kumimoji="0" lang="he-IL" sz="18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4.71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4.11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5.33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2003852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תרומת הסיור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במשרד החוץ?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4.76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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5.11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4.52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5.07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319601091"/>
                  </a:ext>
                </a:extLst>
              </a:tr>
              <a:tr h="1008000">
                <a:tc gridSpan="7"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נקודות לשימור בקורס?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600" u="sng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</a:t>
                      </a: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במשרד החוץ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לימוד העשייה הדיפלומטית והכרת אנשים בתחום (אצל חלקנו זה מ-0)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18001753"/>
                  </a:ext>
                </a:extLst>
              </a:tr>
              <a:tr h="1008000">
                <a:tc gridSpan="7"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נקודות לשיפור בקורס?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הרצאות מפוזרות, ארוכות ומרובות פרטים הגורמות לאיבוד הקהל (יש להישאר במאקרו)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חוסר בעזרי הדרכה- מקשה מאוד על המיקוד והבנת המסרים. הצפה וורבלית ופרונטאלית, דיבור מהיר מידיי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שימוש בדוגמאות וניתוחי מקרה להבנת סוגיות בתחום, שימוש בשיח אקטואלי על מה קורה במקביל בעולם האמיתי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48409075"/>
                  </a:ext>
                </a:extLst>
              </a:tr>
            </a:tbl>
          </a:graphicData>
        </a:graphic>
      </p:graphicFrame>
      <p:sp>
        <p:nvSpPr>
          <p:cNvPr id="3" name="אליפסה 2">
            <a:extLst>
              <a:ext uri="{FF2B5EF4-FFF2-40B4-BE49-F238E27FC236}">
                <a16:creationId xmlns:a16="http://schemas.microsoft.com/office/drawing/2014/main" xmlns="" id="{44564EE1-CD0B-4569-A8D9-EC868CAFC14E}"/>
              </a:ext>
            </a:extLst>
          </p:cNvPr>
          <p:cNvSpPr/>
          <p:nvPr/>
        </p:nvSpPr>
        <p:spPr>
          <a:xfrm rot="20904458">
            <a:off x="390937" y="4651510"/>
            <a:ext cx="1562101" cy="72555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1" anchor="ctr"/>
          <a:lstStyle/>
          <a:p>
            <a:pPr algn="ctr"/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תזכורת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במ"ה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ירד מ-4 ל-2 שש"ס</a:t>
            </a:r>
          </a:p>
        </p:txBody>
      </p:sp>
    </p:spTree>
    <p:extLst>
      <p:ext uri="{BB962C8B-B14F-4D97-AF65-F5344CB8AC3E}">
        <p14:creationId xmlns:p14="http://schemas.microsoft.com/office/powerpoint/2010/main" xmlns="" val="152104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לקחים עיקריים - כללי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772816"/>
            <a:ext cx="9143999" cy="5085184"/>
          </a:xfrm>
        </p:spPr>
        <p:txBody>
          <a:bodyPr>
            <a:normAutofit lnSpcReduction="10000"/>
          </a:bodyPr>
          <a:lstStyle/>
          <a:p>
            <a:r>
              <a:rPr lang="he-IL" sz="2800" dirty="0" smtClean="0"/>
              <a:t>יש לזכור כי מדובר בינתיים בתחקיר הקורס עצמו ולא הציר כולו.</a:t>
            </a:r>
          </a:p>
          <a:p>
            <a:r>
              <a:rPr lang="he-IL" sz="2800" dirty="0" smtClean="0"/>
              <a:t>עפ"י המשובים </a:t>
            </a:r>
            <a:r>
              <a:rPr lang="he-IL" sz="2800" u="sng" dirty="0" smtClean="0"/>
              <a:t>שיפור מסוים </a:t>
            </a:r>
            <a:r>
              <a:rPr lang="he-IL" sz="2800" dirty="0" smtClean="0"/>
              <a:t>בהערכת עמידת הקורס במטרותיו ובאיכות ההוראה.</a:t>
            </a:r>
          </a:p>
          <a:p>
            <a:r>
              <a:rPr lang="he-IL" sz="2800" dirty="0" smtClean="0"/>
              <a:t>מתכונת הביקור במשרד החוץ </a:t>
            </a:r>
            <a:r>
              <a:rPr lang="he-IL" sz="2800" u="sng" dirty="0" smtClean="0"/>
              <a:t>לשימור</a:t>
            </a:r>
            <a:r>
              <a:rPr lang="he-IL" sz="2800" dirty="0" smtClean="0"/>
              <a:t>.</a:t>
            </a:r>
            <a:endParaRPr lang="he-IL" sz="2800" dirty="0" smtClean="0"/>
          </a:p>
          <a:p>
            <a:r>
              <a:rPr lang="he-IL" sz="2800" dirty="0" smtClean="0"/>
              <a:t>שילוב טוב בין הרצאות תיאורטיות והרצאות של </a:t>
            </a:r>
            <a:r>
              <a:rPr lang="he-IL" sz="2800" dirty="0" err="1" smtClean="0"/>
              <a:t>פרקטיקנים</a:t>
            </a:r>
            <a:r>
              <a:rPr lang="he-IL" sz="2800" dirty="0" smtClean="0"/>
              <a:t>.</a:t>
            </a:r>
            <a:endParaRPr lang="he-IL" sz="2800" dirty="0" smtClean="0"/>
          </a:p>
          <a:p>
            <a:r>
              <a:rPr lang="he-IL" sz="2800" dirty="0" smtClean="0"/>
              <a:t>נקודת החולשה-  </a:t>
            </a:r>
            <a:r>
              <a:rPr lang="he-IL" sz="2800" u="sng" dirty="0" smtClean="0"/>
              <a:t>אופן ההוראה. המרצה ידען גדול אך</a:t>
            </a:r>
            <a:r>
              <a:rPr lang="he-IL" sz="2800" dirty="0" smtClean="0"/>
              <a:t>:</a:t>
            </a:r>
          </a:p>
          <a:p>
            <a:pPr lvl="1">
              <a:lnSpc>
                <a:spcPct val="100000"/>
              </a:lnSpc>
              <a:defRPr/>
            </a:pPr>
            <a:r>
              <a:rPr lang="he-IL" sz="2400" dirty="0" smtClean="0"/>
              <a:t>הרצאות מפוזרות, ארוכות ומרובות פרטים הגורמות לאיבוד הקהל (יש להישאר במאקרו)</a:t>
            </a:r>
          </a:p>
          <a:p>
            <a:pPr lvl="1">
              <a:lnSpc>
                <a:spcPct val="100000"/>
              </a:lnSpc>
              <a:defRPr/>
            </a:pPr>
            <a:r>
              <a:rPr lang="he-IL" sz="2400" dirty="0" smtClean="0"/>
              <a:t>חוסר בעזרי הדרכה- מקשה מאוד על המיקוד והבנת המסרים. הצפה וורבלית ופרונטאלית, דיבור מהיר מידיי</a:t>
            </a:r>
          </a:p>
          <a:p>
            <a:pPr lvl="1">
              <a:lnSpc>
                <a:spcPct val="100000"/>
              </a:lnSpc>
              <a:defRPr/>
            </a:pPr>
            <a:r>
              <a:rPr lang="he-IL" sz="2400" dirty="0" smtClean="0"/>
              <a:t>שימוש בדוגמאות וניתוחי מקרה להבנת סוגיות </a:t>
            </a:r>
            <a:r>
              <a:rPr lang="he-IL" sz="2500" dirty="0" smtClean="0"/>
              <a:t>בתחום, שימוש בשיח אקטואלי על מה קורה במקביל בעולם </a:t>
            </a:r>
            <a:r>
              <a:rPr lang="he-IL" sz="2500" dirty="0" smtClean="0"/>
              <a:t>האמיתי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44436</TotalTime>
  <Words>834</Words>
  <Application>Microsoft Office PowerPoint</Application>
  <PresentationFormat>‫הצגה על המסך (4:3)</PresentationFormat>
  <Paragraphs>159</Paragraphs>
  <Slides>13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4" baseType="lpstr">
      <vt:lpstr>HDOfficeLightV0</vt:lpstr>
      <vt:lpstr>                            תחקיר קורס מדיניות חוץ, דיפלומטיה ויחסים בינ"ל </vt:lpstr>
      <vt:lpstr>מטרות הציר המדיני – מחזור מ"ה</vt:lpstr>
      <vt:lpstr>מרכיבי הציר המדיני</vt:lpstr>
      <vt:lpstr>הציר המדיני - תובנות עיקריות ממחזור מ"ד</vt:lpstr>
      <vt:lpstr> שינויים מרכזיים בקורס מ"ה</vt:lpstr>
      <vt:lpstr> קורס מדיניות חוץ, דיפלומטיה ויחב"ל – מ"ה</vt:lpstr>
      <vt:lpstr>הביקור במשרד החוץ </vt:lpstr>
      <vt:lpstr>קורס מדיניות חוץ, ד"ר ערן לרמן</vt:lpstr>
      <vt:lpstr>לקחים עיקריים - כללי</vt:lpstr>
      <vt:lpstr>לקחים עיקריים -  המשך</vt:lpstr>
      <vt:lpstr>לקחים מרכזיים – המשך </vt:lpstr>
      <vt:lpstr>שקופית 12</vt:lpstr>
      <vt:lpstr>מטלת הסיום – נייר מדיניות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haimwaxman</cp:lastModifiedBy>
  <cp:revision>184</cp:revision>
  <cp:lastPrinted>2017-07-18T08:51:14Z</cp:lastPrinted>
  <dcterms:created xsi:type="dcterms:W3CDTF">2015-06-19T12:00:16Z</dcterms:created>
  <dcterms:modified xsi:type="dcterms:W3CDTF">2018-02-07T18:30:41Z</dcterms:modified>
</cp:coreProperties>
</file>