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28" r:id="rId3"/>
    <p:sldId id="332" r:id="rId4"/>
    <p:sldId id="391" r:id="rId5"/>
    <p:sldId id="411" r:id="rId6"/>
    <p:sldId id="430" r:id="rId7"/>
    <p:sldId id="429" r:id="rId8"/>
    <p:sldId id="420" r:id="rId9"/>
    <p:sldId id="422" r:id="rId10"/>
    <p:sldId id="392" r:id="rId11"/>
    <p:sldId id="395" r:id="rId12"/>
    <p:sldId id="348" r:id="rId13"/>
    <p:sldId id="412" r:id="rId14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4"/>
            <a:ext cx="4066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/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482453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4000" b="1" dirty="0" smtClean="0"/>
              <a:t>תחקיר קורס מדיניות חוץ, דיפלומטיה ויחסים בינ"ל</a:t>
            </a:r>
            <a:r>
              <a:rPr lang="he-IL" sz="4000" b="1" dirty="0" smtClean="0"/>
              <a:t/>
            </a:r>
            <a:br>
              <a:rPr lang="he-IL" sz="4000" b="1" dirty="0" smtClean="0"/>
            </a:br>
            <a:endParaRPr lang="he-IL" sz="4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4326632" cy="18722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endParaRPr lang="he-IL" sz="3400" dirty="0" smtClean="0"/>
          </a:p>
          <a:p>
            <a:pPr algn="ctr"/>
            <a:endParaRPr lang="he-IL" sz="3400" dirty="0" smtClean="0"/>
          </a:p>
          <a:p>
            <a:pPr algn="ctr"/>
            <a:r>
              <a:rPr lang="he-IL" sz="3400" dirty="0" smtClean="0"/>
              <a:t>הצגה </a:t>
            </a:r>
            <a:r>
              <a:rPr lang="he-IL" sz="3400" dirty="0" smtClean="0"/>
              <a:t>לסגל</a:t>
            </a:r>
          </a:p>
          <a:p>
            <a:pPr algn="ctr"/>
            <a:r>
              <a:rPr lang="he-IL" sz="4000" b="1" dirty="0" smtClean="0"/>
              <a:t>5.2.18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לקחים עיקריים -  המשך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he-IL" sz="2800" dirty="0" smtClean="0"/>
              <a:t>למרות </a:t>
            </a:r>
            <a:r>
              <a:rPr lang="he-IL" sz="2800" dirty="0" smtClean="0"/>
              <a:t>שנתוני הפתיחה מצוינים ( שילוב תיאוריה בפרקטיקה עשירה ומגוונת, ניסיון הוראה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 וגופים אחרים) התוצאה לא מיטבית</a:t>
            </a:r>
            <a:r>
              <a:rPr lang="he-IL" sz="2800" dirty="0" smtClean="0"/>
              <a:t>. יש לזכור שהמרצה אחראי על קורס נוסף.</a:t>
            </a:r>
            <a:endParaRPr lang="he-IL" sz="2800" dirty="0" smtClean="0"/>
          </a:p>
          <a:p>
            <a:pPr lvl="0">
              <a:lnSpc>
                <a:spcPct val="100000"/>
              </a:lnSpc>
              <a:defRPr/>
            </a:pPr>
            <a:r>
              <a:rPr lang="he-IL" altLang="he-IL" sz="2800" dirty="0" smtClean="0"/>
              <a:t> שילוב מרצים נוספים עבד מצוין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נדרשת </a:t>
            </a:r>
            <a:r>
              <a:rPr lang="he-IL" sz="2800" dirty="0" smtClean="0"/>
              <a:t>מתודולוגיה </a:t>
            </a:r>
            <a:r>
              <a:rPr lang="he-IL" sz="2800" dirty="0" smtClean="0"/>
              <a:t>סדורה להעברת הקורס כולל: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מבנה, ועזרים (שקפים).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שיח עם התלמידים ולא רק הרצאה פרונטאלית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ראוי לשלב בקורס שימוש בסרטים </a:t>
            </a:r>
            <a:r>
              <a:rPr lang="he-IL" sz="2500" u="sng" dirty="0" smtClean="0"/>
              <a:t>וחקר מקרה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יותר </a:t>
            </a:r>
            <a:r>
              <a:rPr lang="he-IL" sz="2500" dirty="0" smtClean="0"/>
              <a:t>דוגמאות </a:t>
            </a:r>
            <a:r>
              <a:rPr lang="he-IL" sz="2500" dirty="0" smtClean="0"/>
              <a:t>אקטואליות ופחות היסטוריה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הביקור במשרד החוץ </a:t>
            </a:r>
            <a:r>
              <a:rPr lang="he-IL" sz="2800" dirty="0" smtClean="0"/>
              <a:t>: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מתכונת </a:t>
            </a:r>
            <a:r>
              <a:rPr lang="he-IL" sz="2500" dirty="0" smtClean="0"/>
              <a:t>מצוינת </a:t>
            </a:r>
            <a:r>
              <a:rPr lang="he-IL" sz="2500" dirty="0" smtClean="0"/>
              <a:t>לשימור</a:t>
            </a:r>
          </a:p>
          <a:p>
            <a:pPr marL="514350" lvl="2">
              <a:spcBef>
                <a:spcPts val="750"/>
              </a:spcBef>
            </a:pPr>
            <a:r>
              <a:rPr lang="he-IL" sz="2500" dirty="0" smtClean="0"/>
              <a:t>הקפדה יותר על התוצר המוצג ע"י החניכים</a:t>
            </a:r>
          </a:p>
          <a:p>
            <a:pPr marL="171450" lvl="1">
              <a:spcBef>
                <a:spcPts val="750"/>
              </a:spcBef>
              <a:buNone/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לקחים מרכזיים – המשך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היקף הקורס ( 2  שש"ס –  13 משכים)  במתכונת הנוכחית נכון </a:t>
            </a:r>
          </a:p>
          <a:p>
            <a:r>
              <a:rPr lang="he-IL" sz="2800" dirty="0" smtClean="0"/>
              <a:t>העיתוי - </a:t>
            </a:r>
            <a:r>
              <a:rPr lang="he-IL" sz="2800" dirty="0" smtClean="0"/>
              <a:t>חודשים דצמבר-ינואר עד הפגרה – נכון</a:t>
            </a:r>
          </a:p>
          <a:p>
            <a:r>
              <a:rPr lang="he-IL" sz="2800" dirty="0" smtClean="0"/>
              <a:t>מיקום – כולל הביקור במשרד – נכון</a:t>
            </a:r>
          </a:p>
          <a:p>
            <a:r>
              <a:rPr lang="he-IL" sz="2800" dirty="0" smtClean="0"/>
              <a:t>מטלת </a:t>
            </a:r>
            <a:r>
              <a:rPr lang="he-IL" sz="2800" dirty="0" smtClean="0"/>
              <a:t>הסיום טובה, ניתן הסבר בכתב וניתנה אפשרות לשאול לגביה במפגש הסיכום של הקורס</a:t>
            </a:r>
            <a:endParaRPr lang="he-IL" dirty="0" smtClean="0"/>
          </a:p>
          <a:p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סוף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–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הקדמה</a:t>
            </a:r>
            <a:endParaRPr lang="he-IL" dirty="0" smtClean="0"/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</a:t>
            </a:r>
            <a:r>
              <a:rPr lang="he-IL" dirty="0" smtClean="0"/>
              <a:t>החלטות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– מחזור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הקניית </a:t>
            </a:r>
            <a:r>
              <a:rPr lang="he-IL" sz="2400" b="1" dirty="0" smtClean="0"/>
              <a:t>מושגי יסוד ומגמות </a:t>
            </a:r>
            <a:r>
              <a:rPr lang="he-IL" sz="2400" dirty="0" smtClean="0"/>
              <a:t>בהתפתחות המערכת הבינלאומית והפרקטיקה הדיפלומטית של ימינו.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מקורותיה ומאפייניה של </a:t>
            </a:r>
            <a:r>
              <a:rPr lang="he-IL" sz="2400" b="1" dirty="0" smtClean="0"/>
              <a:t>מדיניות החוץ הישראלית</a:t>
            </a:r>
            <a:r>
              <a:rPr lang="he-IL" sz="2400" dirty="0" smtClean="0"/>
              <a:t>, וזיהוי האתגרים העיקריים העומדים בפניה.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העמקת ההבנה באשר </a:t>
            </a:r>
            <a:r>
              <a:rPr lang="he-IL" sz="2400" b="1" dirty="0" smtClean="0"/>
              <a:t>למנגנוני עיצוב המדיניות </a:t>
            </a:r>
            <a:r>
              <a:rPr lang="he-IL" sz="2400" dirty="0" smtClean="0"/>
              <a:t>בישראל בנושאים מדיניים מרכזיים העומדים על הפרק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</a:t>
            </a:r>
            <a:r>
              <a:rPr lang="he-IL" sz="2400" b="1" dirty="0"/>
              <a:t>העבודה הדיפלומטית </a:t>
            </a:r>
            <a:r>
              <a:rPr lang="he-IL" sz="2400" dirty="0"/>
              <a:t>ואתגרי משרד </a:t>
            </a:r>
            <a:r>
              <a:rPr lang="he-IL" sz="2400" dirty="0" smtClean="0"/>
              <a:t>החוץ</a:t>
            </a:r>
            <a:r>
              <a:rPr lang="he-IL" sz="2400" dirty="0" smtClean="0"/>
              <a:t>.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5157192"/>
            <a:ext cx="8280920" cy="83099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FF0000"/>
                </a:solidFill>
              </a:rPr>
              <a:t>מטרת על: פיתוח </a:t>
            </a:r>
            <a:r>
              <a:rPr lang="he-IL" sz="2400" b="1" dirty="0" smtClean="0">
                <a:solidFill>
                  <a:srgbClr val="FF0000"/>
                </a:solidFill>
              </a:rPr>
              <a:t>חשיבה מדינית בראייה רחבה והנחלת מודעות לתפקידם של כלים מדיניים במערכה המשולבת  על ביטחון ישראל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- תובנות עיקריות </a:t>
            </a:r>
            <a:r>
              <a:rPr lang="he-IL" sz="3200" b="1" u="sng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ממחזור מ"ד</a:t>
            </a:r>
            <a:endParaRPr lang="he-IL" sz="3200" b="1" u="sng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</a:p>
          <a:p>
            <a:endParaRPr lang="he-IL" sz="2800" dirty="0" smtClean="0"/>
          </a:p>
          <a:p>
            <a:r>
              <a:rPr lang="he-IL" sz="2800" dirty="0" smtClean="0"/>
              <a:t>הקורס התיאורטי (ד"ר ערן לרמן) עונה על פער משמעותי, אך:</a:t>
            </a:r>
          </a:p>
          <a:p>
            <a:pPr lvl="1"/>
            <a:r>
              <a:rPr lang="he-IL" sz="2400" dirty="0" smtClean="0"/>
              <a:t>נדרש להיות קטן ומהודק יותר. </a:t>
            </a:r>
          </a:p>
          <a:p>
            <a:pPr lvl="1"/>
            <a:r>
              <a:rPr lang="he-IL" sz="2400" u="sng" dirty="0" smtClean="0"/>
              <a:t>נדרש שיפור באופן הלימוד</a:t>
            </a:r>
            <a:r>
              <a:rPr lang="he-IL" sz="2400" dirty="0" smtClean="0"/>
              <a:t>.</a:t>
            </a:r>
          </a:p>
          <a:p>
            <a:pPr lvl="1"/>
            <a:r>
              <a:rPr lang="he-IL" sz="2400" dirty="0" smtClean="0"/>
              <a:t>מטלה: צריכה לשמש להמשך הדרך ו</a:t>
            </a:r>
            <a:r>
              <a:rPr lang="he-IL" altLang="he-IL" sz="2400" dirty="0" smtClean="0"/>
              <a:t>נדרשת הכנה (המשוב היה מצוין).</a:t>
            </a:r>
          </a:p>
          <a:p>
            <a:pPr lvl="1"/>
            <a:r>
              <a:rPr lang="he-IL" altLang="he-IL" sz="2400" dirty="0" smtClean="0"/>
              <a:t>חומרי הקריאה: נדרש מיקוד.</a:t>
            </a:r>
          </a:p>
          <a:p>
            <a:pPr lvl="1"/>
            <a:r>
              <a:rPr lang="he-IL" sz="2400" dirty="0" smtClean="0"/>
              <a:t>הקורס ככלל צריך לתת ערך מוסף לסימולציה ולסיורי חו"ל.</a:t>
            </a:r>
          </a:p>
          <a:p>
            <a:pPr lvl="1"/>
            <a:r>
              <a:rPr lang="he-IL" sz="2400" dirty="0" smtClean="0"/>
              <a:t>הביקור במשרד החוץ: מתכונת לשימור</a:t>
            </a:r>
            <a:r>
              <a:rPr lang="he-IL" sz="2400" dirty="0" smtClean="0"/>
              <a:t>.</a:t>
            </a:r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שינויים מרכזיים בקורס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661248"/>
          </a:xfrm>
        </p:spPr>
        <p:txBody>
          <a:bodyPr>
            <a:normAutofit/>
          </a:bodyPr>
          <a:lstStyle/>
          <a:p>
            <a:endParaRPr lang="he-IL" sz="2400" dirty="0" smtClean="0"/>
          </a:p>
          <a:p>
            <a:endParaRPr lang="he-IL" sz="2400" dirty="0" smtClean="0"/>
          </a:p>
          <a:p>
            <a:r>
              <a:rPr lang="he-IL" sz="2400" dirty="0" smtClean="0"/>
              <a:t>הקורס </a:t>
            </a:r>
            <a:r>
              <a:rPr lang="he-IL" sz="2400" dirty="0" smtClean="0"/>
              <a:t>(עונה שנייה במתכונתו הנוכחית) קוצר ל-2 נקודות זכות ו"הודק" מבחינת לוחות זמנים</a:t>
            </a:r>
            <a:r>
              <a:rPr lang="he-IL" sz="2400" dirty="0" smtClean="0"/>
              <a:t>.</a:t>
            </a:r>
          </a:p>
          <a:p>
            <a:r>
              <a:rPr lang="he-IL" sz="2400" dirty="0" smtClean="0"/>
              <a:t>שופרה המטלה, חולק פורמט למטלה זמן ניכר מראש וניתנה אפשרות להתייעץ ולשאול.</a:t>
            </a:r>
          </a:p>
          <a:p>
            <a:r>
              <a:rPr lang="he-IL" sz="2400" dirty="0" smtClean="0"/>
              <a:t>הודקו וקוצרו חומרי הקריאה.</a:t>
            </a:r>
          </a:p>
          <a:p>
            <a:r>
              <a:rPr lang="he-IL" sz="2400" dirty="0" smtClean="0"/>
              <a:t>ניתן משוב למרצה לגבי אופן ההוראה.</a:t>
            </a:r>
          </a:p>
          <a:p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קורס מדיניות חוץ, דיפלומטיה ויחב"ל –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661248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 (ד"ר ערן לרמן):</a:t>
            </a:r>
            <a:endParaRPr lang="he-IL" sz="2600" dirty="0" smtClean="0"/>
          </a:p>
          <a:p>
            <a:pPr lvl="2"/>
            <a:r>
              <a:rPr lang="he-IL" sz="2000" dirty="0" smtClean="0"/>
              <a:t>דיפלומטיה ישנה </a:t>
            </a:r>
            <a:r>
              <a:rPr lang="he-IL" sz="2000" dirty="0" smtClean="0"/>
              <a:t>וחדשה</a:t>
            </a:r>
            <a:endParaRPr lang="he-IL" sz="2000" dirty="0" smtClean="0"/>
          </a:p>
          <a:p>
            <a:pPr lvl="2"/>
            <a:r>
              <a:rPr lang="he-IL" sz="2000" dirty="0" smtClean="0"/>
              <a:t>מבוא לדיפלומטיה ציונית </a:t>
            </a:r>
            <a:r>
              <a:rPr lang="he-IL" sz="2000" dirty="0" smtClean="0"/>
              <a:t>וישראלית</a:t>
            </a:r>
            <a:endParaRPr lang="he-IL" sz="2000" dirty="0" smtClean="0"/>
          </a:p>
          <a:p>
            <a:pPr lvl="2"/>
            <a:r>
              <a:rPr lang="he-IL" sz="2100" dirty="0" smtClean="0"/>
              <a:t>פרדיגמות מרכזיות ביחב"ל </a:t>
            </a:r>
            <a:r>
              <a:rPr lang="he-IL" sz="2100" dirty="0" smtClean="0"/>
              <a:t>(ניתן במסגרת גישות ואסכולות ע" ד"ר אודי ערן)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(שלום תורג'מן)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ישראלית מודרנית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המערכה המדינית מול הגרעין האיראני (בנג'י </a:t>
            </a:r>
            <a:r>
              <a:rPr lang="he-IL" sz="2000" dirty="0" err="1" smtClean="0"/>
              <a:t>קרסנה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הרצאה על משרד החוץ לקראת הביקור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smtClean="0"/>
              <a:t>ר' אגף מדיניות חוץ -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</a:t>
            </a:r>
            <a:r>
              <a:rPr lang="he-IL" sz="2000" dirty="0" smtClean="0"/>
              <a:t>)</a:t>
            </a:r>
          </a:p>
          <a:p>
            <a:r>
              <a:rPr lang="he-IL" sz="2600" dirty="0" smtClean="0"/>
              <a:t>ביקור במשרד החוץ</a:t>
            </a:r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הביקור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במשרד החוץ</a:t>
            </a:r>
            <a:b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</a:br>
            <a:endParaRPr lang="he-IL" sz="3200" b="1" dirty="0" smtClean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9"/>
            <a:ext cx="7886700" cy="4839370"/>
          </a:xfrm>
        </p:spPr>
        <p:txBody>
          <a:bodyPr>
            <a:normAutofit lnSpcReduction="10000"/>
          </a:bodyPr>
          <a:lstStyle/>
          <a:p>
            <a:pPr lvl="1"/>
            <a:r>
              <a:rPr lang="he-IL" sz="2300" dirty="0" smtClean="0"/>
              <a:t>מפגש </a:t>
            </a:r>
            <a:r>
              <a:rPr lang="he-IL" sz="2300" dirty="0" smtClean="0"/>
              <a:t>עם בכירי </a:t>
            </a:r>
            <a:r>
              <a:rPr lang="he-IL" sz="2300" dirty="0" smtClean="0"/>
              <a:t>המשרד:</a:t>
            </a:r>
          </a:p>
          <a:p>
            <a:pPr lvl="2"/>
            <a:r>
              <a:rPr lang="he-IL" sz="2000" dirty="0" smtClean="0"/>
              <a:t>המשנה למנכ"ל וסמנכ"ל תקשורת</a:t>
            </a:r>
          </a:p>
          <a:p>
            <a:pPr lvl="2"/>
            <a:r>
              <a:rPr lang="he-IL" sz="2000" dirty="0" smtClean="0"/>
              <a:t>ה</a:t>
            </a:r>
            <a:r>
              <a:rPr lang="he-IL" sz="2000" dirty="0" smtClean="0"/>
              <a:t>יועץ משפטי</a:t>
            </a:r>
          </a:p>
          <a:p>
            <a:pPr lvl="2"/>
            <a:r>
              <a:rPr lang="he-IL" sz="2000" dirty="0" smtClean="0"/>
              <a:t>ראש </a:t>
            </a:r>
            <a:r>
              <a:rPr lang="he-IL" sz="2000" dirty="0" smtClean="0"/>
              <a:t>המערך </a:t>
            </a:r>
            <a:r>
              <a:rPr lang="he-IL" sz="2000" dirty="0" smtClean="0"/>
              <a:t>המדיני</a:t>
            </a:r>
            <a:endParaRPr lang="he-IL" sz="2000" dirty="0" smtClean="0"/>
          </a:p>
          <a:p>
            <a:pPr lvl="1"/>
            <a:r>
              <a:rPr lang="he-IL" sz="2300" dirty="0" smtClean="0"/>
              <a:t>עבודה </a:t>
            </a:r>
            <a:r>
              <a:rPr lang="he-IL" sz="2300" dirty="0" smtClean="0"/>
              <a:t>בקבוצות קטנות: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סייבר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דיפלומטיה דיגיטלית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 </a:t>
            </a:r>
            <a:r>
              <a:rPr lang="he-IL" sz="2000" dirty="0" smtClean="0">
                <a:solidFill>
                  <a:srgbClr val="C00000"/>
                </a:solidFill>
              </a:rPr>
              <a:t>או"ם </a:t>
            </a:r>
            <a:endParaRPr lang="he-IL" sz="2000" dirty="0" smtClean="0">
              <a:solidFill>
                <a:srgbClr val="C00000"/>
              </a:solidFill>
            </a:endParaRP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טיפול במשטים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 </a:t>
            </a:r>
            <a:r>
              <a:rPr lang="he-IL" sz="2000" dirty="0" err="1" smtClean="0">
                <a:solidFill>
                  <a:srgbClr val="C00000"/>
                </a:solidFill>
              </a:rPr>
              <a:t>לוט"ר</a:t>
            </a:r>
            <a:endParaRPr lang="he-IL" sz="2000" dirty="0" smtClean="0">
              <a:solidFill>
                <a:srgbClr val="C00000"/>
              </a:solidFill>
            </a:endParaRP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 מש"ב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או"ם</a:t>
            </a:r>
          </a:p>
          <a:p>
            <a:pPr lvl="2"/>
            <a:r>
              <a:rPr lang="he-IL" sz="2000" dirty="0" smtClean="0">
                <a:solidFill>
                  <a:srgbClr val="C00000"/>
                </a:solidFill>
              </a:rPr>
              <a:t>ממ"ד</a:t>
            </a:r>
          </a:p>
          <a:p>
            <a:pPr lvl="1"/>
            <a:r>
              <a:rPr lang="he-IL" sz="2300" dirty="0" smtClean="0"/>
              <a:t>ביקור בחדר מצב וקיר הנופלים </a:t>
            </a:r>
          </a:p>
          <a:p>
            <a:pPr lvl="1"/>
            <a:r>
              <a:rPr lang="he-IL" sz="2300" dirty="0" smtClean="0"/>
              <a:t>הרצאת המנכ"ל תתקיים בהמשך</a:t>
            </a:r>
            <a:endParaRPr lang="he-IL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28329" y="18632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 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חוץ, ד"ר ערן לרמן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xmlns="" id="{8AA323A7-107B-4BF8-A18D-A663ABB2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5539415"/>
              </p:ext>
            </p:extLst>
          </p:nvPr>
        </p:nvGraphicFramePr>
        <p:xfrm>
          <a:off x="254694" y="1651036"/>
          <a:ext cx="8640000" cy="44405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45000">
                  <a:extLst>
                    <a:ext uri="{9D8B030D-6E8A-4147-A177-3AD203B41FA5}">
                      <a16:colId xmlns:a16="http://schemas.microsoft.com/office/drawing/2014/main" xmlns="" val="4212086157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696442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60892530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443552393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41654235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306771290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295926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מגמה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1131628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הקורס השיג את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4.38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04620653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ההוראה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בקורס?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3.66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4.46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27175699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הקורס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לתפקידיי העתידיים?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2003852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הסיור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במשרד החוץ?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319601091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לשימור בקורס?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u="sng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במשרד החוץ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 העשייה הדיפלומטית והכרת אנשים בתחום (אצל חלקנו זה מ-0)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18001753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לשיפור בקורס?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הרצאות מפוזרות, ארוכות ומרובות פרטים הגורמות לאיבוד הקהל (יש להישאר במאקרו)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חוסר בעזרי הדרכה- מקשה מאוד על המיקוד והבנת המסרים. הצפה וורבלית ופרונטאלית, דיבור מהיר מידיי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שימוש בדוגמאות וניתוחי מקרה להבנת סוגיות בתחום, שימוש בשיח אקטואלי על מה קורה במקביל בעולם האמיתי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8409075"/>
                  </a:ext>
                </a:extLst>
              </a:tr>
            </a:tbl>
          </a:graphicData>
        </a:graphic>
      </p:graphicFrame>
      <p:sp>
        <p:nvSpPr>
          <p:cNvPr id="3" name="אליפסה 2">
            <a:extLst>
              <a:ext uri="{FF2B5EF4-FFF2-40B4-BE49-F238E27FC236}">
                <a16:creationId xmlns:a16="http://schemas.microsoft.com/office/drawing/2014/main" xmlns="" id="{44564EE1-CD0B-4569-A8D9-EC868CAFC14E}"/>
              </a:ext>
            </a:extLst>
          </p:cNvPr>
          <p:cNvSpPr/>
          <p:nvPr/>
        </p:nvSpPr>
        <p:spPr>
          <a:xfrm rot="20904458">
            <a:off x="390937" y="4651510"/>
            <a:ext cx="1562101" cy="7255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תזכורת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במ"ה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ירד מ-4 ל-2 שש"ס</a:t>
            </a:r>
          </a:p>
        </p:txBody>
      </p:sp>
    </p:spTree>
    <p:extLst>
      <p:ext uri="{BB962C8B-B14F-4D97-AF65-F5344CB8AC3E}">
        <p14:creationId xmlns:p14="http://schemas.microsoft.com/office/powerpoint/2010/main" xmlns="" val="15210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לקחים עיקריים - כללי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/>
              <a:t>יש לזכור כי מדובר בינתיים בתחקיר הקורס עצמו ולא הציר כולו.</a:t>
            </a:r>
          </a:p>
          <a:p>
            <a:r>
              <a:rPr lang="he-IL" sz="2800" dirty="0" smtClean="0"/>
              <a:t>עפ"י המשובים </a:t>
            </a:r>
            <a:r>
              <a:rPr lang="he-IL" sz="2800" u="sng" dirty="0" smtClean="0"/>
              <a:t>שיפור מסוים </a:t>
            </a:r>
            <a:r>
              <a:rPr lang="he-IL" sz="2800" dirty="0" smtClean="0"/>
              <a:t>בהערכת עמידת הקורס במטרותיו ובאיכות ההוראה.</a:t>
            </a:r>
          </a:p>
          <a:p>
            <a:r>
              <a:rPr lang="he-IL" sz="2800" dirty="0" smtClean="0"/>
              <a:t>מתכונת הביקור במשרד החוץ </a:t>
            </a:r>
            <a:r>
              <a:rPr lang="he-IL" sz="2800" u="sng" dirty="0" smtClean="0"/>
              <a:t>לשימור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dirty="0" smtClean="0"/>
              <a:t>שילוב טוב בין הרצאות תיאורטיות והרצאות של </a:t>
            </a:r>
            <a:r>
              <a:rPr lang="he-IL" sz="2800" dirty="0" err="1" smtClean="0"/>
              <a:t>פרקטיקנים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dirty="0" smtClean="0"/>
              <a:t>נקודת החולשה-  </a:t>
            </a:r>
            <a:r>
              <a:rPr lang="he-IL" sz="2800" u="sng" dirty="0" smtClean="0"/>
              <a:t>אופן ההוראה. המרצה ידען גדול אך</a:t>
            </a:r>
            <a:r>
              <a:rPr lang="he-IL" sz="2800" dirty="0" smtClean="0"/>
              <a:t>: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הרצאות מפוזרות, ארוכות ומרובות פרטים הגורמות לאיבוד הקהל (יש להישאר במאקרו)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חוסר בעזרי הדרכה- מקשה מאוד על המיקוד והבנת המסרים. הצפה וורבלית ופרונטאלית, דיבור מהיר מידיי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שימוש בדוגמאות וניתוחי מקרה להבנת סוגיות </a:t>
            </a:r>
            <a:r>
              <a:rPr lang="he-IL" sz="2500" dirty="0" smtClean="0"/>
              <a:t>בתחום, שימוש בשיח אקטואלי על מה קורה במקביל בעולם </a:t>
            </a:r>
            <a:r>
              <a:rPr lang="he-IL" sz="2500" dirty="0" smtClean="0"/>
              <a:t>האמיתי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44436</TotalTime>
  <Words>834</Words>
  <Application>Microsoft Office PowerPoint</Application>
  <PresentationFormat>‫הצגה על המסך (4:3)</PresentationFormat>
  <Paragraphs>159</Paragraphs>
  <Slides>13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HDOfficeLightV0</vt:lpstr>
      <vt:lpstr>                            תחקיר קורס מדיניות חוץ, דיפלומטיה ויחסים בינ"ל </vt:lpstr>
      <vt:lpstr>מטרות הציר המדיני – מחזור מ"ה</vt:lpstr>
      <vt:lpstr>מרכיבי הציר המדיני</vt:lpstr>
      <vt:lpstr>הציר המדיני - תובנות עיקריות ממחזור מ"ד</vt:lpstr>
      <vt:lpstr> שינויים מרכזיים בקורס מ"ה</vt:lpstr>
      <vt:lpstr> קורס מדיניות חוץ, דיפלומטיה ויחב"ל – מ"ה</vt:lpstr>
      <vt:lpstr>הביקור במשרד החוץ </vt:lpstr>
      <vt:lpstr>קורס מדיניות חוץ, ד"ר ערן לרמן</vt:lpstr>
      <vt:lpstr>לקחים עיקריים - כללי</vt:lpstr>
      <vt:lpstr>לקחים עיקריים -  המשך</vt:lpstr>
      <vt:lpstr>לקחים מרכזיים – המשך </vt:lpstr>
      <vt:lpstr>שקופית 12</vt:lpstr>
      <vt:lpstr>מטלת הסיום – נייר מדיניות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184</cp:revision>
  <cp:lastPrinted>2017-07-18T08:51:14Z</cp:lastPrinted>
  <dcterms:created xsi:type="dcterms:W3CDTF">2015-06-19T12:00:16Z</dcterms:created>
  <dcterms:modified xsi:type="dcterms:W3CDTF">2018-02-07T18:30:41Z</dcterms:modified>
</cp:coreProperties>
</file>