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2" r:id="rId3"/>
    <p:sldId id="360" r:id="rId4"/>
    <p:sldId id="384" r:id="rId5"/>
    <p:sldId id="397" r:id="rId6"/>
    <p:sldId id="401" r:id="rId7"/>
    <p:sldId id="398" r:id="rId8"/>
    <p:sldId id="399" r:id="rId9"/>
    <p:sldId id="400" r:id="rId10"/>
    <p:sldId id="394" r:id="rId11"/>
    <p:sldId id="395" r:id="rId12"/>
    <p:sldId id="396" r:id="rId13"/>
    <p:sldId id="385" r:id="rId14"/>
    <p:sldId id="371" r:id="rId15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00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הישראלית</a:t>
          </a:r>
        </a:p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חברה</a:t>
          </a:r>
        </a:p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</a:t>
          </a:r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EFAC0A9-2D57-4F66-AE7C-D5E879A401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0" presStyleCnt="3" custScaleX="109405" custLinFactX="100000" custLinFactNeighborX="151273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0" presStyleCnt="3"/>
      <dgm:spPr/>
    </dgm:pt>
    <dgm:pt modelId="{833E3E7E-0052-4755-B4AC-8E2AA679E0DE}" type="pres">
      <dgm:prSet presAssocID="{0E45E251-1FFD-49D2-BA56-EC56831F7D31}" presName="imagNode" presStyleLbl="fgImgPlace1" presStyleIdx="0" presStyleCnt="3" custScaleX="122327" custLinFactX="104899" custLinFactNeighborX="200000" custLinFactNeighborY="-57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1" presStyleCnt="3" custScaleX="97852" custLinFactNeighborX="-2360" custLinFactNeighborY="7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1" presStyleCnt="3"/>
      <dgm:spPr/>
    </dgm:pt>
    <dgm:pt modelId="{843A9072-3478-4D5C-BBD8-DFE664172B1A}" type="pres">
      <dgm:prSet presAssocID="{ECA099E8-E699-4559-9727-3537FF5B6339}" presName="imagNode" presStyleLbl="fgImgPlace1" presStyleIdx="1" presStyleCnt="3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2" presStyleCnt="3" custScaleX="105958" custLinFactX="-100000" custLinFactNeighborX="-127037" custLinFactNeighborY="7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2" presStyleCnt="3"/>
      <dgm:spPr/>
    </dgm:pt>
    <dgm:pt modelId="{4BF0DEAB-5C4E-43BB-A601-623B9BEF0602}" type="pres">
      <dgm:prSet presAssocID="{AEFAC0A9-2D57-4F66-AE7C-D5E879A401B1}" presName="imagNode" presStyleLbl="fgImgPlace1" presStyleIdx="2" presStyleCnt="3" custScaleX="108835" custLinFactX="-109858" custLinFactNeighborX="-200000" custLinFactNeighborY="-576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</dgm:ptLst>
  <dgm:cxnLst>
    <dgm:cxn modelId="{92BE2330-C53C-4326-95A4-915057F8B079}" srcId="{C2EF0009-A762-40D0-9DDC-79F0079712E2}" destId="{ECA099E8-E699-4559-9727-3537FF5B6339}" srcOrd="1" destOrd="0" parTransId="{56D214D0-2C9B-4036-9B0A-B006D464BDE5}" sibTransId="{72771902-E6EE-459E-8D17-6374271E2BCA}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63EC9010-6889-4398-8BD5-032A2D24BE7B}" type="presOf" srcId="{AEFAC0A9-2D57-4F66-AE7C-D5E879A401B1}" destId="{E9BD6269-4AA2-44E1-9D6A-EADFD9A2D7E0}" srcOrd="1" destOrd="0" presId="urn:microsoft.com/office/officeart/2005/8/layout/hList7#2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9885D80C-C281-40D5-93E5-63E1A73FC27C}" srcId="{C2EF0009-A762-40D0-9DDC-79F0079712E2}" destId="{AEFAC0A9-2D57-4F66-AE7C-D5E879A401B1}" srcOrd="2" destOrd="0" parTransId="{33022A75-4733-414D-A238-D85710F30CBC}" sibTransId="{8C1E82D3-968D-4486-9924-4051C552D824}"/>
    <dgm:cxn modelId="{5BAFF33A-7009-4BEF-A946-D897F55A9DC8}" type="presOf" srcId="{72771902-E6EE-459E-8D17-6374271E2BCA}" destId="{DF643166-17E4-4B87-910D-B6E1F791C7D4}" srcOrd="0" destOrd="0" presId="urn:microsoft.com/office/officeart/2005/8/layout/hList7#2"/>
    <dgm:cxn modelId="{4F098316-D5C4-4CC8-83C4-594EC2D6F7D1}" srcId="{C2EF0009-A762-40D0-9DDC-79F0079712E2}" destId="{0E45E251-1FFD-49D2-BA56-EC56831F7D31}" srcOrd="0" destOrd="0" parTransId="{39B86F44-1277-4281-9EB8-577951A35A26}" sibTransId="{3899E53C-FA01-4A61-A127-31F5FE503372}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363B0DD7-A90C-46BC-AB08-7F86D59E4895}" type="presOf" srcId="{AEFAC0A9-2D57-4F66-AE7C-D5E879A401B1}" destId="{9DB7D1D3-1537-4A00-83BB-36A3267B487E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24AAD26A-BEA3-4324-B46A-6712CE76024E}" type="presParOf" srcId="{39ECCD68-D888-447C-A321-763728B7245D}" destId="{880BE7C8-C528-43BD-8BDE-E0599C5C9F31}" srcOrd="0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1" destOrd="0" presId="urn:microsoft.com/office/officeart/2005/8/layout/hList7#2"/>
    <dgm:cxn modelId="{CAD4D5DB-92F0-408B-88A9-1B018A58E857}" type="presParOf" srcId="{39ECCD68-D888-447C-A321-763728B7245D}" destId="{3B8DBF3F-B2A9-4F39-9798-9E800C2689B5}" srcOrd="2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  <dgm:cxn modelId="{A18CAB3D-E96C-4F9F-AB99-B0EED997D8CA}" type="presParOf" srcId="{39ECCD68-D888-447C-A321-763728B7245D}" destId="{DF643166-17E4-4B87-910D-B6E1F791C7D4}" srcOrd="3" destOrd="0" presId="urn:microsoft.com/office/officeart/2005/8/layout/hList7#2"/>
    <dgm:cxn modelId="{67A251D3-53F0-4333-A285-E3ECE7D31507}" type="presParOf" srcId="{39ECCD68-D888-447C-A321-763728B7245D}" destId="{CAF862D5-5916-4AD1-A6E6-C3A0FF5CE8EC}" srcOrd="4" destOrd="0" presId="urn:microsoft.com/office/officeart/2005/8/layout/hList7#2"/>
    <dgm:cxn modelId="{BE46AD5E-7721-41EF-9F45-5CC5084076E0}" type="presParOf" srcId="{CAF862D5-5916-4AD1-A6E6-C3A0FF5CE8EC}" destId="{9DB7D1D3-1537-4A00-83BB-36A3267B487E}" srcOrd="0" destOrd="0" presId="urn:microsoft.com/office/officeart/2005/8/layout/hList7#2"/>
    <dgm:cxn modelId="{2327AE27-4E4C-45A5-82B1-848A416ECBB9}" type="presParOf" srcId="{CAF862D5-5916-4AD1-A6E6-C3A0FF5CE8EC}" destId="{E9BD6269-4AA2-44E1-9D6A-EADFD9A2D7E0}" srcOrd="1" destOrd="0" presId="urn:microsoft.com/office/officeart/2005/8/layout/hList7#2"/>
    <dgm:cxn modelId="{6C2328FF-0F91-4253-BF9C-0276B119EE24}" type="presParOf" srcId="{CAF862D5-5916-4AD1-A6E6-C3A0FF5CE8EC}" destId="{7A4CA646-A01E-4888-AA36-B0660BFDD6B5}" srcOrd="2" destOrd="0" presId="urn:microsoft.com/office/officeart/2005/8/layout/hList7#2"/>
    <dgm:cxn modelId="{E6DBB4AD-727D-4038-9904-A6A1176CEA8B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BF49A-EDA0-4865-8EF2-6B7BEC3EBFC7}">
      <dsp:nvSpPr>
        <dsp:cNvPr id="0" name=""/>
        <dsp:cNvSpPr/>
      </dsp:nvSpPr>
      <dsp:spPr>
        <a:xfrm>
          <a:off x="5493004" y="0"/>
          <a:ext cx="2860420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הישראלית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חברה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sp:txBody>
      <dsp:txXfrm>
        <a:off x="5493004" y="2121543"/>
        <a:ext cx="2860420" cy="2121543"/>
      </dsp:txXfrm>
    </dsp:sp>
    <dsp:sp modelId="{833E3E7E-0052-4755-B4AC-8E2AA679E0DE}">
      <dsp:nvSpPr>
        <dsp:cNvPr id="0" name=""/>
        <dsp:cNvSpPr/>
      </dsp:nvSpPr>
      <dsp:spPr>
        <a:xfrm>
          <a:off x="5738765" y="216375"/>
          <a:ext cx="2160521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2880888" y="0"/>
          <a:ext cx="2558364" cy="5303859"/>
        </a:xfrm>
        <a:prstGeom prst="roundRect">
          <a:avLst>
            <a:gd name="adj" fmla="val 10000"/>
          </a:avLst>
        </a:prstGeom>
        <a:solidFill>
          <a:schemeClr val="accent2">
            <a:hueOff val="-5448408"/>
            <a:satOff val="26379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יום </a:t>
          </a: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בן-גוריון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80888" y="2121543"/>
        <a:ext cx="2558364" cy="2121543"/>
      </dsp:txXfrm>
    </dsp:sp>
    <dsp:sp modelId="{843A9072-3478-4D5C-BBD8-DFE664172B1A}">
      <dsp:nvSpPr>
        <dsp:cNvPr id="0" name=""/>
        <dsp:cNvSpPr/>
      </dsp:nvSpPr>
      <dsp:spPr>
        <a:xfrm>
          <a:off x="3371991" y="288383"/>
          <a:ext cx="1766185" cy="176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0" y="0"/>
          <a:ext cx="2770297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sp:txBody>
      <dsp:txXfrm>
        <a:off x="0" y="2121543"/>
        <a:ext cx="2770297" cy="2121543"/>
      </dsp:txXfrm>
    </dsp:sp>
    <dsp:sp modelId="{4BF0DEAB-5C4E-43BB-A601-623B9BEF0602}">
      <dsp:nvSpPr>
        <dsp:cNvPr id="0" name=""/>
        <dsp:cNvSpPr/>
      </dsp:nvSpPr>
      <dsp:spPr>
        <a:xfrm>
          <a:off x="530760" y="216375"/>
          <a:ext cx="1922227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3" y="4508280"/>
          <a:ext cx="835345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י"ב/שבט/תשע"ח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91912" y="1149772"/>
            <a:ext cx="9318396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44270" y="6379535"/>
            <a:ext cx="40669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2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2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11689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  <p:sldLayoutId id="214748374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095874" y="177947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124744"/>
            <a:ext cx="5176845" cy="184545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תחקיר הקורס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מרצה מלווה – ד"ר איל לוין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 -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24160" y="1415777"/>
            <a:ext cx="8353425" cy="50276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לשימור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תחום החברה מרכזי בקורס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הישראלית, אחד האתגרים החשובים הנלמדים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מרבית ההרצאות טובות ומעניינות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"הקורס מספר אחד בחשיבותו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 – (התבטאות של חלק מהחניכים)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עיבודים צוותים טובים, התפתחו לרוב דיונים מעמיקים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מגוון טוב של מרצים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חברה – מצוין, תכנים מעולים, מפגש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עם השטח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הערות חניכים בסיכום הקורס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42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לשיפור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הצעה לבחון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את המתודולוגיה של הקורס, הצעה: מבנה של סמינרים נושאיים, "הרבה" מידי אקדמיה (תאוריות אל מול מציאות)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נדרש "חיכוך" נוסף עם המציאות/אנשי שטח (כמו מיכאל ביטון)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נושאים רוחביים חשובים שלא נידונו בקורס: עוני, קשישים, הקהילה האתיופית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חיבור בין הציר הכלכלי והחברתי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 אקטואלי (למשל פרשת "פיטורי הרמטכ"ל")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בחלק מההרצאות חסר היה הדיון והשיח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חוסר אינטגרציה של הנושאים בתוך הקורס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הקשר בין חומרי הקריאה להרצאות 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הערות חניכים בסיכום הקורס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59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95536" y="1415777"/>
            <a:ext cx="8353425" cy="222924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השיטה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(קורס של סוגיות נבחרות ולא קורס על החברה הישראלית. קורס "מסגרת" עם מוביל אקדמי שמבליט התכנים האקדמיים).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במה עוסקים ובמה לא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זהות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המוביל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האקדמי, (גוון אידיאולוגי מודגש מידי)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 לדיון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731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הקורס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83568" y="1704899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ומעצבות את החברה הישראלית, תוך הכרת הקבוצות החברתיות השונות ומיקוד במתחים/אתגרים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נבחרים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והשפעותיהן על הביטחון הלאומי.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520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6002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88797"/>
              </p:ext>
            </p:extLst>
          </p:nvPr>
        </p:nvGraphicFramePr>
        <p:xfrm>
          <a:off x="179512" y="0"/>
          <a:ext cx="5958880" cy="67132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83813"/>
                <a:gridCol w="3375067"/>
              </a:tblGrid>
              <a:tr h="31163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פתיחה + (אחוסלי"ם)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סמי סמוחה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ניתוח סוציולוגי של השסעים בחברה הישראלית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רוני שקד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ערביי ישראל והפלסטינים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מדריכים +איל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ציוותי –  שסעים בחברה ישראלית -עדתיות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גדי חיטמן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המיעוט הערבי – שילוביות, הידברות, ואלימות!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15323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 מי הארץ הזו? הערבים בעיני היהודים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חברה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מדריכים +איל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ציוותי – מיעוטים בחברה הישראלית 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יגיל לוי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צה"ל בין הדתה לתאוקרטיה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ניסים ליאון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ש"ס כתופעה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אשר כהן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הכיפה והכומתה – דימוי ומציאות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יובל אלבשן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 ופריפריה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30112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מאיר אלרן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לאומי וחוסן חברתי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לאומי וחוסן חברתי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 עם נשיא המדינה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 ביטון – ראש מועצת ירוחם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 ופריפריה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יפעת ביטון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 ופריפריה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הרב דוד בלוך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הדת </a:t>
                      </a:r>
                      <a:r>
                        <a:rPr lang="he-IL" sz="14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החילונית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  <a:tr h="2671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איל לוין</a:t>
                      </a:r>
                      <a:endParaRPr lang="en-US" sz="12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הקורס</a:t>
                      </a:r>
                      <a:endParaRPr lang="en-US" sz="12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6780" marR="667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2160" y="10840"/>
            <a:ext cx="3131840" cy="1224136"/>
          </a:xfrm>
        </p:spPr>
        <p:txBody>
          <a:bodyPr/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תכולת 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4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138392" y="980728"/>
            <a:ext cx="3005608" cy="7509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היקף הקורס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16 משכים פרונטליים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3 משכים עיבוד ציוותי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4 משכים סיור חברה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 מפגש עם נשיא המדינה</a:t>
            </a:r>
          </a:p>
          <a:p>
            <a:pPr>
              <a:lnSpc>
                <a:spcPct val="150000"/>
              </a:lnSpc>
            </a:pPr>
            <a:r>
              <a:rPr lang="he-IL" sz="2000" b="1" u="sng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סכ"ה</a:t>
            </a:r>
            <a:r>
              <a:rPr lang="he-IL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: 26 משכים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 ביטולים: 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אבי ביצור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נציג ערביי ישראל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(אחמד טיבי,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איימן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עודה, 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עבד אל-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מאלכ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דהאמשה, אסעד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ראנם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/>
              <a:t/>
            </a:r>
            <a:br>
              <a:rPr lang="he-IL" sz="2000" dirty="0"/>
            </a:b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30949"/>
              </p:ext>
            </p:extLst>
          </p:nvPr>
        </p:nvGraphicFramePr>
        <p:xfrm>
          <a:off x="395537" y="1556791"/>
          <a:ext cx="8424936" cy="3312368"/>
        </p:xfrm>
        <a:graphic>
          <a:graphicData uri="http://schemas.openxmlformats.org/drawingml/2006/table">
            <a:tbl>
              <a:tblPr rtl="1" firstRow="1" firstCol="1" bandRow="1"/>
              <a:tblGrid>
                <a:gridCol w="4400023"/>
                <a:gridCol w="720996"/>
                <a:gridCol w="727816"/>
                <a:gridCol w="874938"/>
                <a:gridCol w="815507"/>
                <a:gridCol w="885656"/>
              </a:tblGrid>
              <a:tr h="7353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השאלה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ממוצע כללי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צה"ל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מערכת הביטחון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מערכת אזרחית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בינ"ל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5154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הקורס השיג את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מטרותיו?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154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איכות ההוראה בהרצאות </a:t>
                      </a: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המליאה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5.17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154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איכות העיבודים הציוותים </a:t>
                      </a: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בקורס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154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הקורס 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אתגר מחשבתית</a:t>
                      </a: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והקנה כלי חשיבה וניתוח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154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רלוונטיות הקורס </a:t>
                      </a: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לתפקידיי העתידיים</a:t>
                      </a: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5.33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3.28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משוב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- מחזור מ"ד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28329" y="99699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he-IL" sz="2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 מתחים בחברה, ד"ר איל לוין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xmlns="" id="{8AA323A7-107B-4BF8-A18D-A663ABB2F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01587"/>
              </p:ext>
            </p:extLst>
          </p:nvPr>
        </p:nvGraphicFramePr>
        <p:xfrm>
          <a:off x="254694" y="1961351"/>
          <a:ext cx="8640000" cy="43967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45000">
                  <a:extLst>
                    <a:ext uri="{9D8B030D-6E8A-4147-A177-3AD203B41FA5}">
                      <a16:colId xmlns:a16="http://schemas.microsoft.com/office/drawing/2014/main" xmlns="" val="4212086157"/>
                    </a:ext>
                  </a:extLst>
                </a:gridCol>
                <a:gridCol w="891000">
                  <a:extLst>
                    <a:ext uri="{9D8B030D-6E8A-4147-A177-3AD203B41FA5}">
                      <a16:colId xmlns:a16="http://schemas.microsoft.com/office/drawing/2014/main" xmlns="" val="36696442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08925306"/>
                    </a:ext>
                  </a:extLst>
                </a:gridCol>
                <a:gridCol w="891000">
                  <a:extLst>
                    <a:ext uri="{9D8B030D-6E8A-4147-A177-3AD203B41FA5}">
                      <a16:colId xmlns:a16="http://schemas.microsoft.com/office/drawing/2014/main" xmlns="" val="1443552393"/>
                    </a:ext>
                  </a:extLst>
                </a:gridCol>
                <a:gridCol w="891000">
                  <a:extLst>
                    <a:ext uri="{9D8B030D-6E8A-4147-A177-3AD203B41FA5}">
                      <a16:colId xmlns:a16="http://schemas.microsoft.com/office/drawing/2014/main" xmlns="" val="3416542356"/>
                    </a:ext>
                  </a:extLst>
                </a:gridCol>
                <a:gridCol w="891000">
                  <a:extLst>
                    <a:ext uri="{9D8B030D-6E8A-4147-A177-3AD203B41FA5}">
                      <a16:colId xmlns:a16="http://schemas.microsoft.com/office/drawing/2014/main" xmlns="" val="1306771290"/>
                    </a:ext>
                  </a:extLst>
                </a:gridCol>
                <a:gridCol w="891000">
                  <a:extLst>
                    <a:ext uri="{9D8B030D-6E8A-4147-A177-3AD203B41FA5}">
                      <a16:colId xmlns:a16="http://schemas.microsoft.com/office/drawing/2014/main" xmlns="" val="3629592641"/>
                    </a:ext>
                  </a:extLst>
                </a:gridCol>
              </a:tblGrid>
              <a:tr h="31838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השאלה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מגמה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מחזור מ"ד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צה"ל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אחר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בינ"ל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1628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הקורס השיג את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מטרותיו?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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0462065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ההוראה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בקורס- איל לוין?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u="sng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3.66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3.88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u="sng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5.33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7175699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ההוראה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בקורס- מרצים אורחים?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4.66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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4.94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222239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תרומת העיבודים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הצוותיים?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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4.73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5.66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00385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רלוונטיות הקורס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לתפקידיי העתידיים?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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4.94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4.61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4.66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19601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תרומת הסיור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לחברה הישראלית?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</a:t>
                      </a:r>
                      <a:endParaRPr kumimoji="0" lang="he-IL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5.81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5.66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857872154"/>
                  </a:ext>
                </a:extLst>
              </a:tr>
              <a:tr h="822960">
                <a:tc gridSpan="7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נקודות לשימור בקורס?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u="none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בחירת הנושאים והשסעים ועושר המרצים ששיקפו מגוון דעות וגישות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u="none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חברה- חשוב לראות את הדברים בעיניים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u="none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איל לוין כמרכז הקורס- ההתרסות ואמירות לא נעימות גרמו לי לחשוב ולהעמיק, תחום טעון ומתוח והמרצה עשה בו כמיטה יכולתו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8001753"/>
                  </a:ext>
                </a:extLst>
              </a:tr>
              <a:tr h="1188720">
                <a:tc gridSpan="7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נקודות לשיפור בקורס?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נדרש לבסס את הלימוד על חומר אקדמי ופחות על אמירות שבחלקן מוטות פוליטית, חלק מההרצאות היו ברמה של העברת מסרים וללא אפשרות לדיון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איל לוין אינו מביא מטען אקדמי מרשים, מתקשה לייצר אינטגרציה בין החומרים, מתקשה להתמודד עם שאלות החניכים ופוגע ברוח וברמה של מב"ל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חסרה נציגות אותנטית ממשטח של המגזרים השונים המיוצגים בקורס. לצמצם העיסוק בשסע העדתי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חשוב לצאת לשטח כמה שיותר ולגעת בחברה הישראלית, להתעקש על אינטגרציה עם שאר תחומי הביטחון הלאומי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לעסוק גם: (א) בחוזקות החברה וכלים לאיחויה, (ב) לעסוק בשסעים אורכיים (עוני ופערים כלכליים, גיל שלישי, נוער בישראל)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8409075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40" y="188640"/>
            <a:ext cx="513327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סכום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– מחזור מ"ה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392212" y="1795240"/>
            <a:ext cx="8353425" cy="5027612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1. מטרות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הקורס ועמידה בהן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?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עמידה במרבית במטרות הקורס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Guttman Yad-Brush" panose="02010401010101010101" pitchFamily="2" charset="-79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2. תכני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הקורס?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(הרחבה/צמצום של תכנים קיימים, הורדה/תוספת תכנים)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החניכים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העירו כי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ישנם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נושאים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חשובים בנושא חברה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שלא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נידונו בקורס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(עוני, העדה האתיופית, קשישים וכו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'), 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(בשל מגבלות אורך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הקורס נבחרו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הנושאים שלהערכתנו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הינם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המרכזיים)</a:t>
            </a:r>
            <a:endParaRPr lang="en-US" kern="1200" dirty="0">
              <a:solidFill>
                <a:srgbClr val="0070C0"/>
              </a:solidFill>
              <a:latin typeface="Guttman Yad-Brush" panose="02010401010101010101" pitchFamily="2" charset="-79"/>
              <a:ea typeface="Times New Roman" panose="02020603050405020304" pitchFamily="18" charset="0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9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סכום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– מחזור מ"ה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359792" y="1281708"/>
            <a:ext cx="8353425" cy="5027612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3. רציונל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הקורס? חיבור הקורס לציר אליו שייך? חיבור לרגלי הביטחון הלאומי הנוספות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?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רגל מרכזית בביטחון הלאומי, "הקורס החשוב ביותר </a:t>
            </a:r>
            <a:r>
              <a:rPr lang="he-IL" kern="1200" dirty="0" err="1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במב"ל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",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נדרש חיבור טוב יותר לרגל הכלכלית.</a:t>
            </a:r>
            <a:endParaRPr lang="en-US" kern="1200" dirty="0">
              <a:solidFill>
                <a:srgbClr val="0070C0"/>
              </a:solidFill>
              <a:latin typeface="Guttman Yad-Brush" panose="02010401010101010101" pitchFamily="2" charset="-79"/>
              <a:ea typeface="Times New Roman" panose="02020603050405020304" pitchFamily="18" charset="0"/>
              <a:cs typeface="Guttman Yad-Brush" panose="02010401010101010101" pitchFamily="2" charset="-79"/>
            </a:endParaRP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4. היקף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הקורס? (משכים ושש"ס), </a:t>
            </a:r>
            <a:r>
              <a:rPr lang="he-IL" u="sng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עיתוי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ע"פ השנה? אופן </a:t>
            </a:r>
            <a:r>
              <a:rPr lang="he-IL" u="sng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פריסתו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? </a:t>
            </a:r>
            <a:r>
              <a:rPr lang="he-IL" u="sng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מיקום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ביצועו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היקף הקורס – סביר, חלק טענו כי נדרש להגדיל את חלקו בקורס בשל חשיבותו,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העיתוי, פריסה ומיקום - ללא  הערות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סכום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– מחזור מ"ה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3" cy="60830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5. איכות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המרצה המוביל? שילוב מרצים נוספים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?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 </a:t>
            </a:r>
            <a:endParaRPr lang="he-IL" kern="1200" dirty="0" smtClean="0">
              <a:solidFill>
                <a:srgbClr val="0070C0"/>
              </a:solidFill>
              <a:latin typeface="Guttman Yad-Brush" panose="02010401010101010101" pitchFamily="2" charset="-79"/>
              <a:ea typeface="Times New Roman" panose="02020603050405020304" pitchFamily="18" charset="0"/>
              <a:cs typeface="Guttman Yad-Brush" panose="02010401010101010101" pitchFamily="2" charset="-79"/>
            </a:endParaRP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למרצה המובל גוון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אידיאולוגי מודגש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מידי, לא הגיע לידי שיח מעמיק בנושאים שהציג.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 תמהיל טוב של מרצים חיצוניים, רובם באיכות גבוהה</a:t>
            </a:r>
            <a:endParaRPr lang="en-US" kern="1200" dirty="0">
              <a:solidFill>
                <a:srgbClr val="0070C0"/>
              </a:solidFill>
              <a:latin typeface="Guttman Yad-Brush" panose="02010401010101010101" pitchFamily="2" charset="-79"/>
              <a:ea typeface="Times New Roman" panose="02020603050405020304" pitchFamily="18" charset="0"/>
              <a:cs typeface="Guttman Yad-Brush" panose="02010401010101010101" pitchFamily="2" charset="-79"/>
            </a:endParaRP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6. אפקטיביות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וגיוון שיטות הלימוד? (למידת בכירים, עיבודים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הצעה לבחון את המתודולוגיה של 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הקורס, מבנה </a:t>
            </a:r>
            <a:r>
              <a:rPr lang="he-IL" kern="1200" dirty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של סמינרים נושאיים, "הרבה" מידי אקדמיה (תאוריות אל מול מציאות</a:t>
            </a: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). יש להרחיב את היציאה ל"שטח", יותר אנשי שטח, פחות מרצים אקדמיים ש"מתרגמים" את השטח</a:t>
            </a:r>
            <a:endParaRPr lang="en-US" kern="1200" dirty="0">
              <a:solidFill>
                <a:srgbClr val="0070C0"/>
              </a:solidFill>
              <a:latin typeface="Guttman Yad-Brush" panose="02010401010101010101" pitchFamily="2" charset="-79"/>
              <a:ea typeface="Times New Roman" panose="02020603050405020304" pitchFamily="18" charset="0"/>
              <a:cs typeface="Guttman Yad-Brush" panose="02010401010101010101" pitchFamily="2" charset="-79"/>
            </a:endParaRP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7. מטלות </a:t>
            </a:r>
            <a:r>
              <a:rPr lang="he-IL" kern="12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הקורס, חומרי הקריאה (היקף, רלוונטיות</a:t>
            </a:r>
            <a:r>
              <a:rPr lang="he-IL" kern="1200" dirty="0" smtClean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)?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e-IL" kern="1200" dirty="0" smtClean="0">
                <a:solidFill>
                  <a:srgbClr val="0070C0"/>
                </a:solidFill>
                <a:latin typeface="Guttman Yad-Brush" panose="02010401010101010101" pitchFamily="2" charset="-79"/>
                <a:ea typeface="Times New Roman" panose="02020603050405020304" pitchFamily="18" charset="0"/>
                <a:cs typeface="Guttman Yad-Brush" panose="02010401010101010101" pitchFamily="2" charset="-79"/>
              </a:rPr>
              <a:t>יש לחדד את הקשר בין חומרי הקריאה להרצאות, לא התקבלו הערות לגבי מטלת הקורס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12617</TotalTime>
  <Words>1023</Words>
  <Application>Microsoft Office PowerPoint</Application>
  <PresentationFormat>‫הצגה על המסך (4:3)</PresentationFormat>
  <Paragraphs>229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Calibri</vt:lpstr>
      <vt:lpstr>David</vt:lpstr>
      <vt:lpstr>Guttman Yad-Brush</vt:lpstr>
      <vt:lpstr>Tahoma</vt:lpstr>
      <vt:lpstr>Times New Roman</vt:lpstr>
      <vt:lpstr>Wingdings</vt:lpstr>
      <vt:lpstr>עיצוב ברירת מחדל</vt:lpstr>
      <vt:lpstr>ציר החברה תחקיר הקורס מחזור מ"ה</vt:lpstr>
      <vt:lpstr>מטרת הקורס</vt:lpstr>
      <vt:lpstr>תכני הלימוד בציר החברה הישראלית</vt:lpstr>
      <vt:lpstr>תכולת הקורס</vt:lpstr>
      <vt:lpstr>משוב הקורס - מחזור מ"ד</vt:lpstr>
      <vt:lpstr>קורס מתחים בחברה, ד"ר איל לוין</vt:lpstr>
      <vt:lpstr>סכום הקורס – מחזור מ"ה</vt:lpstr>
      <vt:lpstr>סכום הקורס – מחזור מ"ה</vt:lpstr>
      <vt:lpstr>סכום הקורס – מחזור מ"ה</vt:lpstr>
      <vt:lpstr>הערות חניכים בסיכום הקורס</vt:lpstr>
      <vt:lpstr>הערות חניכים בסיכום הקורס</vt:lpstr>
      <vt:lpstr>שאלות לדיון</vt:lpstr>
      <vt:lpstr>מצגת של PowerPoint</vt:lpstr>
      <vt:lpstr>תודה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1231</cp:revision>
  <dcterms:created xsi:type="dcterms:W3CDTF">2003-06-15T13:58:35Z</dcterms:created>
  <dcterms:modified xsi:type="dcterms:W3CDTF">2018-01-29T06:28:08Z</dcterms:modified>
</cp:coreProperties>
</file>