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92" r:id="rId10"/>
    <p:sldId id="295" r:id="rId11"/>
    <p:sldId id="281" r:id="rId12"/>
    <p:sldId id="271" r:id="rId13"/>
    <p:sldId id="277" r:id="rId14"/>
    <p:sldId id="288" r:id="rId15"/>
    <p:sldId id="290" r:id="rId16"/>
    <p:sldId id="289" r:id="rId17"/>
    <p:sldId id="280" r:id="rId18"/>
    <p:sldId id="296" r:id="rId19"/>
    <p:sldId id="275" r:id="rId20"/>
    <p:sldId id="272" r:id="rId21"/>
    <p:sldId id="276" r:id="rId22"/>
    <p:sldId id="279" r:id="rId23"/>
    <p:sldId id="284" r:id="rId24"/>
    <p:sldId id="291" r:id="rId25"/>
    <p:sldId id="278" r:id="rId26"/>
    <p:sldId id="286" r:id="rId27"/>
    <p:sldId id="293" r:id="rId28"/>
    <p:sldId id="29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9" d="100"/>
          <a:sy n="79" d="100"/>
        </p:scale>
        <p:origin x="12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Security Economics</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0"/>
          <a:r>
            <a:rPr lang="en-US" sz="2800" b="1" u="sng" dirty="0" smtClean="0">
              <a:latin typeface="Tahoma" panose="020B0604030504040204" pitchFamily="34" charset="0"/>
              <a:ea typeface="Tahoma" panose="020B0604030504040204" pitchFamily="34" charset="0"/>
              <a:cs typeface="Tahoma" panose="020B0604030504040204" pitchFamily="34" charset="0"/>
            </a:rPr>
            <a:t>Economics and National Security - Research</a:t>
          </a:r>
          <a:endParaRPr lang="he-IL" sz="28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en-US" sz="3200" b="1" u="sng"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ScaleY="109205"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custLinFactNeighborY="15"/>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Senior Lectures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Local</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0">
            <a:lnSpc>
              <a:spcPct val="100000"/>
            </a:lnSpc>
          </a:pPr>
          <a:r>
            <a:rPr lang="en-US" altLang="he-IL" b="1" dirty="0" smtClean="0">
              <a:latin typeface="Tahoma" panose="020B0604030504040204" pitchFamily="34" charset="0"/>
              <a:ea typeface="Tahoma" panose="020B0604030504040204" pitchFamily="34" charset="0"/>
              <a:cs typeface="Tahoma" panose="020B0604030504040204" pitchFamily="34" charset="0"/>
            </a:rPr>
            <a:t>Geographical Tours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Team Processing</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Choice</a:t>
          </a:r>
          <a:r>
            <a:rPr lang="he-IL" b="1" dirty="0" smtClean="0">
              <a:latin typeface="Tahoma" panose="020B0604030504040204" pitchFamily="34" charset="0"/>
              <a:ea typeface="Tahoma" panose="020B0604030504040204" pitchFamily="34" charset="0"/>
              <a:cs typeface="Tahoma" panose="020B0604030504040204" pitchFamily="34" charset="0"/>
            </a:rPr>
            <a:t>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Integration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Economic Investigation</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0">
            <a:lnSpc>
              <a:spcPct val="100000"/>
            </a:lnSpc>
          </a:pPr>
          <a:r>
            <a:rPr lang="en-US" b="1" dirty="0" smtClean="0">
              <a:latin typeface="Tahoma" panose="020B0604030504040204" pitchFamily="34" charset="0"/>
              <a:ea typeface="Tahoma" panose="020B0604030504040204" pitchFamily="34" charset="0"/>
              <a:cs typeface="Tahoma" panose="020B0604030504040204" pitchFamily="34" charset="0"/>
            </a:rPr>
            <a:t>Global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0"/>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0"/>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0"/>
          <a:endParaRPr lang="he-IL">
            <a:ln>
              <a:solidFill>
                <a:schemeClr val="tx1"/>
              </a:solidFill>
            </a:ln>
            <a:solidFill>
              <a:schemeClr val="bg1"/>
            </a:solidFill>
          </a:endParaRPr>
        </a:p>
      </dgm:t>
    </dgm:pt>
    <dgm:pt modelId="{3EB514CB-492D-4403-A80B-41664D992265}">
      <dgm:prSet phldrT="[טקסט]"/>
      <dgm:spPr/>
      <dgm:t>
        <a:bodyPr/>
        <a:lstStyle/>
        <a:p>
          <a:pPr rtl="0"/>
          <a:r>
            <a:rPr lang="en-US" dirty="0" smtClean="0">
              <a:ln/>
            </a:rPr>
            <a:t>Economics and National Security</a:t>
          </a:r>
          <a:endParaRPr lang="he-IL" dirty="0">
            <a:ln/>
          </a:endParaRPr>
        </a:p>
      </dgm:t>
    </dgm:pt>
    <dgm:pt modelId="{9672A8B2-8696-4FA0-904D-95C81D847FBC}" type="parTrans" cxnId="{F73F00EF-DF29-40B4-838D-5366ED241C4C}">
      <dgm:prSet/>
      <dgm:spPr/>
      <dgm:t>
        <a:bodyPr/>
        <a:lstStyle/>
        <a:p>
          <a:pPr rtl="0"/>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0"/>
          <a:endParaRPr lang="he-IL">
            <a:ln>
              <a:solidFill>
                <a:schemeClr val="tx1"/>
              </a:solidFill>
            </a:ln>
            <a:solidFill>
              <a:schemeClr val="bg1"/>
            </a:solidFill>
          </a:endParaRPr>
        </a:p>
      </dgm:t>
    </dgm:pt>
    <dgm:pt modelId="{F1DDA370-3697-497F-A326-CDEBD66A541F}">
      <dgm:prSet phldrT="[טקסט]"/>
      <dgm:spPr/>
      <dgm:t>
        <a:bodyPr/>
        <a:lstStyle/>
        <a:p>
          <a:pPr rtl="0"/>
          <a:r>
            <a:rPr lang="en-US" dirty="0" smtClean="0">
              <a:ln/>
            </a:rPr>
            <a:t>Processing</a:t>
          </a:r>
          <a:endParaRPr lang="he-IL" dirty="0">
            <a:ln/>
          </a:endParaRPr>
        </a:p>
      </dgm:t>
    </dgm:pt>
    <dgm:pt modelId="{19BFB568-CE9D-4442-968D-A321C1465B25}" type="parTrans" cxnId="{9C53FC63-BCA3-4A2B-89AD-80591E7D0CCB}">
      <dgm:prSet/>
      <dgm:spPr/>
      <dgm:t>
        <a:bodyPr/>
        <a:lstStyle/>
        <a:p>
          <a:pPr rtl="0"/>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0"/>
          <a:endParaRPr lang="he-IL">
            <a:ln>
              <a:solidFill>
                <a:schemeClr val="tx1"/>
              </a:solidFill>
            </a:ln>
            <a:solidFill>
              <a:schemeClr val="bg1"/>
            </a:solidFill>
          </a:endParaRPr>
        </a:p>
      </dgm:t>
    </dgm:pt>
    <dgm:pt modelId="{050B285D-6F55-4174-A4F1-D00BEB702B78}">
      <dgm:prSet phldrT="[טקסט]" custT="1"/>
      <dgm:spPr/>
      <dgm:t>
        <a:bodyPr/>
        <a:lstStyle/>
        <a:p>
          <a:pPr rtl="0"/>
          <a:r>
            <a:rPr lang="he-IL" sz="2400" dirty="0" smtClean="0">
              <a:ln/>
            </a:rPr>
            <a:t>7.1.20 – 08:30-12:00</a:t>
          </a:r>
          <a:endParaRPr lang="he-IL" sz="2400" dirty="0">
            <a:ln/>
          </a:endParaRPr>
        </a:p>
      </dgm:t>
    </dgm:pt>
    <dgm:pt modelId="{AE7E663B-C592-4873-93EA-83A48B63151D}" type="parTrans" cxnId="{9DB24CC3-3AB8-45B0-8A98-D0339BA0898E}">
      <dgm:prSet/>
      <dgm:spPr/>
      <dgm:t>
        <a:bodyPr/>
        <a:lstStyle/>
        <a:p>
          <a:pPr rtl="0"/>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0"/>
          <a:endParaRPr lang="he-IL">
            <a:ln>
              <a:solidFill>
                <a:schemeClr val="tx1"/>
              </a:solidFill>
            </a:ln>
            <a:solidFill>
              <a:schemeClr val="bg1"/>
            </a:solidFill>
          </a:endParaRPr>
        </a:p>
      </dgm:t>
    </dgm:pt>
    <dgm:pt modelId="{EB2313C8-3024-4954-97F5-AC4DFFCE2FB8}">
      <dgm:prSet phldrT="[טקסט]"/>
      <dgm:spPr/>
      <dgm:t>
        <a:bodyPr/>
        <a:lstStyle/>
        <a:p>
          <a:pPr rtl="0"/>
          <a:r>
            <a:rPr lang="en-US" dirty="0" smtClean="0">
              <a:ln/>
            </a:rPr>
            <a:t>Processing</a:t>
          </a:r>
          <a:endParaRPr lang="he-IL" dirty="0">
            <a:ln/>
          </a:endParaRPr>
        </a:p>
      </dgm:t>
    </dgm:pt>
    <dgm:pt modelId="{6B685CB6-3B38-47C0-8364-5415572655FF}" type="parTrans" cxnId="{B40E76F0-B504-4248-A0AD-C16CB6369C04}">
      <dgm:prSet/>
      <dgm:spPr/>
      <dgm:t>
        <a:bodyPr/>
        <a:lstStyle/>
        <a:p>
          <a:pPr rtl="0"/>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0"/>
          <a:endParaRPr lang="he-IL">
            <a:ln>
              <a:solidFill>
                <a:schemeClr val="tx1"/>
              </a:solidFill>
            </a:ln>
            <a:solidFill>
              <a:schemeClr val="bg1"/>
            </a:solidFill>
          </a:endParaRPr>
        </a:p>
      </dgm:t>
    </dgm:pt>
    <dgm:pt modelId="{508A89B2-D0C9-4EC4-89F8-039EB2384EAE}">
      <dgm:prSet phldrT="[טקסט]"/>
      <dgm:spPr/>
      <dgm:t>
        <a:bodyPr/>
        <a:lstStyle/>
        <a:p>
          <a:pPr rtl="0"/>
          <a:r>
            <a:rPr lang="en-US" dirty="0" smtClean="0">
              <a:ln/>
            </a:rPr>
            <a:t>Economics and National Security</a:t>
          </a:r>
          <a:endParaRPr lang="he-IL" dirty="0">
            <a:ln/>
          </a:endParaRPr>
        </a:p>
      </dgm:t>
    </dgm:pt>
    <dgm:pt modelId="{C8882669-F1EF-4922-9785-97CA6935BAB1}" type="parTrans" cxnId="{8A47BA4A-C927-4D66-A6ED-E6484A182ED0}">
      <dgm:prSet/>
      <dgm:spPr/>
      <dgm:t>
        <a:bodyPr/>
        <a:lstStyle/>
        <a:p>
          <a:pPr rtl="0"/>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0"/>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593F6DF8-0D29-46CA-96DD-01D31E767B52}" type="presOf" srcId="{19BFB568-CE9D-4442-968D-A321C1465B25}" destId="{1B2F67F9-A073-4250-A07A-86B43ED8D58D}"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DDAFF2A-426A-43E5-8289-DBDC5D8765BE}" srcId="{5479AD4F-F651-4578-8D72-7D0F396874BC}" destId="{EB246DB5-36A8-447E-ABEA-104966BEB4BB}" srcOrd="0" destOrd="0" parTransId="{D0CA74F7-CC4C-46DF-A4A4-07ECE0003EDB}" sibTransId="{F87BAEE8-FB54-4113-89D1-1EB98DCA3795}"/>
    <dgm:cxn modelId="{ABBE70C2-A3F7-448D-9EB6-33C94262ED5E}" type="presOf" srcId="{9672A8B2-8696-4FA0-904D-95C81D847FBC}" destId="{6D8D518C-BB85-40BF-96A5-24894210BFBE}"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324478A5-1862-42C8-97E5-030AAD58DC38}" type="presOf" srcId="{508A89B2-D0C9-4EC4-89F8-039EB2384EAE}" destId="{BF05504A-B736-49E4-BACA-29D3AE8E56FD}"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3C714FA9-D72C-46CD-ACFD-26580910AE66}" type="presOf" srcId="{EB246DB5-36A8-447E-ABEA-104966BEB4BB}" destId="{CFF7C617-2090-4873-8701-CB3DB97E305E}" srcOrd="1"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62D4A42F-35A5-4964-A210-F362B6C42E7A}" type="presOf" srcId="{5479AD4F-F651-4578-8D72-7D0F396874BC}" destId="{FEDB254D-49A0-496F-9014-B1FB1D495097}"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en-US" dirty="0" smtClean="0">
              <a:ln/>
            </a:rPr>
            <a:t>Economic policy in Israel</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en-US" dirty="0" smtClean="0">
              <a:ln/>
            </a:rPr>
            <a:t>Processing</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en-US" dirty="0" smtClean="0">
              <a:ln/>
            </a:rPr>
            <a:t>Processing</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en-US" dirty="0" smtClean="0">
              <a:ln/>
            </a:rPr>
            <a:t>Processing</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en-US" dirty="0" smtClean="0">
              <a:ln/>
            </a:rPr>
            <a:t>Processing</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en-US" dirty="0" smtClean="0">
              <a:ln/>
            </a:rPr>
            <a:t>Processing</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en-US" dirty="0" smtClean="0">
              <a:ln/>
            </a:rPr>
            <a:t>Economic policy in Israel</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en-US" dirty="0" smtClean="0">
              <a:ln/>
            </a:rPr>
            <a:t>Economic policy in Israel</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en-US" dirty="0" smtClean="0">
              <a:ln/>
            </a:rPr>
            <a:t>The eradication of poverty in the world</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en-US" dirty="0" smtClean="0">
              <a:ln/>
            </a:rPr>
            <a:t>The big gaps between countries</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custLinFactNeighborX="81379" custLinFactNeighborY="-7234">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0"/>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0"/>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0"/>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0"/>
          <a:r>
            <a:rPr lang="en-US" dirty="0" smtClean="0">
              <a:ln/>
            </a:rPr>
            <a:t>Processing</a:t>
          </a:r>
          <a:endParaRPr lang="he-IL" dirty="0">
            <a:ln/>
          </a:endParaRPr>
        </a:p>
      </dgm:t>
    </dgm:pt>
    <dgm:pt modelId="{19BFB568-CE9D-4442-968D-A321C1465B25}" type="parTrans" cxnId="{9C53FC63-BCA3-4A2B-89AD-80591E7D0CCB}">
      <dgm:prSet/>
      <dgm:spPr/>
      <dgm:t>
        <a:bodyPr/>
        <a:lstStyle/>
        <a:p>
          <a:pPr rtl="0"/>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0"/>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0"/>
          <a:r>
            <a:rPr lang="en-US" dirty="0" smtClean="0">
              <a:ln/>
            </a:rPr>
            <a:t>Processing</a:t>
          </a:r>
          <a:endParaRPr lang="he-IL" dirty="0">
            <a:ln/>
          </a:endParaRPr>
        </a:p>
      </dgm:t>
    </dgm:pt>
    <dgm:pt modelId="{6B685CB6-3B38-47C0-8364-5415572655FF}" type="parTrans" cxnId="{B40E76F0-B504-4248-A0AD-C16CB6369C04}">
      <dgm:prSet/>
      <dgm:spPr/>
      <dgm:t>
        <a:bodyPr/>
        <a:lstStyle/>
        <a:p>
          <a:pPr rtl="0"/>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0"/>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0"/>
          <a:r>
            <a:rPr lang="en-US" dirty="0" smtClean="0">
              <a:ln/>
            </a:rPr>
            <a:t>Processing</a:t>
          </a:r>
          <a:endParaRPr lang="he-IL" dirty="0">
            <a:ln/>
          </a:endParaRPr>
        </a:p>
      </dgm:t>
    </dgm:pt>
    <dgm:pt modelId="{C1550853-144F-4B12-A765-76979524F822}" type="parTrans" cxnId="{4CC149F5-275A-4A78-9A08-38283214A02C}">
      <dgm:prSet/>
      <dgm:spPr/>
      <dgm:t>
        <a:bodyPr/>
        <a:lstStyle/>
        <a:p>
          <a:pPr rtl="0"/>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0"/>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0"/>
          <a:r>
            <a:rPr lang="en-US" dirty="0" smtClean="0">
              <a:ln/>
            </a:rPr>
            <a:t>Processing</a:t>
          </a:r>
          <a:endParaRPr lang="he-IL" dirty="0">
            <a:ln/>
          </a:endParaRPr>
        </a:p>
      </dgm:t>
    </dgm:pt>
    <dgm:pt modelId="{2903ECFA-762E-45BC-A4F8-9BC096AC91F6}" type="parTrans" cxnId="{C5D0DD3B-F53E-47B0-B75A-678460B0F1DF}">
      <dgm:prSet/>
      <dgm:spPr/>
      <dgm:t>
        <a:bodyPr/>
        <a:lstStyle/>
        <a:p>
          <a:pPr rtl="0"/>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0"/>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0"/>
          <a:r>
            <a:rPr lang="en-US" dirty="0" smtClean="0">
              <a:ln/>
            </a:rPr>
            <a:t>Processing</a:t>
          </a:r>
          <a:endParaRPr lang="he-IL" dirty="0">
            <a:ln/>
          </a:endParaRPr>
        </a:p>
      </dgm:t>
    </dgm:pt>
    <dgm:pt modelId="{20155E1F-B49F-43DF-90EB-87469DB9EFB2}" type="parTrans" cxnId="{ED1C863E-28EE-49C6-992E-53A4D23D1F7A}">
      <dgm:prSet/>
      <dgm:spPr/>
      <dgm:t>
        <a:bodyPr/>
        <a:lstStyle/>
        <a:p>
          <a:pPr rtl="0"/>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0"/>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0"/>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0"/>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0"/>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0"/>
          <a:r>
            <a:rPr lang="he-IL" smtClean="0">
              <a:ln/>
            </a:rPr>
            <a:t> </a:t>
          </a:r>
          <a:endParaRPr lang="he-IL" dirty="0">
            <a:ln/>
          </a:endParaRPr>
        </a:p>
      </dgm:t>
    </dgm:pt>
    <dgm:pt modelId="{8DA55DF5-7B6F-459C-8061-60B443005844}" type="parTrans" cxnId="{83FAF0E9-B114-454E-88E3-1578A33D754B}">
      <dgm:prSet/>
      <dgm:spPr/>
      <dgm:t>
        <a:bodyPr/>
        <a:lstStyle/>
        <a:p>
          <a:pPr rtl="0"/>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0"/>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0"/>
          <a:r>
            <a:rPr lang="en-US" dirty="0" smtClean="0">
              <a:ln/>
            </a:rPr>
            <a:t>Processing</a:t>
          </a:r>
          <a:endParaRPr lang="he-IL" dirty="0">
            <a:ln/>
          </a:endParaRPr>
        </a:p>
      </dgm:t>
    </dgm:pt>
    <dgm:pt modelId="{22D4201F-2058-47CB-AAD1-7725D5551909}" type="parTrans" cxnId="{66F0FA1E-F7A1-498F-9BD6-5D8B3CF49E29}">
      <dgm:prSet/>
      <dgm:spPr/>
      <dgm:t>
        <a:bodyPr/>
        <a:lstStyle/>
        <a:p>
          <a:pPr rtl="0"/>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0"/>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0"/>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0"/>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0"/>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457532" y="-454226"/>
          <a:ext cx="23952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u="sng" kern="1200"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3307"/>
        <a:ext cx="3310339" cy="1796455"/>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u="sng" kern="1200"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243849"/>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u="sng" kern="1200" dirty="0" smtClean="0">
              <a:latin typeface="Tahoma" panose="020B0604030504040204" pitchFamily="34" charset="0"/>
              <a:ea typeface="Tahoma" panose="020B0604030504040204" pitchFamily="34" charset="0"/>
              <a:cs typeface="Tahoma" panose="020B0604030504040204" pitchFamily="34" charset="0"/>
            </a:rPr>
            <a:t>Economics and National Security - Research</a:t>
          </a:r>
          <a:endParaRPr lang="he-IL" sz="28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92193"/>
        <a:ext cx="3310339" cy="1645030"/>
      </dsp:txXfrm>
    </dsp:sp>
    <dsp:sp modelId="{12C93974-A715-4F0A-8243-54661D3F4D4F}">
      <dsp:nvSpPr>
        <dsp:cNvPr id="0" name=""/>
        <dsp:cNvSpPr/>
      </dsp:nvSpPr>
      <dsp:spPr>
        <a:xfrm rot="5400000">
          <a:off x="3868822" y="1685366"/>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u="sng" kern="1200"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92192"/>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Security Economics</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100000"/>
            </a:lnSpc>
            <a:spcBef>
              <a:spcPct val="0"/>
            </a:spcBef>
            <a:spcAft>
              <a:spcPct val="35000"/>
            </a:spcAft>
          </a:pPr>
          <a:r>
            <a:rPr lang="en-US" sz="2100" b="1" kern="1200" dirty="0" smtClean="0">
              <a:latin typeface="Tahoma" panose="020B0604030504040204" pitchFamily="34" charset="0"/>
              <a:ea typeface="Tahoma" panose="020B0604030504040204" pitchFamily="34" charset="0"/>
              <a:cs typeface="Tahoma" panose="020B0604030504040204" pitchFamily="34" charset="0"/>
            </a:rPr>
            <a:t>Senior Lectures</a:t>
          </a:r>
          <a:endParaRPr lang="he-IL" sz="21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Global </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Local</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Choice</a:t>
          </a:r>
          <a:r>
            <a:rPr lang="he-IL" sz="1700" b="1" kern="1200" dirty="0" smtClean="0">
              <a:latin typeface="Tahoma" panose="020B0604030504040204" pitchFamily="34" charset="0"/>
              <a:ea typeface="Tahoma" panose="020B0604030504040204" pitchFamily="34" charset="0"/>
              <a:cs typeface="Tahoma" panose="020B0604030504040204" pitchFamily="34" charset="0"/>
            </a:rPr>
            <a:t> </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Integration</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100000"/>
            </a:lnSpc>
            <a:spcBef>
              <a:spcPct val="0"/>
            </a:spcBef>
            <a:spcAft>
              <a:spcPct val="35000"/>
            </a:spcAft>
          </a:pPr>
          <a:r>
            <a:rPr lang="en-US" altLang="he-IL" sz="2100" b="1" kern="1200" dirty="0" smtClean="0">
              <a:latin typeface="Tahoma" panose="020B0604030504040204" pitchFamily="34" charset="0"/>
              <a:ea typeface="Tahoma" panose="020B0604030504040204" pitchFamily="34" charset="0"/>
              <a:cs typeface="Tahoma" panose="020B0604030504040204" pitchFamily="34" charset="0"/>
            </a:rPr>
            <a:t>Geographical Tours</a:t>
          </a:r>
          <a:endParaRPr lang="he-IL" sz="21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Economics and Globalization</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Economic Policy Issues</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Seminars on Economic Issues</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100000"/>
            </a:lnSpc>
            <a:spcBef>
              <a:spcPct val="0"/>
            </a:spcBef>
            <a:spcAft>
              <a:spcPct val="35000"/>
            </a:spcAft>
          </a:pPr>
          <a:r>
            <a:rPr lang="en-US" sz="1700" b="1" kern="1200" dirty="0" smtClean="0">
              <a:latin typeface="Tahoma" panose="020B0604030504040204" pitchFamily="34" charset="0"/>
              <a:ea typeface="Tahoma" panose="020B0604030504040204" pitchFamily="34" charset="0"/>
              <a:cs typeface="Tahoma" panose="020B0604030504040204" pitchFamily="34" charset="0"/>
            </a:rPr>
            <a:t>Economic Investigation</a:t>
          </a:r>
          <a:endParaRPr lang="he-IL" sz="17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100000"/>
            </a:lnSpc>
            <a:spcBef>
              <a:spcPct val="0"/>
            </a:spcBef>
            <a:spcAft>
              <a:spcPct val="35000"/>
            </a:spcAft>
          </a:pPr>
          <a:r>
            <a:rPr lang="en-US" sz="2100" b="1" kern="1200" dirty="0" smtClean="0">
              <a:latin typeface="Tahoma" panose="020B0604030504040204" pitchFamily="34" charset="0"/>
              <a:ea typeface="Tahoma" panose="020B0604030504040204" pitchFamily="34" charset="0"/>
              <a:cs typeface="Tahoma" panose="020B0604030504040204" pitchFamily="34" charset="0"/>
            </a:rPr>
            <a:t>Team Processing</a:t>
          </a:r>
          <a:endParaRPr lang="he-IL" sz="21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0">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Economics and National Security</a:t>
          </a:r>
          <a:endParaRPr lang="he-IL" sz="32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Processing</a:t>
          </a:r>
          <a:endParaRPr lang="he-IL" sz="32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0">
            <a:lnSpc>
              <a:spcPct val="90000"/>
            </a:lnSpc>
            <a:spcBef>
              <a:spcPct val="0"/>
            </a:spcBef>
            <a:spcAft>
              <a:spcPct val="35000"/>
            </a:spcAft>
          </a:pPr>
          <a:r>
            <a:rPr lang="he-IL" sz="2400" kern="1200" dirty="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Economics and National Security</a:t>
          </a:r>
          <a:endParaRPr lang="he-IL" sz="32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smtClean="0">
              <a:ln/>
            </a:rPr>
            <a:t>Processing</a:t>
          </a:r>
          <a:endParaRPr lang="he-IL" sz="32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Economic policy in Israel</a:t>
          </a:r>
          <a:endParaRPr lang="he-IL" sz="17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The eradication of poverty in the world</a:t>
          </a:r>
          <a:endParaRPr lang="he-IL" sz="17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95173" cy="642466"/>
        </a:xfrm>
        <a:custGeom>
          <a:avLst/>
          <a:gdLst/>
          <a:ahLst/>
          <a:cxnLst/>
          <a:rect l="0" t="0" r="0" b="0"/>
          <a:pathLst>
            <a:path>
              <a:moveTo>
                <a:pt x="0" y="0"/>
              </a:moveTo>
              <a:lnTo>
                <a:pt x="0" y="642466"/>
              </a:lnTo>
              <a:lnTo>
                <a:pt x="195173" y="642466"/>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71003" y="2166717"/>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The big gaps between countries</a:t>
          </a:r>
          <a:endParaRPr lang="he-IL" sz="1700" kern="1200" dirty="0">
            <a:ln/>
          </a:endParaRPr>
        </a:p>
      </dsp:txBody>
      <dsp:txXfrm>
        <a:off x="9898771" y="2194485"/>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kern="1200" dirty="0" smtClean="0">
              <a:ln/>
            </a:rPr>
            <a:t>Processing</a:t>
          </a:r>
          <a:endParaRPr lang="he-IL" sz="17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ד'/אלול/תשע"ט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3196681" y="2927155"/>
            <a:ext cx="5134739" cy="646331"/>
          </a:xfrm>
          <a:prstGeom prst="rect">
            <a:avLst/>
          </a:prstGeom>
          <a:noFill/>
        </p:spPr>
        <p:txBody>
          <a:bodyPr wrap="none" rtlCol="1">
            <a:spAutoFit/>
          </a:body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Economic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Field</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כותרת 3"/>
          <p:cNvSpPr txBox="1">
            <a:spLocks/>
          </p:cNvSpPr>
          <p:nvPr/>
        </p:nvSpPr>
        <p:spPr>
          <a:xfrm>
            <a:off x="3413760" y="4280083"/>
            <a:ext cx="4700581" cy="424732"/>
          </a:xfrm>
          <a:prstGeom prst="rect">
            <a:avLst/>
          </a:prstGeom>
          <a:noFill/>
        </p:spPr>
        <p:txBody>
          <a:bodyPr vert="horz" wrap="squar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rtl="0"/>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Leading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Instructure: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Eran</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Kamin</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4240235" y="5411412"/>
            <a:ext cx="3047629"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47</a:t>
            </a:r>
            <a:r>
              <a:rPr lang="en-US" sz="240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Class 2019-2020</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1432" y="396240"/>
            <a:ext cx="837197" cy="1272540"/>
          </a:xfrm>
          <a:prstGeom prst="rect">
            <a:avLst/>
          </a:prstGeom>
        </p:spPr>
      </p:pic>
      <p:sp>
        <p:nvSpPr>
          <p:cNvPr id="6" name="כותרת 3"/>
          <p:cNvSpPr txBox="1">
            <a:spLocks/>
          </p:cNvSpPr>
          <p:nvPr/>
        </p:nvSpPr>
        <p:spPr>
          <a:xfrm>
            <a:off x="1863118" y="1022449"/>
            <a:ext cx="8465779" cy="646331"/>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Israel National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Defense College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7271658" y="43824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768900" y="1641311"/>
            <a:ext cx="5423100" cy="1015663"/>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Shalom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Sherman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Head of the International MBA Program at the University of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Haifa.</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1608" t="-140" r="9735" b="222"/>
          <a:stretch/>
        </p:blipFill>
        <p:spPr>
          <a:xfrm>
            <a:off x="0" y="761413"/>
            <a:ext cx="6768900" cy="5511373"/>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781071" y="3098764"/>
            <a:ext cx="43284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Israeli E</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conomy</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521006"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Economic Policy Issues</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521006" y="785339"/>
            <a:ext cx="5022506" cy="5940088"/>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Mr. Noah Hecker, served as senior deputy to the Treasury Budget Controller and was responsible for managing the Defense Ministry staff in the Treasury including the Ministry of Justice, the Treasury, the Prime Minister's Office and the Foreign Ministry. As part of his role, he was a partner in drafting the state budget, accompanying large-scale national projects, representing the government in the Knesset in budget discussions and more. Prior to that, he held a variety of economic positions at the Treasury and the Bank of Israel. Hacker is studying for a PhD in economic resources from the University of Haifa and is a graduate of the National Security College.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l="10486" r="17263"/>
          <a:stretch/>
        </p:blipFill>
        <p:spPr bwMode="auto">
          <a:xfrm>
            <a:off x="-1" y="0"/>
            <a:ext cx="65210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55492346"/>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7126763" y="34680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5692255" y="1589060"/>
            <a:ext cx="5423100" cy="2554545"/>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Eugene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Kendall, is an Israeli economist who heads the Startup Nation Central Association and serves as a professor of finance at the Hebrew University's School of Business. From 2009 to 2015, he served as chairman of the National Economic Council in the Prime Minister's Office.</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7506751" y="36966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072243" y="1504252"/>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Manuel Trachtenberg, an Israeli economist, and formerly chair of the Planning and Budgeting Committee of the Council for Higher Education. In August 2011, he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chaired the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Trachtenberg Commission.</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6866671" y="41538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149417" y="1466059"/>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Yaron</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Zelekha</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an Israeli economist. He served as General Accountant in the Ministry of Finance from 2003-2007. Professor and Head of the Department of Accounting at UNO Academic College.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635060" y="2733003"/>
            <a:ext cx="6870792"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Specialization Season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606359" y="2706877"/>
            <a:ext cx="755687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Seminar on Economic Issues</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5878286" y="480158"/>
            <a:ext cx="572304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Omer </a:t>
            </a:r>
            <a:r>
              <a:rPr lang="en-US" sz="4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Moav</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2554545"/>
          </a:xfrm>
          <a:prstGeom prst="rect">
            <a:avLst/>
          </a:prstGeom>
          <a:noFill/>
        </p:spPr>
        <p:txBody>
          <a:bodyPr wrap="square" rtlCol="1">
            <a:spAutoFit/>
          </a:bodyPr>
          <a:lstStyle/>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2 Academic weekly hours :</a:t>
            </a:r>
            <a:endPar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Economic Policy in Israel: The Roots of Debate.</a:t>
            </a: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Poverty alleviation in the world: hope, disappointment, success.</a:t>
            </a: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The big gaps in per capita GDP across countries: deep roots.</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22034" y="0"/>
            <a:ext cx="629900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705600" y="1028343"/>
            <a:ext cx="5486400" cy="4801314"/>
          </a:xfrm>
          <a:prstGeom prst="rect">
            <a:avLst/>
          </a:prstGeom>
        </p:spPr>
        <p:txBody>
          <a:bodyPr wrap="square">
            <a:spAutoFit/>
          </a:bodyPr>
          <a:lstStyle/>
          <a:p>
            <a:pPr algn="l" rtl="0">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343316" y="0"/>
            <a:ext cx="5848684" cy="1089529"/>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Seminar on Economic Issues</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343316" y="1089529"/>
            <a:ext cx="5392461" cy="5632311"/>
          </a:xfrm>
          <a:prstGeom prst="rect">
            <a:avLst/>
          </a:prstGeom>
          <a:noFill/>
        </p:spPr>
        <p:txBody>
          <a:bodyPr wrap="square" rtlCol="1">
            <a:spAutoFit/>
          </a:bodyPr>
          <a:lstStyle/>
          <a:p>
            <a:pPr algn="l" rtl="0"/>
            <a:r>
              <a:rPr lang="en-US" b="1" dirty="0" smtClean="0">
                <a:solidFill>
                  <a:schemeClr val="bg1"/>
                </a:solidFill>
              </a:rPr>
              <a:t>Omer </a:t>
            </a:r>
            <a:r>
              <a:rPr lang="en-US" b="1" dirty="0" err="1" smtClean="0">
                <a:solidFill>
                  <a:schemeClr val="bg1"/>
                </a:solidFill>
              </a:rPr>
              <a:t>Moav</a:t>
            </a:r>
            <a:r>
              <a:rPr lang="en-US" b="1" dirty="0" smtClean="0">
                <a:solidFill>
                  <a:schemeClr val="bg1"/>
                </a:solidFill>
              </a:rPr>
              <a:t> </a:t>
            </a:r>
            <a:r>
              <a:rPr lang="en-US" b="1" dirty="0">
                <a:solidFill>
                  <a:schemeClr val="bg1"/>
                </a:solidFill>
              </a:rPr>
              <a:t>is an economics professor at the Interdisciplinary Center in </a:t>
            </a:r>
            <a:r>
              <a:rPr lang="en-US" b="1" dirty="0" err="1">
                <a:solidFill>
                  <a:schemeClr val="bg1"/>
                </a:solidFill>
              </a:rPr>
              <a:t>Herzliya</a:t>
            </a:r>
            <a:r>
              <a:rPr lang="en-US" b="1" dirty="0">
                <a:solidFill>
                  <a:schemeClr val="bg1"/>
                </a:solidFill>
              </a:rPr>
              <a:t> and at the University of Warwick in England.</a:t>
            </a:r>
          </a:p>
          <a:p>
            <a:pPr algn="l" rtl="0"/>
            <a:r>
              <a:rPr lang="en-US" b="1" dirty="0">
                <a:solidFill>
                  <a:schemeClr val="bg1"/>
                </a:solidFill>
              </a:rPr>
              <a:t>Prof. </a:t>
            </a:r>
            <a:r>
              <a:rPr lang="en-US" b="1" dirty="0" err="1" smtClean="0">
                <a:solidFill>
                  <a:schemeClr val="bg1"/>
                </a:solidFill>
              </a:rPr>
              <a:t>Moav</a:t>
            </a:r>
            <a:r>
              <a:rPr lang="en-US" b="1" dirty="0" smtClean="0">
                <a:solidFill>
                  <a:schemeClr val="bg1"/>
                </a:solidFill>
              </a:rPr>
              <a:t> </a:t>
            </a:r>
            <a:r>
              <a:rPr lang="en-US" b="1" dirty="0">
                <a:solidFill>
                  <a:schemeClr val="bg1"/>
                </a:solidFill>
              </a:rPr>
              <a:t>holds a bachelor's degree, a graduate degree and a doctorate from the Hebrew University of Jerusalem. After a postdoctoral fellowship at MIT, </a:t>
            </a:r>
            <a:r>
              <a:rPr lang="en-US" b="1" dirty="0" err="1" smtClean="0">
                <a:solidFill>
                  <a:schemeClr val="bg1"/>
                </a:solidFill>
              </a:rPr>
              <a:t>Moav</a:t>
            </a:r>
            <a:r>
              <a:rPr lang="en-US" b="1" dirty="0" smtClean="0">
                <a:solidFill>
                  <a:schemeClr val="bg1"/>
                </a:solidFill>
              </a:rPr>
              <a:t> </a:t>
            </a:r>
            <a:r>
              <a:rPr lang="en-US" b="1" dirty="0">
                <a:solidFill>
                  <a:schemeClr val="bg1"/>
                </a:solidFill>
              </a:rPr>
              <a:t>returned in 2000 as a lecturer at the Hebrew University, advancing there to the rank of Associate Professor within a decade, during which he won the Oak scholarship for outstanding young scientists, and the Hebrew University's Rector's Award for Excellence in Research and Teaching. In 2014, he moved to the Interdisciplinary Center.</a:t>
            </a:r>
          </a:p>
          <a:p>
            <a:pPr algn="l" rtl="0"/>
            <a:r>
              <a:rPr lang="he-IL" b="1" dirty="0">
                <a:solidFill>
                  <a:schemeClr val="bg1"/>
                </a:solidFill>
              </a:rPr>
              <a:t> </a:t>
            </a:r>
            <a:endParaRPr lang="en-US" b="1" dirty="0">
              <a:solidFill>
                <a:schemeClr val="bg1"/>
              </a:solidFill>
            </a:endParaRPr>
          </a:p>
          <a:p>
            <a:pPr algn="l" rtl="0"/>
            <a:r>
              <a:rPr lang="en-US" b="1" dirty="0" err="1" smtClean="0">
                <a:solidFill>
                  <a:schemeClr val="bg1"/>
                </a:solidFill>
              </a:rPr>
              <a:t>Moav's</a:t>
            </a:r>
            <a:r>
              <a:rPr lang="en-US" b="1" dirty="0" smtClean="0">
                <a:solidFill>
                  <a:schemeClr val="bg1"/>
                </a:solidFill>
              </a:rPr>
              <a:t> </a:t>
            </a:r>
            <a:r>
              <a:rPr lang="en-US" b="1" dirty="0">
                <a:solidFill>
                  <a:schemeClr val="bg1"/>
                </a:solidFill>
              </a:rPr>
              <a:t>research deals with economic growth, inequality, immigration, poverty, the history of state formation, and the Israeli economy. His articles have been published in the world's leading economic journals and are ranked in the top two percent of economists in the world.</a:t>
            </a: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229511069"/>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730570" y="2706877"/>
            <a:ext cx="710322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Policy and Budget Seminar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217920" y="1843950"/>
            <a:ext cx="5136534" cy="3170099"/>
          </a:xfrm>
          <a:prstGeom prst="rect">
            <a:avLst/>
          </a:prstGeom>
          <a:noFill/>
        </p:spPr>
        <p:txBody>
          <a:bodyPr wrap="square" rtlCol="1">
            <a:spAutoFit/>
          </a:bodyPr>
          <a:lstStyle/>
          <a:p>
            <a:pPr lvl="1"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Head of Macro and Economic Activities, Research Division - Bank of Israel. Graduate of the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INDC,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CW.</a:t>
            </a:r>
          </a:p>
          <a:p>
            <a:pPr lvl="1" algn="l" rtl="0">
              <a:defRPr/>
            </a:pPr>
            <a:r>
              <a:rPr lang="en-US" sz="2000" b="1" smtClean="0">
                <a:solidFill>
                  <a:schemeClr val="bg1"/>
                </a:solidFill>
                <a:latin typeface="Tahoma" panose="020B0604030504040204" pitchFamily="34" charset="0"/>
                <a:ea typeface="Tahoma" panose="020B0604030504040204" pitchFamily="34" charset="0"/>
                <a:cs typeface="Tahoma" panose="020B0604030504040204" pitchFamily="34" charset="0"/>
              </a:rPr>
              <a:t>PhD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 Economics, Hebrew University, Master of Economics, Hebrew University and Master of Political Science with specialization in National Security and Strategy, University of Haifa</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p:cNvSpPr>
          <p:nvPr/>
        </p:nvSpPr>
        <p:spPr>
          <a:xfrm>
            <a:off x="727129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Eyal</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Argov</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197831729"/>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Integrative Season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149340" y="6014375"/>
            <a:ext cx="5827394" cy="400110"/>
          </a:xfrm>
          <a:prstGeom prst="rect">
            <a:avLst/>
          </a:prstGeom>
          <a:noFill/>
        </p:spPr>
        <p:txBody>
          <a:bodyPr wrap="square" rtlCol="1">
            <a:spAutoFit/>
          </a:bodyPr>
          <a:lstStyle/>
          <a:p>
            <a:pPr algn="l" rtl="0">
              <a:defRPr/>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a:t>
            </a: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Seminar </a:t>
            </a: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East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Tour</a:t>
            </a:r>
            <a:endPar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defRPr/>
            </a:pPr>
            <a:r>
              <a:rPr lang="en-US"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US Seminar and Tour</a:t>
            </a:r>
            <a:endPar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833267" y="519038"/>
            <a:ext cx="270939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G</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oals</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401205"/>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interplay between economics and national security and acquiring basic concepts in economics.</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Analyzing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and understanding of the main economic processes in the Israeli economy, the economic challenges facing decision makers and familiarity with the tools for managing economic policy.</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international and regional economy.</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Engaging in topical economic questions.</a:t>
            </a:r>
          </a:p>
          <a:p>
            <a:pPr marL="457200" indent="-457200" algn="l" rtl="0">
              <a:buFont typeface="Arial" panose="020B0604020202020204" pitchFamily="34" charset="0"/>
              <a:buChar char="•"/>
              <a:defRPr/>
            </a:pP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l" rtl="0">
              <a:buFont typeface="Arial" panose="020B0604020202020204" pitchFamily="34" charset="0"/>
              <a:buChar char="•"/>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Understanding the relationship between economics and strategic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thinking.</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3461888" y="450799"/>
            <a:ext cx="4572085"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Priory's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Idea</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300325677"/>
              </p:ext>
            </p:extLst>
          </p:nvPr>
        </p:nvGraphicFramePr>
        <p:xfrm>
          <a:off x="2755365" y="1433013"/>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6065705" y="6274013"/>
            <a:ext cx="906017"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Tours</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Senior Lecture</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Timeline</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1904251327"/>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537447" y="2863632"/>
            <a:ext cx="4310795"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Global Economy</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057900" y="167600"/>
            <a:ext cx="5947744" cy="1200329"/>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Economics and Globalization</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495109" y="1566200"/>
            <a:ext cx="5423100" cy="1631216"/>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Lior</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Herman, Head of Political Economy and International Relations, in the Department of International Relations at the Faculty of Social Sciences of the Hebrew University</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019675"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0" y="837496"/>
            <a:ext cx="6417284" cy="5074132"/>
          </a:xfrm>
          <a:prstGeom prst="rect">
            <a:avLst/>
          </a:prstGeom>
        </p:spPr>
      </p:pic>
      <p:sp>
        <p:nvSpPr>
          <p:cNvPr id="3" name="כותרת 3"/>
          <p:cNvSpPr txBox="1">
            <a:spLocks/>
          </p:cNvSpPr>
          <p:nvPr/>
        </p:nvSpPr>
        <p:spPr>
          <a:xfrm>
            <a:off x="7126763" y="41538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a:t>
            </a:r>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1938992"/>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Alex Komen is a senior lecturer in the Faculty of Management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of the Tel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Aviv University and the Tel Aviv-Jaffa Academic College. His research field is information systems and economic value creation.</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6843811" y="506828"/>
            <a:ext cx="398859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Guest Lecturer</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952309" y="1543340"/>
            <a:ext cx="5423100" cy="3170099"/>
          </a:xfrm>
          <a:prstGeom prst="rect">
            <a:avLst/>
          </a:prstGeom>
          <a:noFill/>
        </p:spPr>
        <p:txBody>
          <a:bodyPr wrap="square" rtlCol="1">
            <a:spAutoFit/>
          </a:bodyPr>
          <a:lstStyle/>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Dr. Eli Cook is a historian of American capitalism, a lecturer in the Department of General History and head of the American Studies program at the University of Haifa.</a:t>
            </a:r>
          </a:p>
          <a:p>
            <a:pPr algn="l" rtl="0">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Research Areas: Modern American History, History of American Capitalism, Slavery, Consumer Culture, Economic History, Neoliberalism, Business History, Economic Thought.</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863</Words>
  <Application>Microsoft Office PowerPoint</Application>
  <PresentationFormat>Widescreen</PresentationFormat>
  <Paragraphs>112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vt:lpstr>
      <vt:lpstr>Times New Roman</vt:lpstr>
      <vt:lpstr>ערכת נושא Office</vt:lpstr>
      <vt:lpstr>The Economic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GOI</cp:lastModifiedBy>
  <cp:revision>101</cp:revision>
  <dcterms:created xsi:type="dcterms:W3CDTF">2018-08-24T08:19:52Z</dcterms:created>
  <dcterms:modified xsi:type="dcterms:W3CDTF">2019-09-04T19:27:21Z</dcterms:modified>
</cp:coreProperties>
</file>