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8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  <p:sldMasterId id="2147483667" r:id="rId5"/>
    <p:sldMasterId id="2147483679" r:id="rId6"/>
    <p:sldMasterId id="2147483692" r:id="rId7"/>
    <p:sldMasterId id="2147483706" r:id="rId8"/>
    <p:sldMasterId id="2147483714" r:id="rId9"/>
    <p:sldMasterId id="2147483727" r:id="rId10"/>
    <p:sldMasterId id="2147483740" r:id="rId11"/>
    <p:sldMasterId id="2147483746" r:id="rId12"/>
    <p:sldMasterId id="2147483760" r:id="rId13"/>
    <p:sldMasterId id="2147483773" r:id="rId14"/>
  </p:sldMasterIdLst>
  <p:notesMasterIdLst>
    <p:notesMasterId r:id="rId65"/>
  </p:notesMasterIdLst>
  <p:sldIdLst>
    <p:sldId id="329" r:id="rId15"/>
    <p:sldId id="433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9" r:id="rId25"/>
    <p:sldId id="392" r:id="rId26"/>
    <p:sldId id="397" r:id="rId27"/>
    <p:sldId id="394" r:id="rId28"/>
    <p:sldId id="396" r:id="rId29"/>
    <p:sldId id="398" r:id="rId30"/>
    <p:sldId id="393" r:id="rId31"/>
    <p:sldId id="419" r:id="rId32"/>
    <p:sldId id="400" r:id="rId33"/>
    <p:sldId id="416" r:id="rId34"/>
    <p:sldId id="430" r:id="rId35"/>
    <p:sldId id="372" r:id="rId36"/>
    <p:sldId id="374" r:id="rId37"/>
    <p:sldId id="421" r:id="rId38"/>
    <p:sldId id="384" r:id="rId39"/>
    <p:sldId id="423" r:id="rId40"/>
    <p:sldId id="424" r:id="rId41"/>
    <p:sldId id="425" r:id="rId42"/>
    <p:sldId id="426" r:id="rId43"/>
    <p:sldId id="431" r:id="rId44"/>
    <p:sldId id="422" r:id="rId45"/>
    <p:sldId id="401" r:id="rId46"/>
    <p:sldId id="417" r:id="rId47"/>
    <p:sldId id="429" r:id="rId48"/>
    <p:sldId id="418" r:id="rId49"/>
    <p:sldId id="402" r:id="rId50"/>
    <p:sldId id="403" r:id="rId51"/>
    <p:sldId id="404" r:id="rId52"/>
    <p:sldId id="410" r:id="rId53"/>
    <p:sldId id="408" r:id="rId54"/>
    <p:sldId id="409" r:id="rId55"/>
    <p:sldId id="411" r:id="rId56"/>
    <p:sldId id="405" r:id="rId57"/>
    <p:sldId id="420" r:id="rId58"/>
    <p:sldId id="412" r:id="rId59"/>
    <p:sldId id="413" r:id="rId60"/>
    <p:sldId id="415" r:id="rId61"/>
    <p:sldId id="414" r:id="rId62"/>
    <p:sldId id="428" r:id="rId63"/>
    <p:sldId id="432" r:id="rId64"/>
  </p:sldIdLst>
  <p:sldSz cx="9144000" cy="6858000" type="screen4x3"/>
  <p:notesSz cx="6858000" cy="9926638"/>
  <p:custShowLst>
    <p:custShow name="דעיכת האפקטיביות" id="0">
      <p:sldLst/>
    </p:custShow>
    <p:custShow name="התמיכה החברתית" id="1">
      <p:sldLst/>
    </p:custShow>
    <p:custShow name="עליית המחיר" id="2">
      <p:sldLst/>
    </p:custShow>
  </p:custShow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8000"/>
    <a:srgbClr val="003300"/>
    <a:srgbClr val="F59265"/>
    <a:srgbClr val="E9D8B5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026" autoAdjust="0"/>
    <p:restoredTop sz="86136" autoAdjust="0"/>
  </p:normalViewPr>
  <p:slideViewPr>
    <p:cSldViewPr>
      <p:cViewPr varScale="1">
        <p:scale>
          <a:sx n="92" d="100"/>
          <a:sy n="92" d="100"/>
        </p:scale>
        <p:origin x="132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61" Type="http://schemas.openxmlformats.org/officeDocument/2006/relationships/slide" Target="slides/slide47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tableStyles" Target="tableStyles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7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viewProps" Target="viewProps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e-I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5219883228882104E-2"/>
          <c:y val="2.4865874816495395E-2"/>
          <c:w val="0.88958018640527081"/>
          <c:h val="0.8363219004404111"/>
        </c:manualLayout>
      </c:layout>
      <c:lineChart>
        <c:grouping val="standard"/>
        <c:varyColors val="0"/>
        <c:ser>
          <c:idx val="0"/>
          <c:order val="0"/>
          <c:tx>
            <c:strRef>
              <c:f>Vkm!$H$9</c:f>
              <c:strCache>
                <c:ptCount val="1"/>
                <c:pt idx="0">
                  <c:v>Length of paved roads (km)</c:v>
                </c:pt>
              </c:strCache>
            </c:strRef>
          </c:tx>
          <c:spPr>
            <a:ln w="15875" cap="rnd">
              <a:solidFill>
                <a:srgbClr val="9BBB59">
                  <a:lumMod val="50000"/>
                </a:srgbClr>
              </a:solidFill>
              <a:round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numRef>
              <c:f>Vkm!$G$10:$G$55</c:f>
              <c:numCache>
                <c:formatCode>0\ \ \ 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Vkm!$H$10:$H$55</c:f>
              <c:numCache>
                <c:formatCode>0</c:formatCode>
                <c:ptCount val="46"/>
                <c:pt idx="0" formatCode="General">
                  <c:v>100</c:v>
                </c:pt>
                <c:pt idx="1">
                  <c:v>104.51022604951559</c:v>
                </c:pt>
                <c:pt idx="2">
                  <c:v>107.96555435952639</c:v>
                </c:pt>
                <c:pt idx="3">
                  <c:v>108.43918191603871</c:v>
                </c:pt>
                <c:pt idx="4">
                  <c:v>110.2798708288482</c:v>
                </c:pt>
                <c:pt idx="5">
                  <c:v>110.6350914962325</c:v>
                </c:pt>
                <c:pt idx="6">
                  <c:v>114.2088266953714</c:v>
                </c:pt>
                <c:pt idx="7">
                  <c:v>118.5145317545748</c:v>
                </c:pt>
                <c:pt idx="8">
                  <c:v>122.64800861141011</c:v>
                </c:pt>
                <c:pt idx="9">
                  <c:v>123.8105489773951</c:v>
                </c:pt>
                <c:pt idx="10">
                  <c:v>127.1259418729817</c:v>
                </c:pt>
                <c:pt idx="11">
                  <c:v>128.632938643703</c:v>
                </c:pt>
                <c:pt idx="12">
                  <c:v>133.04628632938639</c:v>
                </c:pt>
                <c:pt idx="13">
                  <c:v>134.3595263724435</c:v>
                </c:pt>
                <c:pt idx="14">
                  <c:v>136.14639397201299</c:v>
                </c:pt>
                <c:pt idx="15">
                  <c:v>137.35199138858999</c:v>
                </c:pt>
                <c:pt idx="16">
                  <c:v>138.1054897739505</c:v>
                </c:pt>
                <c:pt idx="17">
                  <c:v>139.0527448869752</c:v>
                </c:pt>
                <c:pt idx="18">
                  <c:v>139.89235737352001</c:v>
                </c:pt>
                <c:pt idx="19">
                  <c:v>140.79655543595271</c:v>
                </c:pt>
                <c:pt idx="20">
                  <c:v>142.07750269106569</c:v>
                </c:pt>
                <c:pt idx="21">
                  <c:v>144.33799784714751</c:v>
                </c:pt>
                <c:pt idx="22">
                  <c:v>146.64155005382131</c:v>
                </c:pt>
                <c:pt idx="23">
                  <c:v>149.935414424112</c:v>
                </c:pt>
                <c:pt idx="24">
                  <c:v>154.91926803013999</c:v>
                </c:pt>
                <c:pt idx="25">
                  <c:v>158.783638320775</c:v>
                </c:pt>
                <c:pt idx="26">
                  <c:v>163.11087190527451</c:v>
                </c:pt>
                <c:pt idx="27">
                  <c:v>167.90096878363829</c:v>
                </c:pt>
                <c:pt idx="28">
                  <c:v>172.69106566200219</c:v>
                </c:pt>
                <c:pt idx="29">
                  <c:v>174.886975242196</c:v>
                </c:pt>
                <c:pt idx="30">
                  <c:v>177.07212055974171</c:v>
                </c:pt>
                <c:pt idx="31">
                  <c:v>179.51560818083959</c:v>
                </c:pt>
                <c:pt idx="32">
                  <c:v>182.69106566200219</c:v>
                </c:pt>
                <c:pt idx="33">
                  <c:v>185.71582346609259</c:v>
                </c:pt>
                <c:pt idx="34">
                  <c:v>187.83638320775029</c:v>
                </c:pt>
                <c:pt idx="35">
                  <c:v>189.35414424111951</c:v>
                </c:pt>
                <c:pt idx="36">
                  <c:v>190.6781485468245</c:v>
                </c:pt>
                <c:pt idx="37">
                  <c:v>192.37890204521</c:v>
                </c:pt>
                <c:pt idx="38">
                  <c:v>194.886975242196</c:v>
                </c:pt>
                <c:pt idx="39">
                  <c:v>197.19052744886969</c:v>
                </c:pt>
                <c:pt idx="40">
                  <c:v>198.94510226049519</c:v>
                </c:pt>
                <c:pt idx="41">
                  <c:v>199.88159311087199</c:v>
                </c:pt>
                <c:pt idx="42">
                  <c:v>201.49623250807321</c:v>
                </c:pt>
                <c:pt idx="43">
                  <c:v>203.10010764262651</c:v>
                </c:pt>
                <c:pt idx="44">
                  <c:v>205.19913885898819</c:v>
                </c:pt>
                <c:pt idx="45">
                  <c:v>206.93218514531759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2-CB45-40A7-974D-A0709C556356}"/>
            </c:ext>
          </c:extLst>
        </c:ser>
        <c:ser>
          <c:idx val="1"/>
          <c:order val="1"/>
          <c:tx>
            <c:strRef>
              <c:f>Vkm!$I$9</c:f>
              <c:strCache>
                <c:ptCount val="1"/>
                <c:pt idx="0">
                  <c:v>Kilometer travelled (million per year)</c:v>
                </c:pt>
              </c:strCache>
            </c:strRef>
          </c:tx>
          <c:spPr>
            <a:ln w="19050" cap="rnd">
              <a:solidFill>
                <a:srgbClr val="C00000"/>
              </a:solidFill>
              <a:round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numRef>
              <c:f>Vkm!$G$10:$G$55</c:f>
              <c:numCache>
                <c:formatCode>0\ \ \ 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Vkm!$I$10:$I$55</c:f>
              <c:numCache>
                <c:formatCode>0</c:formatCode>
                <c:ptCount val="46"/>
                <c:pt idx="0" formatCode="General">
                  <c:v>100</c:v>
                </c:pt>
                <c:pt idx="1">
                  <c:v>110.9979633401222</c:v>
                </c:pt>
                <c:pt idx="2">
                  <c:v>128.64901561439231</c:v>
                </c:pt>
                <c:pt idx="3">
                  <c:v>108.8424983027834</c:v>
                </c:pt>
                <c:pt idx="4">
                  <c:v>152.85132382892061</c:v>
                </c:pt>
                <c:pt idx="5">
                  <c:v>156.68703326544471</c:v>
                </c:pt>
                <c:pt idx="6">
                  <c:v>156.0930074677529</c:v>
                </c:pt>
                <c:pt idx="7">
                  <c:v>157.6714188730482</c:v>
                </c:pt>
                <c:pt idx="8">
                  <c:v>168.29599456890699</c:v>
                </c:pt>
                <c:pt idx="9">
                  <c:v>177.7664630006789</c:v>
                </c:pt>
                <c:pt idx="10">
                  <c:v>185.72640868974881</c:v>
                </c:pt>
                <c:pt idx="11">
                  <c:v>196.94501018329939</c:v>
                </c:pt>
                <c:pt idx="12">
                  <c:v>222.21656483367269</c:v>
                </c:pt>
                <c:pt idx="13">
                  <c:v>231.0930074677529</c:v>
                </c:pt>
                <c:pt idx="14">
                  <c:v>233.28241683638831</c:v>
                </c:pt>
                <c:pt idx="15">
                  <c:v>238.59470468431769</c:v>
                </c:pt>
                <c:pt idx="16">
                  <c:v>244.56890699253231</c:v>
                </c:pt>
                <c:pt idx="17">
                  <c:v>260.57365919891379</c:v>
                </c:pt>
                <c:pt idx="18">
                  <c:v>289.30753564154787</c:v>
                </c:pt>
                <c:pt idx="19">
                  <c:v>306.56822810590631</c:v>
                </c:pt>
                <c:pt idx="20">
                  <c:v>316.83638832315</c:v>
                </c:pt>
                <c:pt idx="21">
                  <c:v>339.44331296673391</c:v>
                </c:pt>
                <c:pt idx="22">
                  <c:v>386.88051595383558</c:v>
                </c:pt>
                <c:pt idx="23">
                  <c:v>419.38221317040058</c:v>
                </c:pt>
                <c:pt idx="24">
                  <c:v>467.60013577732519</c:v>
                </c:pt>
                <c:pt idx="25">
                  <c:v>519.90835030549897</c:v>
                </c:pt>
                <c:pt idx="26">
                  <c:v>537.27087576374799</c:v>
                </c:pt>
                <c:pt idx="27">
                  <c:v>570.12898845892755</c:v>
                </c:pt>
                <c:pt idx="28">
                  <c:v>578.32654446707409</c:v>
                </c:pt>
                <c:pt idx="29">
                  <c:v>593.39782756279703</c:v>
                </c:pt>
                <c:pt idx="30">
                  <c:v>619.17854718262038</c:v>
                </c:pt>
                <c:pt idx="31">
                  <c:v>639.13781398506239</c:v>
                </c:pt>
                <c:pt idx="32">
                  <c:v>644.26340801086246</c:v>
                </c:pt>
                <c:pt idx="33">
                  <c:v>660.9640190088254</c:v>
                </c:pt>
                <c:pt idx="34">
                  <c:v>676.66327223353699</c:v>
                </c:pt>
                <c:pt idx="35">
                  <c:v>708.2315003394433</c:v>
                </c:pt>
                <c:pt idx="36">
                  <c:v>733.91038696537703</c:v>
                </c:pt>
                <c:pt idx="37">
                  <c:v>763.67956551255952</c:v>
                </c:pt>
                <c:pt idx="38">
                  <c:v>800.56008146639545</c:v>
                </c:pt>
                <c:pt idx="39">
                  <c:v>827.73251866938244</c:v>
                </c:pt>
                <c:pt idx="40">
                  <c:v>846.40190088255235</c:v>
                </c:pt>
                <c:pt idx="41">
                  <c:v>858.38424983027789</c:v>
                </c:pt>
                <c:pt idx="42">
                  <c:v>850.42430414120838</c:v>
                </c:pt>
                <c:pt idx="43">
                  <c:v>869.09368635437875</c:v>
                </c:pt>
                <c:pt idx="44">
                  <c:v>889.34147997284435</c:v>
                </c:pt>
                <c:pt idx="45">
                  <c:v>930.41412084181786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4-CB45-40A7-974D-A0709C556356}"/>
            </c:ext>
          </c:extLst>
        </c:ser>
        <c:ser>
          <c:idx val="2"/>
          <c:order val="2"/>
          <c:tx>
            <c:strRef>
              <c:f>Vkm!$J$9</c:f>
              <c:strCache>
                <c:ptCount val="1"/>
                <c:pt idx="0">
                  <c:v>Motor vehicles</c:v>
                </c:pt>
              </c:strCache>
            </c:strRef>
          </c:tx>
          <c:spPr>
            <a:ln w="22225" cap="rnd">
              <a:solidFill>
                <a:srgbClr val="8064A2">
                  <a:lumMod val="75000"/>
                </a:srgbClr>
              </a:solidFill>
              <a:round/>
            </a:ln>
            <a:effectLst>
              <a:outerShdw blurRad="38100" dist="25400" dir="5400000" rotWithShape="0">
                <a:srgbClr val="000000">
                  <a:alpha val="45000"/>
                </a:srgbClr>
              </a:outerShdw>
            </a:effectLst>
          </c:spPr>
          <c:marker>
            <c:symbol val="none"/>
          </c:marker>
          <c:cat>
            <c:numRef>
              <c:f>Vkm!$G$10:$G$55</c:f>
              <c:numCache>
                <c:formatCode>0\ \ \ </c:formatCode>
                <c:ptCount val="46"/>
                <c:pt idx="0">
                  <c:v>1970</c:v>
                </c:pt>
                <c:pt idx="1">
                  <c:v>1971</c:v>
                </c:pt>
                <c:pt idx="2">
                  <c:v>1972</c:v>
                </c:pt>
                <c:pt idx="3">
                  <c:v>1973</c:v>
                </c:pt>
                <c:pt idx="4">
                  <c:v>1974</c:v>
                </c:pt>
                <c:pt idx="5">
                  <c:v>1975</c:v>
                </c:pt>
                <c:pt idx="6">
                  <c:v>1976</c:v>
                </c:pt>
                <c:pt idx="7">
                  <c:v>1977</c:v>
                </c:pt>
                <c:pt idx="8">
                  <c:v>1978</c:v>
                </c:pt>
                <c:pt idx="9">
                  <c:v>1979</c:v>
                </c:pt>
                <c:pt idx="10">
                  <c:v>1980</c:v>
                </c:pt>
                <c:pt idx="11">
                  <c:v>1981</c:v>
                </c:pt>
                <c:pt idx="12">
                  <c:v>1982</c:v>
                </c:pt>
                <c:pt idx="13">
                  <c:v>1983</c:v>
                </c:pt>
                <c:pt idx="14">
                  <c:v>1984</c:v>
                </c:pt>
                <c:pt idx="15">
                  <c:v>1985</c:v>
                </c:pt>
                <c:pt idx="16">
                  <c:v>1986</c:v>
                </c:pt>
                <c:pt idx="17">
                  <c:v>1987</c:v>
                </c:pt>
                <c:pt idx="18">
                  <c:v>1988</c:v>
                </c:pt>
                <c:pt idx="19">
                  <c:v>1989</c:v>
                </c:pt>
                <c:pt idx="20">
                  <c:v>1990</c:v>
                </c:pt>
                <c:pt idx="21">
                  <c:v>1991</c:v>
                </c:pt>
                <c:pt idx="22">
                  <c:v>1992</c:v>
                </c:pt>
                <c:pt idx="23">
                  <c:v>1993</c:v>
                </c:pt>
                <c:pt idx="24">
                  <c:v>1994</c:v>
                </c:pt>
                <c:pt idx="25">
                  <c:v>1995</c:v>
                </c:pt>
                <c:pt idx="26">
                  <c:v>1996</c:v>
                </c:pt>
                <c:pt idx="27">
                  <c:v>1997</c:v>
                </c:pt>
                <c:pt idx="28">
                  <c:v>1998</c:v>
                </c:pt>
                <c:pt idx="29">
                  <c:v>1999</c:v>
                </c:pt>
                <c:pt idx="30">
                  <c:v>2000</c:v>
                </c:pt>
                <c:pt idx="31">
                  <c:v>2001</c:v>
                </c:pt>
                <c:pt idx="32">
                  <c:v>2002</c:v>
                </c:pt>
                <c:pt idx="33">
                  <c:v>2003</c:v>
                </c:pt>
                <c:pt idx="34">
                  <c:v>2004</c:v>
                </c:pt>
                <c:pt idx="35">
                  <c:v>2005</c:v>
                </c:pt>
                <c:pt idx="36">
                  <c:v>2006</c:v>
                </c:pt>
                <c:pt idx="37">
                  <c:v>2007</c:v>
                </c:pt>
                <c:pt idx="38">
                  <c:v>2008</c:v>
                </c:pt>
                <c:pt idx="39">
                  <c:v>2009</c:v>
                </c:pt>
                <c:pt idx="40">
                  <c:v>2010</c:v>
                </c:pt>
                <c:pt idx="41">
                  <c:v>2011</c:v>
                </c:pt>
                <c:pt idx="42">
                  <c:v>2012</c:v>
                </c:pt>
                <c:pt idx="43">
                  <c:v>2013</c:v>
                </c:pt>
                <c:pt idx="44">
                  <c:v>2014</c:v>
                </c:pt>
                <c:pt idx="45">
                  <c:v>2015</c:v>
                </c:pt>
              </c:numCache>
            </c:numRef>
          </c:cat>
          <c:val>
            <c:numRef>
              <c:f>Vkm!$J$10:$J$55</c:f>
              <c:numCache>
                <c:formatCode>0</c:formatCode>
                <c:ptCount val="46"/>
                <c:pt idx="0" formatCode="General">
                  <c:v>100</c:v>
                </c:pt>
                <c:pt idx="1">
                  <c:v>111.27819548872181</c:v>
                </c:pt>
                <c:pt idx="2">
                  <c:v>123.30827067669171</c:v>
                </c:pt>
                <c:pt idx="3">
                  <c:v>139.4736842105263</c:v>
                </c:pt>
                <c:pt idx="4">
                  <c:v>153.3834586466165</c:v>
                </c:pt>
                <c:pt idx="5">
                  <c:v>157.51879699248121</c:v>
                </c:pt>
                <c:pt idx="6">
                  <c:v>162.78195488721809</c:v>
                </c:pt>
                <c:pt idx="7">
                  <c:v>169.17293233082711</c:v>
                </c:pt>
                <c:pt idx="8">
                  <c:v>178.19548872180451</c:v>
                </c:pt>
                <c:pt idx="9">
                  <c:v>197.3684210526315</c:v>
                </c:pt>
                <c:pt idx="10">
                  <c:v>202.63157894736841</c:v>
                </c:pt>
                <c:pt idx="11">
                  <c:v>222.93233082706769</c:v>
                </c:pt>
                <c:pt idx="12">
                  <c:v>248.8721804511278</c:v>
                </c:pt>
                <c:pt idx="13">
                  <c:v>274.43609022556387</c:v>
                </c:pt>
                <c:pt idx="14">
                  <c:v>285.71428571428572</c:v>
                </c:pt>
                <c:pt idx="15">
                  <c:v>291.72932330826961</c:v>
                </c:pt>
                <c:pt idx="16">
                  <c:v>307.89473684210361</c:v>
                </c:pt>
                <c:pt idx="17">
                  <c:v>331.57894736842098</c:v>
                </c:pt>
                <c:pt idx="18">
                  <c:v>358.27067669172931</c:v>
                </c:pt>
                <c:pt idx="19">
                  <c:v>369.9248120300752</c:v>
                </c:pt>
                <c:pt idx="20">
                  <c:v>381.57894736842098</c:v>
                </c:pt>
                <c:pt idx="21">
                  <c:v>404.13533834586462</c:v>
                </c:pt>
                <c:pt idx="22">
                  <c:v>442.1052631578948</c:v>
                </c:pt>
                <c:pt idx="23">
                  <c:v>474.06015037593983</c:v>
                </c:pt>
                <c:pt idx="24">
                  <c:v>516.16541353383468</c:v>
                </c:pt>
                <c:pt idx="25">
                  <c:v>548.49624060150336</c:v>
                </c:pt>
                <c:pt idx="26">
                  <c:v>580.07518796992485</c:v>
                </c:pt>
                <c:pt idx="27">
                  <c:v>607.89473684210554</c:v>
                </c:pt>
                <c:pt idx="28">
                  <c:v>629.69924812030081</c:v>
                </c:pt>
                <c:pt idx="29">
                  <c:v>650.37593984962405</c:v>
                </c:pt>
                <c:pt idx="30">
                  <c:v>688.34586466165422</c:v>
                </c:pt>
                <c:pt idx="31">
                  <c:v>719.92481203007515</c:v>
                </c:pt>
                <c:pt idx="32">
                  <c:v>736.84210526315803</c:v>
                </c:pt>
                <c:pt idx="33">
                  <c:v>745.11278195488705</c:v>
                </c:pt>
                <c:pt idx="34">
                  <c:v>766.16541353383468</c:v>
                </c:pt>
                <c:pt idx="35">
                  <c:v>792.1052631578948</c:v>
                </c:pt>
                <c:pt idx="36">
                  <c:v>818.04511278194411</c:v>
                </c:pt>
                <c:pt idx="37">
                  <c:v>858.6466165413533</c:v>
                </c:pt>
                <c:pt idx="38">
                  <c:v>898.87218045112775</c:v>
                </c:pt>
                <c:pt idx="39">
                  <c:v>924.32932330827066</c:v>
                </c:pt>
                <c:pt idx="40">
                  <c:v>964.73345864661701</c:v>
                </c:pt>
                <c:pt idx="41">
                  <c:v>1008.646616541353</c:v>
                </c:pt>
                <c:pt idx="42">
                  <c:v>1037.9699248120301</c:v>
                </c:pt>
                <c:pt idx="43">
                  <c:v>1071.8045112781949</c:v>
                </c:pt>
                <c:pt idx="44">
                  <c:v>1115.0375939849621</c:v>
                </c:pt>
                <c:pt idx="45">
                  <c:v>1162.269172932331</c:v>
                </c:pt>
              </c:numCache>
            </c:numRef>
          </c: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7-CB45-40A7-974D-A0709C5563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19546176"/>
        <c:axId val="719548136"/>
      </c:lineChart>
      <c:catAx>
        <c:axId val="719546176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\ \ \ " sourceLinked="1"/>
        <c:majorTickMark val="none"/>
        <c:minorTickMark val="none"/>
        <c:tickLblPos val="nextTo"/>
        <c:spPr>
          <a:noFill/>
          <a:ln w="127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719548136"/>
        <c:crosses val="autoZero"/>
        <c:auto val="1"/>
        <c:lblAlgn val="ctr"/>
        <c:lblOffset val="100"/>
        <c:noMultiLvlLbl val="0"/>
      </c:catAx>
      <c:valAx>
        <c:axId val="719548136"/>
        <c:scaling>
          <c:orientation val="minMax"/>
          <c:max val="1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e-IL"/>
          </a:p>
        </c:txPr>
        <c:crossAx val="719546176"/>
        <c:crosses val="autoZero"/>
        <c:crossBetween val="midCat"/>
      </c:valAx>
      <c:spPr>
        <a:solidFill>
          <a:srgbClr val="F0F5FA"/>
        </a:solidFill>
        <a:ln>
          <a:solidFill>
            <a:srgbClr val="4F81BD">
              <a:lumMod val="75000"/>
            </a:srgbClr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e-IL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CE61D247-F204-4953-98FF-232D3D85C284}" type="datetimeFigureOut">
              <a:rPr lang="he-IL" smtClean="0"/>
              <a:t>י"א/כסלו/תש"פ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072BC1B-4093-4235-B919-D1441CB33B8B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96321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BC1B-4093-4235-B919-D1441CB33B8B}" type="slidenum">
              <a:rPr lang="he-IL" smtClean="0"/>
              <a:t>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317909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F59A4-867D-47E6-982D-0C55D6CEB56D}" type="slidenum">
              <a:rPr lang="he-IL" smtClean="0">
                <a:solidFill>
                  <a:prstClr val="black"/>
                </a:solidFill>
              </a:rPr>
              <a:pPr/>
              <a:t>2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5734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BC1B-4093-4235-B919-D1441CB33B8B}" type="slidenum">
              <a:rPr lang="he-IL" smtClean="0"/>
              <a:t>11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4325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BC1B-4093-4235-B919-D1441CB33B8B}" type="slidenum">
              <a:rPr lang="he-IL" smtClean="0"/>
              <a:t>32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9508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BC1B-4093-4235-B919-D1441CB33B8B}" type="slidenum">
              <a:rPr lang="he-IL" smtClean="0"/>
              <a:t>43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4461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BC1B-4093-4235-B919-D1441CB33B8B}" type="slidenum">
              <a:rPr lang="he-IL" smtClean="0"/>
              <a:t>44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00061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72BC1B-4093-4235-B919-D1441CB33B8B}" type="slidenum">
              <a:rPr lang="he-IL" smtClean="0"/>
              <a:t>45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9055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FF59A4-867D-47E6-982D-0C55D6CEB56D}" type="slidenum">
              <a:rPr lang="he-IL" smtClean="0">
                <a:solidFill>
                  <a:prstClr val="black"/>
                </a:solidFill>
              </a:rPr>
              <a:pPr/>
              <a:t>50</a:t>
            </a:fld>
            <a:endParaRPr lang="he-IL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358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7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Guttman Hatzvi" pitchFamily="2" charset="-79"/>
                <a:cs typeface="Guttman Hatzvi" pitchFamily="2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F5F15-D0BB-4ABD-89BD-AF8D10E9EC56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FBDEF-DEA6-4D20-9943-3832B897A39F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9989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1C466-1404-4A12-A540-BC99C0005B8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F0D185-A6DF-4A27-9DA2-3B284A3A93DB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2315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כותרת תחתונה 3"/>
          <p:cNvSpPr txBox="1">
            <a:spLocks/>
          </p:cNvSpPr>
          <p:nvPr userDrawn="1"/>
        </p:nvSpPr>
        <p:spPr>
          <a:xfrm>
            <a:off x="3563888" y="6597351"/>
            <a:ext cx="1251992" cy="365125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000" b="1" kern="1200">
                <a:solidFill>
                  <a:schemeClr val="tx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>
                <a:solidFill>
                  <a:srgbClr val="3F3F3F"/>
                </a:solidFill>
              </a:rPr>
              <a:t>שמור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156176" y="6597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89992" y="6525979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‹#›</a:t>
            </a:fld>
            <a:endParaRPr lang="he-IL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0030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107504" y="6520259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‹#›</a:t>
            </a:fld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4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5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>
            <a:off x="6129488" y="6597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7" name="מציין מיקום של כותרת תחתונה 3"/>
          <p:cNvSpPr txBox="1">
            <a:spLocks/>
          </p:cNvSpPr>
          <p:nvPr userDrawn="1"/>
        </p:nvSpPr>
        <p:spPr>
          <a:xfrm>
            <a:off x="3559300" y="6597351"/>
            <a:ext cx="1251992" cy="365125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000" b="1" kern="1200">
                <a:solidFill>
                  <a:schemeClr val="tx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>
                <a:solidFill>
                  <a:srgbClr val="3F3F3F"/>
                </a:solidFill>
              </a:rPr>
              <a:t>שמור</a:t>
            </a:r>
            <a:endParaRPr lang="he-IL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91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>
            <a:off x="6224352" y="6630813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solidFill>
                  <a:schemeClr val="bg2">
                    <a:lumMod val="25000"/>
                  </a:schemeClr>
                </a:solidFill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he-IL" smtClean="0">
                <a:solidFill>
                  <a:srgbClr val="F8F8F8">
                    <a:lumMod val="25000"/>
                  </a:srgbClr>
                </a:solidFill>
              </a:rPr>
              <a:t>מרכז דדו לחשיבה צבאית בין-תחומית</a:t>
            </a:r>
            <a:endParaRPr lang="he-IL">
              <a:solidFill>
                <a:srgbClr val="F8F8F8">
                  <a:lumMod val="25000"/>
                </a:srgb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107504" y="6448251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‹#›</a:t>
            </a:fld>
            <a:endParaRPr lang="he-IL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800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5" name="מציין מיקום של מספר שקופית 5"/>
          <p:cNvSpPr txBox="1">
            <a:spLocks/>
          </p:cNvSpPr>
          <p:nvPr userDrawn="1"/>
        </p:nvSpPr>
        <p:spPr>
          <a:xfrm>
            <a:off x="107504" y="6525979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19E7D78B-B61A-4B78-B755-F3D8CBA83F17}" type="slidenum">
              <a:rPr lang="he-IL" sz="1200" smtClean="0">
                <a:solidFill>
                  <a:srgbClr val="3F3F3F"/>
                </a:solidFill>
              </a:rPr>
              <a:pPr algn="l"/>
              <a:t>‹#›</a:t>
            </a:fld>
            <a:endParaRPr lang="he-IL" sz="1200" dirty="0">
              <a:solidFill>
                <a:srgbClr val="3F3F3F"/>
              </a:solidFill>
            </a:endParaRPr>
          </a:p>
        </p:txBody>
      </p:sp>
      <p:sp>
        <p:nvSpPr>
          <p:cNvPr id="6" name="מציין מיקום של כותרת תחתונה 3"/>
          <p:cNvSpPr>
            <a:spLocks noGrp="1"/>
          </p:cNvSpPr>
          <p:nvPr>
            <p:ph type="ftr" sz="quarter" idx="12"/>
          </p:nvPr>
        </p:nvSpPr>
        <p:spPr>
          <a:xfrm>
            <a:off x="6129488" y="6597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7" name="מציין מיקום של כותרת תחתונה 3"/>
          <p:cNvSpPr txBox="1">
            <a:spLocks/>
          </p:cNvSpPr>
          <p:nvPr userDrawn="1"/>
        </p:nvSpPr>
        <p:spPr>
          <a:xfrm>
            <a:off x="3559300" y="6597351"/>
            <a:ext cx="1251992" cy="365125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000" b="1" kern="1200">
                <a:solidFill>
                  <a:schemeClr val="tx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>
                <a:solidFill>
                  <a:srgbClr val="3F3F3F"/>
                </a:solidFill>
              </a:rPr>
              <a:t>שמור</a:t>
            </a:r>
            <a:endParaRPr lang="he-IL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950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dirty="0" smtClean="0"/>
              <a:t>לחץ כדי לערוך סגנון כותרת משנה של תבנית בסיס</a:t>
            </a:r>
            <a:endParaRPr lang="he-IL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>
            <a:off x="6248400" y="6597352"/>
            <a:ext cx="2895600" cy="365125"/>
          </a:xfrm>
          <a:prstGeom prst="rect">
            <a:avLst/>
          </a:prstGeom>
        </p:spPr>
        <p:txBody>
          <a:bodyPr/>
          <a:lstStyle/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>
            <a:off x="48" y="6580795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61B79E4F-BCEC-4F25-A71D-DAF966334D57}" type="slidenum">
              <a:rPr lang="he-IL" smtClean="0">
                <a:solidFill>
                  <a:srgbClr val="3F3F3F"/>
                </a:solidFill>
              </a:rPr>
              <a:pPr/>
              <a:t>‹#›</a:t>
            </a:fld>
            <a:endParaRPr lang="he-IL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74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‹#›</a:t>
            </a:fld>
            <a:endParaRPr lang="he-IL">
              <a:solidFill>
                <a:srgbClr val="3F3F3F"/>
              </a:solidFill>
            </a:endParaRPr>
          </a:p>
        </p:txBody>
      </p:sp>
      <p:sp>
        <p:nvSpPr>
          <p:cNvPr id="5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5998400" y="6445845"/>
            <a:ext cx="2674640" cy="412155"/>
          </a:xfrm>
          <a:prstGeom prst="rect">
            <a:avLst/>
          </a:prstGeom>
        </p:spPr>
        <p:txBody>
          <a:bodyPr/>
          <a:lstStyle>
            <a:lvl1pPr>
              <a:defRPr sz="1100" b="1"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87839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15369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1415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alt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  <a:lvl2pPr>
              <a:defRPr>
                <a:latin typeface="Guttman Hatzvi" pitchFamily="2" charset="-79"/>
                <a:cs typeface="Guttman Hatzvi" pitchFamily="2" charset="-79"/>
              </a:defRPr>
            </a:lvl2pPr>
            <a:lvl3pPr>
              <a:defRPr>
                <a:latin typeface="Guttman Hatzvi" pitchFamily="2" charset="-79"/>
                <a:cs typeface="Guttman Hatzvi" pitchFamily="2" charset="-79"/>
              </a:defRPr>
            </a:lvl3pPr>
            <a:lvl4pPr>
              <a:defRPr>
                <a:latin typeface="Guttman Hatzvi" pitchFamily="2" charset="-79"/>
                <a:cs typeface="Guttman Hatzvi" pitchFamily="2" charset="-79"/>
              </a:defRPr>
            </a:lvl4pPr>
            <a:lvl5pPr>
              <a:defRPr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כותר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lang="he-IL" sz="2800" b="1" kern="1200" dirty="0" smtClean="0">
                <a:solidFill>
                  <a:schemeClr val="tx1"/>
                </a:solidFill>
                <a:latin typeface="Guttman Hatzvi" pitchFamily="2" charset="-79"/>
                <a:ea typeface="+mj-ea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/>
          </p:nvPr>
        </p:nvSpPr>
        <p:spPr>
          <a:xfrm>
            <a:off x="500063" y="1714500"/>
            <a:ext cx="8143875" cy="421481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uttman Hatzvi" pitchFamily="2" charset="-79"/>
                <a:cs typeface="Guttman Hatzvi" pitchFamily="2" charset="-79"/>
              </a:defRPr>
            </a:lvl1pPr>
            <a:lvl2pPr>
              <a:defRPr sz="2000">
                <a:latin typeface="Guttman Hatzvi" pitchFamily="2" charset="-79"/>
                <a:cs typeface="Guttman Hatzvi" pitchFamily="2" charset="-79"/>
              </a:defRPr>
            </a:lvl2pPr>
            <a:lvl3pPr>
              <a:defRPr sz="2000">
                <a:latin typeface="Guttman Hatzvi" pitchFamily="2" charset="-79"/>
                <a:cs typeface="Guttman Hatzvi" pitchFamily="2" charset="-79"/>
              </a:defRPr>
            </a:lvl3pPr>
            <a:lvl4pPr>
              <a:defRPr sz="2000">
                <a:latin typeface="Guttman Hatzvi" pitchFamily="2" charset="-79"/>
                <a:cs typeface="Guttman Hatzvi" pitchFamily="2" charset="-79"/>
              </a:defRPr>
            </a:lvl4pPr>
            <a:lvl5pPr>
              <a:defRPr sz="2000"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350838"/>
            <a:ext cx="8229600" cy="57308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פרקטיקנים 2013 - 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7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Guttman Hatzvi" pitchFamily="2" charset="-79"/>
                <a:cs typeface="Guttman Hatzvi" pitchFamily="2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53542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lang="he-IL" sz="2800" b="1" kern="1200" dirty="0" smtClean="0">
                <a:solidFill>
                  <a:schemeClr val="tx1"/>
                </a:solidFill>
                <a:latin typeface="Guttman Hatzvi" pitchFamily="2" charset="-79"/>
                <a:ea typeface="+mj-ea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alt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  <a:lvl2pPr>
              <a:defRPr>
                <a:latin typeface="Guttman Hatzvi" pitchFamily="2" charset="-79"/>
                <a:cs typeface="Guttman Hatzvi" pitchFamily="2" charset="-79"/>
              </a:defRPr>
            </a:lvl2pPr>
            <a:lvl3pPr>
              <a:defRPr>
                <a:latin typeface="Guttman Hatzvi" pitchFamily="2" charset="-79"/>
                <a:cs typeface="Guttman Hatzvi" pitchFamily="2" charset="-79"/>
              </a:defRPr>
            </a:lvl3pPr>
            <a:lvl4pPr>
              <a:defRPr>
                <a:latin typeface="Guttman Hatzvi" pitchFamily="2" charset="-79"/>
                <a:cs typeface="Guttman Hatzvi" pitchFamily="2" charset="-79"/>
              </a:defRPr>
            </a:lvl4pPr>
            <a:lvl5pPr>
              <a:defRPr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ריק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350838"/>
            <a:ext cx="8229600" cy="57308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 bwMode="ltGray">
          <a:xfrm>
            <a:off x="771556" y="71414"/>
            <a:ext cx="8229600" cy="714380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chemeClr val="bg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 marL="319088" marR="0" indent="-319088" algn="r" defTabSz="914400" rtl="1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Tx/>
              <a:buSzPct val="60000"/>
              <a:buFont typeface="Wingdings" pitchFamily="2" charset="2"/>
              <a:buChar char="§"/>
              <a:tabLst/>
              <a:defRPr sz="2600"/>
            </a:lvl1pPr>
            <a:lvl2pPr marL="639763" marR="0" indent="-273050" algn="r" defTabSz="914400" rtl="1" eaLnBrk="1" fontAlgn="base" latinLnBrk="0" hangingPunct="1">
              <a:lnSpc>
                <a:spcPct val="100000"/>
              </a:lnSpc>
              <a:spcBef>
                <a:spcPts val="550"/>
              </a:spcBef>
              <a:spcAft>
                <a:spcPct val="0"/>
              </a:spcAft>
              <a:buClrTx/>
              <a:buSzPct val="70000"/>
              <a:buFont typeface="Wingdings" pitchFamily="2" charset="2"/>
              <a:buChar char="§"/>
              <a:tabLst/>
              <a:defRPr sz="2400"/>
            </a:lvl2pPr>
            <a:lvl3pPr marL="914400" marR="0" indent="-228600" algn="r" defTabSz="914400" rtl="1" eaLnBrk="1" fontAlgn="base" latinLnBrk="0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§"/>
              <a:tabLst/>
              <a:defRPr sz="2200"/>
            </a:lvl3pPr>
            <a:lvl4pPr marL="1371600" marR="0" indent="-228600" algn="r" defTabSz="914400" rtl="1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75000"/>
              <a:buFont typeface="Wingdings" pitchFamily="2" charset="2"/>
              <a:buChar char="§"/>
              <a:tabLst/>
              <a:defRPr sz="2400"/>
            </a:lvl4pPr>
            <a:lvl5pPr marL="1828800" marR="0" indent="-228600" algn="r" defTabSz="914400" rtl="1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65000"/>
              <a:buFont typeface="Wingdings" pitchFamily="2" charset="2"/>
              <a:buChar char="§"/>
              <a:tabLst/>
              <a:defRPr sz="2400"/>
            </a:lvl5pPr>
          </a:lstStyle>
          <a:p>
            <a:pPr marL="319088" marR="0" lvl="0" indent="-319088" algn="r" defTabSz="914400" rtl="1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598D9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he-IL" sz="2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לחץ כדי לערוך סגנונות טקסט של תבנית בסיס</a:t>
            </a:r>
          </a:p>
          <a:p>
            <a:pPr marL="319088" marR="0" lvl="1" indent="-319088" algn="r" defTabSz="914400" rtl="1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598D9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he-IL" sz="2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רמה שנייה</a:t>
            </a:r>
          </a:p>
          <a:p>
            <a:pPr marL="319088" marR="0" lvl="2" indent="-319088" algn="r" defTabSz="914400" rtl="1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598D9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he-IL" sz="2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רמה שלישית</a:t>
            </a:r>
          </a:p>
          <a:p>
            <a:pPr marL="319088" marR="0" lvl="3" indent="-319088" algn="r" defTabSz="914400" rtl="1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598D9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he-IL" sz="2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רמה רביעית</a:t>
            </a:r>
          </a:p>
          <a:p>
            <a:pPr marL="319088" marR="0" lvl="4" indent="-319088" algn="r" defTabSz="914400" rtl="1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7598D9"/>
              </a:buClr>
              <a:buSzPct val="60000"/>
              <a:buFont typeface="Wingdings" pitchFamily="2" charset="2"/>
              <a:buChar char=""/>
              <a:tabLst/>
              <a:defRPr/>
            </a:pPr>
            <a:r>
              <a:rPr kumimoji="0" lang="he-IL" sz="2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רמה חמישית</a:t>
            </a:r>
            <a:endParaRPr kumimoji="0" lang="he-IL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 vert="horz" lIns="91440" tIns="45720" rIns="91440" bIns="45720" rtlCol="1" anchor="ctr"/>
          <a:lstStyle>
            <a:lvl1pPr marL="0" algn="ctr" defTabSz="914400" rtl="1" eaLnBrk="1" latinLnBrk="0" hangingPunct="1">
              <a:defRPr lang="he-IL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B2A7914C-3F83-4EEF-812C-D6E41BCD8DF1}" type="slidenum">
              <a:rPr>
                <a:solidFill>
                  <a:prstClr val="black"/>
                </a:solidFill>
                <a:cs typeface="Arial" panose="020B0604020202020204" pitchFamily="34" charset="0"/>
              </a:rPr>
              <a:pPr/>
              <a:t>‹#›</a:t>
            </a:fld>
            <a:endParaRPr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4535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 bwMode="gray">
          <a:xfrm>
            <a:off x="714348" y="71414"/>
            <a:ext cx="8229600" cy="714380"/>
          </a:xfrm>
          <a:prstGeom prst="rect">
            <a:avLst/>
          </a:prstGeom>
        </p:spPr>
        <p:txBody>
          <a:bodyPr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8250053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68526636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שקף פתיחה ראש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Documents and Settings\s5749530\Desktop\מסך פתיחה ירוק 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15470" cy="6858000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42910" y="2143116"/>
            <a:ext cx="4130167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 bwMode="gray">
          <a:xfrm>
            <a:off x="785786" y="2285992"/>
            <a:ext cx="3786214" cy="1928826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8" name="מציין מיקום של תאריך 3"/>
          <p:cNvSpPr txBox="1">
            <a:spLocks/>
          </p:cNvSpPr>
          <p:nvPr/>
        </p:nvSpPr>
        <p:spPr>
          <a:xfrm>
            <a:off x="7010432" y="64928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e-IL" dirty="0" smtClean="0">
                <a:solidFill>
                  <a:prstClr val="white"/>
                </a:solidFill>
              </a:rPr>
              <a:t>תר"ש - 3962</a:t>
            </a:r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9" name="מציין מיקום של כותרת תחתונה 4"/>
          <p:cNvSpPr txBox="1">
            <a:spLocks/>
          </p:cNvSpPr>
          <p:nvPr/>
        </p:nvSpPr>
        <p:spPr>
          <a:xfrm>
            <a:off x="3124200" y="649289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e-IL" dirty="0" smtClean="0">
                <a:solidFill>
                  <a:prstClr val="white"/>
                </a:solidFill>
              </a:rPr>
              <a:t>--שמור-</a:t>
            </a:r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10" name="מציין מיקום של מספר שקופית 5"/>
          <p:cNvSpPr txBox="1">
            <a:spLocks/>
          </p:cNvSpPr>
          <p:nvPr/>
        </p:nvSpPr>
        <p:spPr>
          <a:xfrm>
            <a:off x="71406" y="649289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60E8A1B-CAD0-4229-8E27-0CF58936D04D}" type="slidenum">
              <a:rPr lang="he-IL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he-IL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73795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פריסה מותאמת אישי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57158" y="1928802"/>
            <a:ext cx="8229600" cy="2143140"/>
          </a:xfrm>
        </p:spPr>
        <p:txBody>
          <a:bodyPr>
            <a:noAutofit/>
          </a:bodyPr>
          <a:lstStyle>
            <a:lvl1pPr>
              <a:defRPr sz="6000" b="1">
                <a:cs typeface="David" pitchFamily="2" charset="-79"/>
              </a:defRPr>
            </a:lvl1pPr>
          </a:lstStyle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597720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קופית 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 l="83595" t="1042" r="1563" b="81250"/>
          <a:stretch>
            <a:fillRect/>
          </a:stretch>
        </p:blipFill>
        <p:spPr bwMode="auto">
          <a:xfrm>
            <a:off x="7643813" y="71438"/>
            <a:ext cx="1357312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9411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alt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831724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  <a:lvl2pPr>
              <a:defRPr>
                <a:latin typeface="Guttman Hatzvi" pitchFamily="2" charset="-79"/>
                <a:cs typeface="Guttman Hatzvi" pitchFamily="2" charset="-79"/>
              </a:defRPr>
            </a:lvl2pPr>
            <a:lvl3pPr>
              <a:defRPr>
                <a:latin typeface="Guttman Hatzvi" pitchFamily="2" charset="-79"/>
                <a:cs typeface="Guttman Hatzvi" pitchFamily="2" charset="-79"/>
              </a:defRPr>
            </a:lvl3pPr>
            <a:lvl4pPr>
              <a:defRPr>
                <a:latin typeface="Guttman Hatzvi" pitchFamily="2" charset="-79"/>
                <a:cs typeface="Guttman Hatzvi" pitchFamily="2" charset="-79"/>
              </a:defRPr>
            </a:lvl4pPr>
            <a:lvl5pPr>
              <a:defRPr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752569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0E8F16-DBAE-4484-822D-D0A2B0713563}" type="slidenum">
              <a:rPr lang="he-IL" smtClean="0"/>
              <a:pPr/>
              <a:t>‹#›</a:t>
            </a:fld>
            <a:endParaRPr lang="he-IL"/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5652727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11974264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56632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5897549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02621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17157097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00002264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285050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621505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350838"/>
            <a:ext cx="8229600" cy="57308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10354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alt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69515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  <a:lvl2pPr>
              <a:defRPr>
                <a:latin typeface="Guttman Hatzvi" pitchFamily="2" charset="-79"/>
                <a:cs typeface="Guttman Hatzvi" pitchFamily="2" charset="-79"/>
              </a:defRPr>
            </a:lvl2pPr>
            <a:lvl3pPr>
              <a:defRPr>
                <a:latin typeface="Guttman Hatzvi" pitchFamily="2" charset="-79"/>
                <a:cs typeface="Guttman Hatzvi" pitchFamily="2" charset="-79"/>
              </a:defRPr>
            </a:lvl3pPr>
            <a:lvl4pPr>
              <a:defRPr>
                <a:latin typeface="Guttman Hatzvi" pitchFamily="2" charset="-79"/>
                <a:cs typeface="Guttman Hatzvi" pitchFamily="2" charset="-79"/>
              </a:defRPr>
            </a:lvl4pPr>
            <a:lvl5pPr>
              <a:defRPr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6861598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61366202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9561944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97102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003923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48143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191590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46430127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459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017364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350838"/>
            <a:ext cx="8229600" cy="57308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59327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 sz="4000" b="1"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7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1">
                <a:solidFill>
                  <a:schemeClr val="tx1">
                    <a:tint val="75000"/>
                  </a:schemeClr>
                </a:solidFill>
                <a:latin typeface="Guttman Hatzvi" pitchFamily="2" charset="-79"/>
                <a:cs typeface="Guttman Hatzvi" pitchFamily="2" charset="-79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1557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כותר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 algn="ctr" rtl="1" fontAlgn="base">
              <a:spcBef>
                <a:spcPct val="0"/>
              </a:spcBef>
              <a:spcAft>
                <a:spcPct val="0"/>
              </a:spcAft>
              <a:defRPr lang="he-IL" sz="2800" b="1" kern="1200" dirty="0" smtClean="0">
                <a:solidFill>
                  <a:schemeClr val="tx1"/>
                </a:solidFill>
                <a:latin typeface="Guttman Hatzvi" pitchFamily="2" charset="-79"/>
                <a:ea typeface="+mj-ea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quarter" idx="10"/>
          </p:nvPr>
        </p:nvSpPr>
        <p:spPr>
          <a:xfrm>
            <a:off x="500063" y="1714500"/>
            <a:ext cx="8143875" cy="4214813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Guttman Hatzvi" pitchFamily="2" charset="-79"/>
                <a:cs typeface="Guttman Hatzvi" pitchFamily="2" charset="-79"/>
              </a:defRPr>
            </a:lvl1pPr>
            <a:lvl2pPr>
              <a:defRPr sz="2000">
                <a:latin typeface="Guttman Hatzvi" pitchFamily="2" charset="-79"/>
                <a:cs typeface="Guttman Hatzvi" pitchFamily="2" charset="-79"/>
              </a:defRPr>
            </a:lvl2pPr>
            <a:lvl3pPr>
              <a:defRPr sz="2000">
                <a:latin typeface="Guttman Hatzvi" pitchFamily="2" charset="-79"/>
                <a:cs typeface="Guttman Hatzvi" pitchFamily="2" charset="-79"/>
              </a:defRPr>
            </a:lvl3pPr>
            <a:lvl4pPr>
              <a:defRPr sz="2000">
                <a:latin typeface="Guttman Hatzvi" pitchFamily="2" charset="-79"/>
                <a:cs typeface="Guttman Hatzvi" pitchFamily="2" charset="-79"/>
              </a:defRPr>
            </a:lvl4pPr>
            <a:lvl5pPr>
              <a:defRPr sz="2000"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32986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/>
          <a:lstStyle>
            <a:lvl1pPr>
              <a:defRPr lang="he-IL" sz="2800" b="1" kern="1200" dirty="0" smtClean="0">
                <a:solidFill>
                  <a:schemeClr val="tx1"/>
                </a:solidFill>
                <a:latin typeface="Guttman Hatzvi" pitchFamily="2" charset="-79"/>
                <a:ea typeface="+mj-ea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4785344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פרקטיקנים 2013 - שקופית ריק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653754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C40E8F16-DBAE-4484-822D-D0A2B0713563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>
              <a:solidFill>
                <a:prstClr val="black"/>
              </a:solidFill>
            </a:endParaRPr>
          </a:p>
        </p:txBody>
      </p:sp>
      <p:sp>
        <p:nvSpPr>
          <p:cNvPr id="7" name="כותרת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0322770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maltam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79728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uttman Hatzvi" pitchFamily="2" charset="-79"/>
                <a:cs typeface="Guttman Hatzvi" pitchFamily="2" charset="-79"/>
              </a:defRPr>
            </a:lvl1pPr>
            <a:lvl2pPr>
              <a:defRPr>
                <a:latin typeface="Guttman Hatzvi" pitchFamily="2" charset="-79"/>
                <a:cs typeface="Guttman Hatzvi" pitchFamily="2" charset="-79"/>
              </a:defRPr>
            </a:lvl2pPr>
            <a:lvl3pPr>
              <a:defRPr>
                <a:latin typeface="Guttman Hatzvi" pitchFamily="2" charset="-79"/>
                <a:cs typeface="Guttman Hatzvi" pitchFamily="2" charset="-79"/>
              </a:defRPr>
            </a:lvl3pPr>
            <a:lvl4pPr>
              <a:defRPr>
                <a:latin typeface="Guttman Hatzvi" pitchFamily="2" charset="-79"/>
                <a:cs typeface="Guttman Hatzvi" pitchFamily="2" charset="-79"/>
              </a:defRPr>
            </a:lvl4pPr>
            <a:lvl5pPr>
              <a:defRPr>
                <a:latin typeface="Guttman Hatzvi" pitchFamily="2" charset="-79"/>
                <a:cs typeface="Guttman Hatzvi" pitchFamily="2" charset="-79"/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7616546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639704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7435321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32908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311681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6819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233493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he-IL" noProof="0" smtClean="0"/>
              <a:t>לחץ על הסמל כדי להוסיף תמונה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</p:spTree>
    <p:extLst>
      <p:ext uri="{BB962C8B-B14F-4D97-AF65-F5344CB8AC3E}">
        <p14:creationId xmlns:p14="http://schemas.microsoft.com/office/powerpoint/2010/main" val="37112475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3194302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646762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תוכן 1"/>
          <p:cNvSpPr>
            <a:spLocks noGrp="1"/>
          </p:cNvSpPr>
          <p:nvPr>
            <p:ph/>
          </p:nvPr>
        </p:nvSpPr>
        <p:spPr>
          <a:xfrm>
            <a:off x="457200" y="350838"/>
            <a:ext cx="8229600" cy="5730875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2587006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ללא תיבת 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ltam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6900" y="1"/>
            <a:ext cx="927100" cy="939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3858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 txBox="1">
            <a:spLocks/>
          </p:cNvSpPr>
          <p:nvPr userDrawn="1"/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900">
                <a:solidFill>
                  <a:srgbClr val="1F497D">
                    <a:lumMod val="75000"/>
                  </a:srgbClr>
                </a:solidFill>
                <a:latin typeface="Tahoma" pitchFamily="34" charset="0"/>
                <a:ea typeface="+mj-ea"/>
                <a:cs typeface="Tahoma" pitchFamily="34" charset="0"/>
              </a:rPr>
              <a:t>Click to edit Master title style</a:t>
            </a:r>
            <a:endParaRPr lang="en-US" sz="2900" dirty="0">
              <a:solidFill>
                <a:srgbClr val="1F497D">
                  <a:lumMod val="75000"/>
                </a:srgbClr>
              </a:solidFill>
              <a:latin typeface="Tahoma" pitchFamily="34" charset="0"/>
              <a:ea typeface="+mj-ea"/>
              <a:cs typeface="Tahom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e-I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8F165F-D0E0-4C14-917A-77CFDFB48BA7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9D8DF1-7524-41BF-B9B9-42152C74A2CB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1211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0E2C1-C0D4-4941-8DFC-3F51D952873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E0401E-6576-45FA-B765-9BA80B94EDD1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0482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3B5FB1-1292-403D-8EEB-3F40D0075A0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8C675F-E986-4D8B-8D36-2AD4CF399B39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556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DC342-7453-4E51-A18C-F9516E1EBEF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4A883-86F3-45A7-B7B9-9CF4DE1E315C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0706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44857-151F-4D94-9A20-D68500D9335F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5EC376-4125-49AD-B2E6-59DE744052D7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4676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8056E-087D-4379-9EE2-959A0760343C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6EF8BD-7377-479A-8C46-92539C1D0941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0715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69EAE-C802-4BA4-BE57-3ED1DD3E5C10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E13D1-3F19-4C67-99A6-C56CB284CD69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075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D5D76-0E1D-4A42-9FF6-A287D904A05A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D688B-D0E2-4868-9FF7-DA5FBCE79937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4542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e-IL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E9B85-0BD8-41AC-BE14-0535050A03D4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F0D474-B84A-495E-8522-C6E310A7129F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6014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e-I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e-I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2D606-950B-4965-866E-A2D5365AEE69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DF409A-5F3B-4B99-8B42-752AE2398DF3}" type="slidenum">
              <a:rPr lang="he-IL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489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4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9.jpeg"/><Relationship Id="rId4" Type="http://schemas.openxmlformats.org/officeDocument/2006/relationships/slideLayout" Target="../slideLayouts/slideLayout75.xml"/><Relationship Id="rId9" Type="http://schemas.openxmlformats.org/officeDocument/2006/relationships/hyperlink" Target="http://atal.idf/sites/hrpirgun/8624852/2179883/3608342/16491340/DocLib4/&#1505;&#1502;&#1500;%20&#1508;&#1491;&#1501;.wmf" TargetMode="Externa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7" descr="r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E77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00">
              <a:solidFill>
                <a:prstClr val="black"/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103688" y="6376988"/>
            <a:ext cx="1001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600" b="1" dirty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-</a:t>
            </a:r>
            <a:fld id="{52B28790-9A00-4A35-9AA1-6BC64FF3E81A}" type="slidenum">
              <a:rPr lang="he-IL" sz="1600" b="1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r>
              <a:rPr lang="he-IL" sz="1600" b="1" dirty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-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71450" y="6376988"/>
            <a:ext cx="885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600" b="1" dirty="0" smtClean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שמור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214942" y="6376988"/>
            <a:ext cx="3802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600" b="1" dirty="0" smtClean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דעיכת האפקטיביות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Guttman Hatzvi" pitchFamily="2" charset="-79"/>
            </a:endParaRPr>
          </a:p>
        </p:txBody>
      </p:sp>
      <p:pic>
        <p:nvPicPr>
          <p:cNvPr id="7" name="Picture 9" descr="maltam1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iming>
    <p:tnLst>
      <p:par>
        <p:cTn id="1" dur="indefinite" restart="never" nodeType="tmRoot"/>
      </p:par>
    </p:tnLst>
  </p:timing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lnSpc>
                <a:spcPts val="3600"/>
              </a:lnSpc>
              <a:buSzPct val="80000"/>
              <a:buFont typeface="Wingdings" pitchFamily="2" charset="2"/>
              <a:buChar char="q"/>
              <a:defRPr sz="1200">
                <a:solidFill>
                  <a:schemeClr val="tx1">
                    <a:tint val="75000"/>
                  </a:schemeClr>
                </a:solidFill>
                <a:cs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61A4D6E-977F-4D4B-8CBA-F96AC547193A}" type="datetime1">
              <a:rPr lang="en-US" b="1">
                <a:solidFill>
                  <a:prstClr val="black">
                    <a:tint val="75000"/>
                  </a:prstClr>
                </a:solidFill>
                <a:latin typeface="Tahoma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12/9/2019</a:t>
            </a:fld>
            <a:endParaRPr lang="en-US" b="1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lnSpc>
                <a:spcPts val="3600"/>
              </a:lnSpc>
              <a:buSzPct val="80000"/>
              <a:buFont typeface="Wingdings" pitchFamily="2" charset="2"/>
              <a:buChar char="q"/>
              <a:defRPr sz="1200">
                <a:solidFill>
                  <a:schemeClr val="tx1">
                    <a:tint val="75000"/>
                  </a:schemeClr>
                </a:solidFill>
                <a:cs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>
              <a:solidFill>
                <a:prstClr val="black">
                  <a:tint val="75000"/>
                </a:prstClr>
              </a:solidFill>
              <a:latin typeface="Tahoma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rtl="1">
              <a:lnSpc>
                <a:spcPts val="3600"/>
              </a:lnSpc>
              <a:buSzPct val="80000"/>
              <a:buFont typeface="Wingdings" pitchFamily="2" charset="2"/>
              <a:buChar char="q"/>
              <a:defRPr sz="1200">
                <a:solidFill>
                  <a:srgbClr val="898989"/>
                </a:solidFill>
              </a:defRPr>
            </a:lvl1pPr>
          </a:lstStyle>
          <a:p>
            <a:pPr algn="l" fontAlgn="base">
              <a:spcBef>
                <a:spcPct val="0"/>
              </a:spcBef>
              <a:spcAft>
                <a:spcPct val="0"/>
              </a:spcAft>
            </a:pPr>
            <a:fld id="{EA83BD9B-6C55-4617-A532-5EDB2A4B6AC1}" type="slidenum">
              <a:rPr lang="he-IL" b="1">
                <a:latin typeface="Tahoma" pitchFamily="34" charset="0"/>
                <a:cs typeface="Arial" charset="0"/>
              </a:rPr>
              <a:pPr algn="l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b="1">
              <a:latin typeface="Tahoma" pitchFamily="34" charset="0"/>
              <a:cs typeface="Arial" charset="0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 flipH="1">
            <a:off x="838200" y="990600"/>
            <a:ext cx="7497763" cy="0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wrap="none" anchor="ctr"/>
          <a:lstStyle/>
          <a:p>
            <a:pPr algn="l" rtl="0">
              <a:defRPr/>
            </a:pPr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</p:sldLayoutIdLst>
  <p:hf hdr="0" ftr="0" dt="0"/>
  <p:txStyles>
    <p:titleStyle>
      <a:lvl1pPr algn="ctr" rtl="1" eaLnBrk="0" fontAlgn="base" hangingPunct="0">
        <a:spcBef>
          <a:spcPct val="0"/>
        </a:spcBef>
        <a:spcAft>
          <a:spcPct val="0"/>
        </a:spcAft>
        <a:defRPr sz="2900" kern="1200">
          <a:solidFill>
            <a:srgbClr val="17375E"/>
          </a:solidFill>
          <a:latin typeface="Tahoma" pitchFamily="34" charset="0"/>
          <a:ea typeface="+mj-ea"/>
          <a:cs typeface="Tahoma" pitchFamily="34" charset="0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2900">
          <a:solidFill>
            <a:srgbClr val="17375E"/>
          </a:solidFill>
          <a:latin typeface="Tahoma" pitchFamily="34" charset="0"/>
          <a:cs typeface="Tahoma" pitchFamily="34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2900">
          <a:solidFill>
            <a:srgbClr val="17375E"/>
          </a:solidFill>
          <a:latin typeface="Tahoma" pitchFamily="34" charset="0"/>
          <a:cs typeface="Tahoma" pitchFamily="34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2900">
          <a:solidFill>
            <a:srgbClr val="17375E"/>
          </a:solidFill>
          <a:latin typeface="Tahoma" pitchFamily="34" charset="0"/>
          <a:cs typeface="Tahoma" pitchFamily="34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2900">
          <a:solidFill>
            <a:srgbClr val="17375E"/>
          </a:solidFill>
          <a:latin typeface="Tahoma" pitchFamily="34" charset="0"/>
          <a:cs typeface="Tahoma" pitchFamily="34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dirty="0" smtClean="0"/>
              <a:t>לחץ כדי לערוך סגנונות טקסט של תבנית בסיס</a:t>
            </a:r>
          </a:p>
          <a:p>
            <a:pPr lvl="1"/>
            <a:r>
              <a:rPr lang="he-IL" dirty="0" smtClean="0"/>
              <a:t>רמה שנייה</a:t>
            </a:r>
          </a:p>
          <a:p>
            <a:pPr lvl="2"/>
            <a:r>
              <a:rPr lang="he-IL" dirty="0" smtClean="0"/>
              <a:t>רמה שלישית</a:t>
            </a:r>
          </a:p>
          <a:p>
            <a:pPr lvl="3"/>
            <a:r>
              <a:rPr lang="he-IL" dirty="0" smtClean="0"/>
              <a:t>רמה רביעית</a:t>
            </a:r>
          </a:p>
          <a:p>
            <a:pPr lvl="4"/>
            <a:r>
              <a:rPr lang="he-IL" dirty="0" smtClean="0"/>
              <a:t>רמה חמישית</a:t>
            </a:r>
            <a:endParaRPr lang="he-IL" dirty="0"/>
          </a:p>
        </p:txBody>
      </p:sp>
      <p:sp>
        <p:nvSpPr>
          <p:cNvPr id="5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107504" y="6520259"/>
            <a:ext cx="2133600" cy="365125"/>
          </a:xfrm>
          <a:prstGeom prst="rect">
            <a:avLst/>
          </a:prstGeom>
        </p:spPr>
        <p:txBody>
          <a:bodyPr/>
          <a:lstStyle>
            <a:lvl1pPr algn="l">
              <a:defRPr sz="1200"/>
            </a:lvl1pPr>
          </a:lstStyle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‹#›</a:t>
            </a:fld>
            <a:endParaRPr lang="he-IL">
              <a:solidFill>
                <a:srgbClr val="3F3F3F"/>
              </a:solidFill>
            </a:endParaRPr>
          </a:p>
        </p:txBody>
      </p:sp>
      <p:sp>
        <p:nvSpPr>
          <p:cNvPr id="7" name="מציין מיקום של כותרת תחתונה 3"/>
          <p:cNvSpPr>
            <a:spLocks noGrp="1"/>
          </p:cNvSpPr>
          <p:nvPr>
            <p:ph type="ftr" sz="quarter" idx="3"/>
          </p:nvPr>
        </p:nvSpPr>
        <p:spPr>
          <a:xfrm>
            <a:off x="6129488" y="6597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000" b="1">
                <a:latin typeface="Gisha" panose="020B0502040204020203" pitchFamily="34" charset="-79"/>
                <a:cs typeface="Gisha" panose="020B0502040204020203" pitchFamily="34" charset="-79"/>
              </a:defRPr>
            </a:lvl1pPr>
          </a:lstStyle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8" name="מציין מיקום של כותרת תחתונה 3"/>
          <p:cNvSpPr txBox="1">
            <a:spLocks/>
          </p:cNvSpPr>
          <p:nvPr userDrawn="1"/>
        </p:nvSpPr>
        <p:spPr>
          <a:xfrm>
            <a:off x="3559300" y="6597351"/>
            <a:ext cx="1251992" cy="365125"/>
          </a:xfrm>
          <a:prstGeom prst="rect">
            <a:avLst/>
          </a:prstGeom>
        </p:spPr>
        <p:txBody>
          <a:bodyPr/>
          <a:lstStyle>
            <a:defPPr>
              <a:defRPr lang="he-IL"/>
            </a:defPPr>
            <a:lvl1pPr marL="0" algn="r" defTabSz="914400" rtl="1" eaLnBrk="1" latinLnBrk="0" hangingPunct="1">
              <a:defRPr sz="1000" b="1" kern="1200">
                <a:solidFill>
                  <a:schemeClr val="tx1"/>
                </a:solidFill>
                <a:latin typeface="Gisha" panose="020B0502040204020203" pitchFamily="34" charset="-79"/>
                <a:ea typeface="+mn-ea"/>
                <a:cs typeface="Gisha" panose="020B0502040204020203" pitchFamily="34" charset="-79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dirty="0" smtClean="0">
                <a:solidFill>
                  <a:srgbClr val="3F3F3F"/>
                </a:solidFill>
              </a:rPr>
              <a:t>שמור</a:t>
            </a:r>
            <a:endParaRPr lang="he-IL" dirty="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88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1" eaLnBrk="1" latinLnBrk="0" hangingPunct="1">
        <a:spcBef>
          <a:spcPct val="0"/>
        </a:spcBef>
        <a:buNone/>
        <a:defRPr sz="2800" b="1" kern="1200">
          <a:solidFill>
            <a:srgbClr val="009999"/>
          </a:solidFill>
          <a:latin typeface="Gisha" panose="020B0502040204020203" pitchFamily="34" charset="-79"/>
          <a:ea typeface="+mj-ea"/>
          <a:cs typeface="Gisha" panose="020B0502040204020203" pitchFamily="34" charset="-79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b="1" kern="1200">
          <a:solidFill>
            <a:schemeClr val="tx1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1600" b="1" kern="1200">
          <a:solidFill>
            <a:schemeClr val="tx1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1600" b="1" kern="1200">
          <a:solidFill>
            <a:schemeClr val="tx1"/>
          </a:solidFill>
          <a:latin typeface="Gisha" panose="020B0502040204020203" pitchFamily="34" charset="-79"/>
          <a:ea typeface="+mn-ea"/>
          <a:cs typeface="Gisha" panose="020B0502040204020203" pitchFamily="34" charset="-79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32B17F6-E967-44C8-9307-2AD92E84AF3C}" type="datetimeFigureOut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Guttman Hatzvi" pitchFamily="2" charset="-79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י"א/כסלו/תש"פ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0AB04BD-BDA6-49CB-8040-5F1C6C9F6D6D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" pitchFamily="34" charset="0"/>
                <a:cs typeface="Guttman Hatzvi" pitchFamily="2" charset="-79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he-IL">
              <a:solidFill>
                <a:prstClr val="black">
                  <a:tint val="75000"/>
                </a:prstClr>
              </a:solidFill>
              <a:latin typeface="Arial" pitchFamily="34" charset="0"/>
              <a:cs typeface="Guttman Hatzvi" pitchFamily="2" charset="-79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274638"/>
            <a:ext cx="82153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32776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786314" y="6370638"/>
            <a:ext cx="4178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ניתוח אירוע תחבורה</a:t>
            </a:r>
            <a:endParaRPr lang="en-US" sz="1600" b="1" dirty="0">
              <a:solidFill>
                <a:schemeClr val="bg1"/>
              </a:solidFill>
              <a:cs typeface="Guttman Hatzvi" pitchFamily="2" charset="-79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243444" y="6408649"/>
            <a:ext cx="646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2FF98B7-F99B-4CD1-A2D6-BDFE380EE43E}" type="slidenum">
              <a:rPr lang="he-IL" sz="1600" b="1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6363" y="6370638"/>
            <a:ext cx="1285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t>בלמ"ס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pic>
        <p:nvPicPr>
          <p:cNvPr id="9" name="Picture 9" descr="maltam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705" r:id="rId13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Guttman Hatzvi" pitchFamily="2" charset="-79"/>
          <a:ea typeface="+mj-ea"/>
          <a:cs typeface="Guttman Hatzvi" pitchFamily="2" charset="-79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uttman Hatzvi" pitchFamily="2" charset="-79"/>
          <a:ea typeface="+mn-ea"/>
          <a:cs typeface="Guttman Hatzvi" pitchFamily="2" charset="-79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Guttman Hatzvi" pitchFamily="2" charset="-79"/>
          <a:cs typeface="Guttman Hatzvi" pitchFamily="2" charset="-79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Guttman Hatzvi" pitchFamily="2" charset="-79"/>
          <a:cs typeface="Guttman Hatzvi" pitchFamily="2" charset="-79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274638"/>
            <a:ext cx="82153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32776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e-IL"/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 sz="1100"/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5143504" y="6370638"/>
            <a:ext cx="382110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e-IL" sz="1400" b="1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ניתוח אירוע תחבורה</a:t>
            </a:r>
            <a:endParaRPr lang="en-US" sz="1400" b="1" dirty="0">
              <a:solidFill>
                <a:schemeClr val="bg1"/>
              </a:solidFill>
              <a:cs typeface="Guttman Hatzvi" pitchFamily="2" charset="-79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243444" y="6408649"/>
            <a:ext cx="646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2FF98B7-F99B-4CD1-A2D6-BDFE380EE43E}" type="slidenum">
              <a:rPr lang="he-IL" sz="1600" b="1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600" b="1" dirty="0">
              <a:solidFill>
                <a:schemeClr val="bg1"/>
              </a:solidFill>
              <a:cs typeface="Guttman Hatzvi" pitchFamily="2" charset="-79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6363" y="6370638"/>
            <a:ext cx="1285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chemeClr val="bg1"/>
                </a:solidFill>
                <a:latin typeface="Guttman Hatzvi" pitchFamily="2" charset="-79"/>
                <a:cs typeface="Guttman Hatzvi" pitchFamily="2" charset="-79"/>
              </a:rPr>
              <a:t>בלמ"ס</a:t>
            </a:r>
            <a:endParaRPr lang="en-US" sz="1600" b="1" dirty="0">
              <a:solidFill>
                <a:schemeClr val="bg1"/>
              </a:solidFill>
              <a:cs typeface="Guttman Hatzvi" pitchFamily="2" charset="-79"/>
            </a:endParaRPr>
          </a:p>
        </p:txBody>
      </p:sp>
      <p:pic>
        <p:nvPicPr>
          <p:cNvPr id="9" name="Picture 9" descr="maltam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Guttman Hatzvi" pitchFamily="2" charset="-79"/>
          <a:ea typeface="+mj-ea"/>
          <a:cs typeface="Guttman Hatzvi" pitchFamily="2" charset="-79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uttman Hatzvi" pitchFamily="2" charset="-79"/>
          <a:ea typeface="+mn-ea"/>
          <a:cs typeface="Guttman Hatzvi" pitchFamily="2" charset="-79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Guttman Hatzvi" pitchFamily="2" charset="-79"/>
          <a:cs typeface="Guttman Hatzvi" pitchFamily="2" charset="-79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Guttman Hatzvi" pitchFamily="2" charset="-79"/>
          <a:cs typeface="Guttman Hatzvi" pitchFamily="2" charset="-79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5749530\Desktop\שקופית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0" y="0"/>
            <a:ext cx="9215438" cy="6858000"/>
          </a:xfrm>
          <a:prstGeom prst="rect">
            <a:avLst/>
          </a:prstGeom>
          <a:noFill/>
        </p:spPr>
      </p:pic>
      <p:sp>
        <p:nvSpPr>
          <p:cNvPr id="8" name="מציין מיקום של כותרת תחתונה 4"/>
          <p:cNvSpPr txBox="1">
            <a:spLocks/>
          </p:cNvSpPr>
          <p:nvPr/>
        </p:nvSpPr>
        <p:spPr>
          <a:xfrm>
            <a:off x="3124200" y="649289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e-IL" dirty="0" smtClean="0">
                <a:solidFill>
                  <a:prstClr val="black"/>
                </a:solidFill>
              </a:rPr>
              <a:t>- סודי - </a:t>
            </a:r>
            <a:endParaRPr lang="he-IL" dirty="0">
              <a:solidFill>
                <a:prstClr val="black"/>
              </a:solidFill>
            </a:endParaRPr>
          </a:p>
        </p:txBody>
      </p:sp>
      <p:sp>
        <p:nvSpPr>
          <p:cNvPr id="6" name="מציין מיקום של כותרת 5"/>
          <p:cNvSpPr>
            <a:spLocks noGrp="1"/>
          </p:cNvSpPr>
          <p:nvPr>
            <p:ph type="title"/>
          </p:nvPr>
        </p:nvSpPr>
        <p:spPr>
          <a:xfrm>
            <a:off x="1000100" y="-16"/>
            <a:ext cx="8215370" cy="714372"/>
          </a:xfrm>
          <a:prstGeom prst="rect">
            <a:avLst/>
          </a:prstGeom>
        </p:spPr>
        <p:txBody>
          <a:bodyPr vert="horz" lIns="91440" tIns="45720" rIns="91440" bIns="45720" rtlCol="1" anchor="t">
            <a:noAutofit/>
          </a:bodyPr>
          <a:lstStyle/>
          <a:p>
            <a:r>
              <a:rPr lang="he-IL" dirty="0" smtClean="0"/>
              <a:t>לחץ כדי לערוך סגנון כותרת של תבנית בסיס</a:t>
            </a:r>
            <a:endParaRPr lang="he-IL" dirty="0"/>
          </a:p>
        </p:txBody>
      </p:sp>
      <p:sp>
        <p:nvSpPr>
          <p:cNvPr id="10" name="מציין מיקום של מספר שקופית 9"/>
          <p:cNvSpPr>
            <a:spLocks noGrp="1"/>
          </p:cNvSpPr>
          <p:nvPr>
            <p:ph type="sldNum" sz="quarter" idx="4"/>
          </p:nvPr>
        </p:nvSpPr>
        <p:spPr>
          <a:xfrm>
            <a:off x="-32" y="6492899"/>
            <a:ext cx="400024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B2A7914C-3F83-4EEF-812C-D6E41BCD8DF1}" type="slidenum">
              <a:rPr lang="he-IL" smtClean="0">
                <a:solidFill>
                  <a:prstClr val="black"/>
                </a:solidFill>
              </a:rPr>
              <a:pPr/>
              <a:t>‹#›</a:t>
            </a:fld>
            <a:endParaRPr lang="he-IL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318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</p:sldLayoutIdLst>
  <p:transition advClick="0"/>
  <p:timing>
    <p:tnLst>
      <p:par>
        <p:cTn id="1" dur="indefinite" restart="never" nodeType="tmRoot"/>
      </p:par>
    </p:tnLst>
  </p:timing>
  <p:hf hdr="0" ftr="0" dt="0"/>
  <p:txStyles>
    <p:titleStyle>
      <a:lvl1pPr algn="r" defTabSz="914400" rtl="1" eaLnBrk="1" latinLnBrk="0" hangingPunct="1">
        <a:spcBef>
          <a:spcPct val="0"/>
        </a:spcBef>
        <a:buNone/>
        <a:defRPr lang="he-IL" sz="3200" kern="1200" dirty="0" smtClean="0">
          <a:solidFill>
            <a:schemeClr val="bg1"/>
          </a:solidFill>
          <a:latin typeface="+mj-lt"/>
          <a:ea typeface="+mj-ea"/>
          <a:cs typeface="+mn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274638"/>
            <a:ext cx="82153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32776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786314" y="6370638"/>
            <a:ext cx="4178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t>השתלמות המטה המבצעי החדשה יוני 15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243444" y="6408649"/>
            <a:ext cx="646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2FF98B7-F99B-4CD1-A2D6-BDFE380EE43E}" type="slidenum">
              <a:rPr lang="he-IL" sz="1600" b="1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6363" y="6370638"/>
            <a:ext cx="1285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t>סודי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pic>
        <p:nvPicPr>
          <p:cNvPr id="9" name="Picture 9" descr="maltam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4128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Guttman Hatzvi" pitchFamily="2" charset="-79"/>
          <a:ea typeface="+mj-ea"/>
          <a:cs typeface="Guttman Hatzvi" pitchFamily="2" charset="-79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uttman Hatzvi" pitchFamily="2" charset="-79"/>
          <a:ea typeface="+mn-ea"/>
          <a:cs typeface="Guttman Hatzvi" pitchFamily="2" charset="-79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Guttman Hatzvi" pitchFamily="2" charset="-79"/>
          <a:cs typeface="Guttman Hatzvi" pitchFamily="2" charset="-79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Guttman Hatzvi" pitchFamily="2" charset="-79"/>
          <a:cs typeface="Guttman Hatzvi" pitchFamily="2" charset="-79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274638"/>
            <a:ext cx="82153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32776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786314" y="6370638"/>
            <a:ext cx="4178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t>למידה מערכתית ביקורתית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243444" y="6408649"/>
            <a:ext cx="646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2FF98B7-F99B-4CD1-A2D6-BDFE380EE43E}" type="slidenum">
              <a:rPr lang="he-IL" sz="1600" b="1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6363" y="6370638"/>
            <a:ext cx="1285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t>בלמ"ס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pic>
        <p:nvPicPr>
          <p:cNvPr id="9" name="Picture 9" descr="maltam1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141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Guttman Hatzvi" pitchFamily="2" charset="-79"/>
          <a:ea typeface="+mj-ea"/>
          <a:cs typeface="Guttman Hatzvi" pitchFamily="2" charset="-79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uttman Hatzvi" pitchFamily="2" charset="-79"/>
          <a:ea typeface="+mn-ea"/>
          <a:cs typeface="Guttman Hatzvi" pitchFamily="2" charset="-79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Guttman Hatzvi" pitchFamily="2" charset="-79"/>
          <a:cs typeface="Guttman Hatzvi" pitchFamily="2" charset="-79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Guttman Hatzvi" pitchFamily="2" charset="-79"/>
          <a:cs typeface="Guttman Hatzvi" pitchFamily="2" charset="-79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7" descr="reka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E77BE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he-IL" sz="1600">
              <a:solidFill>
                <a:prstClr val="black"/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17" name="Text Box 13"/>
          <p:cNvSpPr txBox="1">
            <a:spLocks noChangeArrowheads="1"/>
          </p:cNvSpPr>
          <p:nvPr/>
        </p:nvSpPr>
        <p:spPr bwMode="auto">
          <a:xfrm>
            <a:off x="4103688" y="6376988"/>
            <a:ext cx="10017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600" b="1" dirty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-</a:t>
            </a:r>
            <a:fld id="{52B28790-9A00-4A35-9AA1-6BC64FF3E81A}" type="slidenum">
              <a:rPr lang="he-IL" sz="1600" b="1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pPr algn="ctr" fontAlgn="base">
                <a:spcBef>
                  <a:spcPct val="50000"/>
                </a:spcBef>
                <a:spcAft>
                  <a:spcPct val="0"/>
                </a:spcAft>
                <a:defRPr/>
              </a:pPr>
              <a:t>‹#›</a:t>
            </a:fld>
            <a:r>
              <a:rPr lang="he-IL" sz="1600" b="1" dirty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-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171450" y="6376988"/>
            <a:ext cx="8858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600" b="1" dirty="0" smtClean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שמור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Guttman Hatzvi" pitchFamily="2" charset="-79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214942" y="6376988"/>
            <a:ext cx="3802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he-IL" sz="1600" b="1" dirty="0" smtClean="0">
                <a:solidFill>
                  <a:prstClr val="white"/>
                </a:solidFill>
                <a:latin typeface="Arial" pitchFamily="34" charset="0"/>
                <a:cs typeface="Guttman Hatzvi" pitchFamily="2" charset="-79"/>
              </a:rPr>
              <a:t>שערי סיני</a:t>
            </a:r>
            <a:endParaRPr lang="en-US" sz="1600" b="1" dirty="0">
              <a:solidFill>
                <a:prstClr val="white"/>
              </a:solidFill>
              <a:latin typeface="Arial" pitchFamily="34" charset="0"/>
              <a:cs typeface="Guttman Hatzvi" pitchFamily="2" charset="-79"/>
            </a:endParaRPr>
          </a:p>
        </p:txBody>
      </p:sp>
      <p:pic>
        <p:nvPicPr>
          <p:cNvPr id="2055" name="Picture 2" descr="maltam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72462" y="-1"/>
            <a:ext cx="1071538" cy="1086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תמונה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print"/>
          <a:srcRect l="9077" r="13418"/>
          <a:stretch>
            <a:fillRect/>
          </a:stretch>
        </p:blipFill>
        <p:spPr bwMode="auto">
          <a:xfrm>
            <a:off x="71406" y="71414"/>
            <a:ext cx="928694" cy="930219"/>
          </a:xfrm>
          <a:prstGeom prst="ellipse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2011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</p:sldLayoutIdLst>
  <p:txStyles>
    <p:titleStyle>
      <a:lvl1pPr algn="ctr" rtl="1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28596" y="274638"/>
            <a:ext cx="8215369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סגנון כותרת של תבנית בסיס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</a:p>
        </p:txBody>
      </p:sp>
      <p:sp>
        <p:nvSpPr>
          <p:cNvPr id="32776" name="Base" hidden="1"/>
          <p:cNvSpPr>
            <a:spLocks noChangeArrowheads="1"/>
          </p:cNvSpPr>
          <p:nvPr/>
        </p:nvSpPr>
        <p:spPr bwMode="auto">
          <a:xfrm>
            <a:off x="1524000" y="1397000"/>
            <a:ext cx="60960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80" name="Rectangle 12"/>
          <p:cNvSpPr>
            <a:spLocks noChangeArrowheads="1"/>
          </p:cNvSpPr>
          <p:nvPr/>
        </p:nvSpPr>
        <p:spPr bwMode="auto">
          <a:xfrm>
            <a:off x="0" y="6381750"/>
            <a:ext cx="9144000" cy="3603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e-IL">
              <a:solidFill>
                <a:srgbClr val="000000"/>
              </a:solidFill>
            </a:endParaRPr>
          </a:p>
        </p:txBody>
      </p:sp>
      <p:sp>
        <p:nvSpPr>
          <p:cNvPr id="32778" name="Text Box 10"/>
          <p:cNvSpPr txBox="1">
            <a:spLocks noChangeArrowheads="1"/>
          </p:cNvSpPr>
          <p:nvPr/>
        </p:nvSpPr>
        <p:spPr bwMode="auto">
          <a:xfrm>
            <a:off x="4786314" y="6370638"/>
            <a:ext cx="41782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cs typeface="Guttman Hatzvi" pitchFamily="2" charset="-79"/>
              </a:rPr>
              <a:t>גישה מערכתית לפו"ם אלון – חלק א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32781" name="Text Box 13"/>
          <p:cNvSpPr txBox="1">
            <a:spLocks noChangeArrowheads="1"/>
          </p:cNvSpPr>
          <p:nvPr/>
        </p:nvSpPr>
        <p:spPr bwMode="auto">
          <a:xfrm>
            <a:off x="4243444" y="6408649"/>
            <a:ext cx="6461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fld id="{B2FF98B7-F99B-4CD1-A2D6-BDFE380EE43E}" type="slidenum">
              <a:rPr lang="he-IL" sz="1600" b="1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pPr algn="ctr">
                <a:spcBef>
                  <a:spcPct val="50000"/>
                </a:spcBef>
                <a:defRPr/>
              </a:pPr>
              <a:t>‹#›</a:t>
            </a:fld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06363" y="6370638"/>
            <a:ext cx="12858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he-IL" sz="1600" b="1" dirty="0" smtClean="0">
                <a:solidFill>
                  <a:srgbClr val="FFFFFF"/>
                </a:solidFill>
                <a:latin typeface="Guttman Hatzvi" pitchFamily="2" charset="-79"/>
                <a:cs typeface="Guttman Hatzvi" pitchFamily="2" charset="-79"/>
              </a:rPr>
              <a:t>שמור</a:t>
            </a:r>
            <a:endParaRPr lang="en-US" sz="1600" b="1" dirty="0">
              <a:solidFill>
                <a:srgbClr val="FFFFFF"/>
              </a:solidFill>
              <a:cs typeface="Guttman Hatzvi" pitchFamily="2" charset="-79"/>
            </a:endParaRPr>
          </a:p>
        </p:txBody>
      </p:sp>
      <p:pic>
        <p:nvPicPr>
          <p:cNvPr id="9" name="Picture 9" descr="maltam1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0"/>
            <a:ext cx="84455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836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iming>
    <p:tnLst>
      <p:par>
        <p:cTn id="1" dur="indefinite" restart="never" nodeType="tmRoot"/>
      </p:par>
    </p:tnLst>
  </p:timing>
  <p:txStyles>
    <p:titleStyle>
      <a:lvl1pPr algn="ctr" rtl="1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Guttman Hatzvi" pitchFamily="2" charset="-79"/>
          <a:ea typeface="+mj-ea"/>
          <a:cs typeface="Guttman Hatzvi" pitchFamily="2" charset="-79"/>
        </a:defRPr>
      </a:lvl1pPr>
      <a:lvl2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2pPr>
      <a:lvl3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3pPr>
      <a:lvl4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4pPr>
      <a:lvl5pPr algn="ctr" rtl="1" eaLnBrk="1" fontAlgn="base" hangingPunct="1">
        <a:spcBef>
          <a:spcPct val="0"/>
        </a:spcBef>
        <a:spcAft>
          <a:spcPct val="0"/>
        </a:spcAft>
        <a:defRPr sz="3200">
          <a:solidFill>
            <a:schemeClr val="accent2"/>
          </a:solidFill>
          <a:latin typeface="Guttman Hatzvi" pitchFamily="2" charset="-79"/>
          <a:cs typeface="Guttman Hatzvi" pitchFamily="2" charset="-79"/>
        </a:defRPr>
      </a:lvl5pPr>
      <a:lvl6pPr marL="4572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ctr" rtl="1" eaLnBrk="1" fontAlgn="base" hangingPunct="1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r" rtl="1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Guttman Hatzvi" pitchFamily="2" charset="-79"/>
          <a:ea typeface="+mn-ea"/>
          <a:cs typeface="Guttman Hatzvi" pitchFamily="2" charset="-79"/>
        </a:defRPr>
      </a:lvl1pPr>
      <a:lvl2pPr marL="742950" indent="-285750" algn="r" rtl="1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Guttman Hatzvi" pitchFamily="2" charset="-79"/>
          <a:cs typeface="Guttman Hatzvi" pitchFamily="2" charset="-79"/>
        </a:defRPr>
      </a:lvl2pPr>
      <a:lvl3pPr marL="1143000" indent="-228600" algn="r" rtl="1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Guttman Hatzvi" pitchFamily="2" charset="-79"/>
          <a:cs typeface="Guttman Hatzvi" pitchFamily="2" charset="-79"/>
        </a:defRPr>
      </a:lvl3pPr>
      <a:lvl4pPr marL="1600200" indent="-228600" algn="r" rtl="1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4pPr>
      <a:lvl5pPr marL="2057400" indent="-228600" algn="r" rtl="1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Guttman Hatzvi" pitchFamily="2" charset="-79"/>
          <a:cs typeface="Guttman Hatzvi" pitchFamily="2" charset="-79"/>
        </a:defRPr>
      </a:lvl5pPr>
      <a:lvl6pPr marL="25146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r" rtl="1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e-IL" dirty="0" smtClean="0"/>
              <a:t>מערכת ועיצוב</a:t>
            </a:r>
            <a:endParaRPr lang="he-IL" dirty="0"/>
          </a:p>
        </p:txBody>
      </p:sp>
      <p:sp>
        <p:nvSpPr>
          <p:cNvPr id="4" name="כותרת משנה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e-IL" dirty="0" smtClean="0">
                <a:solidFill>
                  <a:schemeClr val="tx1"/>
                </a:solidFill>
              </a:rPr>
              <a:t>ניתוח אירוע</a:t>
            </a:r>
          </a:p>
          <a:p>
            <a:endParaRPr lang="he-IL" dirty="0">
              <a:solidFill>
                <a:schemeClr val="tx1"/>
              </a:solidFill>
            </a:endParaRPr>
          </a:p>
          <a:p>
            <a:r>
              <a:rPr lang="he-IL" dirty="0" smtClean="0">
                <a:solidFill>
                  <a:schemeClr val="tx1"/>
                </a:solidFill>
              </a:rPr>
              <a:t>תא"ל ערן אורטל</a:t>
            </a:r>
            <a:endParaRPr lang="he-I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5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96"/>
            <a:ext cx="9144000" cy="6100808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1214445" y="5805264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ועדיין...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985765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96"/>
            <a:ext cx="9144000" cy="6100808"/>
          </a:xfrm>
          <a:prstGeom prst="rect">
            <a:avLst/>
          </a:prstGeom>
        </p:spPr>
      </p:pic>
      <p:sp>
        <p:nvSpPr>
          <p:cNvPr id="4" name="מלבן מעוגל 3"/>
          <p:cNvSpPr/>
          <p:nvPr/>
        </p:nvSpPr>
        <p:spPr>
          <a:xfrm>
            <a:off x="1223628" y="2420888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"מה לעזאזל קורה כאן?!"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121405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-459432"/>
            <a:ext cx="6071066" cy="8091594"/>
          </a:xfrm>
          <a:prstGeom prst="rect">
            <a:avLst/>
          </a:prstGeom>
        </p:spPr>
      </p:pic>
      <p:sp>
        <p:nvSpPr>
          <p:cNvPr id="2" name="מלבן מעוגל 1"/>
          <p:cNvSpPr/>
          <p:nvPr/>
        </p:nvSpPr>
        <p:spPr>
          <a:xfrm>
            <a:off x="3107033" y="116632"/>
            <a:ext cx="3240360" cy="64807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מצוינות טקטית (מעשית)...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769750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596"/>
            <a:ext cx="9144000" cy="6100808"/>
          </a:xfrm>
          <a:prstGeom prst="rect">
            <a:avLst/>
          </a:prstGeom>
        </p:spPr>
      </p:pic>
      <p:sp>
        <p:nvSpPr>
          <p:cNvPr id="4" name="מלבן מעוגל 3"/>
          <p:cNvSpPr/>
          <p:nvPr/>
        </p:nvSpPr>
        <p:spPr>
          <a:xfrm>
            <a:off x="1223628" y="2420888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לא מייצרת אופטימיזציה גלובאלית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227755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/>
          <p:nvPr/>
        </p:nvSpPr>
        <p:spPr>
          <a:xfrm>
            <a:off x="1385392" y="378110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 smtClean="0"/>
              <a:t>תסמונת "עוד מאותו הדבר"</a:t>
            </a:r>
            <a:endParaRPr lang="he-IL" sz="20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67744" y="1340768"/>
            <a:ext cx="4932040" cy="3859262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724128" y="4155626"/>
            <a:ext cx="1716415" cy="12895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7" name="מלבן מעוגל 6"/>
          <p:cNvSpPr/>
          <p:nvPr/>
        </p:nvSpPr>
        <p:spPr>
          <a:xfrm>
            <a:off x="1475656" y="5379277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2000" b="1" dirty="0" smtClean="0"/>
              <a:t>עדות ברורה לפתרון שאינו מערכתי היא הצורך ההולך וגדל במנות הולכות וגוברות של אותה התרופה (</a:t>
            </a:r>
            <a:r>
              <a:rPr lang="he-IL" sz="2000" b="1" dirty="0" err="1" smtClean="0"/>
              <a:t>סנג'י</a:t>
            </a:r>
            <a:r>
              <a:rPr lang="he-IL" sz="2000" b="1" dirty="0" smtClean="0"/>
              <a:t>)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28636115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380933">
            <a:off x="3383581" y="2827222"/>
            <a:ext cx="2833117" cy="3706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539283"/>
            <a:ext cx="7772400" cy="1470025"/>
          </a:xfrm>
        </p:spPr>
        <p:txBody>
          <a:bodyPr/>
          <a:lstStyle/>
          <a:p>
            <a:r>
              <a:rPr lang="he-IL" dirty="0" smtClean="0"/>
              <a:t>תחבורה כחקירה מערכתית</a:t>
            </a:r>
            <a:endParaRPr lang="he-IL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1832621"/>
            <a:ext cx="6400800" cy="1752600"/>
          </a:xfrm>
        </p:spPr>
        <p:txBody>
          <a:bodyPr/>
          <a:lstStyle/>
          <a:p>
            <a:r>
              <a:rPr lang="he-IL" b="1" dirty="0" smtClean="0"/>
              <a:t>תהליך עיצוב</a:t>
            </a:r>
            <a:endParaRPr lang="he-IL" b="1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26010">
            <a:off x="861010" y="2378129"/>
            <a:ext cx="2769138" cy="404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3411314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620688"/>
            <a:ext cx="3596799" cy="32403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99118" y="3553271"/>
            <a:ext cx="155844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(דו"ח אדווה 2013)</a:t>
            </a:r>
            <a:endParaRPr lang="he-IL" sz="1400" b="1" dirty="0"/>
          </a:p>
        </p:txBody>
      </p:sp>
      <p:pic>
        <p:nvPicPr>
          <p:cNvPr id="4" name="תמונה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861048"/>
            <a:ext cx="3444796" cy="20882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881028" y="5951214"/>
            <a:ext cx="1539204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(בנק ישראל 2015)</a:t>
            </a:r>
            <a:endParaRPr lang="he-IL" sz="1400" b="1" dirty="0"/>
          </a:p>
        </p:txBody>
      </p:sp>
      <p:sp>
        <p:nvSpPr>
          <p:cNvPr id="6" name="כותרת 5"/>
          <p:cNvSpPr>
            <a:spLocks noGrp="1"/>
          </p:cNvSpPr>
          <p:nvPr>
            <p:ph type="title"/>
          </p:nvPr>
        </p:nvSpPr>
        <p:spPr>
          <a:xfrm>
            <a:off x="428596" y="274638"/>
            <a:ext cx="8215369" cy="490066"/>
          </a:xfrm>
        </p:spPr>
        <p:txBody>
          <a:bodyPr/>
          <a:lstStyle/>
          <a:p>
            <a:r>
              <a:rPr lang="he-IL" dirty="0" smtClean="0"/>
              <a:t>ישראל משקיעה בתשתיות תחבורה (!)</a:t>
            </a:r>
            <a:endParaRPr lang="he-IL" dirty="0"/>
          </a:p>
        </p:txBody>
      </p:sp>
      <p:sp>
        <p:nvSpPr>
          <p:cNvPr id="8" name="מלבן מעוגל 7"/>
          <p:cNvSpPr/>
          <p:nvPr/>
        </p:nvSpPr>
        <p:spPr>
          <a:xfrm>
            <a:off x="539552" y="1546919"/>
            <a:ext cx="4212184" cy="1224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השקעה בתשתיות תחבורה יבשתיות (כבישים ורכבות בעיקר) עומדת על 1% </a:t>
            </a:r>
            <a:r>
              <a:rPr lang="he-IL" b="1" dirty="0" err="1" smtClean="0"/>
              <a:t>מהתמ"ג</a:t>
            </a:r>
            <a:r>
              <a:rPr lang="he-IL" b="1" dirty="0" smtClean="0"/>
              <a:t> בממוצע (ועולה מאז)</a:t>
            </a:r>
          </a:p>
          <a:p>
            <a:pPr algn="ctr"/>
            <a:r>
              <a:rPr lang="he-IL" sz="1200" b="1" dirty="0" smtClean="0"/>
              <a:t>(במקביל לצמיחה יחסית עצומה בתמ"ג הישראלי)</a:t>
            </a:r>
          </a:p>
        </p:txBody>
      </p:sp>
      <p:sp>
        <p:nvSpPr>
          <p:cNvPr id="9" name="מלבן מעוגל 8"/>
          <p:cNvSpPr/>
          <p:nvPr/>
        </p:nvSpPr>
        <p:spPr>
          <a:xfrm>
            <a:off x="647848" y="4293096"/>
            <a:ext cx="4212184" cy="1224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ההשקעה הישראלית בתשתיות תחבורה יבשתיות דומה לממוצע ה-</a:t>
            </a:r>
            <a:r>
              <a:rPr lang="en-US" b="1" dirty="0" smtClean="0"/>
              <a:t>OECD</a:t>
            </a:r>
          </a:p>
          <a:p>
            <a:pPr algn="ctr"/>
            <a:endParaRPr lang="he-IL" sz="1200" b="1" dirty="0" smtClean="0"/>
          </a:p>
          <a:p>
            <a:pPr algn="ctr"/>
            <a:r>
              <a:rPr lang="he-IL" sz="1200" b="1" dirty="0" smtClean="0"/>
              <a:t>(וגבוהה ביחס לרבות מהמדינות שם, שנחשבות לפקוקות פחות)</a:t>
            </a:r>
          </a:p>
        </p:txBody>
      </p:sp>
      <p:sp>
        <p:nvSpPr>
          <p:cNvPr id="7" name="חץ ימינה 6"/>
          <p:cNvSpPr/>
          <p:nvPr/>
        </p:nvSpPr>
        <p:spPr>
          <a:xfrm rot="20543573">
            <a:off x="7103953" y="1701500"/>
            <a:ext cx="946327" cy="2237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 ימינה 10"/>
          <p:cNvSpPr/>
          <p:nvPr/>
        </p:nvSpPr>
        <p:spPr>
          <a:xfrm rot="6929187">
            <a:off x="6356290" y="4679410"/>
            <a:ext cx="358960" cy="22373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b="1"/>
          </a:p>
        </p:txBody>
      </p:sp>
    </p:spTree>
    <p:extLst>
      <p:ext uri="{BB962C8B-B14F-4D97-AF65-F5344CB8AC3E}">
        <p14:creationId xmlns:p14="http://schemas.microsoft.com/office/powerpoint/2010/main" val="376269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2"/>
          <a:srcRect l="8342" t="3599" r="22989" b="6402"/>
          <a:stretch/>
        </p:blipFill>
        <p:spPr>
          <a:xfrm>
            <a:off x="4924084" y="3861048"/>
            <a:ext cx="4138628" cy="29009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3"/>
          <a:srcRect l="5861" r="22350" b="6293"/>
          <a:stretch/>
        </p:blipFill>
        <p:spPr>
          <a:xfrm>
            <a:off x="4924084" y="774284"/>
            <a:ext cx="4138627" cy="3010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1187624" y="1927526"/>
            <a:ext cx="3571505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smtClean="0"/>
              <a:t>צפיפות כלי-רכב לק"מ </a:t>
            </a:r>
          </a:p>
          <a:p>
            <a:r>
              <a:rPr lang="he-IL" sz="2000" b="1" dirty="0" smtClean="0"/>
              <a:t>(פי 3 ממוצע </a:t>
            </a:r>
            <a:r>
              <a:rPr lang="en-US" sz="2000" b="1" dirty="0" smtClean="0"/>
              <a:t>OECD</a:t>
            </a:r>
            <a:r>
              <a:rPr lang="he-IL" sz="2000" b="1" dirty="0" smtClean="0"/>
              <a:t>, פי שניים מהבאה בתור: ספרד)</a:t>
            </a:r>
            <a:endParaRPr lang="he-IL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4293096"/>
            <a:ext cx="4384532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u="sng" dirty="0" smtClean="0"/>
              <a:t>מגמות:</a:t>
            </a:r>
          </a:p>
          <a:p>
            <a:r>
              <a:rPr lang="he-IL" b="1" dirty="0" smtClean="0"/>
              <a:t>קצב גידול התשתית רחוק מקצב הגידול בנפח התחבורה</a:t>
            </a:r>
          </a:p>
          <a:p>
            <a:r>
              <a:rPr lang="he-IL" b="1" dirty="0" smtClean="0"/>
              <a:t>(אם נניח שילוש ברוחב הכבישים, עדיין גידול של פי-שניים בצפיפות לאורך זמן)</a:t>
            </a:r>
            <a:endParaRPr lang="he-IL" b="1" dirty="0"/>
          </a:p>
        </p:txBody>
      </p:sp>
      <p:sp>
        <p:nvSpPr>
          <p:cNvPr id="10" name="כותרת 9"/>
          <p:cNvSpPr>
            <a:spLocks noGrp="1"/>
          </p:cNvSpPr>
          <p:nvPr>
            <p:ph type="title"/>
          </p:nvPr>
        </p:nvSpPr>
        <p:spPr>
          <a:xfrm>
            <a:off x="847342" y="95160"/>
            <a:ext cx="8215369" cy="499646"/>
          </a:xfrm>
        </p:spPr>
        <p:txBody>
          <a:bodyPr/>
          <a:lstStyle/>
          <a:p>
            <a:r>
              <a:rPr lang="he-IL" dirty="0" smtClean="0"/>
              <a:t>למרות השקעה משמעותית, כבישי ישראל צפופים</a:t>
            </a:r>
            <a:endParaRPr lang="he-IL" dirty="0"/>
          </a:p>
        </p:txBody>
      </p:sp>
      <p:sp>
        <p:nvSpPr>
          <p:cNvPr id="12" name="TextBox 11"/>
          <p:cNvSpPr txBox="1"/>
          <p:nvPr/>
        </p:nvSpPr>
        <p:spPr>
          <a:xfrm>
            <a:off x="7732065" y="799395"/>
            <a:ext cx="1316386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(טרכטנברג 2018)</a:t>
            </a:r>
            <a:endParaRPr lang="he-IL" sz="12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01985" y="4270226"/>
            <a:ext cx="1316386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(טרכטנברג 2018)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30613616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27822" y="225008"/>
            <a:ext cx="7743804" cy="738400"/>
          </a:xfrm>
        </p:spPr>
        <p:txBody>
          <a:bodyPr/>
          <a:lstStyle/>
          <a:p>
            <a:r>
              <a:rPr lang="he-IL" sz="2400" dirty="0" smtClean="0"/>
              <a:t>השקעה (גוברת) ברכבות ואוטובוסים לא משנה את מגמת העדפת הרכב הפרטי</a:t>
            </a:r>
            <a:endParaRPr lang="he-IL" sz="240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442026" y="5279505"/>
            <a:ext cx="8229600" cy="1014726"/>
          </a:xfrm>
        </p:spPr>
        <p:txBody>
          <a:bodyPr/>
          <a:lstStyle/>
          <a:p>
            <a:pPr marL="0" indent="0">
              <a:buNone/>
            </a:pPr>
            <a:r>
              <a:rPr lang="he-IL" b="1" dirty="0" smtClean="0"/>
              <a:t>בערים מרכזיות בעולם מגמת השימוש בתחבורה עולה בעוד מגמת הרכב הפרטי יורדת. </a:t>
            </a:r>
          </a:p>
          <a:p>
            <a:pPr marL="0" indent="0">
              <a:buNone/>
            </a:pPr>
            <a:r>
              <a:rPr lang="he-IL" b="1" dirty="0" smtClean="0">
                <a:solidFill>
                  <a:srgbClr val="C00000"/>
                </a:solidFill>
              </a:rPr>
              <a:t>במטרופולין תל-אביב – המגמה הפוכה.</a:t>
            </a:r>
            <a:endParaRPr lang="he-IL" b="1" dirty="0">
              <a:solidFill>
                <a:srgbClr val="C00000"/>
              </a:solidFill>
            </a:endParaRPr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576" y="1396217"/>
            <a:ext cx="8283104" cy="3883288"/>
          </a:xfrm>
          <a:prstGeom prst="rect">
            <a:avLst/>
          </a:prstGeom>
        </p:spPr>
      </p:pic>
      <p:sp>
        <p:nvSpPr>
          <p:cNvPr id="5" name="חץ ימינה 4"/>
          <p:cNvSpPr/>
          <p:nvPr/>
        </p:nvSpPr>
        <p:spPr>
          <a:xfrm rot="9430033">
            <a:off x="6254868" y="3752508"/>
            <a:ext cx="533644" cy="3091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חץ ימינה 5"/>
          <p:cNvSpPr/>
          <p:nvPr/>
        </p:nvSpPr>
        <p:spPr>
          <a:xfrm rot="12578714">
            <a:off x="6287048" y="4061648"/>
            <a:ext cx="533644" cy="3091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" name="חץ ימינה 6"/>
          <p:cNvSpPr/>
          <p:nvPr/>
        </p:nvSpPr>
        <p:spPr>
          <a:xfrm rot="9430033">
            <a:off x="4929002" y="3752508"/>
            <a:ext cx="533644" cy="3091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חץ ימינה 7"/>
          <p:cNvSpPr/>
          <p:nvPr/>
        </p:nvSpPr>
        <p:spPr>
          <a:xfrm rot="12578714">
            <a:off x="4961182" y="4061648"/>
            <a:ext cx="533644" cy="309169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חץ ימינה 8"/>
          <p:cNvSpPr/>
          <p:nvPr/>
        </p:nvSpPr>
        <p:spPr>
          <a:xfrm rot="13040228">
            <a:off x="3654267" y="3713782"/>
            <a:ext cx="533644" cy="309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חץ ימינה 9"/>
          <p:cNvSpPr/>
          <p:nvPr/>
        </p:nvSpPr>
        <p:spPr>
          <a:xfrm rot="7379316">
            <a:off x="3685230" y="4021753"/>
            <a:ext cx="533644" cy="309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1" name="חץ ימינה 10"/>
          <p:cNvSpPr/>
          <p:nvPr/>
        </p:nvSpPr>
        <p:spPr>
          <a:xfrm rot="13040228">
            <a:off x="2411549" y="3649808"/>
            <a:ext cx="533644" cy="309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חץ ימינה 11"/>
          <p:cNvSpPr/>
          <p:nvPr/>
        </p:nvSpPr>
        <p:spPr>
          <a:xfrm rot="10976239">
            <a:off x="2391875" y="4168816"/>
            <a:ext cx="466425" cy="30199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חץ ימינה 12"/>
          <p:cNvSpPr/>
          <p:nvPr/>
        </p:nvSpPr>
        <p:spPr>
          <a:xfrm rot="13040228">
            <a:off x="1050291" y="3701350"/>
            <a:ext cx="533644" cy="309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חץ ימינה 13"/>
          <p:cNvSpPr/>
          <p:nvPr/>
        </p:nvSpPr>
        <p:spPr>
          <a:xfrm rot="7379316">
            <a:off x="1081254" y="4009321"/>
            <a:ext cx="533644" cy="30916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5" name="TextBox 14"/>
          <p:cNvSpPr txBox="1"/>
          <p:nvPr/>
        </p:nvSpPr>
        <p:spPr>
          <a:xfrm>
            <a:off x="7585560" y="1080972"/>
            <a:ext cx="155844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(דו"ח אדווה 2013)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2558198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צפיפות יתר גורמת לשיתוק תחבורה</a:t>
            </a:r>
            <a:br>
              <a:rPr lang="he-IL" dirty="0" smtClean="0"/>
            </a:br>
            <a:r>
              <a:rPr lang="he-IL" dirty="0" smtClean="0"/>
              <a:t>(גודש כבישים אינו תופעה ליניארית)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l="9324" r="15276"/>
          <a:stretch/>
        </p:blipFill>
        <p:spPr>
          <a:xfrm>
            <a:off x="3491880" y="1613148"/>
            <a:ext cx="5472608" cy="42291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TextBox 4"/>
          <p:cNvSpPr txBox="1"/>
          <p:nvPr/>
        </p:nvSpPr>
        <p:spPr>
          <a:xfrm>
            <a:off x="7127742" y="5849218"/>
            <a:ext cx="1697902" cy="338554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600" b="1" dirty="0" smtClean="0"/>
              <a:t>(טרכטנברג 2018)</a:t>
            </a:r>
            <a:endParaRPr lang="he-IL" sz="1600" b="1" dirty="0"/>
          </a:p>
        </p:txBody>
      </p:sp>
      <p:sp>
        <p:nvSpPr>
          <p:cNvPr id="6" name="מלבן מעוגל 5"/>
          <p:cNvSpPr/>
          <p:nvPr/>
        </p:nvSpPr>
        <p:spPr>
          <a:xfrm>
            <a:off x="179512" y="2567037"/>
            <a:ext cx="3173524" cy="129614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u="sng" dirty="0" smtClean="0"/>
              <a:t>נתיבי איילון:</a:t>
            </a:r>
          </a:p>
          <a:p>
            <a:pPr algn="ctr"/>
            <a:r>
              <a:rPr lang="he-IL" sz="1400" b="1" dirty="0" smtClean="0"/>
              <a:t>קיבולת (1) – 2000 רכבים לשעה</a:t>
            </a:r>
          </a:p>
          <a:p>
            <a:pPr algn="ctr"/>
            <a:r>
              <a:rPr lang="he-IL" sz="1400" b="1" dirty="0" smtClean="0"/>
              <a:t>עד 1800 רכבים – מהירות אופטימלית</a:t>
            </a:r>
          </a:p>
          <a:p>
            <a:pPr algn="ctr"/>
            <a:r>
              <a:rPr lang="he-IL" sz="1400" b="1" dirty="0" smtClean="0"/>
              <a:t>יותר – דעיכה דרמטית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3379353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552540" y="414387"/>
            <a:ext cx="6215106" cy="5786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7" name="טרפז 6"/>
          <p:cNvSpPr/>
          <p:nvPr/>
        </p:nvSpPr>
        <p:spPr>
          <a:xfrm rot="10800000">
            <a:off x="2571736" y="1428736"/>
            <a:ext cx="4500594" cy="2571768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5306791" y="1643050"/>
            <a:ext cx="1479787" cy="90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מערכת עבר - מורשת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2857488" y="1643050"/>
            <a:ext cx="1479787" cy="90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מערכת נוכחית -  מתהווה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0" name="מלבן מעוגל 9"/>
          <p:cNvSpPr/>
          <p:nvPr/>
        </p:nvSpPr>
        <p:spPr>
          <a:xfrm>
            <a:off x="4071934" y="2428868"/>
            <a:ext cx="1479787" cy="90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מערכת עתידית - </a:t>
            </a:r>
          </a:p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רצויה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12" name="מחבר חץ ישר 11"/>
          <p:cNvCxnSpPr/>
          <p:nvPr/>
        </p:nvCxnSpPr>
        <p:spPr>
          <a:xfrm>
            <a:off x="4357686" y="1857364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0" y="1363199"/>
            <a:ext cx="57150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rIns="0" rtlCol="1">
            <a:spAutoFit/>
          </a:bodyPr>
          <a:lstStyle/>
          <a:p>
            <a:pPr algn="ctr"/>
            <a:r>
              <a:rPr lang="he-IL" sz="12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זיהוי פער רלוונטיות (היסט)</a:t>
            </a:r>
            <a:endParaRPr lang="he-IL" sz="1200" b="1" dirty="0">
              <a:solidFill>
                <a:srgbClr val="C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4515" y="2059226"/>
            <a:ext cx="57150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rIns="0" rtlCol="1">
            <a:spAutoFit/>
          </a:bodyPr>
          <a:lstStyle/>
          <a:p>
            <a:pPr algn="ctr"/>
            <a:r>
              <a:rPr lang="he-IL" sz="12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זיהוי פוטנציאל</a:t>
            </a:r>
            <a:endParaRPr lang="he-IL" sz="1200" b="1" dirty="0">
              <a:solidFill>
                <a:srgbClr val="C00000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15" name="מחבר חץ ישר 14"/>
          <p:cNvCxnSpPr/>
          <p:nvPr/>
        </p:nvCxnSpPr>
        <p:spPr>
          <a:xfrm>
            <a:off x="4357686" y="2071678"/>
            <a:ext cx="357190" cy="28575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16"/>
          <p:cNvCxnSpPr/>
          <p:nvPr/>
        </p:nvCxnSpPr>
        <p:spPr>
          <a:xfrm rot="10800000" flipV="1">
            <a:off x="4929190" y="2071678"/>
            <a:ext cx="357190" cy="28575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מלבן מעוגל 21"/>
          <p:cNvSpPr/>
          <p:nvPr/>
        </p:nvSpPr>
        <p:spPr>
          <a:xfrm>
            <a:off x="3286116" y="3429000"/>
            <a:ext cx="3071834" cy="4721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אסטרטגיה הראשונית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3" name="משולש שווה שוקיים 22"/>
          <p:cNvSpPr/>
          <p:nvPr/>
        </p:nvSpPr>
        <p:spPr>
          <a:xfrm>
            <a:off x="2750315" y="3841463"/>
            <a:ext cx="4143404" cy="78581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6797" y="4143380"/>
            <a:ext cx="72327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הנגדה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5" name="משולש שווה שוקיים 24"/>
          <p:cNvSpPr/>
          <p:nvPr/>
        </p:nvSpPr>
        <p:spPr>
          <a:xfrm rot="10800000">
            <a:off x="2742036" y="4587984"/>
            <a:ext cx="4115979" cy="626966"/>
          </a:xfrm>
          <a:prstGeom prst="triangle">
            <a:avLst>
              <a:gd name="adj" fmla="val 5020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6" name="TextBox 33"/>
          <p:cNvSpPr txBox="1"/>
          <p:nvPr/>
        </p:nvSpPr>
        <p:spPr>
          <a:xfrm>
            <a:off x="3714744" y="4572008"/>
            <a:ext cx="2143172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אסטרטגיה מכוננת</a:t>
            </a:r>
          </a:p>
          <a:p>
            <a:pPr algn="ctr"/>
            <a:r>
              <a:rPr lang="he-IL" sz="1400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היגיון אסטרטגי</a:t>
            </a:r>
          </a:p>
          <a:p>
            <a:pPr algn="ctr"/>
            <a:endParaRPr lang="he-IL" b="1" dirty="0" smtClean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28" name="מחבר ישר 27"/>
          <p:cNvCxnSpPr>
            <a:stCxn id="25" idx="2"/>
          </p:cNvCxnSpPr>
          <p:nvPr/>
        </p:nvCxnSpPr>
        <p:spPr>
          <a:xfrm rot="16200000" flipH="1">
            <a:off x="6520239" y="4925759"/>
            <a:ext cx="715537" cy="399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rot="16200000" flipH="1">
            <a:off x="2388085" y="4940984"/>
            <a:ext cx="715536" cy="125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2755772" y="5303520"/>
            <a:ext cx="2020824" cy="768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 ישר 31"/>
          <p:cNvCxnSpPr/>
          <p:nvPr/>
        </p:nvCxnSpPr>
        <p:spPr>
          <a:xfrm rot="10800000" flipV="1">
            <a:off x="4785740" y="5303520"/>
            <a:ext cx="2121408" cy="7589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קבוצה 13"/>
          <p:cNvGrpSpPr/>
          <p:nvPr/>
        </p:nvGrpSpPr>
        <p:grpSpPr>
          <a:xfrm>
            <a:off x="3152157" y="5272670"/>
            <a:ext cx="3196844" cy="1008753"/>
            <a:chOff x="-636181" y="5530694"/>
            <a:chExt cx="3196844" cy="1008753"/>
          </a:xfrm>
        </p:grpSpPr>
        <p:sp>
          <p:nvSpPr>
            <p:cNvPr id="11" name="משולש שווה שוקיים 10"/>
            <p:cNvSpPr/>
            <p:nvPr/>
          </p:nvSpPr>
          <p:spPr>
            <a:xfrm rot="10800000">
              <a:off x="-636181" y="5530694"/>
              <a:ext cx="3196844" cy="100875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9" name="TextBox 82"/>
            <p:cNvSpPr txBox="1"/>
            <p:nvPr/>
          </p:nvSpPr>
          <p:spPr>
            <a:xfrm>
              <a:off x="-476220" y="5558696"/>
              <a:ext cx="2928958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b="1" dirty="0" smtClean="0">
                  <a:solidFill>
                    <a:srgbClr val="3F3F3F"/>
                  </a:solidFill>
                  <a:latin typeface="David" pitchFamily="34" charset="-79"/>
                  <a:cs typeface="David" pitchFamily="34" charset="-79"/>
                </a:rPr>
                <a:t>צורה אופרטיבית</a:t>
              </a:r>
            </a:p>
            <a:p>
              <a:pPr algn="ctr"/>
              <a:r>
                <a:rPr lang="he-IL" sz="1200" b="1" dirty="0" smtClean="0">
                  <a:solidFill>
                    <a:srgbClr val="3F3F3F"/>
                  </a:solidFill>
                  <a:latin typeface="David" pitchFamily="34" charset="-79"/>
                  <a:cs typeface="David" pitchFamily="34" charset="-79"/>
                </a:rPr>
                <a:t>מערכת מבצעים</a:t>
              </a:r>
            </a:p>
          </p:txBody>
        </p:sp>
      </p:grpSp>
      <p:sp>
        <p:nvSpPr>
          <p:cNvPr id="55" name="סוגר מרובע שמאלי 54"/>
          <p:cNvSpPr/>
          <p:nvPr/>
        </p:nvSpPr>
        <p:spPr>
          <a:xfrm rot="5400000">
            <a:off x="2238475" y="761864"/>
            <a:ext cx="5095675" cy="5143536"/>
          </a:xfrm>
          <a:prstGeom prst="leftBracke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>
              <a:solidFill>
                <a:srgbClr val="3F3F3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70738"/>
            <a:ext cx="15888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1">
            <a:spAutoFit/>
          </a:bodyPr>
          <a:lstStyle/>
          <a:p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הבניית הלמידה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1" name="TextBox 34"/>
          <p:cNvSpPr txBox="1"/>
          <p:nvPr/>
        </p:nvSpPr>
        <p:spPr>
          <a:xfrm>
            <a:off x="3857620" y="0"/>
            <a:ext cx="17859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400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תהליך העיצוב </a:t>
            </a:r>
          </a:p>
        </p:txBody>
      </p:sp>
      <p:cxnSp>
        <p:nvCxnSpPr>
          <p:cNvPr id="54" name="מחבר חץ ישר 53"/>
          <p:cNvCxnSpPr/>
          <p:nvPr/>
        </p:nvCxnSpPr>
        <p:spPr>
          <a:xfrm rot="10800000">
            <a:off x="3161107" y="6072206"/>
            <a:ext cx="785818" cy="714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2</a:t>
            </a:fld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13" name="חץ למטה 12"/>
          <p:cNvSpPr/>
          <p:nvPr/>
        </p:nvSpPr>
        <p:spPr>
          <a:xfrm>
            <a:off x="3730266" y="6419684"/>
            <a:ext cx="1709409" cy="376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0" name="TextBox 34"/>
          <p:cNvSpPr txBox="1"/>
          <p:nvPr/>
        </p:nvSpPr>
        <p:spPr>
          <a:xfrm>
            <a:off x="3692011" y="6361981"/>
            <a:ext cx="17859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solidFill>
                  <a:srgbClr val="333399"/>
                </a:solidFill>
                <a:latin typeface="David" pitchFamily="34" charset="-79"/>
                <a:cs typeface="David" pitchFamily="34" charset="-79"/>
              </a:rPr>
              <a:t>תכנון</a:t>
            </a:r>
            <a:endParaRPr lang="he-IL" sz="1100" b="1" dirty="0">
              <a:solidFill>
                <a:srgbClr val="333399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981804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5E13D1-3F19-4C67-99A6-C56CB284CD69}" type="slidenum">
              <a:rPr lang="he-IL" smtClean="0"/>
              <a:pPr>
                <a:defRPr/>
              </a:pPr>
              <a:t>20</a:t>
            </a:fld>
            <a:endParaRPr lang="en-US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6530785"/>
              </p:ext>
            </p:extLst>
          </p:nvPr>
        </p:nvGraphicFramePr>
        <p:xfrm>
          <a:off x="611560" y="1860550"/>
          <a:ext cx="7467600" cy="4495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31160" y="4651464"/>
            <a:ext cx="220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2000" b="1" dirty="0" smtClean="0">
                <a:solidFill>
                  <a:srgbClr val="9BBB59">
                    <a:lumMod val="50000"/>
                  </a:srgbClr>
                </a:solidFill>
                <a:latin typeface="Tahoma" pitchFamily="34" charset="0"/>
              </a:rPr>
              <a:t>אורך כבישים</a:t>
            </a:r>
            <a:endParaRPr lang="en-US" sz="2000" b="1" dirty="0">
              <a:solidFill>
                <a:srgbClr val="9BBB59">
                  <a:lumMod val="50000"/>
                </a:srgbClr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31160" y="2682949"/>
            <a:ext cx="175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2000" b="1" dirty="0" smtClean="0">
                <a:solidFill>
                  <a:srgbClr val="4F81BD">
                    <a:lumMod val="75000"/>
                  </a:srgbClr>
                </a:solidFill>
                <a:latin typeface="Tahoma" pitchFamily="34" charset="0"/>
              </a:rPr>
              <a:t>מס' כלי רכב</a:t>
            </a:r>
            <a:endParaRPr lang="en-US" sz="2000" b="1" dirty="0">
              <a:solidFill>
                <a:srgbClr val="4F81BD">
                  <a:lumMod val="75000"/>
                </a:srgbClr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93260" y="3194223"/>
            <a:ext cx="114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2000" b="1" dirty="0" smtClean="0">
                <a:solidFill>
                  <a:srgbClr val="C00000"/>
                </a:solidFill>
                <a:latin typeface="Tahoma" pitchFamily="34" charset="0"/>
              </a:rPr>
              <a:t>נסועה </a:t>
            </a:r>
            <a:endParaRPr lang="en-US" sz="2000" b="1" dirty="0">
              <a:solidFill>
                <a:srgbClr val="C0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457200" y="92076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914400" lvl="1" indent="-457200" fontAlgn="base">
              <a:lnSpc>
                <a:spcPts val="27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/>
            </a:pPr>
            <a:r>
              <a:rPr lang="he-IL" sz="2400" b="1" dirty="0" smtClean="0">
                <a:solidFill>
                  <a:srgbClr val="4F81BD">
                    <a:lumMod val="75000"/>
                  </a:srgbClr>
                </a:solidFill>
                <a:latin typeface="Tahoma" pitchFamily="34" charset="0"/>
              </a:rPr>
              <a:t>ישראל "מתפקקת":</a:t>
            </a:r>
          </a:p>
          <a:p>
            <a:pPr marL="914400" lvl="1" indent="-457200" fontAlgn="base">
              <a:lnSpc>
                <a:spcPts val="2700"/>
              </a:lnSpc>
              <a:spcBef>
                <a:spcPts val="600"/>
              </a:spcBef>
              <a:spcAft>
                <a:spcPct val="0"/>
              </a:spcAft>
              <a:buSzPct val="80000"/>
              <a:buFont typeface="Wingdings" pitchFamily="2" charset="2"/>
              <a:buNone/>
              <a:defRPr/>
            </a:pPr>
            <a:r>
              <a:rPr lang="he-IL" sz="2600" b="1" dirty="0" smtClean="0">
                <a:solidFill>
                  <a:srgbClr val="4F81BD">
                    <a:lumMod val="75000"/>
                  </a:srgbClr>
                </a:solidFill>
                <a:latin typeface="Tahoma" pitchFamily="34" charset="0"/>
              </a:rPr>
              <a:t>		מגמות דטרמיניסטיות – בהכרח הרעה!</a:t>
            </a:r>
            <a:endParaRPr lang="he-IL" sz="2600" b="1" dirty="0">
              <a:solidFill>
                <a:srgbClr val="4F81BD">
                  <a:lumMod val="75000"/>
                </a:srgbClr>
              </a:solidFill>
              <a:latin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360" y="1444908"/>
            <a:ext cx="144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400" b="1" dirty="0" smtClean="0">
                <a:solidFill>
                  <a:srgbClr val="1F497D"/>
                </a:solidFill>
                <a:latin typeface="Tahoma" pitchFamily="34" charset="0"/>
              </a:rPr>
              <a:t>אינדקס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e-IL" sz="1400" b="1" dirty="0" smtClean="0">
                <a:solidFill>
                  <a:srgbClr val="1F497D"/>
                </a:solidFill>
                <a:latin typeface="Tahoma" pitchFamily="34" charset="0"/>
              </a:rPr>
              <a:t>1970=100</a:t>
            </a:r>
            <a:endParaRPr lang="en-US" sz="1400" b="1" dirty="0">
              <a:solidFill>
                <a:srgbClr val="1F497D"/>
              </a:solidFill>
              <a:latin typeface="Tahoma" pitchFamily="34" charset="0"/>
              <a:cs typeface="Arial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80578" y="1638334"/>
            <a:ext cx="731982" cy="3445543"/>
            <a:chOff x="8031018" y="1330270"/>
            <a:chExt cx="731982" cy="3445543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8077200" y="1330270"/>
              <a:ext cx="609600" cy="443472"/>
            </a:xfrm>
            <a:prstGeom prst="straightConnector1">
              <a:avLst/>
            </a:prstGeom>
            <a:ln w="44450">
              <a:solidFill>
                <a:schemeClr val="tx2">
                  <a:lumMod val="75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8031018" y="2249936"/>
              <a:ext cx="731982" cy="290956"/>
            </a:xfrm>
            <a:prstGeom prst="straightConnector1">
              <a:avLst/>
            </a:prstGeom>
            <a:ln w="44450">
              <a:solidFill>
                <a:srgbClr val="C00000"/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flipV="1">
              <a:off x="8049491" y="4648200"/>
              <a:ext cx="637309" cy="127613"/>
            </a:xfrm>
            <a:prstGeom prst="straightConnector1">
              <a:avLst/>
            </a:prstGeom>
            <a:ln w="44450">
              <a:solidFill>
                <a:schemeClr val="accent3">
                  <a:lumMod val="50000"/>
                </a:schemeClr>
              </a:solidFill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7698160" y="1384356"/>
            <a:ext cx="1143000" cy="4349556"/>
          </a:xfrm>
          <a:prstGeom prst="ellipse">
            <a:avLst/>
          </a:prstGeom>
          <a:solidFill>
            <a:srgbClr val="FF000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2000" b="1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37132" y="4056436"/>
            <a:ext cx="2122055" cy="64633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he-IL" b="1" dirty="0" smtClean="0">
                <a:solidFill>
                  <a:prstClr val="white"/>
                </a:solidFill>
                <a:latin typeface="Tahoma" pitchFamily="34" charset="0"/>
              </a:rPr>
              <a:t>אין הרבה יותר  שטחים לכבישים! </a:t>
            </a:r>
            <a:endParaRPr lang="en-US" b="1" dirty="0">
              <a:solidFill>
                <a:prstClr val="white"/>
              </a:solidFill>
              <a:latin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934477" y="6264192"/>
            <a:ext cx="1798890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(טרכטנברג 2018)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122073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197" y="252190"/>
            <a:ext cx="8215369" cy="922114"/>
          </a:xfrm>
        </p:spPr>
        <p:txBody>
          <a:bodyPr/>
          <a:lstStyle/>
          <a:p>
            <a:r>
              <a:rPr lang="he-IL" sz="3200" dirty="0" smtClean="0"/>
              <a:t>לא רק בכבישים, גם הרכבת מתפקקת</a:t>
            </a:r>
            <a:endParaRPr lang="he-IL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5730238" y="1180034"/>
            <a:ext cx="295232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/>
              <a:t>הגידול במסילות וברכבות אינו משיג את הגידול בנסיעות</a:t>
            </a:r>
            <a:endParaRPr lang="he-IL" sz="2400" b="1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920" y="3717032"/>
            <a:ext cx="5162550" cy="3000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830" y="1196752"/>
            <a:ext cx="4876666" cy="3000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1" name="TextBox 10"/>
          <p:cNvSpPr txBox="1"/>
          <p:nvPr/>
        </p:nvSpPr>
        <p:spPr>
          <a:xfrm>
            <a:off x="187920" y="4247753"/>
            <a:ext cx="3591991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600" dirty="0" smtClean="0"/>
              <a:t>הגידול בנסיעות לעומת גידול ברכבות</a:t>
            </a:r>
          </a:p>
          <a:p>
            <a:r>
              <a:rPr lang="he-IL" sz="1600" dirty="0" smtClean="0"/>
              <a:t>(</a:t>
            </a:r>
            <a:r>
              <a:rPr lang="he-IL" sz="1600" dirty="0" err="1" smtClean="0"/>
              <a:t>דמרקר</a:t>
            </a:r>
            <a:r>
              <a:rPr lang="he-IL" sz="1600" dirty="0" smtClean="0"/>
              <a:t> נוב' 18)</a:t>
            </a:r>
            <a:endParaRPr lang="he-IL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379280" y="3171364"/>
            <a:ext cx="365424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גידול נסיעות בפועל ביחס לתחזית הגידול</a:t>
            </a:r>
          </a:p>
          <a:p>
            <a:r>
              <a:rPr lang="he-IL" sz="1400" dirty="0" smtClean="0"/>
              <a:t>(</a:t>
            </a:r>
            <a:r>
              <a:rPr lang="he-IL" sz="1400" dirty="0" err="1" smtClean="0"/>
              <a:t>דמרקר</a:t>
            </a:r>
            <a:r>
              <a:rPr lang="he-IL" sz="1400" dirty="0" smtClean="0"/>
              <a:t> נוב' 18)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151527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מעוגל 1"/>
          <p:cNvSpPr/>
          <p:nvPr/>
        </p:nvSpPr>
        <p:spPr>
          <a:xfrm>
            <a:off x="1907704" y="2060848"/>
            <a:ext cx="5256584" cy="158417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למה זה ק</a:t>
            </a:r>
            <a:r>
              <a:rPr lang="he-IL" sz="3200" b="1" dirty="0"/>
              <a:t>ו</a:t>
            </a:r>
            <a:r>
              <a:rPr lang="he-IL" sz="3200" b="1" dirty="0" smtClean="0"/>
              <a:t>רה?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873701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67544" y="5394449"/>
            <a:ext cx="8215369" cy="754707"/>
          </a:xfrm>
        </p:spPr>
        <p:txBody>
          <a:bodyPr/>
          <a:lstStyle/>
          <a:p>
            <a:r>
              <a:rPr lang="he-IL" sz="2000" dirty="0" smtClean="0"/>
              <a:t>מערכת </a:t>
            </a:r>
            <a:r>
              <a:rPr lang="he-IL" sz="2000" u="sng" dirty="0" smtClean="0"/>
              <a:t>מסברת</a:t>
            </a:r>
            <a:r>
              <a:rPr lang="he-IL" sz="2000" dirty="0" smtClean="0"/>
              <a:t> – מערכת תיאורטית שתסביר לי מה קורה כאן</a:t>
            </a:r>
            <a:endParaRPr lang="he-IL" sz="2000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 rotWithShape="1">
          <a:blip r:embed="rId2"/>
          <a:srcRect l="11597" r="7951"/>
          <a:stretch/>
        </p:blipFill>
        <p:spPr>
          <a:xfrm>
            <a:off x="1752817" y="1451174"/>
            <a:ext cx="5566358" cy="38884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מלבן מעוגל 4"/>
          <p:cNvSpPr/>
          <p:nvPr/>
        </p:nvSpPr>
        <p:spPr>
          <a:xfrm>
            <a:off x="3008951" y="2276872"/>
            <a:ext cx="2808312" cy="571202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 למרות השקעה עצומה בתשתיות</a:t>
            </a:r>
            <a:endParaRPr lang="he-IL" sz="1400" b="1" dirty="0"/>
          </a:p>
        </p:txBody>
      </p:sp>
      <p:sp>
        <p:nvSpPr>
          <p:cNvPr id="6" name="מלבן מעוגל 5"/>
          <p:cNvSpPr/>
          <p:nvPr/>
        </p:nvSpPr>
        <p:spPr>
          <a:xfrm>
            <a:off x="1784815" y="299555"/>
            <a:ext cx="5256584" cy="72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/>
              <a:t>מה קורה כאן?</a:t>
            </a:r>
            <a:endParaRPr lang="he-IL" sz="3200" b="1" dirty="0"/>
          </a:p>
        </p:txBody>
      </p:sp>
    </p:spTree>
    <p:extLst>
      <p:ext uri="{BB962C8B-B14F-4D97-AF65-F5344CB8AC3E}">
        <p14:creationId xmlns:p14="http://schemas.microsoft.com/office/powerpoint/2010/main" val="31214268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-23741"/>
            <a:ext cx="9144000" cy="688174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117582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1"/>
            <a:ext cx="9144000" cy="6883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130742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1"/>
            <a:ext cx="9144000" cy="68839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  <p:sp>
        <p:nvSpPr>
          <p:cNvPr id="12" name="מלבן מעוגל 11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cxnSp>
        <p:nvCxnSpPr>
          <p:cNvPr id="14" name="מחבר חץ ישר 13"/>
          <p:cNvCxnSpPr>
            <a:stCxn id="12" idx="1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cxnSp>
        <p:nvCxnSpPr>
          <p:cNvPr id="16" name="מחבר חץ ישר 15"/>
          <p:cNvCxnSpPr>
            <a:stCxn id="12" idx="2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מלבן 17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74992" y="1451977"/>
            <a:ext cx="1803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11% מהכנסות המדינה (!)</a:t>
            </a:r>
          </a:p>
          <a:p>
            <a:r>
              <a:rPr lang="he-IL" sz="1200" b="1" dirty="0" smtClean="0"/>
              <a:t>40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 (מרכב)</a:t>
            </a:r>
            <a:endParaRPr lang="he-IL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58750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-3884"/>
            <a:ext cx="9144000" cy="686188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  <p:sp>
        <p:nvSpPr>
          <p:cNvPr id="12" name="מלבן מעוגל 11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cxnSp>
        <p:nvCxnSpPr>
          <p:cNvPr id="14" name="מחבר חץ ישר 13"/>
          <p:cNvCxnSpPr>
            <a:stCxn id="12" idx="1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cxnSp>
        <p:nvCxnSpPr>
          <p:cNvPr id="16" name="מחבר חץ ישר 15"/>
          <p:cNvCxnSpPr>
            <a:stCxn id="12" idx="2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מלבן 17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74992" y="1451977"/>
            <a:ext cx="1803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11% מהכנסות המדינה (!)</a:t>
            </a:r>
          </a:p>
          <a:p>
            <a:r>
              <a:rPr lang="he-IL" sz="1200" b="1" dirty="0" smtClean="0"/>
              <a:t>40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 (מרכב)</a:t>
            </a:r>
            <a:endParaRPr lang="he-IL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0" name="מחבר חץ ישר 19"/>
          <p:cNvCxnSpPr>
            <a:endCxn id="22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מלבן מעוגל 21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23" name="מחבר חץ ישר 22"/>
          <p:cNvCxnSpPr>
            <a:stCxn id="22" idx="0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מלבן 23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336391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-3884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  <p:sp>
        <p:nvSpPr>
          <p:cNvPr id="12" name="מלבן מעוגל 11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cxnSp>
        <p:nvCxnSpPr>
          <p:cNvPr id="14" name="מחבר חץ ישר 13"/>
          <p:cNvCxnSpPr>
            <a:stCxn id="12" idx="1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cxnSp>
        <p:nvCxnSpPr>
          <p:cNvPr id="16" name="מחבר חץ ישר 15"/>
          <p:cNvCxnSpPr>
            <a:stCxn id="12" idx="2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מלבן 17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974992" y="1451977"/>
            <a:ext cx="1803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11% מהכנסות המדינה (!)</a:t>
            </a:r>
          </a:p>
          <a:p>
            <a:r>
              <a:rPr lang="he-IL" sz="1200" b="1" dirty="0" smtClean="0"/>
              <a:t>40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 (מרכב)</a:t>
            </a:r>
            <a:endParaRPr lang="he-IL" sz="1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0" name="מחבר חץ ישר 19"/>
          <p:cNvCxnSpPr>
            <a:endCxn id="22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מלבן מעוגל 21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23" name="מחבר חץ ישר 22"/>
          <p:cNvCxnSpPr>
            <a:stCxn id="22" idx="0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מלבן 23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25" name="מלבן מעוגל 24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cxnSp>
        <p:nvCxnSpPr>
          <p:cNvPr id="26" name="מחבר חץ ישר 25"/>
          <p:cNvCxnSpPr>
            <a:stCxn id="25" idx="0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מלבן 26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sp>
        <p:nvSpPr>
          <p:cNvPr id="29" name="חץ שמאלה-ימינה 28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</p:spTree>
    <p:extLst>
      <p:ext uri="{BB962C8B-B14F-4D97-AF65-F5344CB8AC3E}">
        <p14:creationId xmlns:p14="http://schemas.microsoft.com/office/powerpoint/2010/main" val="108635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64339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5974992" y="1451977"/>
            <a:ext cx="1803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11% מהכנסות המדינה (!)</a:t>
            </a:r>
          </a:p>
          <a:p>
            <a:r>
              <a:rPr lang="he-IL" sz="1200" b="1" dirty="0" smtClean="0"/>
              <a:t>40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 (מרכב)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51715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32656"/>
            <a:ext cx="8004461" cy="5976664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1481442" y="5445224"/>
            <a:ext cx="6264696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איך פותרים עומס תנועה בצומת?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8607920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64339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5974992" y="1451977"/>
            <a:ext cx="1803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11% מהכנסות המדינה (!)</a:t>
            </a:r>
          </a:p>
          <a:p>
            <a:r>
              <a:rPr lang="he-IL" sz="1200" b="1" dirty="0" smtClean="0"/>
              <a:t>40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 (מרכב)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1492937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64339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107" name="TextBox 106"/>
          <p:cNvSpPr txBox="1"/>
          <p:nvPr/>
        </p:nvSpPr>
        <p:spPr>
          <a:xfrm>
            <a:off x="5974992" y="1451977"/>
            <a:ext cx="1803764" cy="461665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11% מהכנסות המדינה (!)</a:t>
            </a:r>
          </a:p>
          <a:p>
            <a:r>
              <a:rPr lang="he-IL" sz="1200" b="1" dirty="0" smtClean="0"/>
              <a:t>40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 (מרכב)</a:t>
            </a:r>
            <a:endParaRPr lang="he-IL" sz="12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  <p:sp>
        <p:nvSpPr>
          <p:cNvPr id="3" name="הסבר מלבני מעוגל 2"/>
          <p:cNvSpPr/>
          <p:nvPr/>
        </p:nvSpPr>
        <p:spPr>
          <a:xfrm>
            <a:off x="2604571" y="3883172"/>
            <a:ext cx="2536238" cy="577634"/>
          </a:xfrm>
          <a:prstGeom prst="wedgeRoundRectCallout">
            <a:avLst>
              <a:gd name="adj1" fmla="val 17474"/>
              <a:gd name="adj2" fmla="val 125257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algn="ctr"/>
            <a:endParaRPr lang="he-IL" sz="1400" b="1" dirty="0"/>
          </a:p>
        </p:txBody>
      </p:sp>
      <p:sp>
        <p:nvSpPr>
          <p:cNvPr id="45" name="הסבר מלבני מעוגל 44"/>
          <p:cNvSpPr/>
          <p:nvPr/>
        </p:nvSpPr>
        <p:spPr>
          <a:xfrm>
            <a:off x="2604571" y="3889822"/>
            <a:ext cx="2536238" cy="570984"/>
          </a:xfrm>
          <a:prstGeom prst="wedgeRoundRectCallout">
            <a:avLst>
              <a:gd name="adj1" fmla="val 76812"/>
              <a:gd name="adj2" fmla="val -56749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algn="ctr"/>
            <a:r>
              <a:rPr lang="he-IL" sz="1400" b="1" dirty="0" smtClean="0"/>
              <a:t>כצווארי בקבוק לכל סוגי התחבורה מבוססת התשתית</a:t>
            </a:r>
            <a:endParaRPr lang="he-IL" sz="1400" b="1" dirty="0"/>
          </a:p>
        </p:txBody>
      </p:sp>
      <p:sp>
        <p:nvSpPr>
          <p:cNvPr id="52" name="הסבר מלבני מעוגל 51"/>
          <p:cNvSpPr/>
          <p:nvPr/>
        </p:nvSpPr>
        <p:spPr>
          <a:xfrm>
            <a:off x="2604571" y="3902048"/>
            <a:ext cx="2536238" cy="576245"/>
          </a:xfrm>
          <a:prstGeom prst="wedgeRoundRectCallout">
            <a:avLst>
              <a:gd name="adj1" fmla="val -552"/>
              <a:gd name="adj2" fmla="val -117834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algn="ctr"/>
            <a:r>
              <a:rPr lang="he-IL" sz="1400" b="1" dirty="0" smtClean="0"/>
              <a:t>ריכוזי התעסוקה כצווארי בקבוק – מוגבלים ביכולת גידול התשתית</a:t>
            </a:r>
            <a:endParaRPr lang="he-IL" sz="1400" b="1" dirty="0"/>
          </a:p>
        </p:txBody>
      </p:sp>
      <p:sp>
        <p:nvSpPr>
          <p:cNvPr id="53" name="הסבר מלבני מעוגל 52"/>
          <p:cNvSpPr/>
          <p:nvPr/>
        </p:nvSpPr>
        <p:spPr>
          <a:xfrm>
            <a:off x="2604571" y="3907309"/>
            <a:ext cx="2536238" cy="576245"/>
          </a:xfrm>
          <a:prstGeom prst="wedgeRoundRectCallout">
            <a:avLst>
              <a:gd name="adj1" fmla="val -77541"/>
              <a:gd name="adj2" fmla="val -152546"/>
              <a:gd name="adj3" fmla="val 16667"/>
            </a:avLst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1" anchor="ctr"/>
          <a:lstStyle/>
          <a:p>
            <a:pPr algn="ctr"/>
            <a:r>
              <a:rPr lang="he-IL" sz="1400" b="1" dirty="0" smtClean="0"/>
              <a:t>ריכוזי התעסוקה כצווארי בקבוק – מוגבלים ביכולת גידול התשתית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83361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64339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3" name="מלבן מעוגל 2"/>
          <p:cNvSpPr/>
          <p:nvPr/>
        </p:nvSpPr>
        <p:spPr>
          <a:xfrm>
            <a:off x="3955440" y="2139067"/>
            <a:ext cx="4924189" cy="457979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"מערכת מסברת"</a:t>
            </a:r>
          </a:p>
          <a:p>
            <a:pPr algn="ctr"/>
            <a:r>
              <a:rPr lang="he-IL" b="1" dirty="0" smtClean="0"/>
              <a:t>עלייה ברמת המינוע הנובעת מעלייה ברמת החיים במקביל לגידול באוכלוסייה </a:t>
            </a:r>
            <a:r>
              <a:rPr lang="he-IL" b="1" dirty="0" err="1" smtClean="0"/>
              <a:t>ובפרבור</a:t>
            </a:r>
            <a:r>
              <a:rPr lang="he-IL" b="1" dirty="0" smtClean="0"/>
              <a:t> מאלצת הדבקה מתמדת של </a:t>
            </a:r>
            <a:r>
              <a:rPr lang="he-IL" b="1" dirty="0" err="1" smtClean="0"/>
              <a:t>ביקושי</a:t>
            </a:r>
            <a:r>
              <a:rPr lang="he-IL" b="1" dirty="0" smtClean="0"/>
              <a:t> תחבורה באמצעות השקעה בתשתיות. השקעה זו נתקלת בצווארי בקבוק </a:t>
            </a:r>
            <a:r>
              <a:rPr lang="he-IL" b="1" dirty="0" err="1" smtClean="0"/>
              <a:t>במטרופולינים</a:t>
            </a:r>
            <a:r>
              <a:rPr lang="he-IL" b="1" dirty="0" smtClean="0"/>
              <a:t>. </a:t>
            </a:r>
          </a:p>
          <a:p>
            <a:pPr algn="ctr"/>
            <a:r>
              <a:rPr lang="he-IL" b="1" dirty="0" smtClean="0"/>
              <a:t>ההשקעה ממומנת ממיסוי הרכב הפרטי. מיסוי הרכב מכניס למדינה 40 </a:t>
            </a:r>
            <a:r>
              <a:rPr lang="he-IL" b="1" dirty="0" err="1" smtClean="0"/>
              <a:t>מיש"ח</a:t>
            </a:r>
            <a:r>
              <a:rPr lang="he-IL" b="1" dirty="0" smtClean="0"/>
              <a:t> בשנה, בעוד שההוצאה על תשתיות תחבורה מסתכמת בכ-20 </a:t>
            </a:r>
            <a:r>
              <a:rPr lang="he-IL" b="1" dirty="0" err="1" smtClean="0"/>
              <a:t>מיש"ח</a:t>
            </a:r>
            <a:r>
              <a:rPr lang="he-IL" b="1" dirty="0" smtClean="0"/>
              <a:t>. מה שמייצר תמריץ לעידוד כלי תחבורה שגם מממן את ההשקעה בתשתיות </a:t>
            </a:r>
            <a:r>
              <a:rPr lang="he-IL" b="1" dirty="0" err="1" smtClean="0"/>
              <a:t>תחב"ץ</a:t>
            </a:r>
            <a:r>
              <a:rPr lang="he-IL" b="1" dirty="0" smtClean="0"/>
              <a:t> חיוניות. למרות זאת ההשקעות הגדלות </a:t>
            </a:r>
            <a:r>
              <a:rPr lang="he-IL" b="1" dirty="0" err="1" smtClean="0"/>
              <a:t>בתחב"ץ</a:t>
            </a:r>
            <a:r>
              <a:rPr lang="he-IL" b="1" dirty="0" smtClean="0"/>
              <a:t> אינן מיתרגמות להקלות בגודש בין היתר, בשל צווארי הבקבוק הגיאוגרפיים ובעיקר בשל העובדה שהתשתיות מעודדות בתורן עלייה נוספת בשימוש ברכב</a:t>
            </a:r>
            <a:endParaRPr lang="he-IL" b="1" dirty="0"/>
          </a:p>
        </p:txBody>
      </p:sp>
      <p:sp>
        <p:nvSpPr>
          <p:cNvPr id="45" name="TextBox 44"/>
          <p:cNvSpPr txBox="1"/>
          <p:nvPr/>
        </p:nvSpPr>
        <p:spPr>
          <a:xfrm>
            <a:off x="142308" y="1462293"/>
            <a:ext cx="1300357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כ-20 </a:t>
            </a:r>
            <a:r>
              <a:rPr lang="he-IL" sz="1200" b="1" dirty="0" err="1" smtClean="0"/>
              <a:t>מיש"ח</a:t>
            </a:r>
            <a:r>
              <a:rPr lang="he-IL" sz="1200" b="1" dirty="0" smtClean="0"/>
              <a:t> שנתי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124381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תמונה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16961"/>
            <a:ext cx="7056784" cy="462234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מלבן 3"/>
          <p:cNvSpPr/>
          <p:nvPr/>
        </p:nvSpPr>
        <p:spPr>
          <a:xfrm>
            <a:off x="179725" y="5229200"/>
            <a:ext cx="8784692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</a:t>
            </a:r>
            <a:r>
              <a:rPr lang="he-IL" sz="2000" b="1" dirty="0" smtClean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השקעות </a:t>
            </a:r>
            <a:r>
              <a:rPr lang="he-IL" sz="20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בתשתיות תחבורה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נועדו ליצור תשתית מודרנית ויעילה, אשר תהה בטוחה לנהגים, תסייע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בהסרת חסמים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המקשים על התפתחות המשק ותאפשר צמיחה של המגזר העסקי. בנוסף, נועדה ההשקעה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בפיתוח התחבורה </a:t>
            </a:r>
            <a:r>
              <a:rPr lang="he-IL" sz="2000" b="1" dirty="0">
                <a:latin typeface="David" panose="020E0502060401010101" pitchFamily="34" charset="-79"/>
                <a:cs typeface="David" panose="020E0502060401010101" pitchFamily="34" charset="-79"/>
              </a:rPr>
              <a:t>להגביר את הנגישות של האוכלוסייה כולה, וזאת במטרה להגדיל את הזדמנויות התעסוקה, 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הצריכה והפנאי </a:t>
            </a:r>
            <a:r>
              <a:rPr lang="he-IL" sz="2000" b="1" dirty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ולהפחית את הגודש </a:t>
            </a:r>
            <a:r>
              <a:rPr lang="he-IL" sz="2000" b="1" dirty="0" smtClean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בדרכים</a:t>
            </a:r>
            <a:r>
              <a:rPr lang="he-IL" sz="20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" </a:t>
            </a:r>
          </a:p>
          <a:p>
            <a:pPr algn="l"/>
            <a:r>
              <a:rPr lang="he-IL" sz="16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(הצעת תקציב 2015-2016 משרד התחבורה)</a:t>
            </a:r>
            <a:endParaRPr lang="he-IL" sz="1600" b="1" dirty="0"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38" name="מלבן 37"/>
          <p:cNvSpPr/>
          <p:nvPr/>
        </p:nvSpPr>
        <p:spPr>
          <a:xfrm>
            <a:off x="467544" y="116632"/>
            <a:ext cx="83527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e-IL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"ב-8 השנים האחרונות שיניתי את פני המדינה, הוצאתי לדרך את </a:t>
            </a:r>
            <a:r>
              <a:rPr lang="he-IL" sz="2400" b="1" dirty="0" err="1">
                <a:ea typeface="Times New Roman" panose="02020603050405020304" pitchFamily="18" charset="0"/>
                <a:cs typeface="Arial" panose="020B0604020202020204" pitchFamily="34" charset="0"/>
              </a:rPr>
              <a:t>תוכנית</a:t>
            </a:r>
            <a:r>
              <a:rPr lang="he-IL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 נתיבי ישראל, במטרה ברורה - </a:t>
            </a:r>
            <a:r>
              <a:rPr lang="he-IL" sz="24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לחבר </a:t>
            </a:r>
            <a:r>
              <a:rPr lang="he-IL" sz="2400" b="1" dirty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את מדינת ישראל לאורכה ולרוחבה ברשת </a:t>
            </a:r>
            <a:r>
              <a:rPr lang="he-IL" sz="2400" b="1" dirty="0" smtClean="0">
                <a:solidFill>
                  <a:srgbClr val="C00000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כבישים</a:t>
            </a:r>
            <a:r>
              <a:rPr lang="he-IL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" 	</a:t>
            </a:r>
            <a:r>
              <a:rPr lang="he-IL" sz="2400" b="1" dirty="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he-IL" sz="24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               </a:t>
            </a:r>
            <a:r>
              <a:rPr lang="he-IL" sz="1600" b="1" dirty="0" smtClean="0">
                <a:ea typeface="Times New Roman" panose="02020603050405020304" pitchFamily="18" charset="0"/>
                <a:cs typeface="Arial" panose="020B0604020202020204" pitchFamily="34" charset="0"/>
              </a:rPr>
              <a:t>(מתוך גלובס, ינואר 18)</a:t>
            </a:r>
            <a:endParaRPr lang="he-IL" sz="1600" b="1" dirty="0"/>
          </a:p>
        </p:txBody>
      </p:sp>
    </p:spTree>
    <p:extLst>
      <p:ext uri="{BB962C8B-B14F-4D97-AF65-F5344CB8AC3E}">
        <p14:creationId xmlns:p14="http://schemas.microsoft.com/office/powerpoint/2010/main" val="56388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2"/>
          <a:srcRect l="66327" t="30560" r="14773" b="8960"/>
          <a:stretch/>
        </p:blipFill>
        <p:spPr>
          <a:xfrm>
            <a:off x="5004048" y="116632"/>
            <a:ext cx="3870672" cy="387067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36590" y="1052736"/>
            <a:ext cx="4821604" cy="717955"/>
          </a:xfrm>
        </p:spPr>
        <p:txBody>
          <a:bodyPr/>
          <a:lstStyle/>
          <a:p>
            <a:r>
              <a:rPr lang="he-IL" dirty="0"/>
              <a:t>"סללנו יופי של כבישים, אבל בעצם החרפנו את הבעיה" </a:t>
            </a:r>
          </a:p>
        </p:txBody>
      </p:sp>
      <p:sp>
        <p:nvSpPr>
          <p:cNvPr id="4" name="מלבן 3"/>
          <p:cNvSpPr/>
          <p:nvPr/>
        </p:nvSpPr>
        <p:spPr>
          <a:xfrm>
            <a:off x="251520" y="3861048"/>
            <a:ext cx="8730728" cy="27084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e-IL" sz="2000" b="1" dirty="0" smtClean="0"/>
              <a:t>"סללנו </a:t>
            </a:r>
            <a:r>
              <a:rPr lang="he-IL" sz="2000" b="1" dirty="0"/>
              <a:t>בהיקפים שלא </a:t>
            </a:r>
            <a:r>
              <a:rPr lang="he-IL" sz="2000" b="1" dirty="0" smtClean="0"/>
              <a:t>היו בעבר</a:t>
            </a:r>
            <a:r>
              <a:rPr lang="he-IL" sz="2000" b="1" dirty="0"/>
              <a:t>. אני עצמי קידמתי את נתיבי ישראל </a:t>
            </a:r>
            <a:r>
              <a:rPr lang="he-IL" sz="2000" b="1" dirty="0">
                <a:solidFill>
                  <a:srgbClr val="C00000"/>
                </a:solidFill>
              </a:rPr>
              <a:t>וכולנו חשבנו שהפתרון טמון בכבישים</a:t>
            </a:r>
            <a:r>
              <a:rPr lang="he-IL" sz="2000" b="1" dirty="0"/>
              <a:t>. אבל </a:t>
            </a:r>
            <a:r>
              <a:rPr lang="he-IL" sz="2000" b="1" dirty="0" smtClean="0"/>
              <a:t>אם אנחנו </a:t>
            </a:r>
            <a:r>
              <a:rPr lang="he-IL" sz="2000" b="1" dirty="0"/>
              <a:t>מייבאים 350 אלף מכוניות בשנה </a:t>
            </a:r>
            <a:r>
              <a:rPr lang="he-IL" sz="2000" b="1" dirty="0" err="1"/>
              <a:t>וגורטים</a:t>
            </a:r>
            <a:r>
              <a:rPr lang="he-IL" sz="2000" b="1" dirty="0"/>
              <a:t> 50 אלף — המשמעות היא </a:t>
            </a:r>
            <a:r>
              <a:rPr lang="he-IL" sz="2000" b="1" dirty="0" smtClean="0"/>
              <a:t>מיליון מכוניות </a:t>
            </a:r>
            <a:r>
              <a:rPr lang="he-IL" sz="2000" b="1" dirty="0"/>
              <a:t>נוספות על הכביש בכל שלוש </a:t>
            </a:r>
            <a:r>
              <a:rPr lang="he-IL" sz="2000" b="1" dirty="0" smtClean="0"/>
              <a:t>שנים"</a:t>
            </a:r>
          </a:p>
          <a:p>
            <a:pPr algn="just"/>
            <a:endParaRPr lang="he-IL" sz="1000" b="1" dirty="0" smtClean="0"/>
          </a:p>
          <a:p>
            <a:pPr algn="just"/>
            <a:r>
              <a:rPr lang="he-IL" sz="2000" b="1" dirty="0" smtClean="0"/>
              <a:t>"</a:t>
            </a:r>
            <a:r>
              <a:rPr lang="he-IL" sz="2000" b="1" dirty="0"/>
              <a:t>סללנו יופי של כבישים בגליל, וקצת בנגב. הצפון נראה אחרת. אבל מה שעשינו </a:t>
            </a:r>
            <a:r>
              <a:rPr lang="he-IL" sz="2000" b="1" dirty="0" smtClean="0"/>
              <a:t>הוא להביא </a:t>
            </a:r>
            <a:r>
              <a:rPr lang="he-IL" sz="2000" b="1" dirty="0"/>
              <a:t>את כולם מהר יותר למרכז — ושם כולם נתקעים. למעשה, החרפנו את הבעיה, </a:t>
            </a:r>
            <a:r>
              <a:rPr lang="he-IL" sz="2000" b="1" dirty="0" smtClean="0"/>
              <a:t>כי </a:t>
            </a:r>
            <a:r>
              <a:rPr lang="he-IL" sz="2000" b="1" dirty="0" smtClean="0">
                <a:solidFill>
                  <a:srgbClr val="C00000"/>
                </a:solidFill>
              </a:rPr>
              <a:t>תחרות </a:t>
            </a:r>
            <a:r>
              <a:rPr lang="he-IL" sz="2000" b="1" dirty="0">
                <a:solidFill>
                  <a:srgbClr val="C00000"/>
                </a:solidFill>
              </a:rPr>
              <a:t>בין כבישים למכוניות תוכרע תמיד לטובת המכוניות</a:t>
            </a:r>
            <a:r>
              <a:rPr lang="he-IL" sz="2000" b="1" dirty="0"/>
              <a:t>. גם נתיבי האגרה </a:t>
            </a:r>
            <a:r>
              <a:rPr lang="he-IL" sz="2000" b="1" dirty="0" smtClean="0"/>
              <a:t>החדשים, שיהיו </a:t>
            </a:r>
            <a:r>
              <a:rPr lang="he-IL" sz="2000" b="1" dirty="0"/>
              <a:t>מוכנים בעוד </a:t>
            </a:r>
            <a:r>
              <a:rPr lang="he-IL" sz="2000" b="1" dirty="0" smtClean="0"/>
              <a:t>שש שנים</a:t>
            </a:r>
            <a:r>
              <a:rPr lang="he-IL" sz="2000" b="1" dirty="0"/>
              <a:t>, כבר לא יענו על הצורך, כי יצטרכו לשרת עוד 2 </a:t>
            </a:r>
            <a:r>
              <a:rPr lang="he-IL" sz="2000" b="1" dirty="0" smtClean="0"/>
              <a:t>מיליון מכוניות</a:t>
            </a:r>
            <a:r>
              <a:rPr lang="he-IL" sz="2000" b="1" dirty="0"/>
              <a:t>.</a:t>
            </a:r>
            <a:endParaRPr lang="he-IL" sz="2000" b="1" dirty="0">
              <a:solidFill>
                <a:srgbClr val="C0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798563"/>
            <a:ext cx="2079848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dirty="0" smtClean="0"/>
              <a:t>אלוף (מיל') דן הראל, מנכ"ל משרד התחבורה (לשעבר) ויו"ר רכבת ישראל (בהווה)</a:t>
            </a:r>
          </a:p>
          <a:p>
            <a:endParaRPr lang="he-IL" sz="1400" dirty="0"/>
          </a:p>
          <a:p>
            <a:endParaRPr lang="he-IL" sz="1400" dirty="0" smtClean="0"/>
          </a:p>
          <a:p>
            <a:r>
              <a:rPr lang="he-IL" sz="1400" dirty="0" smtClean="0"/>
              <a:t>(ראיון </a:t>
            </a:r>
            <a:r>
              <a:rPr lang="he-IL" sz="1400" dirty="0" err="1" smtClean="0"/>
              <a:t>בדמרקר</a:t>
            </a:r>
            <a:r>
              <a:rPr lang="he-IL" sz="1400" dirty="0" smtClean="0"/>
              <a:t>, 2/11/18)</a:t>
            </a:r>
            <a:endParaRPr lang="he-IL" sz="1400" dirty="0"/>
          </a:p>
        </p:txBody>
      </p:sp>
    </p:spTree>
    <p:extLst>
      <p:ext uri="{BB962C8B-B14F-4D97-AF65-F5344CB8AC3E}">
        <p14:creationId xmlns:p14="http://schemas.microsoft.com/office/powerpoint/2010/main" val="52557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14492" y="187753"/>
            <a:ext cx="8215369" cy="717955"/>
          </a:xfrm>
        </p:spPr>
        <p:txBody>
          <a:bodyPr/>
          <a:lstStyle/>
          <a:p>
            <a:r>
              <a:rPr lang="he-IL" dirty="0" smtClean="0"/>
              <a:t>היסט</a:t>
            </a:r>
            <a:br>
              <a:rPr lang="he-IL" dirty="0" smtClean="0"/>
            </a:br>
            <a:r>
              <a:rPr lang="he-IL" dirty="0" smtClean="0"/>
              <a:t>(פער הרלבנטיות)</a:t>
            </a:r>
            <a:endParaRPr lang="he-IL" dirty="0"/>
          </a:p>
        </p:txBody>
      </p:sp>
      <p:sp>
        <p:nvSpPr>
          <p:cNvPr id="4" name="מלבן 3"/>
          <p:cNvSpPr/>
          <p:nvPr/>
        </p:nvSpPr>
        <p:spPr>
          <a:xfrm>
            <a:off x="375119" y="4836939"/>
            <a:ext cx="8589369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התשתיות מתפתחות באופן ליניארי, בעוד הביקוש אליהן צומח באופן מעריכי (</a:t>
            </a:r>
            <a:r>
              <a:rPr lang="he-IL" sz="2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אקספוננציאלי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). למדינת ישראל אין פוטנציאל כלכלי ומרחבי לגידול מעריכי בתשתיות, וממילא תוספת תשתיות מגדילה בתורה עוד יותר את </a:t>
            </a:r>
            <a:r>
              <a:rPr lang="he-IL" sz="2400" b="1" dirty="0" err="1" smtClean="0">
                <a:latin typeface="David" panose="020E0502060401010101" pitchFamily="34" charset="-79"/>
                <a:cs typeface="David" panose="020E0502060401010101" pitchFamily="34" charset="-79"/>
              </a:rPr>
              <a:t>הביקושים</a:t>
            </a:r>
            <a:r>
              <a:rPr lang="he-IL" sz="2400" b="1" dirty="0" smtClean="0">
                <a:latin typeface="David" panose="020E0502060401010101" pitchFamily="34" charset="-79"/>
                <a:cs typeface="David" panose="020E0502060401010101" pitchFamily="34" charset="-79"/>
              </a:rPr>
              <a:t>. </a:t>
            </a:r>
            <a:r>
              <a:rPr lang="he-IL" sz="2400" b="1" dirty="0" smtClean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השקעה בתשתית </a:t>
            </a:r>
            <a:r>
              <a:rPr lang="he-IL" sz="2400" b="1" dirty="0" err="1" smtClean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תחב"ץ</a:t>
            </a:r>
            <a:r>
              <a:rPr lang="he-IL" sz="2400" b="1" dirty="0" smtClean="0">
                <a:solidFill>
                  <a:srgbClr val="C00000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וכבישים לבדה אינה מגלמת פוטנציאל מספק להדבקת העלייה בגודש</a:t>
            </a:r>
            <a:endParaRPr lang="he-IL" sz="2400" b="1" dirty="0">
              <a:solidFill>
                <a:srgbClr val="C00000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876" y="3516467"/>
            <a:ext cx="303640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1992 – תחילת פיתוח התשתיות הגדול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5569" y="3230546"/>
            <a:ext cx="2585965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1999 – תחילת עבודה על כביש 6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3911" y="2918232"/>
            <a:ext cx="325762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2000 – 6 </a:t>
            </a:r>
            <a:r>
              <a:rPr lang="he-IL" sz="1400" b="1" dirty="0" err="1" smtClean="0">
                <a:solidFill>
                  <a:schemeClr val="accent6"/>
                </a:solidFill>
              </a:rPr>
              <a:t>מיש"ח</a:t>
            </a:r>
            <a:r>
              <a:rPr lang="he-IL" sz="1400" b="1" dirty="0" smtClean="0">
                <a:solidFill>
                  <a:schemeClr val="accent6"/>
                </a:solidFill>
              </a:rPr>
              <a:t> תקציב תשתיות תחבורה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61278" y="2315669"/>
            <a:ext cx="3347391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2011 – 14 </a:t>
            </a:r>
            <a:r>
              <a:rPr lang="he-IL" sz="1400" b="1" dirty="0" err="1" smtClean="0">
                <a:solidFill>
                  <a:schemeClr val="accent6"/>
                </a:solidFill>
              </a:rPr>
              <a:t>מיש"ח</a:t>
            </a:r>
            <a:r>
              <a:rPr lang="he-IL" sz="1400" b="1" dirty="0" smtClean="0">
                <a:solidFill>
                  <a:schemeClr val="accent6"/>
                </a:solidFill>
              </a:rPr>
              <a:t> תקציב תשתיות תחבורה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957" y="2587147"/>
            <a:ext cx="324479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2000 – תחילת עבודה על רכבת קלה י-ם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4662" y="1651597"/>
            <a:ext cx="3183885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2015 – תחילת עבודה על רכבת קלה ת"א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cxnSp>
        <p:nvCxnSpPr>
          <p:cNvPr id="34" name="מחבר חץ ישר 33"/>
          <p:cNvCxnSpPr/>
          <p:nvPr/>
        </p:nvCxnSpPr>
        <p:spPr>
          <a:xfrm flipH="1" flipV="1">
            <a:off x="4165337" y="1654519"/>
            <a:ext cx="6334" cy="2908101"/>
          </a:xfrm>
          <a:prstGeom prst="straightConnector1">
            <a:avLst/>
          </a:prstGeom>
          <a:ln w="130175" cmpd="sng">
            <a:solidFill>
              <a:schemeClr val="tx1"/>
            </a:solidFill>
            <a:headEnd type="none" w="lg" len="lg"/>
            <a:tailEnd type="stealt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תמונה 35"/>
          <p:cNvPicPr>
            <a:picLocks noChangeAspect="1"/>
          </p:cNvPicPr>
          <p:nvPr/>
        </p:nvPicPr>
        <p:blipFill rotWithShape="1">
          <a:blip r:embed="rId2"/>
          <a:srcRect l="4776" r="54274"/>
          <a:stretch/>
        </p:blipFill>
        <p:spPr>
          <a:xfrm>
            <a:off x="5192520" y="2494095"/>
            <a:ext cx="2742351" cy="20927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3" name="קשת 32"/>
          <p:cNvSpPr/>
          <p:nvPr/>
        </p:nvSpPr>
        <p:spPr>
          <a:xfrm rot="16575678">
            <a:off x="3590649" y="2598036"/>
            <a:ext cx="7286504" cy="6005095"/>
          </a:xfrm>
          <a:prstGeom prst="arc">
            <a:avLst>
              <a:gd name="adj1" fmla="val 17019898"/>
              <a:gd name="adj2" fmla="val 20938258"/>
            </a:avLst>
          </a:prstGeom>
          <a:ln w="130175" cmpd="sng">
            <a:solidFill>
              <a:schemeClr val="tx1"/>
            </a:solidFill>
            <a:headEnd type="none"/>
            <a:tailEnd type="stealth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TextBox 15"/>
          <p:cNvSpPr txBox="1"/>
          <p:nvPr/>
        </p:nvSpPr>
        <p:spPr>
          <a:xfrm>
            <a:off x="620276" y="1955533"/>
            <a:ext cx="3357009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2013 – 18 </a:t>
            </a:r>
            <a:r>
              <a:rPr lang="he-IL" sz="1400" b="1" dirty="0" err="1" smtClean="0">
                <a:solidFill>
                  <a:schemeClr val="accent6"/>
                </a:solidFill>
              </a:rPr>
              <a:t>מיש"ח</a:t>
            </a:r>
            <a:r>
              <a:rPr lang="he-IL" sz="1400" b="1" dirty="0" smtClean="0">
                <a:solidFill>
                  <a:schemeClr val="accent6"/>
                </a:solidFill>
              </a:rPr>
              <a:t> תקציב תשתיות תחבורה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980728"/>
            <a:ext cx="382451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 smtClean="0"/>
              <a:t>מערכת המורשת </a:t>
            </a:r>
            <a:r>
              <a:rPr lang="he-IL" b="1" dirty="0" smtClean="0"/>
              <a:t>– ("הפער בתשתיות הוא המסביר העיקרי לגודש התנועה")</a:t>
            </a:r>
            <a:endParaRPr lang="he-IL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027490" y="1269228"/>
            <a:ext cx="308863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u="sng" dirty="0" smtClean="0"/>
              <a:t>המערכת המתהווה </a:t>
            </a:r>
            <a:r>
              <a:rPr lang="he-IL" b="1" dirty="0" smtClean="0"/>
              <a:t>– צמיחה כלכלית, גידול </a:t>
            </a:r>
            <a:r>
              <a:rPr lang="he-IL" b="1" dirty="0" err="1" smtClean="0"/>
              <a:t>באוכ</a:t>
            </a:r>
            <a:r>
              <a:rPr lang="he-IL" b="1" dirty="0" smtClean="0"/>
              <a:t>' וצפיפות גוברת מייצרים גידול </a:t>
            </a:r>
            <a:r>
              <a:rPr lang="he-IL" b="1" dirty="0" err="1" smtClean="0"/>
              <a:t>אקספוננציאלי</a:t>
            </a:r>
            <a:r>
              <a:rPr lang="he-IL" b="1" dirty="0" smtClean="0"/>
              <a:t> לתשתיות</a:t>
            </a:r>
            <a:endParaRPr lang="he-IL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375119" y="4254843"/>
            <a:ext cx="3602268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80' – המשבר הכלכלי. השקעות חסר בתשתית.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003" y="3787945"/>
            <a:ext cx="397111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400" b="1" dirty="0" smtClean="0">
                <a:solidFill>
                  <a:schemeClr val="accent6"/>
                </a:solidFill>
              </a:rPr>
              <a:t>90' – העלייה מחבר העמים. ועידת מדריד, פתיחת השוק הישראלי </a:t>
            </a:r>
            <a:endParaRPr lang="he-IL" sz="1400" b="1" dirty="0">
              <a:solidFill>
                <a:schemeClr val="accent6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39" y="4532511"/>
            <a:ext cx="2081018" cy="26161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100" b="1" dirty="0" smtClean="0"/>
              <a:t>(נתוני משרד התחבורה, ויקיפדיה)</a:t>
            </a:r>
            <a:endParaRPr lang="he-IL" sz="1100" b="1" dirty="0"/>
          </a:p>
        </p:txBody>
      </p:sp>
    </p:spTree>
    <p:extLst>
      <p:ext uri="{BB962C8B-B14F-4D97-AF65-F5344CB8AC3E}">
        <p14:creationId xmlns:p14="http://schemas.microsoft.com/office/powerpoint/2010/main" val="79742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0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3" name="מלבן מעוגל 2"/>
          <p:cNvSpPr/>
          <p:nvPr/>
        </p:nvSpPr>
        <p:spPr>
          <a:xfrm>
            <a:off x="6162827" y="213767"/>
            <a:ext cx="2816531" cy="4441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"גבולות מערכת" (</a:t>
            </a:r>
            <a:r>
              <a:rPr lang="en-US" b="1" u="sng" dirty="0" smtClean="0"/>
              <a:t>System</a:t>
            </a:r>
            <a:r>
              <a:rPr lang="he-IL" b="1" u="sng" dirty="0" smtClean="0"/>
              <a:t>)</a:t>
            </a:r>
          </a:p>
        </p:txBody>
      </p:sp>
      <p:sp>
        <p:nvSpPr>
          <p:cNvPr id="4" name="אליפסה 3"/>
          <p:cNvSpPr/>
          <p:nvPr/>
        </p:nvSpPr>
        <p:spPr>
          <a:xfrm rot="21230029">
            <a:off x="1241545" y="563073"/>
            <a:ext cx="5192408" cy="1915759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>
                <a:solidFill>
                  <a:schemeClr val="tx1"/>
                </a:solidFill>
              </a:rPr>
              <a:t>כלכלה 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45" name="אליפסה 44"/>
          <p:cNvSpPr/>
          <p:nvPr/>
        </p:nvSpPr>
        <p:spPr>
          <a:xfrm rot="645423">
            <a:off x="2491212" y="2524247"/>
            <a:ext cx="5192408" cy="1915759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>
                <a:solidFill>
                  <a:schemeClr val="tx1"/>
                </a:solidFill>
              </a:rPr>
              <a:t>תחבורה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51" name="אליפסה 50"/>
          <p:cNvSpPr/>
          <p:nvPr/>
        </p:nvSpPr>
        <p:spPr>
          <a:xfrm rot="645423">
            <a:off x="96131" y="3899365"/>
            <a:ext cx="5192408" cy="1915759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>
                <a:solidFill>
                  <a:schemeClr val="tx1"/>
                </a:solidFill>
              </a:rPr>
              <a:t>מרחב</a:t>
            </a:r>
            <a:endParaRPr lang="he-IL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35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0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3" name="מלבן מעוגל 2"/>
          <p:cNvSpPr/>
          <p:nvPr/>
        </p:nvSpPr>
        <p:spPr>
          <a:xfrm>
            <a:off x="6162827" y="213767"/>
            <a:ext cx="2816531" cy="4441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"גבולות מערכת"</a:t>
            </a:r>
          </a:p>
        </p:txBody>
      </p:sp>
      <p:sp>
        <p:nvSpPr>
          <p:cNvPr id="4" name="אליפסה 3"/>
          <p:cNvSpPr/>
          <p:nvPr/>
        </p:nvSpPr>
        <p:spPr>
          <a:xfrm rot="21230029">
            <a:off x="1241545" y="563073"/>
            <a:ext cx="5192408" cy="1915759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>
                <a:solidFill>
                  <a:schemeClr val="tx1"/>
                </a:solidFill>
              </a:rPr>
              <a:t>כלכלה 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45" name="אליפסה 44"/>
          <p:cNvSpPr/>
          <p:nvPr/>
        </p:nvSpPr>
        <p:spPr>
          <a:xfrm rot="645423">
            <a:off x="2491212" y="2524247"/>
            <a:ext cx="5192408" cy="1915759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>
                <a:solidFill>
                  <a:schemeClr val="tx1"/>
                </a:solidFill>
              </a:rPr>
              <a:t>תחבורה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51" name="אליפסה 50"/>
          <p:cNvSpPr/>
          <p:nvPr/>
        </p:nvSpPr>
        <p:spPr>
          <a:xfrm rot="645423">
            <a:off x="96131" y="3899365"/>
            <a:ext cx="5192408" cy="1915759"/>
          </a:xfrm>
          <a:prstGeom prst="ellipse">
            <a:avLst/>
          </a:prstGeom>
          <a:solidFill>
            <a:schemeClr val="accent3"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600" b="1" dirty="0" smtClean="0">
                <a:solidFill>
                  <a:schemeClr val="tx1"/>
                </a:solidFill>
              </a:rPr>
              <a:t>מרחב</a:t>
            </a:r>
            <a:endParaRPr lang="he-IL" sz="3600" b="1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80490" y="701351"/>
            <a:ext cx="181124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גבולות מערכת – החלטה מודעת</a:t>
            </a:r>
            <a:endParaRPr lang="he-IL" b="1" dirty="0"/>
          </a:p>
        </p:txBody>
      </p:sp>
      <p:sp>
        <p:nvSpPr>
          <p:cNvPr id="52" name="אליפסה 51"/>
          <p:cNvSpPr/>
          <p:nvPr/>
        </p:nvSpPr>
        <p:spPr>
          <a:xfrm rot="645423">
            <a:off x="5043982" y="4741636"/>
            <a:ext cx="3773387" cy="1472827"/>
          </a:xfrm>
          <a:prstGeom prst="ellipse">
            <a:avLst/>
          </a:prstGeom>
          <a:solidFill>
            <a:schemeClr val="bg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 smtClean="0">
                <a:solidFill>
                  <a:schemeClr val="tx1"/>
                </a:solidFill>
              </a:rPr>
              <a:t>מרחב ותרבות</a:t>
            </a:r>
          </a:p>
          <a:p>
            <a:pPr algn="ctr"/>
            <a:r>
              <a:rPr lang="he-IL" sz="1400" b="1" dirty="0" smtClean="0">
                <a:solidFill>
                  <a:schemeClr val="tx1"/>
                </a:solidFill>
              </a:rPr>
              <a:t>(שליטה על קרקעות כמורשת ציונית)</a:t>
            </a:r>
            <a:endParaRPr lang="he-IL" sz="1400" b="1" dirty="0">
              <a:solidFill>
                <a:schemeClr val="tx1"/>
              </a:solidFill>
            </a:endParaRPr>
          </a:p>
        </p:txBody>
      </p:sp>
      <p:sp>
        <p:nvSpPr>
          <p:cNvPr id="53" name="אליפסה 52"/>
          <p:cNvSpPr/>
          <p:nvPr/>
        </p:nvSpPr>
        <p:spPr>
          <a:xfrm rot="21259687">
            <a:off x="4834639" y="1481563"/>
            <a:ext cx="4273143" cy="1472827"/>
          </a:xfrm>
          <a:prstGeom prst="ellipse">
            <a:avLst/>
          </a:prstGeom>
          <a:solidFill>
            <a:schemeClr val="bg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 smtClean="0">
                <a:solidFill>
                  <a:schemeClr val="tx1"/>
                </a:solidFill>
              </a:rPr>
              <a:t>פוליטיקה ומערכת מדינתית</a:t>
            </a:r>
          </a:p>
          <a:p>
            <a:pPr algn="ctr"/>
            <a:r>
              <a:rPr lang="he-IL" sz="1400" b="1" dirty="0" smtClean="0">
                <a:solidFill>
                  <a:schemeClr val="tx1"/>
                </a:solidFill>
              </a:rPr>
              <a:t>(לובי יבואני הרכב, הפרדת המערכות בין בינוי ותחבורה...)</a:t>
            </a:r>
            <a:endParaRPr lang="he-IL" sz="1400" b="1" dirty="0">
              <a:solidFill>
                <a:schemeClr val="tx1"/>
              </a:solidFill>
            </a:endParaRPr>
          </a:p>
        </p:txBody>
      </p:sp>
      <p:sp>
        <p:nvSpPr>
          <p:cNvPr id="54" name="מלבן מעוגל 53"/>
          <p:cNvSpPr/>
          <p:nvPr/>
        </p:nvSpPr>
        <p:spPr>
          <a:xfrm>
            <a:off x="6173912" y="212511"/>
            <a:ext cx="2816531" cy="4441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"גבולות מערכת" (</a:t>
            </a:r>
            <a:r>
              <a:rPr lang="en-US" b="1" u="sng" dirty="0" smtClean="0"/>
              <a:t>System</a:t>
            </a:r>
            <a:r>
              <a:rPr lang="he-IL" b="1" u="sng" dirty="0" smtClean="0"/>
              <a:t>)</a:t>
            </a:r>
          </a:p>
        </p:txBody>
      </p:sp>
      <p:sp>
        <p:nvSpPr>
          <p:cNvPr id="55" name="אליפסה 54"/>
          <p:cNvSpPr/>
          <p:nvPr/>
        </p:nvSpPr>
        <p:spPr>
          <a:xfrm rot="645423">
            <a:off x="-44211" y="28289"/>
            <a:ext cx="2422180" cy="1472827"/>
          </a:xfrm>
          <a:prstGeom prst="ellipse">
            <a:avLst/>
          </a:prstGeom>
          <a:solidFill>
            <a:schemeClr val="bg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 smtClean="0">
                <a:solidFill>
                  <a:schemeClr val="tx1"/>
                </a:solidFill>
              </a:rPr>
              <a:t>טכנולוגיה</a:t>
            </a:r>
            <a:endParaRPr lang="he-IL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22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64339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3" name="מלבן מעוגל 2"/>
          <p:cNvSpPr/>
          <p:nvPr/>
        </p:nvSpPr>
        <p:spPr>
          <a:xfrm>
            <a:off x="954016" y="209866"/>
            <a:ext cx="7456185" cy="628601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b="1" dirty="0" smtClean="0">
                <a:solidFill>
                  <a:schemeClr val="tx1"/>
                </a:solidFill>
              </a:rPr>
              <a:t>מהם הפוטנציאלים לשינוי?</a:t>
            </a:r>
            <a:endParaRPr lang="he-IL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35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חקר פוטנציאל</a:t>
            </a:r>
            <a:br>
              <a:rPr lang="he-IL" dirty="0" smtClean="0"/>
            </a:br>
            <a:r>
              <a:rPr lang="he-IL" dirty="0" smtClean="0"/>
              <a:t>מה יאפשר לי לייצר שינוי רצוי במערכת?</a:t>
            </a:r>
            <a:endParaRPr lang="he-IL" dirty="0"/>
          </a:p>
        </p:txBody>
      </p:sp>
      <p:sp>
        <p:nvSpPr>
          <p:cNvPr id="4" name="מלבן מעוגל 3"/>
          <p:cNvSpPr/>
          <p:nvPr/>
        </p:nvSpPr>
        <p:spPr>
          <a:xfrm>
            <a:off x="6308029" y="3018501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תחבורה ציבורית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5" name="מלבן מעוגל 4"/>
          <p:cNvSpPr/>
          <p:nvPr/>
        </p:nvSpPr>
        <p:spPr>
          <a:xfrm>
            <a:off x="6312643" y="3814409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טכנולוגיה חדשה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6" name="מלבן מעוגל 5"/>
          <p:cNvSpPr/>
          <p:nvPr/>
        </p:nvSpPr>
        <p:spPr>
          <a:xfrm>
            <a:off x="6312643" y="4610317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הפחתת ביקושים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6308029" y="1503710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תשתית נוספת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10" name="מלבן מעוגל 9"/>
          <p:cNvSpPr/>
          <p:nvPr/>
        </p:nvSpPr>
        <p:spPr>
          <a:xfrm>
            <a:off x="6308029" y="2262417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תכנון מרחבי יעיל יותר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15" name="מלבן מעוגל 14"/>
          <p:cNvSpPr/>
          <p:nvPr/>
        </p:nvSpPr>
        <p:spPr>
          <a:xfrm>
            <a:off x="6318223" y="5360274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אבחון צווארי הבקבוק</a:t>
            </a:r>
            <a:endParaRPr lang="he-IL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20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" y="502920"/>
            <a:ext cx="7802880" cy="5852160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1481442" y="5445224"/>
            <a:ext cx="6264696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"מעגל תנועה"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72319238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חקר פוטנציאל</a:t>
            </a:r>
            <a:br>
              <a:rPr lang="he-IL" dirty="0" smtClean="0"/>
            </a:br>
            <a:endParaRPr lang="he-IL" dirty="0"/>
          </a:p>
        </p:txBody>
      </p:sp>
      <p:sp>
        <p:nvSpPr>
          <p:cNvPr id="4" name="מלבן מעוגל 3"/>
          <p:cNvSpPr/>
          <p:nvPr/>
        </p:nvSpPr>
        <p:spPr>
          <a:xfrm>
            <a:off x="6287616" y="2269385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תחבורה ציבורית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5" name="מלבן מעוגל 4"/>
          <p:cNvSpPr/>
          <p:nvPr/>
        </p:nvSpPr>
        <p:spPr>
          <a:xfrm>
            <a:off x="6312643" y="3814409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טכנולוגיה חדשה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6" name="מלבן מעוגל 5"/>
          <p:cNvSpPr/>
          <p:nvPr/>
        </p:nvSpPr>
        <p:spPr>
          <a:xfrm>
            <a:off x="6312643" y="4610317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הפחתת ביקושים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6308029" y="1503710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תשתית נוספת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10" name="מלבן מעוגל 9"/>
          <p:cNvSpPr/>
          <p:nvPr/>
        </p:nvSpPr>
        <p:spPr>
          <a:xfrm>
            <a:off x="6318223" y="3041477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תכנון מרחבי יעיל יותר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3" name="חץ שמאלה 2"/>
          <p:cNvSpPr/>
          <p:nvPr/>
        </p:nvSpPr>
        <p:spPr>
          <a:xfrm>
            <a:off x="4427984" y="2604217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1314450" y="2560411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יקר, מורכב, ארוך-טווח. למרות השקעה עצומה, אין הקלה בגודש</a:t>
            </a:r>
            <a:endParaRPr lang="he-IL" b="1" dirty="0"/>
          </a:p>
        </p:txBody>
      </p:sp>
      <p:sp>
        <p:nvSpPr>
          <p:cNvPr id="11" name="חץ שמאלה 10"/>
          <p:cNvSpPr/>
          <p:nvPr/>
        </p:nvSpPr>
        <p:spPr>
          <a:xfrm>
            <a:off x="4427984" y="1402021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/>
        </p:nvSpPr>
        <p:spPr>
          <a:xfrm>
            <a:off x="1344216" y="1417638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מערכת המורשת. כך הגענו עד הלום...</a:t>
            </a:r>
            <a:endParaRPr lang="he-IL" b="1" dirty="0"/>
          </a:p>
        </p:txBody>
      </p:sp>
      <p:sp>
        <p:nvSpPr>
          <p:cNvPr id="13" name="חץ שמאלה 12"/>
          <p:cNvSpPr/>
          <p:nvPr/>
        </p:nvSpPr>
        <p:spPr>
          <a:xfrm>
            <a:off x="4444305" y="3720341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1314450" y="3720341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נסיעה שיתופית – לא כ"כ תופס</a:t>
            </a:r>
            <a:endParaRPr lang="he-IL" b="1" dirty="0"/>
          </a:p>
        </p:txBody>
      </p:sp>
      <p:sp>
        <p:nvSpPr>
          <p:cNvPr id="15" name="מלבן מעוגל 14"/>
          <p:cNvSpPr/>
          <p:nvPr/>
        </p:nvSpPr>
        <p:spPr>
          <a:xfrm>
            <a:off x="6318223" y="5360274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אבחון צווארי הבקבוק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16" name="חץ שמאלה 15"/>
          <p:cNvSpPr/>
          <p:nvPr/>
        </p:nvSpPr>
        <p:spPr>
          <a:xfrm>
            <a:off x="4473302" y="4790337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>
            <a:off x="1343447" y="4790337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אגרות גודש (ניסיון מוגבל בעולם, מייצר פתרונות מקומיים)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2736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מלבן מעוגל 18"/>
          <p:cNvSpPr/>
          <p:nvPr/>
        </p:nvSpPr>
        <p:spPr>
          <a:xfrm>
            <a:off x="6287616" y="2269385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תחבורה ציבורית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20" name="מלבן מעוגל 19"/>
          <p:cNvSpPr/>
          <p:nvPr/>
        </p:nvSpPr>
        <p:spPr>
          <a:xfrm>
            <a:off x="6318223" y="3041477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תכנון מרחבי יעיל יותר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חקר פוטנציאל</a:t>
            </a:r>
            <a:br>
              <a:rPr lang="he-IL" dirty="0" smtClean="0"/>
            </a:br>
            <a:r>
              <a:rPr lang="he-IL" dirty="0" smtClean="0"/>
              <a:t>"אסטרטגיה ראשונית"</a:t>
            </a:r>
            <a:endParaRPr lang="he-IL" dirty="0"/>
          </a:p>
        </p:txBody>
      </p:sp>
      <p:sp>
        <p:nvSpPr>
          <p:cNvPr id="5" name="מלבן מעוגל 4"/>
          <p:cNvSpPr/>
          <p:nvPr/>
        </p:nvSpPr>
        <p:spPr>
          <a:xfrm>
            <a:off x="6312643" y="3814409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טכנולוגיה חדשה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6" name="מלבן מעוגל 5"/>
          <p:cNvSpPr/>
          <p:nvPr/>
        </p:nvSpPr>
        <p:spPr>
          <a:xfrm>
            <a:off x="6312643" y="4610317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הפחתת ביקושים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7" name="מלבן מעוגל 6"/>
          <p:cNvSpPr/>
          <p:nvPr/>
        </p:nvSpPr>
        <p:spPr>
          <a:xfrm>
            <a:off x="6308029" y="1503710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תשתית נוספת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3" name="חץ שמאלה 2"/>
          <p:cNvSpPr/>
          <p:nvPr/>
        </p:nvSpPr>
        <p:spPr>
          <a:xfrm>
            <a:off x="4427984" y="2604217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1314450" y="2560411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/>
              <a:t>יקר, מורכב, ארוך-טווח. למרות השקעה עצומה, אין הקלה בגודש</a:t>
            </a:r>
          </a:p>
        </p:txBody>
      </p:sp>
      <p:sp>
        <p:nvSpPr>
          <p:cNvPr id="11" name="חץ שמאלה 10"/>
          <p:cNvSpPr/>
          <p:nvPr/>
        </p:nvSpPr>
        <p:spPr>
          <a:xfrm>
            <a:off x="4427984" y="1402021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מלבן מעוגל 11"/>
          <p:cNvSpPr/>
          <p:nvPr/>
        </p:nvSpPr>
        <p:spPr>
          <a:xfrm>
            <a:off x="1344216" y="1417638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מערכת המורשת. כך הגענו עד הלום...</a:t>
            </a:r>
            <a:endParaRPr lang="he-IL" b="1" dirty="0"/>
          </a:p>
        </p:txBody>
      </p:sp>
      <p:sp>
        <p:nvSpPr>
          <p:cNvPr id="13" name="חץ שמאלה 12"/>
          <p:cNvSpPr/>
          <p:nvPr/>
        </p:nvSpPr>
        <p:spPr>
          <a:xfrm>
            <a:off x="4444305" y="3720341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מלבן מעוגל 13"/>
          <p:cNvSpPr/>
          <p:nvPr/>
        </p:nvSpPr>
        <p:spPr>
          <a:xfrm>
            <a:off x="1314450" y="3720341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נסיעה שיתופית – לא כ"כ תופס</a:t>
            </a:r>
            <a:endParaRPr lang="he-IL" b="1" dirty="0"/>
          </a:p>
        </p:txBody>
      </p:sp>
      <p:sp>
        <p:nvSpPr>
          <p:cNvPr id="15" name="מלבן מעוגל 14"/>
          <p:cNvSpPr/>
          <p:nvPr/>
        </p:nvSpPr>
        <p:spPr>
          <a:xfrm>
            <a:off x="6318223" y="5360274"/>
            <a:ext cx="2016224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chemeClr val="tx1"/>
                </a:solidFill>
              </a:rPr>
              <a:t>אבחון צווארי הבקבוק</a:t>
            </a:r>
            <a:endParaRPr lang="he-IL" b="1" dirty="0">
              <a:solidFill>
                <a:schemeClr val="tx1"/>
              </a:solidFill>
            </a:endParaRPr>
          </a:p>
        </p:txBody>
      </p:sp>
      <p:sp>
        <p:nvSpPr>
          <p:cNvPr id="16" name="חץ שמאלה 15"/>
          <p:cNvSpPr/>
          <p:nvPr/>
        </p:nvSpPr>
        <p:spPr>
          <a:xfrm>
            <a:off x="4473302" y="4790337"/>
            <a:ext cx="1656184" cy="936104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מלבן מעוגל 16"/>
          <p:cNvSpPr/>
          <p:nvPr/>
        </p:nvSpPr>
        <p:spPr>
          <a:xfrm>
            <a:off x="1343447" y="4790337"/>
            <a:ext cx="2880320" cy="93610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אגרות גודש (ניסיון מוגבל בעולם, מייצר פתרונות מקומיים)</a:t>
            </a:r>
            <a:endParaRPr lang="he-IL" b="1" dirty="0"/>
          </a:p>
        </p:txBody>
      </p:sp>
      <p:sp>
        <p:nvSpPr>
          <p:cNvPr id="9" name="אליפסה 8"/>
          <p:cNvSpPr/>
          <p:nvPr/>
        </p:nvSpPr>
        <p:spPr>
          <a:xfrm rot="724055">
            <a:off x="3629139" y="1578521"/>
            <a:ext cx="3538623" cy="199280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אסטרטגיה ארוכת-טווח</a:t>
            </a:r>
          </a:p>
          <a:p>
            <a:pPr algn="ctr"/>
            <a:r>
              <a:rPr lang="he-IL" dirty="0" smtClean="0"/>
              <a:t>הגדרת הבעיה – תכנון מרחבי למדינה צפופה</a:t>
            </a:r>
            <a:endParaRPr lang="he-IL" dirty="0"/>
          </a:p>
        </p:txBody>
      </p:sp>
      <p:sp>
        <p:nvSpPr>
          <p:cNvPr id="18" name="אליפסה 17"/>
          <p:cNvSpPr/>
          <p:nvPr/>
        </p:nvSpPr>
        <p:spPr>
          <a:xfrm rot="724055">
            <a:off x="3364035" y="3772522"/>
            <a:ext cx="3538623" cy="1992805"/>
          </a:xfrm>
          <a:prstGeom prst="ellipse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אסטרטגיה לטווח הקרוב</a:t>
            </a:r>
          </a:p>
          <a:p>
            <a:pPr algn="ctr"/>
            <a:r>
              <a:rPr lang="he-IL" dirty="0" smtClean="0"/>
              <a:t>הגדרת הבעיה: מיצוי לא-יעיל של משאב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74749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506046" y="0"/>
            <a:ext cx="8215369" cy="1143000"/>
          </a:xfrm>
        </p:spPr>
        <p:txBody>
          <a:bodyPr/>
          <a:lstStyle/>
          <a:p>
            <a:r>
              <a:rPr lang="he-IL" dirty="0" smtClean="0"/>
              <a:t>"האסטרטגיה הראשונית"</a:t>
            </a:r>
            <a:endParaRPr lang="he-IL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059832" y="2585721"/>
            <a:ext cx="5782874" cy="2952328"/>
          </a:xfrm>
        </p:spPr>
        <p:txBody>
          <a:bodyPr/>
          <a:lstStyle/>
          <a:p>
            <a:r>
              <a:rPr lang="he-IL" b="1" dirty="0" smtClean="0"/>
              <a:t>זיהינו פוטנציאל בתחום </a:t>
            </a:r>
            <a:r>
              <a:rPr lang="he-IL" b="1" dirty="0" smtClean="0">
                <a:solidFill>
                  <a:srgbClr val="C00000"/>
                </a:solidFill>
              </a:rPr>
              <a:t>ניהול </a:t>
            </a:r>
            <a:r>
              <a:rPr lang="he-IL" b="1" dirty="0" err="1" smtClean="0">
                <a:solidFill>
                  <a:srgbClr val="C00000"/>
                </a:solidFill>
              </a:rPr>
              <a:t>הביקושים</a:t>
            </a:r>
            <a:r>
              <a:rPr lang="he-IL" b="1" dirty="0" smtClean="0">
                <a:solidFill>
                  <a:srgbClr val="C00000"/>
                </a:solidFill>
              </a:rPr>
              <a:t> </a:t>
            </a:r>
            <a:r>
              <a:rPr lang="he-IL" b="1" dirty="0" smtClean="0"/>
              <a:t>העשוי למלא תפקיד מקביל ומשלים לפיתוח תשתיות תחבורה משופרות.</a:t>
            </a:r>
          </a:p>
          <a:p>
            <a:r>
              <a:rPr lang="he-IL" b="1" dirty="0" smtClean="0">
                <a:solidFill>
                  <a:srgbClr val="C00000"/>
                </a:solidFill>
              </a:rPr>
              <a:t>פוטנציאל טכנולוגי חדש מאפשר מערכת מיסוי פרוגרסיבית על נסועה </a:t>
            </a:r>
            <a:r>
              <a:rPr lang="he-IL" b="1" dirty="0" smtClean="0"/>
              <a:t>(תשלום מס לק"מ נסיעה משתנה) מבוססת טכנולוגיות ניטור ועיבוד מידע (מובייל וביג-דאטה). פוטנציאל זה מאפשר טכניקות חדשות בתחום ניהול </a:t>
            </a:r>
            <a:r>
              <a:rPr lang="he-IL" b="1" dirty="0" err="1" smtClean="0"/>
              <a:t>הביקושים</a:t>
            </a:r>
            <a:r>
              <a:rPr lang="he-IL" b="1" dirty="0" smtClean="0"/>
              <a:t> ולהביא לייעול משמעותי בתחום מיצוי התשתית הקיימת והעתידית.</a:t>
            </a:r>
            <a:endParaRPr lang="he-IL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26010">
            <a:off x="140930" y="2038103"/>
            <a:ext cx="2769138" cy="404756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" name="TextBox 4"/>
          <p:cNvSpPr txBox="1"/>
          <p:nvPr/>
        </p:nvSpPr>
        <p:spPr>
          <a:xfrm>
            <a:off x="179512" y="5353383"/>
            <a:ext cx="1733167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/>
              <a:t>טרכטנברג 2018</a:t>
            </a:r>
            <a:endParaRPr lang="he-IL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187080" y="986541"/>
            <a:ext cx="712879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he-IL" sz="2800" b="1" dirty="0" smtClean="0"/>
              <a:t>מיצוי טוב יותר של התשתית הקיימת באמצעות ניהול ביקושים מבוסס מערכת מיסוי חכמה</a:t>
            </a:r>
            <a:endParaRPr lang="he-IL" sz="2800" b="1" dirty="0"/>
          </a:p>
        </p:txBody>
      </p:sp>
    </p:spTree>
    <p:extLst>
      <p:ext uri="{BB962C8B-B14F-4D97-AF65-F5344CB8AC3E}">
        <p14:creationId xmlns:p14="http://schemas.microsoft.com/office/powerpoint/2010/main" val="210583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מלבן 71"/>
          <p:cNvSpPr/>
          <p:nvPr/>
        </p:nvSpPr>
        <p:spPr>
          <a:xfrm>
            <a:off x="0" y="64339"/>
            <a:ext cx="9144000" cy="681965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cxnSp>
        <p:nvCxnSpPr>
          <p:cNvPr id="35" name="מחבר חץ ישר 34"/>
          <p:cNvCxnSpPr>
            <a:stCxn id="8" idx="2"/>
            <a:endCxn id="29" idx="0"/>
          </p:cNvCxnSpPr>
          <p:nvPr/>
        </p:nvCxnSpPr>
        <p:spPr>
          <a:xfrm>
            <a:off x="5897792" y="1455355"/>
            <a:ext cx="811068" cy="2018813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מלבן מעוגל 4"/>
          <p:cNvSpPr/>
          <p:nvPr/>
        </p:nvSpPr>
        <p:spPr>
          <a:xfrm>
            <a:off x="4572000" y="1988840"/>
            <a:ext cx="1722726" cy="65348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גידול מתמיד בהיקף הרכב הפרטי</a:t>
            </a:r>
            <a:endParaRPr lang="he-IL" sz="1400" b="1" dirty="0"/>
          </a:p>
        </p:txBody>
      </p:sp>
      <p:sp>
        <p:nvSpPr>
          <p:cNvPr id="17" name="מלבן מעוגל 16"/>
          <p:cNvSpPr/>
          <p:nvPr/>
        </p:nvSpPr>
        <p:spPr>
          <a:xfrm>
            <a:off x="2483768" y="2852936"/>
            <a:ext cx="1800200" cy="621232"/>
          </a:xfrm>
          <a:prstGeom prst="roundRect">
            <a:avLst/>
          </a:prstGeom>
          <a:solidFill>
            <a:srgbClr val="FFCC99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עומסי תנועה הולכים ומחמירים</a:t>
            </a:r>
            <a:endParaRPr lang="he-IL" sz="1400" b="1" dirty="0"/>
          </a:p>
        </p:txBody>
      </p:sp>
      <p:sp>
        <p:nvSpPr>
          <p:cNvPr id="2" name="חץ שמאלה-ימינה 1"/>
          <p:cNvSpPr/>
          <p:nvPr/>
        </p:nvSpPr>
        <p:spPr>
          <a:xfrm rot="19540758">
            <a:off x="4097840" y="2746649"/>
            <a:ext cx="948318" cy="504056"/>
          </a:xfrm>
          <a:prstGeom prst="leftRightArrow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מעוגל 7"/>
          <p:cNvSpPr/>
          <p:nvPr/>
        </p:nvSpPr>
        <p:spPr>
          <a:xfrm>
            <a:off x="5105704" y="807283"/>
            <a:ext cx="1584176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 smtClean="0"/>
              <a:t>מערכת המיסוי המדינתית</a:t>
            </a:r>
            <a:endParaRPr lang="he-IL" sz="1400" b="1" dirty="0"/>
          </a:p>
        </p:txBody>
      </p:sp>
      <p:sp>
        <p:nvSpPr>
          <p:cNvPr id="9" name="מלבן מעוגל 8"/>
          <p:cNvSpPr/>
          <p:nvPr/>
        </p:nvSpPr>
        <p:spPr>
          <a:xfrm>
            <a:off x="1410071" y="1305080"/>
            <a:ext cx="1793777" cy="648072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600" b="1" dirty="0" smtClean="0"/>
              <a:t>השקעה בכבישים ומחלפים</a:t>
            </a:r>
            <a:endParaRPr lang="he-IL" sz="1600" b="1" dirty="0"/>
          </a:p>
        </p:txBody>
      </p:sp>
      <p:cxnSp>
        <p:nvCxnSpPr>
          <p:cNvPr id="10" name="מחבר חץ ישר 9"/>
          <p:cNvCxnSpPr>
            <a:stCxn id="8" idx="1"/>
            <a:endCxn id="9" idx="3"/>
          </p:cNvCxnSpPr>
          <p:nvPr/>
        </p:nvCxnSpPr>
        <p:spPr>
          <a:xfrm flipH="1">
            <a:off x="3203848" y="1131319"/>
            <a:ext cx="1901856" cy="49779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מחבר חץ ישר 10"/>
          <p:cNvCxnSpPr>
            <a:stCxn id="9" idx="3"/>
            <a:endCxn id="2" idx="1"/>
          </p:cNvCxnSpPr>
          <p:nvPr/>
        </p:nvCxnSpPr>
        <p:spPr>
          <a:xfrm>
            <a:off x="3203848" y="1629116"/>
            <a:ext cx="1297101" cy="126548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מלבן 12"/>
          <p:cNvSpPr/>
          <p:nvPr/>
        </p:nvSpPr>
        <p:spPr>
          <a:xfrm>
            <a:off x="3306208" y="2136643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להגיב</a:t>
            </a:r>
            <a:endParaRPr lang="he-IL" sz="1100" b="1" dirty="0"/>
          </a:p>
        </p:txBody>
      </p:sp>
      <p:sp>
        <p:nvSpPr>
          <p:cNvPr id="14" name="מלבן 13"/>
          <p:cNvSpPr/>
          <p:nvPr/>
        </p:nvSpPr>
        <p:spPr>
          <a:xfrm>
            <a:off x="3718707" y="1213067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חייבים לממן</a:t>
            </a:r>
            <a:endParaRPr lang="he-IL" sz="11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3499763" y="1574287"/>
            <a:ext cx="1303563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dirty="0" smtClean="0"/>
              <a:t>מעגל קסמים</a:t>
            </a:r>
            <a:endParaRPr lang="he-IL" dirty="0"/>
          </a:p>
        </p:txBody>
      </p:sp>
      <p:cxnSp>
        <p:nvCxnSpPr>
          <p:cNvPr id="26" name="מחבר חץ ישר 25"/>
          <p:cNvCxnSpPr>
            <a:stCxn id="8" idx="2"/>
            <a:endCxn id="5" idx="0"/>
          </p:cNvCxnSpPr>
          <p:nvPr/>
        </p:nvCxnSpPr>
        <p:spPr>
          <a:xfrm flipH="1">
            <a:off x="5433363" y="1455355"/>
            <a:ext cx="464429" cy="53348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מלבן מעוגל 28"/>
          <p:cNvSpPr/>
          <p:nvPr/>
        </p:nvSpPr>
        <p:spPr>
          <a:xfrm>
            <a:off x="5821383" y="3474168"/>
            <a:ext cx="1774953" cy="616045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400" b="1" dirty="0"/>
              <a:t>תחבורה ציבורית (רכבות ואוטובוסים)</a:t>
            </a:r>
          </a:p>
        </p:txBody>
      </p:sp>
      <p:cxnSp>
        <p:nvCxnSpPr>
          <p:cNvPr id="30" name="מחבר חץ ישר 29"/>
          <p:cNvCxnSpPr>
            <a:stCxn id="29" idx="0"/>
            <a:endCxn id="2" idx="5"/>
          </p:cNvCxnSpPr>
          <p:nvPr/>
        </p:nvCxnSpPr>
        <p:spPr>
          <a:xfrm flipH="1" flipV="1">
            <a:off x="4643049" y="3102751"/>
            <a:ext cx="2065811" cy="37141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מלבן 14"/>
          <p:cNvSpPr/>
          <p:nvPr/>
        </p:nvSpPr>
        <p:spPr>
          <a:xfrm>
            <a:off x="4778118" y="1536450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מיסוי כבד על דלק ורכב</a:t>
            </a:r>
            <a:endParaRPr lang="he-IL" sz="1100" b="1" dirty="0"/>
          </a:p>
        </p:txBody>
      </p:sp>
      <p:sp>
        <p:nvSpPr>
          <p:cNvPr id="38" name="מלבן 37"/>
          <p:cNvSpPr/>
          <p:nvPr/>
        </p:nvSpPr>
        <p:spPr>
          <a:xfrm>
            <a:off x="6316405" y="2814718"/>
            <a:ext cx="932647" cy="2880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סבסוד כבד על </a:t>
            </a:r>
            <a:r>
              <a:rPr lang="he-IL" sz="1100" b="1" dirty="0" err="1" smtClean="0"/>
              <a:t>תחב"ץ</a:t>
            </a:r>
            <a:endParaRPr lang="he-IL" sz="1100" b="1" dirty="0"/>
          </a:p>
        </p:txBody>
      </p:sp>
      <p:sp>
        <p:nvSpPr>
          <p:cNvPr id="71" name="TextBox 70"/>
          <p:cNvSpPr txBox="1"/>
          <p:nvPr/>
        </p:nvSpPr>
        <p:spPr>
          <a:xfrm>
            <a:off x="4979175" y="2575937"/>
            <a:ext cx="129073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(*12 1970-2015)</a:t>
            </a:r>
            <a:endParaRPr lang="he-IL" sz="1200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1997521" y="3462048"/>
            <a:ext cx="2662908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(הפסד של 2% תוצר בשנה=22 </a:t>
            </a:r>
            <a:r>
              <a:rPr lang="he-IL" sz="1200" b="1" dirty="0" err="1" smtClean="0"/>
              <a:t>מליארד</a:t>
            </a:r>
            <a:r>
              <a:rPr lang="he-IL" sz="1200" b="1" dirty="0" smtClean="0"/>
              <a:t>)</a:t>
            </a:r>
            <a:endParaRPr lang="he-IL" sz="1200" b="1" dirty="0"/>
          </a:p>
        </p:txBody>
      </p:sp>
      <p:sp>
        <p:nvSpPr>
          <p:cNvPr id="44" name="חץ שמאלה-ימינה 43"/>
          <p:cNvSpPr/>
          <p:nvPr/>
        </p:nvSpPr>
        <p:spPr>
          <a:xfrm rot="1330614">
            <a:off x="4475761" y="3283256"/>
            <a:ext cx="1412702" cy="710541"/>
          </a:xfrm>
          <a:prstGeom prst="left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טרמינלים כצווארי בקבוק</a:t>
            </a:r>
            <a:endParaRPr lang="he-IL" sz="1100" b="1" dirty="0"/>
          </a:p>
        </p:txBody>
      </p:sp>
      <p:sp>
        <p:nvSpPr>
          <p:cNvPr id="46" name="מלבן מעוגל 45"/>
          <p:cNvSpPr/>
          <p:nvPr/>
        </p:nvSpPr>
        <p:spPr>
          <a:xfrm>
            <a:off x="212159" y="2953764"/>
            <a:ext cx="158417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צמצום עתודות הקרקע</a:t>
            </a:r>
            <a:endParaRPr lang="he-IL" dirty="0"/>
          </a:p>
        </p:txBody>
      </p:sp>
      <p:sp>
        <p:nvSpPr>
          <p:cNvPr id="47" name="מלבן מעוגל 46"/>
          <p:cNvSpPr/>
          <p:nvPr/>
        </p:nvSpPr>
        <p:spPr>
          <a:xfrm>
            <a:off x="2152036" y="4484329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יוקר הדיור</a:t>
            </a:r>
            <a:endParaRPr lang="he-IL" dirty="0"/>
          </a:p>
        </p:txBody>
      </p:sp>
      <p:sp>
        <p:nvSpPr>
          <p:cNvPr id="48" name="מלבן מעוגל 47"/>
          <p:cNvSpPr/>
          <p:nvPr/>
        </p:nvSpPr>
        <p:spPr>
          <a:xfrm>
            <a:off x="1839625" y="5584221"/>
            <a:ext cx="1110973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ריבית נמוכה</a:t>
            </a:r>
            <a:endParaRPr lang="he-IL" dirty="0"/>
          </a:p>
        </p:txBody>
      </p:sp>
      <p:cxnSp>
        <p:nvCxnSpPr>
          <p:cNvPr id="49" name="מחבר חץ ישר 48"/>
          <p:cNvCxnSpPr>
            <a:stCxn id="48" idx="0"/>
            <a:endCxn id="47" idx="2"/>
          </p:cNvCxnSpPr>
          <p:nvPr/>
        </p:nvCxnSpPr>
        <p:spPr>
          <a:xfrm flipV="1">
            <a:off x="2395112" y="4983064"/>
            <a:ext cx="361257" cy="601157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מחבר חץ ישר 49"/>
          <p:cNvCxnSpPr>
            <a:stCxn id="47" idx="1"/>
            <a:endCxn id="46" idx="2"/>
          </p:cNvCxnSpPr>
          <p:nvPr/>
        </p:nvCxnSpPr>
        <p:spPr>
          <a:xfrm flipH="1" flipV="1">
            <a:off x="1004247" y="3452499"/>
            <a:ext cx="1147789" cy="128119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מחבר חץ ישר 89"/>
          <p:cNvCxnSpPr>
            <a:stCxn id="46" idx="0"/>
            <a:endCxn id="9" idx="2"/>
          </p:cNvCxnSpPr>
          <p:nvPr/>
        </p:nvCxnSpPr>
        <p:spPr>
          <a:xfrm flipV="1">
            <a:off x="1004247" y="1953152"/>
            <a:ext cx="1302713" cy="1000612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מלבן 92"/>
          <p:cNvSpPr/>
          <p:nvPr/>
        </p:nvSpPr>
        <p:spPr>
          <a:xfrm>
            <a:off x="1241545" y="2208482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מדינה צפופה</a:t>
            </a:r>
            <a:endParaRPr lang="he-IL" sz="1100" b="1" dirty="0"/>
          </a:p>
        </p:txBody>
      </p:sp>
      <p:sp>
        <p:nvSpPr>
          <p:cNvPr id="94" name="TextBox 93"/>
          <p:cNvSpPr txBox="1"/>
          <p:nvPr/>
        </p:nvSpPr>
        <p:spPr>
          <a:xfrm>
            <a:off x="-25621" y="2063234"/>
            <a:ext cx="1293630" cy="6001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401 בני אדם לקמ"ר, צפיפות # 3 </a:t>
            </a:r>
            <a:r>
              <a:rPr lang="en-US" sz="1100" b="1" dirty="0" smtClean="0"/>
              <a:t>OECD</a:t>
            </a:r>
            <a:endParaRPr lang="he-IL" sz="1100" b="1" dirty="0"/>
          </a:p>
        </p:txBody>
      </p:sp>
      <p:cxnSp>
        <p:nvCxnSpPr>
          <p:cNvPr id="96" name="מחבר חץ ישר 95"/>
          <p:cNvCxnSpPr>
            <a:stCxn id="47" idx="1"/>
            <a:endCxn id="98" idx="3"/>
          </p:cNvCxnSpPr>
          <p:nvPr/>
        </p:nvCxnSpPr>
        <p:spPr>
          <a:xfrm flipH="1" flipV="1">
            <a:off x="1527214" y="4703292"/>
            <a:ext cx="624822" cy="3040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מחבר חץ ישר 96"/>
          <p:cNvCxnSpPr>
            <a:stCxn id="46" idx="2"/>
            <a:endCxn id="98" idx="0"/>
          </p:cNvCxnSpPr>
          <p:nvPr/>
        </p:nvCxnSpPr>
        <p:spPr>
          <a:xfrm flipH="1">
            <a:off x="922881" y="3452499"/>
            <a:ext cx="81366" cy="1001425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מלבן מעוגל 97"/>
          <p:cNvSpPr/>
          <p:nvPr/>
        </p:nvSpPr>
        <p:spPr>
          <a:xfrm>
            <a:off x="318548" y="4453924"/>
            <a:ext cx="1208666" cy="498735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dirty="0" smtClean="0"/>
              <a:t>גידול </a:t>
            </a:r>
            <a:r>
              <a:rPr lang="he-IL" dirty="0" err="1" smtClean="0"/>
              <a:t>אוכ</a:t>
            </a:r>
            <a:r>
              <a:rPr lang="he-IL" dirty="0" smtClean="0"/>
              <a:t>'</a:t>
            </a:r>
            <a:endParaRPr lang="he-IL" dirty="0"/>
          </a:p>
        </p:txBody>
      </p:sp>
      <p:sp>
        <p:nvSpPr>
          <p:cNvPr id="99" name="TextBox 98"/>
          <p:cNvSpPr txBox="1"/>
          <p:nvPr/>
        </p:nvSpPr>
        <p:spPr>
          <a:xfrm>
            <a:off x="296690" y="4952659"/>
            <a:ext cx="1293630" cy="43088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100" b="1" dirty="0" smtClean="0"/>
              <a:t>1.7% גידול בשנה. (הגבוה במערב)</a:t>
            </a:r>
            <a:endParaRPr lang="he-IL" sz="1100" b="1" dirty="0"/>
          </a:p>
        </p:txBody>
      </p:sp>
      <p:cxnSp>
        <p:nvCxnSpPr>
          <p:cNvPr id="100" name="מחבר חץ ישר 99"/>
          <p:cNvCxnSpPr>
            <a:stCxn id="101" idx="1"/>
          </p:cNvCxnSpPr>
          <p:nvPr/>
        </p:nvCxnSpPr>
        <p:spPr>
          <a:xfrm flipH="1" flipV="1">
            <a:off x="2756370" y="5024886"/>
            <a:ext cx="999020" cy="243858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מלבן מעוגל 100"/>
          <p:cNvSpPr/>
          <p:nvPr/>
        </p:nvSpPr>
        <p:spPr>
          <a:xfrm>
            <a:off x="3755390" y="4952659"/>
            <a:ext cx="1824722" cy="632169"/>
          </a:xfrm>
          <a:prstGeom prst="roundRect">
            <a:avLst/>
          </a:prstGeom>
          <a:solidFill>
            <a:schemeClr val="accent5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1200" b="1" dirty="0" smtClean="0"/>
              <a:t>מגמת </a:t>
            </a:r>
            <a:r>
              <a:rPr lang="he-IL" sz="1200" b="1" dirty="0" err="1" smtClean="0"/>
              <a:t>פרבור</a:t>
            </a:r>
            <a:r>
              <a:rPr lang="he-IL" sz="1200" b="1" dirty="0" smtClean="0"/>
              <a:t> והרחקת אוכלוסייה מאזורי הביקוש</a:t>
            </a:r>
            <a:endParaRPr lang="he-IL" sz="1200" b="1" dirty="0"/>
          </a:p>
        </p:txBody>
      </p:sp>
      <p:sp>
        <p:nvSpPr>
          <p:cNvPr id="102" name="TextBox 101"/>
          <p:cNvSpPr txBox="1"/>
          <p:nvPr/>
        </p:nvSpPr>
        <p:spPr>
          <a:xfrm>
            <a:off x="3654782" y="5576495"/>
            <a:ext cx="2021172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1200" b="1" dirty="0" smtClean="0"/>
              <a:t>התערבות ממשלתית להאצת בנייה של שכונות חדשות</a:t>
            </a:r>
            <a:endParaRPr lang="he-IL" sz="1200" b="1" dirty="0"/>
          </a:p>
        </p:txBody>
      </p:sp>
      <p:cxnSp>
        <p:nvCxnSpPr>
          <p:cNvPr id="103" name="מחבר חץ ישר 102"/>
          <p:cNvCxnSpPr>
            <a:stCxn id="101" idx="0"/>
          </p:cNvCxnSpPr>
          <p:nvPr/>
        </p:nvCxnSpPr>
        <p:spPr>
          <a:xfrm flipH="1" flipV="1">
            <a:off x="3718707" y="3723983"/>
            <a:ext cx="949044" cy="1228676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מלבן 103"/>
          <p:cNvSpPr/>
          <p:nvPr/>
        </p:nvSpPr>
        <p:spPr>
          <a:xfrm>
            <a:off x="3704349" y="4172774"/>
            <a:ext cx="977760" cy="2880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גידול בנסועה</a:t>
            </a:r>
            <a:endParaRPr lang="he-IL" sz="1100" b="1" dirty="0"/>
          </a:p>
        </p:txBody>
      </p:sp>
      <p:cxnSp>
        <p:nvCxnSpPr>
          <p:cNvPr id="105" name="מחבר חץ ישר 104"/>
          <p:cNvCxnSpPr>
            <a:endCxn id="29" idx="2"/>
          </p:cNvCxnSpPr>
          <p:nvPr/>
        </p:nvCxnSpPr>
        <p:spPr>
          <a:xfrm flipV="1">
            <a:off x="5616795" y="4090213"/>
            <a:ext cx="1092065" cy="1193430"/>
          </a:xfrm>
          <a:prstGeom prst="straightConnector1">
            <a:avLst/>
          </a:prstGeom>
          <a:ln w="57150">
            <a:solidFill>
              <a:schemeClr val="tx2">
                <a:lumMod val="95000"/>
                <a:lumOff val="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מלבן 105"/>
          <p:cNvSpPr/>
          <p:nvPr/>
        </p:nvSpPr>
        <p:spPr>
          <a:xfrm>
            <a:off x="5599509" y="4382450"/>
            <a:ext cx="1440167" cy="38953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100" b="1" dirty="0" smtClean="0"/>
              <a:t>פיזור </a:t>
            </a:r>
            <a:r>
              <a:rPr lang="he-IL" sz="1100" b="1" dirty="0" err="1" smtClean="0"/>
              <a:t>אוכ</a:t>
            </a:r>
            <a:r>
              <a:rPr lang="he-IL" sz="1100" b="1" dirty="0" smtClean="0"/>
              <a:t>' מייצר קושי </a:t>
            </a:r>
            <a:r>
              <a:rPr lang="he-IL" sz="1100" b="1" dirty="0" err="1" smtClean="0"/>
              <a:t>בתחב"ץ</a:t>
            </a:r>
            <a:r>
              <a:rPr lang="he-IL" sz="1100" b="1" dirty="0" smtClean="0"/>
              <a:t> יעיל</a:t>
            </a:r>
            <a:endParaRPr lang="he-IL" sz="1100" b="1" dirty="0"/>
          </a:p>
        </p:txBody>
      </p:sp>
      <p:sp>
        <p:nvSpPr>
          <p:cNvPr id="45" name="מלבן מעוגל 44"/>
          <p:cNvSpPr/>
          <p:nvPr/>
        </p:nvSpPr>
        <p:spPr>
          <a:xfrm>
            <a:off x="5345710" y="5164129"/>
            <a:ext cx="3600145" cy="15440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"גבולות מערכה" (</a:t>
            </a:r>
            <a:r>
              <a:rPr lang="en-US" b="1" u="sng" dirty="0" smtClean="0"/>
              <a:t>Operation</a:t>
            </a:r>
            <a:r>
              <a:rPr lang="he-IL" b="1" u="sng" dirty="0" smtClean="0"/>
              <a:t>) </a:t>
            </a:r>
            <a:r>
              <a:rPr lang="he-IL" dirty="0" smtClean="0"/>
              <a:t>בחירה מודעת. מה "הקרב" הנכון ביותר בשבילי לנהל בהקשר הנוכחי?</a:t>
            </a:r>
          </a:p>
          <a:p>
            <a:pPr algn="ctr"/>
            <a:r>
              <a:rPr lang="he-IL" dirty="0" smtClean="0"/>
              <a:t>(השפעה מהירה במשאבים נתונים)</a:t>
            </a:r>
          </a:p>
        </p:txBody>
      </p:sp>
      <p:sp>
        <p:nvSpPr>
          <p:cNvPr id="51" name="אליפסה 50"/>
          <p:cNvSpPr/>
          <p:nvPr/>
        </p:nvSpPr>
        <p:spPr>
          <a:xfrm rot="645423">
            <a:off x="2362740" y="42826"/>
            <a:ext cx="2422180" cy="1472827"/>
          </a:xfrm>
          <a:prstGeom prst="ellipse">
            <a:avLst/>
          </a:prstGeom>
          <a:solidFill>
            <a:schemeClr val="bg2">
              <a:lumMod val="40000"/>
              <a:lumOff val="60000"/>
              <a:alpha val="5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400" b="1" dirty="0" smtClean="0">
                <a:solidFill>
                  <a:schemeClr val="tx1"/>
                </a:solidFill>
              </a:rPr>
              <a:t>טכנולוגיה</a:t>
            </a:r>
            <a:endParaRPr lang="he-IL" sz="1400" b="1" dirty="0">
              <a:solidFill>
                <a:schemeClr val="tx1"/>
              </a:solidFill>
            </a:endParaRPr>
          </a:p>
        </p:txBody>
      </p:sp>
      <p:sp>
        <p:nvSpPr>
          <p:cNvPr id="4" name="מלבן 3"/>
          <p:cNvSpPr/>
          <p:nvPr/>
        </p:nvSpPr>
        <p:spPr>
          <a:xfrm>
            <a:off x="3360702" y="260648"/>
            <a:ext cx="4235634" cy="3024336"/>
          </a:xfrm>
          <a:prstGeom prst="rect">
            <a:avLst/>
          </a:prstGeom>
          <a:solidFill>
            <a:schemeClr val="bg2">
              <a:lumMod val="75000"/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2000" b="1" u="sng" dirty="0" smtClean="0"/>
              <a:t>גבולות המערכה (</a:t>
            </a:r>
            <a:r>
              <a:rPr lang="en-US" sz="2000" b="1" u="sng" dirty="0" smtClean="0"/>
              <a:t>Operation</a:t>
            </a:r>
            <a:r>
              <a:rPr lang="he-IL" sz="2000" b="1" u="sng" dirty="0" smtClean="0"/>
              <a:t>)</a:t>
            </a:r>
          </a:p>
          <a:p>
            <a:pPr algn="ctr"/>
            <a:endParaRPr lang="he-IL" sz="2000" b="1" u="sng" dirty="0"/>
          </a:p>
          <a:p>
            <a:pPr algn="ctr"/>
            <a:r>
              <a:rPr lang="he-IL" sz="2000" b="1" dirty="0" smtClean="0"/>
              <a:t>השפעה לטווח הקרוב באמצעות מינוף מערכת מיסוי חדשנית נתמכת ניטור טכנולוגי</a:t>
            </a:r>
            <a:endParaRPr lang="he-IL" sz="2000" b="1" dirty="0"/>
          </a:p>
        </p:txBody>
      </p:sp>
    </p:spTree>
    <p:extLst>
      <p:ext uri="{BB962C8B-B14F-4D97-AF65-F5344CB8AC3E}">
        <p14:creationId xmlns:p14="http://schemas.microsoft.com/office/powerpoint/2010/main" val="2439430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99069" y="2924944"/>
            <a:ext cx="8215369" cy="1143000"/>
          </a:xfrm>
        </p:spPr>
        <p:txBody>
          <a:bodyPr/>
          <a:lstStyle/>
          <a:p>
            <a:r>
              <a:rPr lang="he-IL" dirty="0" smtClean="0"/>
              <a:t>מעיצוב לתכנון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892471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3"/>
          <a:srcRect r="3583" b="16368"/>
          <a:stretch/>
        </p:blipFill>
        <p:spPr>
          <a:xfrm>
            <a:off x="0" y="3393919"/>
            <a:ext cx="4253240" cy="276691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4"/>
          <a:srcRect l="3870" r="9200"/>
          <a:stretch/>
        </p:blipFill>
        <p:spPr>
          <a:xfrm>
            <a:off x="107504" y="1096033"/>
            <a:ext cx="4032449" cy="1914526"/>
          </a:xfrm>
          <a:prstGeom prst="rect">
            <a:avLst/>
          </a:prstGeom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47407" y="6331"/>
            <a:ext cx="8215369" cy="1143000"/>
          </a:xfrm>
        </p:spPr>
        <p:txBody>
          <a:bodyPr/>
          <a:lstStyle/>
          <a:p>
            <a:r>
              <a:rPr lang="he-IL" dirty="0" smtClean="0"/>
              <a:t>מהגיון לצורה (התכנית)</a:t>
            </a:r>
            <a:endParaRPr lang="he-IL" dirty="0"/>
          </a:p>
        </p:txBody>
      </p:sp>
      <p:sp>
        <p:nvSpPr>
          <p:cNvPr id="4" name="מלבן מעוגל 3"/>
          <p:cNvSpPr/>
          <p:nvPr/>
        </p:nvSpPr>
        <p:spPr>
          <a:xfrm>
            <a:off x="4098899" y="1096033"/>
            <a:ext cx="4680520" cy="643210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"מקדם מילוי"</a:t>
            </a:r>
          </a:p>
          <a:p>
            <a:pPr algn="ctr"/>
            <a:r>
              <a:rPr lang="he-IL" dirty="0" smtClean="0"/>
              <a:t>מיסוי שונה לנסיעה ע"פ כמות הנוסעים (</a:t>
            </a:r>
            <a:r>
              <a:rPr lang="he-IL" dirty="0" err="1" smtClean="0"/>
              <a:t>רנ"י</a:t>
            </a:r>
            <a:r>
              <a:rPr lang="he-IL" dirty="0" smtClean="0"/>
              <a:t>, </a:t>
            </a:r>
            <a:r>
              <a:rPr lang="he-IL" dirty="0" err="1" smtClean="0"/>
              <a:t>רנ"ר</a:t>
            </a:r>
            <a:r>
              <a:rPr lang="he-IL" dirty="0" smtClean="0"/>
              <a:t>)</a:t>
            </a:r>
            <a:endParaRPr lang="he-IL" dirty="0"/>
          </a:p>
        </p:txBody>
      </p:sp>
      <p:sp>
        <p:nvSpPr>
          <p:cNvPr id="5" name="אליפסה 4"/>
          <p:cNvSpPr/>
          <p:nvPr/>
        </p:nvSpPr>
        <p:spPr>
          <a:xfrm>
            <a:off x="8599399" y="1038092"/>
            <a:ext cx="360040" cy="3600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1</a:t>
            </a:r>
            <a:endParaRPr lang="he-IL" b="1" dirty="0"/>
          </a:p>
        </p:txBody>
      </p:sp>
      <p:sp>
        <p:nvSpPr>
          <p:cNvPr id="6" name="מלבן מעוגל 5"/>
          <p:cNvSpPr/>
          <p:nvPr/>
        </p:nvSpPr>
        <p:spPr>
          <a:xfrm>
            <a:off x="4098899" y="1844885"/>
            <a:ext cx="4680520" cy="1262509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מיסוי פרוגרסיבי</a:t>
            </a:r>
          </a:p>
          <a:p>
            <a:pPr algn="ctr"/>
            <a:r>
              <a:rPr lang="he-IL" dirty="0" smtClean="0"/>
              <a:t>מיסוי נסועה ע"פ שימוש</a:t>
            </a:r>
          </a:p>
          <a:p>
            <a:pPr algn="ctr"/>
            <a:r>
              <a:rPr lang="he-IL" dirty="0" smtClean="0"/>
              <a:t>שקלול מחיר נסיעה לק"מ ביחס לביקוש למקטע בשעה ביום (כמו הנתיב המהיר)</a:t>
            </a:r>
            <a:endParaRPr lang="he-IL" dirty="0"/>
          </a:p>
        </p:txBody>
      </p:sp>
      <p:sp>
        <p:nvSpPr>
          <p:cNvPr id="7" name="אליפסה 6"/>
          <p:cNvSpPr/>
          <p:nvPr/>
        </p:nvSpPr>
        <p:spPr>
          <a:xfrm>
            <a:off x="8599399" y="1878993"/>
            <a:ext cx="360040" cy="3600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2</a:t>
            </a:r>
            <a:endParaRPr lang="he-IL" b="1" dirty="0"/>
          </a:p>
        </p:txBody>
      </p:sp>
      <p:sp>
        <p:nvSpPr>
          <p:cNvPr id="8" name="מלבן מעוגל 7"/>
          <p:cNvSpPr/>
          <p:nvPr/>
        </p:nvSpPr>
        <p:spPr>
          <a:xfrm>
            <a:off x="4098899" y="3213036"/>
            <a:ext cx="4680520" cy="595251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שימור סה"כ הכנסות המדינה</a:t>
            </a:r>
          </a:p>
        </p:txBody>
      </p:sp>
      <p:sp>
        <p:nvSpPr>
          <p:cNvPr id="9" name="אליפסה 8"/>
          <p:cNvSpPr/>
          <p:nvPr/>
        </p:nvSpPr>
        <p:spPr>
          <a:xfrm>
            <a:off x="8655161" y="3310686"/>
            <a:ext cx="360040" cy="3600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3</a:t>
            </a:r>
            <a:endParaRPr lang="he-IL" b="1" dirty="0"/>
          </a:p>
        </p:txBody>
      </p:sp>
      <p:sp>
        <p:nvSpPr>
          <p:cNvPr id="10" name="מלבן מעוגל 9"/>
          <p:cNvSpPr/>
          <p:nvPr/>
        </p:nvSpPr>
        <p:spPr>
          <a:xfrm>
            <a:off x="4184849" y="3874018"/>
            <a:ext cx="4680520" cy="1478535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מינוף צווארי הבקבוק (אזורי תעסוקה מרוכזים וטרמינלים תחבורתיים)</a:t>
            </a:r>
          </a:p>
          <a:p>
            <a:pPr algn="ctr"/>
            <a:r>
              <a:rPr lang="he-IL" dirty="0" smtClean="0"/>
              <a:t>קביעת מערכת תמריצים (מיסוי חניה, זיכויי מס על הסעות) לעידוד הסעות ונסיעות שיתופיות סביב ריכוזי תעסוקה</a:t>
            </a:r>
          </a:p>
        </p:txBody>
      </p:sp>
      <p:sp>
        <p:nvSpPr>
          <p:cNvPr id="11" name="אליפסה 10"/>
          <p:cNvSpPr/>
          <p:nvPr/>
        </p:nvSpPr>
        <p:spPr>
          <a:xfrm>
            <a:off x="8662776" y="3931089"/>
            <a:ext cx="360040" cy="3600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4</a:t>
            </a:r>
            <a:endParaRPr lang="he-IL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845763" y="2916147"/>
            <a:ext cx="277672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/>
              <a:t>11,000 ₪ לרכב פרטי לשנה</a:t>
            </a:r>
            <a:endParaRPr lang="he-IL" b="1" dirty="0"/>
          </a:p>
        </p:txBody>
      </p:sp>
      <p:sp>
        <p:nvSpPr>
          <p:cNvPr id="14" name="מלבן מעוגל 13"/>
          <p:cNvSpPr/>
          <p:nvPr/>
        </p:nvSpPr>
        <p:spPr>
          <a:xfrm>
            <a:off x="4162276" y="5418284"/>
            <a:ext cx="4680520" cy="1181523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u="sng" dirty="0" smtClean="0"/>
              <a:t>יישום הדרגתי (7 שנים)</a:t>
            </a:r>
          </a:p>
          <a:p>
            <a:pPr algn="ctr"/>
            <a:r>
              <a:rPr lang="he-IL" dirty="0" smtClean="0"/>
              <a:t>צמצום אי-ודאות מדינתית ופרטית באמצעות יישום הדרגתי של התכנית עם תאריך יעד מוכר לכל ויכולת תיקון מתמדת</a:t>
            </a:r>
          </a:p>
        </p:txBody>
      </p:sp>
      <p:sp>
        <p:nvSpPr>
          <p:cNvPr id="15" name="אליפסה 14"/>
          <p:cNvSpPr/>
          <p:nvPr/>
        </p:nvSpPr>
        <p:spPr>
          <a:xfrm>
            <a:off x="8599399" y="5426415"/>
            <a:ext cx="360040" cy="36004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5</a:t>
            </a:r>
            <a:endParaRPr lang="he-IL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07504" y="3823262"/>
            <a:ext cx="121379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טרכטנברג 2018</a:t>
            </a:r>
            <a:endParaRPr lang="he-IL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52305" y="925512"/>
            <a:ext cx="1213794" cy="27699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200" b="1" dirty="0" smtClean="0"/>
              <a:t>טרכטנברג 2018</a:t>
            </a:r>
            <a:endParaRPr lang="he-IL" sz="1200" b="1" dirty="0"/>
          </a:p>
        </p:txBody>
      </p:sp>
    </p:spTree>
    <p:extLst>
      <p:ext uri="{BB962C8B-B14F-4D97-AF65-F5344CB8AC3E}">
        <p14:creationId xmlns:p14="http://schemas.microsoft.com/office/powerpoint/2010/main" val="149226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8597" y="274638"/>
            <a:ext cx="4215412" cy="778098"/>
          </a:xfrm>
        </p:spPr>
        <p:txBody>
          <a:bodyPr/>
          <a:lstStyle/>
          <a:p>
            <a:r>
              <a:rPr lang="he-IL" dirty="0" smtClean="0"/>
              <a:t>צורה אופרטיבית</a:t>
            </a:r>
            <a:endParaRPr lang="he-IL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1865" y="116632"/>
            <a:ext cx="4032447" cy="302433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2062411"/>
            <a:ext cx="3999407" cy="299955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7" name="תמונה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2967"/>
            <a:ext cx="4181443" cy="313608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TextBox 7"/>
          <p:cNvSpPr txBox="1"/>
          <p:nvPr/>
        </p:nvSpPr>
        <p:spPr>
          <a:xfrm>
            <a:off x="2726645" y="6452051"/>
            <a:ext cx="138371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טרכטנברג 2018</a:t>
            </a:r>
            <a:endParaRPr lang="he-IL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892477" y="4730524"/>
            <a:ext cx="138371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טרכטנברג 2018</a:t>
            </a:r>
            <a:endParaRPr lang="he-IL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06855" y="2863969"/>
            <a:ext cx="1383713" cy="307777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sz="1400" b="1" dirty="0" smtClean="0"/>
              <a:t>טרכטנברג 2018</a:t>
            </a:r>
            <a:endParaRPr lang="he-IL" sz="1400" b="1" dirty="0"/>
          </a:p>
        </p:txBody>
      </p:sp>
    </p:spTree>
    <p:extLst>
      <p:ext uri="{BB962C8B-B14F-4D97-AF65-F5344CB8AC3E}">
        <p14:creationId xmlns:p14="http://schemas.microsoft.com/office/powerpoint/2010/main" val="30069840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22748" y="-89792"/>
            <a:ext cx="8215369" cy="664837"/>
          </a:xfrm>
        </p:spPr>
        <p:txBody>
          <a:bodyPr/>
          <a:lstStyle/>
          <a:p>
            <a:r>
              <a:rPr lang="he-IL" dirty="0" smtClean="0"/>
              <a:t>מה היה לנו?</a:t>
            </a:r>
            <a:endParaRPr lang="he-IL" dirty="0"/>
          </a:p>
        </p:txBody>
      </p:sp>
      <p:pic>
        <p:nvPicPr>
          <p:cNvPr id="5" name="תמונה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9257" y="709168"/>
            <a:ext cx="2579518" cy="1926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3146" y="2550002"/>
            <a:ext cx="971740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/>
              <a:t>אי-נוחות</a:t>
            </a:r>
            <a:endParaRPr lang="he-IL" b="1" dirty="0"/>
          </a:p>
        </p:txBody>
      </p:sp>
      <p:sp>
        <p:nvSpPr>
          <p:cNvPr id="7" name="אליפסה 6"/>
          <p:cNvSpPr/>
          <p:nvPr/>
        </p:nvSpPr>
        <p:spPr>
          <a:xfrm>
            <a:off x="8523363" y="621785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1</a:t>
            </a:r>
            <a:endParaRPr lang="he-IL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083768" y="2577611"/>
            <a:ext cx="1359668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/>
              <a:t>הגדרת בעיה</a:t>
            </a:r>
            <a:endParaRPr lang="he-IL" b="1" dirty="0"/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3"/>
          <a:srcRect b="16499"/>
          <a:stretch/>
        </p:blipFill>
        <p:spPr>
          <a:xfrm>
            <a:off x="3055783" y="736364"/>
            <a:ext cx="3024336" cy="18940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0" name="אליפסה 9"/>
          <p:cNvSpPr/>
          <p:nvPr/>
        </p:nvSpPr>
        <p:spPr>
          <a:xfrm>
            <a:off x="5761285" y="621785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2</a:t>
            </a:r>
            <a:endParaRPr lang="he-IL" b="1" dirty="0"/>
          </a:p>
        </p:txBody>
      </p:sp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4"/>
          <a:srcRect r="10631" b="8007"/>
          <a:stretch/>
        </p:blipFill>
        <p:spPr>
          <a:xfrm>
            <a:off x="497407" y="736364"/>
            <a:ext cx="2453305" cy="18940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16" name="אליפסה 15"/>
          <p:cNvSpPr/>
          <p:nvPr/>
        </p:nvSpPr>
        <p:spPr>
          <a:xfrm>
            <a:off x="2658067" y="585320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3</a:t>
            </a:r>
            <a:endParaRPr lang="he-IL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924039" y="2596757"/>
            <a:ext cx="161775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/>
              <a:t>מערכת מתהווה</a:t>
            </a:r>
            <a:endParaRPr lang="he-IL" b="1" dirty="0"/>
          </a:p>
        </p:txBody>
      </p:sp>
      <p:pic>
        <p:nvPicPr>
          <p:cNvPr id="30" name="תמונה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58" y="3227723"/>
            <a:ext cx="2137801" cy="1477458"/>
          </a:xfrm>
          <a:prstGeom prst="rect">
            <a:avLst/>
          </a:prstGeom>
        </p:spPr>
      </p:pic>
      <p:sp>
        <p:nvSpPr>
          <p:cNvPr id="32" name="אליפסה 31"/>
          <p:cNvSpPr/>
          <p:nvPr/>
        </p:nvSpPr>
        <p:spPr>
          <a:xfrm>
            <a:off x="2455942" y="3024406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6</a:t>
            </a:r>
            <a:endParaRPr lang="he-IL" b="1" dirty="0"/>
          </a:p>
        </p:txBody>
      </p:sp>
      <p:sp>
        <p:nvSpPr>
          <p:cNvPr id="33" name="חץ למטה 32"/>
          <p:cNvSpPr/>
          <p:nvPr/>
        </p:nvSpPr>
        <p:spPr>
          <a:xfrm>
            <a:off x="3073894" y="5497149"/>
            <a:ext cx="3520655" cy="490419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אסטרטגיה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48354" y="5987568"/>
            <a:ext cx="619268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הקלת הגודש באמצעות ניהול הביקוש לצד הגדלת המענה</a:t>
            </a:r>
            <a:endParaRPr lang="he-IL" b="1" dirty="0"/>
          </a:p>
        </p:txBody>
      </p:sp>
      <p:sp>
        <p:nvSpPr>
          <p:cNvPr id="35" name="אליפסה 34"/>
          <p:cNvSpPr/>
          <p:nvPr/>
        </p:nvSpPr>
        <p:spPr>
          <a:xfrm>
            <a:off x="5747700" y="5497149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7</a:t>
            </a:r>
            <a:endParaRPr lang="he-IL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83" y="3049780"/>
            <a:ext cx="2931914" cy="166596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9218" y="3048797"/>
            <a:ext cx="2522058" cy="165230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36" name="אליפסה 35"/>
          <p:cNvSpPr/>
          <p:nvPr/>
        </p:nvSpPr>
        <p:spPr>
          <a:xfrm>
            <a:off x="8591181" y="2919334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4</a:t>
            </a:r>
            <a:endParaRPr lang="he-IL" b="1" dirty="0"/>
          </a:p>
        </p:txBody>
      </p:sp>
      <p:sp>
        <p:nvSpPr>
          <p:cNvPr id="37" name="TextBox 36"/>
          <p:cNvSpPr txBox="1"/>
          <p:nvPr/>
        </p:nvSpPr>
        <p:spPr>
          <a:xfrm>
            <a:off x="6177112" y="4714578"/>
            <a:ext cx="25264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מערכת המורשת </a:t>
            </a:r>
          </a:p>
          <a:p>
            <a:pPr algn="ctr"/>
            <a:r>
              <a:rPr lang="he-IL" sz="1400" b="1" dirty="0" smtClean="0">
                <a:solidFill>
                  <a:schemeClr val="accent2"/>
                </a:solidFill>
              </a:rPr>
              <a:t>(תפיסה מוטת תשתיות)</a:t>
            </a:r>
            <a:endParaRPr lang="he-IL" sz="1400" b="1" dirty="0">
              <a:solidFill>
                <a:schemeClr val="accent2"/>
              </a:solidFill>
            </a:endParaRPr>
          </a:p>
        </p:txBody>
      </p:sp>
      <p:sp>
        <p:nvSpPr>
          <p:cNvPr id="31" name="אליפסה 30"/>
          <p:cNvSpPr/>
          <p:nvPr/>
        </p:nvSpPr>
        <p:spPr>
          <a:xfrm>
            <a:off x="5682630" y="2948834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5</a:t>
            </a:r>
            <a:endParaRPr lang="he-IL" b="1" dirty="0"/>
          </a:p>
        </p:txBody>
      </p:sp>
      <p:sp>
        <p:nvSpPr>
          <p:cNvPr id="38" name="TextBox 37"/>
          <p:cNvSpPr txBox="1"/>
          <p:nvPr/>
        </p:nvSpPr>
        <p:spPr>
          <a:xfrm>
            <a:off x="2913888" y="4714578"/>
            <a:ext cx="314774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היסט </a:t>
            </a:r>
          </a:p>
          <a:p>
            <a:pPr algn="ctr"/>
            <a:r>
              <a:rPr lang="he-IL" sz="1400" b="1" dirty="0">
                <a:solidFill>
                  <a:schemeClr val="accent2"/>
                </a:solidFill>
              </a:rPr>
              <a:t>בשיטה הנוכחית הפער רק יעמיק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1520" y="4726885"/>
            <a:ext cx="2662368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b="1" dirty="0" smtClean="0"/>
              <a:t>פוטנציאל </a:t>
            </a:r>
          </a:p>
          <a:p>
            <a:r>
              <a:rPr lang="he-IL" sz="1400" b="1" dirty="0">
                <a:solidFill>
                  <a:schemeClr val="accent2"/>
                </a:solidFill>
              </a:rPr>
              <a:t>טכנולוגיה ומערכת מיסוי חכמה</a:t>
            </a:r>
          </a:p>
        </p:txBody>
      </p:sp>
    </p:spTree>
    <p:extLst>
      <p:ext uri="{BB962C8B-B14F-4D97-AF65-F5344CB8AC3E}">
        <p14:creationId xmlns:p14="http://schemas.microsoft.com/office/powerpoint/2010/main" val="40699111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 smtClean="0"/>
              <a:t>השינוי </a:t>
            </a:r>
            <a:r>
              <a:rPr lang="he-IL" dirty="0"/>
              <a:t>שעברנו (</a:t>
            </a:r>
            <a:r>
              <a:rPr lang="he-IL" baseline="30000" dirty="0"/>
              <a:t>4</a:t>
            </a:r>
            <a:r>
              <a:rPr lang="en-US" dirty="0" smtClean="0">
                <a:latin typeface="Georgia" panose="02040502050405020303" pitchFamily="18" charset="0"/>
              </a:rPr>
              <a:t>T</a:t>
            </a:r>
            <a:r>
              <a:rPr lang="he-IL" dirty="0" smtClean="0"/>
              <a:t>)</a:t>
            </a:r>
            <a:endParaRPr lang="he-IL" dirty="0"/>
          </a:p>
        </p:txBody>
      </p:sp>
      <p:sp>
        <p:nvSpPr>
          <p:cNvPr id="4" name="חץ שמאלה 3"/>
          <p:cNvSpPr/>
          <p:nvPr/>
        </p:nvSpPr>
        <p:spPr>
          <a:xfrm>
            <a:off x="3345995" y="1564061"/>
            <a:ext cx="3024336" cy="100811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שינוי בהבנה</a:t>
            </a:r>
            <a:endParaRPr lang="he-IL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6739709" y="1713593"/>
            <a:ext cx="187220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מבעיית תשתיות (רכבות וכבישים)</a:t>
            </a:r>
            <a:endParaRPr lang="he-IL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40282" y="1744951"/>
            <a:ext cx="30955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להבנה כי אנו ב"מעגל קסמים" ("בעיה מרושעת")</a:t>
            </a:r>
            <a:endParaRPr lang="he-IL" b="1" dirty="0"/>
          </a:p>
        </p:txBody>
      </p:sp>
      <p:sp>
        <p:nvSpPr>
          <p:cNvPr id="20" name="חץ שמאלה 19"/>
          <p:cNvSpPr/>
          <p:nvPr/>
        </p:nvSpPr>
        <p:spPr>
          <a:xfrm>
            <a:off x="3345995" y="2919004"/>
            <a:ext cx="3024336" cy="100811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שינוי בתפיסה</a:t>
            </a:r>
            <a:endParaRPr lang="he-IL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6338283" y="2934160"/>
            <a:ext cx="2273634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מתפיסת פתרון לטווח ארוך בלבד באמצעות ניהול מענה (</a:t>
            </a:r>
            <a:r>
              <a:rPr lang="he-IL" b="1" dirty="0" err="1" smtClean="0"/>
              <a:t>תחב"ץ</a:t>
            </a:r>
            <a:r>
              <a:rPr lang="he-IL" b="1" dirty="0" smtClean="0"/>
              <a:t>, תכנון מרחב)</a:t>
            </a:r>
            <a:endParaRPr lang="he-IL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64824" y="3006971"/>
            <a:ext cx="284651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smtClean="0"/>
              <a:t>לתפיסה </a:t>
            </a:r>
            <a:r>
              <a:rPr lang="he-IL" b="1" dirty="0" smtClean="0"/>
              <a:t>המשלבת שינוי לטווח מידי באמצעות ניהול ביקושים -  מיסוי</a:t>
            </a:r>
            <a:endParaRPr lang="he-IL" b="1" dirty="0"/>
          </a:p>
        </p:txBody>
      </p:sp>
      <p:sp>
        <p:nvSpPr>
          <p:cNvPr id="23" name="חץ שמאלה 22"/>
          <p:cNvSpPr/>
          <p:nvPr/>
        </p:nvSpPr>
        <p:spPr>
          <a:xfrm>
            <a:off x="3345995" y="4217556"/>
            <a:ext cx="3024336" cy="1008112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שינוי בארגון</a:t>
            </a:r>
            <a:endParaRPr lang="he-IL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338282" y="4460002"/>
            <a:ext cx="227363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b="1" dirty="0" smtClean="0"/>
              <a:t>מערכת מיסוי אחידה ואוטומטית "במקור"</a:t>
            </a:r>
            <a:endParaRPr lang="he-IL" sz="2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506467" y="4212247"/>
            <a:ext cx="274592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b="1" dirty="0" smtClean="0"/>
              <a:t>הקמת מערכת משולבת טכנולוגיות לניטור נסועה, עיבוד מידע וגבייה דיפרנציאלית</a:t>
            </a:r>
            <a:endParaRPr lang="he-IL" b="1" dirty="0"/>
          </a:p>
        </p:txBody>
      </p:sp>
      <p:sp>
        <p:nvSpPr>
          <p:cNvPr id="26" name="אליפסה 25"/>
          <p:cNvSpPr/>
          <p:nvPr/>
        </p:nvSpPr>
        <p:spPr>
          <a:xfrm>
            <a:off x="5866203" y="1820735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1</a:t>
            </a:r>
            <a:endParaRPr lang="he-IL" b="1" dirty="0"/>
          </a:p>
        </p:txBody>
      </p:sp>
      <p:sp>
        <p:nvSpPr>
          <p:cNvPr id="27" name="אליפסה 26"/>
          <p:cNvSpPr/>
          <p:nvPr/>
        </p:nvSpPr>
        <p:spPr>
          <a:xfrm>
            <a:off x="5866203" y="3195249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2</a:t>
            </a:r>
            <a:endParaRPr lang="he-IL" b="1" dirty="0"/>
          </a:p>
        </p:txBody>
      </p:sp>
      <p:sp>
        <p:nvSpPr>
          <p:cNvPr id="28" name="אליפסה 27"/>
          <p:cNvSpPr/>
          <p:nvPr/>
        </p:nvSpPr>
        <p:spPr>
          <a:xfrm>
            <a:off x="5866203" y="4505588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3</a:t>
            </a:r>
            <a:endParaRPr lang="he-IL" b="1" dirty="0"/>
          </a:p>
        </p:txBody>
      </p:sp>
      <p:sp>
        <p:nvSpPr>
          <p:cNvPr id="15" name="אליפסה 14"/>
          <p:cNvSpPr/>
          <p:nvPr/>
        </p:nvSpPr>
        <p:spPr>
          <a:xfrm>
            <a:off x="5866202" y="5661248"/>
            <a:ext cx="415827" cy="43204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4</a:t>
            </a:r>
            <a:endParaRPr lang="he-IL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210091" y="5461773"/>
            <a:ext cx="12961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4800" b="1" dirty="0" smtClean="0"/>
              <a:t>?</a:t>
            </a:r>
            <a:endParaRPr lang="he-IL" sz="4800" b="1" dirty="0"/>
          </a:p>
        </p:txBody>
      </p:sp>
    </p:spTree>
    <p:extLst>
      <p:ext uri="{BB962C8B-B14F-4D97-AF65-F5344CB8AC3E}">
        <p14:creationId xmlns:p14="http://schemas.microsoft.com/office/powerpoint/2010/main" val="6518882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מלבן 26"/>
          <p:cNvSpPr/>
          <p:nvPr/>
        </p:nvSpPr>
        <p:spPr>
          <a:xfrm>
            <a:off x="-180528" y="0"/>
            <a:ext cx="9307582" cy="685800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4" name="קבוצה 3"/>
          <p:cNvGrpSpPr/>
          <p:nvPr/>
        </p:nvGrpSpPr>
        <p:grpSpPr>
          <a:xfrm>
            <a:off x="3990103" y="548680"/>
            <a:ext cx="5136951" cy="5761037"/>
            <a:chOff x="468313" y="908720"/>
            <a:chExt cx="8208962" cy="5761037"/>
          </a:xfrm>
        </p:grpSpPr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>
              <a:off x="468313" y="908720"/>
              <a:ext cx="8208962" cy="5761037"/>
            </a:xfrm>
            <a:prstGeom prst="diamond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6" name="Oval 26"/>
            <p:cNvSpPr>
              <a:spLocks noChangeArrowheads="1"/>
            </p:cNvSpPr>
            <p:nvPr/>
          </p:nvSpPr>
          <p:spPr bwMode="auto">
            <a:xfrm>
              <a:off x="3203848" y="1772816"/>
              <a:ext cx="2663825" cy="1728787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7" name="Oval 27"/>
            <p:cNvSpPr>
              <a:spLocks noChangeArrowheads="1"/>
            </p:cNvSpPr>
            <p:nvPr/>
          </p:nvSpPr>
          <p:spPr bwMode="auto">
            <a:xfrm>
              <a:off x="3203848" y="4093741"/>
              <a:ext cx="2663825" cy="1728787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8" name="Oval 28"/>
            <p:cNvSpPr>
              <a:spLocks noChangeArrowheads="1"/>
            </p:cNvSpPr>
            <p:nvPr/>
          </p:nvSpPr>
          <p:spPr bwMode="auto">
            <a:xfrm>
              <a:off x="3203848" y="2825328"/>
              <a:ext cx="2663825" cy="1728788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9" name="Text Box 29"/>
            <p:cNvSpPr txBox="1">
              <a:spLocks noChangeArrowheads="1"/>
            </p:cNvSpPr>
            <p:nvPr/>
          </p:nvSpPr>
          <p:spPr bwMode="auto">
            <a:xfrm>
              <a:off x="3780110" y="2006178"/>
              <a:ext cx="15843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>
                  <a:solidFill>
                    <a:srgbClr val="00FF00"/>
                  </a:solidFill>
                </a:rPr>
                <a:t>סביבה אסטרטגית</a:t>
              </a:r>
              <a:endParaRPr lang="en-US" altLang="he-IL" sz="1100" b="1">
                <a:solidFill>
                  <a:srgbClr val="00FF00"/>
                </a:solidFill>
              </a:endParaRPr>
            </a:p>
          </p:txBody>
        </p:sp>
        <p:sp>
          <p:nvSpPr>
            <p:cNvPr id="10" name="Text Box 30"/>
            <p:cNvSpPr txBox="1">
              <a:spLocks noChangeArrowheads="1"/>
            </p:cNvSpPr>
            <p:nvPr/>
          </p:nvSpPr>
          <p:spPr bwMode="auto">
            <a:xfrm>
              <a:off x="3418160" y="4676353"/>
              <a:ext cx="223361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 dirty="0">
                  <a:solidFill>
                    <a:srgbClr val="00FF00"/>
                  </a:solidFill>
                </a:rPr>
                <a:t>סביבה </a:t>
              </a:r>
              <a:r>
                <a:rPr lang="he-IL" altLang="he-IL" sz="1100" b="1" dirty="0" smtClean="0">
                  <a:solidFill>
                    <a:srgbClr val="00FF00"/>
                  </a:solidFill>
                </a:rPr>
                <a:t>קרבית </a:t>
              </a:r>
              <a:r>
                <a:rPr lang="he-IL" altLang="he-IL" sz="1100" b="1" dirty="0">
                  <a:solidFill>
                    <a:srgbClr val="00FF00"/>
                  </a:solidFill>
                </a:rPr>
                <a:t>(טקטית)</a:t>
              </a:r>
              <a:endParaRPr lang="en-US" altLang="he-IL" sz="1100" b="1" dirty="0">
                <a:solidFill>
                  <a:srgbClr val="00FF00"/>
                </a:solidFill>
              </a:endParaRPr>
            </a:p>
          </p:txBody>
        </p:sp>
        <p:sp>
          <p:nvSpPr>
            <p:cNvPr id="11" name="Text Box 31"/>
            <p:cNvSpPr txBox="1">
              <a:spLocks noChangeArrowheads="1"/>
            </p:cNvSpPr>
            <p:nvPr/>
          </p:nvSpPr>
          <p:spPr bwMode="auto">
            <a:xfrm>
              <a:off x="3491185" y="3517478"/>
              <a:ext cx="230346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>
                  <a:solidFill>
                    <a:srgbClr val="00FF00"/>
                  </a:solidFill>
                </a:rPr>
                <a:t>סביבה אופרטיבית</a:t>
              </a:r>
              <a:endParaRPr lang="en-US" altLang="he-IL" sz="1100" b="1">
                <a:solidFill>
                  <a:srgbClr val="00FF00"/>
                </a:solidFill>
              </a:endParaRPr>
            </a:p>
          </p:txBody>
        </p:sp>
        <p:sp>
          <p:nvSpPr>
            <p:cNvPr id="12" name="Text Box 14"/>
            <p:cNvSpPr txBox="1">
              <a:spLocks noChangeArrowheads="1"/>
            </p:cNvSpPr>
            <p:nvPr/>
          </p:nvSpPr>
          <p:spPr bwMode="auto">
            <a:xfrm>
              <a:off x="3851548" y="2941216"/>
              <a:ext cx="12954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 dirty="0">
                  <a:solidFill>
                    <a:srgbClr val="FFFFCC"/>
                  </a:solidFill>
                </a:rPr>
                <a:t>רלוונטיות</a:t>
              </a:r>
              <a:endParaRPr lang="en-US" altLang="he-IL" sz="1100" b="1" dirty="0">
                <a:solidFill>
                  <a:srgbClr val="FFFFCC"/>
                </a:solidFill>
              </a:endParaRPr>
            </a:p>
          </p:txBody>
        </p:sp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3851548" y="4093741"/>
              <a:ext cx="12954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 dirty="0">
                  <a:solidFill>
                    <a:srgbClr val="FFFFCC"/>
                  </a:solidFill>
                </a:rPr>
                <a:t>קוהרנטיות</a:t>
              </a:r>
              <a:endParaRPr lang="en-US" altLang="he-IL" sz="1100" b="1" dirty="0">
                <a:solidFill>
                  <a:srgbClr val="FFFFCC"/>
                </a:solidFill>
              </a:endParaRPr>
            </a:p>
          </p:txBody>
        </p:sp>
      </p:grpSp>
      <p:grpSp>
        <p:nvGrpSpPr>
          <p:cNvPr id="15" name="קבוצה 14"/>
          <p:cNvGrpSpPr/>
          <p:nvPr/>
        </p:nvGrpSpPr>
        <p:grpSpPr>
          <a:xfrm>
            <a:off x="57093" y="449163"/>
            <a:ext cx="5136951" cy="5761037"/>
            <a:chOff x="468313" y="908720"/>
            <a:chExt cx="8208962" cy="5761037"/>
          </a:xfrm>
        </p:grpSpPr>
        <p:sp>
          <p:nvSpPr>
            <p:cNvPr id="16" name="AutoShape 4"/>
            <p:cNvSpPr>
              <a:spLocks noChangeArrowheads="1"/>
            </p:cNvSpPr>
            <p:nvPr/>
          </p:nvSpPr>
          <p:spPr bwMode="auto">
            <a:xfrm>
              <a:off x="468313" y="908720"/>
              <a:ext cx="8208962" cy="5761037"/>
            </a:xfrm>
            <a:prstGeom prst="diamond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noFill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17" name="Oval 26"/>
            <p:cNvSpPr>
              <a:spLocks noChangeArrowheads="1"/>
            </p:cNvSpPr>
            <p:nvPr/>
          </p:nvSpPr>
          <p:spPr bwMode="auto">
            <a:xfrm>
              <a:off x="3203848" y="1772816"/>
              <a:ext cx="2663825" cy="1728787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18" name="Oval 27"/>
            <p:cNvSpPr>
              <a:spLocks noChangeArrowheads="1"/>
            </p:cNvSpPr>
            <p:nvPr/>
          </p:nvSpPr>
          <p:spPr bwMode="auto">
            <a:xfrm>
              <a:off x="3203848" y="4093741"/>
              <a:ext cx="2663825" cy="1728787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19" name="Oval 28"/>
            <p:cNvSpPr>
              <a:spLocks noChangeArrowheads="1"/>
            </p:cNvSpPr>
            <p:nvPr/>
          </p:nvSpPr>
          <p:spPr bwMode="auto">
            <a:xfrm>
              <a:off x="3203848" y="2825328"/>
              <a:ext cx="2663825" cy="1728788"/>
            </a:xfrm>
            <a:prstGeom prst="ellips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he-IL" altLang="he-IL" sz="1100">
                <a:solidFill>
                  <a:prstClr val="black"/>
                </a:solidFill>
              </a:endParaRPr>
            </a:p>
          </p:txBody>
        </p:sp>
        <p:sp>
          <p:nvSpPr>
            <p:cNvPr id="20" name="Text Box 29"/>
            <p:cNvSpPr txBox="1">
              <a:spLocks noChangeArrowheads="1"/>
            </p:cNvSpPr>
            <p:nvPr/>
          </p:nvSpPr>
          <p:spPr bwMode="auto">
            <a:xfrm>
              <a:off x="3780110" y="2006178"/>
              <a:ext cx="1584326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>
                  <a:solidFill>
                    <a:srgbClr val="00FF00"/>
                  </a:solidFill>
                </a:rPr>
                <a:t>סביבה אסטרטגית</a:t>
              </a:r>
              <a:endParaRPr lang="en-US" altLang="he-IL" sz="1100" b="1">
                <a:solidFill>
                  <a:srgbClr val="00FF00"/>
                </a:solidFill>
              </a:endParaRPr>
            </a:p>
          </p:txBody>
        </p:sp>
        <p:sp>
          <p:nvSpPr>
            <p:cNvPr id="21" name="Text Box 30"/>
            <p:cNvSpPr txBox="1">
              <a:spLocks noChangeArrowheads="1"/>
            </p:cNvSpPr>
            <p:nvPr/>
          </p:nvSpPr>
          <p:spPr bwMode="auto">
            <a:xfrm>
              <a:off x="3418160" y="4676353"/>
              <a:ext cx="2233613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 dirty="0">
                  <a:solidFill>
                    <a:srgbClr val="00FF00"/>
                  </a:solidFill>
                </a:rPr>
                <a:t>סביבה </a:t>
              </a:r>
              <a:r>
                <a:rPr lang="he-IL" altLang="he-IL" sz="1100" b="1" dirty="0" smtClean="0">
                  <a:solidFill>
                    <a:srgbClr val="00FF00"/>
                  </a:solidFill>
                </a:rPr>
                <a:t>קרבית </a:t>
              </a:r>
              <a:r>
                <a:rPr lang="he-IL" altLang="he-IL" sz="1100" b="1" dirty="0">
                  <a:solidFill>
                    <a:srgbClr val="00FF00"/>
                  </a:solidFill>
                </a:rPr>
                <a:t>(טקטית)</a:t>
              </a:r>
              <a:endParaRPr lang="en-US" altLang="he-IL" sz="1100" b="1" dirty="0">
                <a:solidFill>
                  <a:srgbClr val="00FF00"/>
                </a:solidFill>
              </a:endParaRPr>
            </a:p>
          </p:txBody>
        </p:sp>
        <p:sp>
          <p:nvSpPr>
            <p:cNvPr id="22" name="Text Box 31"/>
            <p:cNvSpPr txBox="1">
              <a:spLocks noChangeArrowheads="1"/>
            </p:cNvSpPr>
            <p:nvPr/>
          </p:nvSpPr>
          <p:spPr bwMode="auto">
            <a:xfrm>
              <a:off x="3491185" y="3517478"/>
              <a:ext cx="230346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>
                  <a:solidFill>
                    <a:srgbClr val="00FF00"/>
                  </a:solidFill>
                </a:rPr>
                <a:t>סביבה אופרטיבית</a:t>
              </a:r>
              <a:endParaRPr lang="en-US" altLang="he-IL" sz="1100" b="1">
                <a:solidFill>
                  <a:srgbClr val="00FF00"/>
                </a:solidFill>
              </a:endParaRPr>
            </a:p>
          </p:txBody>
        </p: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3851548" y="2941216"/>
              <a:ext cx="12954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 dirty="0">
                  <a:solidFill>
                    <a:srgbClr val="FFFFCC"/>
                  </a:solidFill>
                </a:rPr>
                <a:t>רלוונטיות</a:t>
              </a:r>
              <a:endParaRPr lang="en-US" altLang="he-IL" sz="1100" b="1" dirty="0">
                <a:solidFill>
                  <a:srgbClr val="FFFFCC"/>
                </a:solidFill>
              </a:endParaRPr>
            </a:p>
          </p:txBody>
        </p:sp>
        <p:sp>
          <p:nvSpPr>
            <p:cNvPr id="24" name="Text Box 15"/>
            <p:cNvSpPr txBox="1">
              <a:spLocks noChangeArrowheads="1"/>
            </p:cNvSpPr>
            <p:nvPr/>
          </p:nvSpPr>
          <p:spPr bwMode="auto">
            <a:xfrm>
              <a:off x="3851548" y="4093741"/>
              <a:ext cx="129540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he-IL" altLang="he-IL" sz="1100" b="1" dirty="0">
                  <a:solidFill>
                    <a:srgbClr val="FFFFCC"/>
                  </a:solidFill>
                </a:rPr>
                <a:t>קוהרנטיות</a:t>
              </a:r>
              <a:endParaRPr lang="en-US" altLang="he-IL" sz="1100" b="1" dirty="0">
                <a:solidFill>
                  <a:srgbClr val="FFFFCC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69678" y="75373"/>
            <a:ext cx="6815921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400" b="1" dirty="0" smtClean="0">
                <a:solidFill>
                  <a:schemeClr val="bg1"/>
                </a:solidFill>
              </a:rPr>
              <a:t>מאסטרטגיה חד-</a:t>
            </a:r>
            <a:r>
              <a:rPr lang="he-IL" sz="2400" b="1" dirty="0" err="1" smtClean="0">
                <a:solidFill>
                  <a:schemeClr val="bg1"/>
                </a:solidFill>
              </a:rPr>
              <a:t>מימדית</a:t>
            </a:r>
            <a:r>
              <a:rPr lang="he-IL" sz="2400" b="1" dirty="0" smtClean="0">
                <a:solidFill>
                  <a:schemeClr val="bg1"/>
                </a:solidFill>
              </a:rPr>
              <a:t> (הגדלת ההיצע),</a:t>
            </a:r>
          </a:p>
          <a:p>
            <a:r>
              <a:rPr lang="he-IL" sz="2400" b="1" dirty="0" smtClean="0">
                <a:solidFill>
                  <a:schemeClr val="bg1"/>
                </a:solidFill>
              </a:rPr>
              <a:t>לאסטרטגיה המשלבת מערכות שונות (היצע וביקוש)</a:t>
            </a:r>
            <a:endParaRPr lang="he-IL" sz="2400" b="1" dirty="0">
              <a:solidFill>
                <a:schemeClr val="bg1"/>
              </a:solidFill>
            </a:endParaRPr>
          </a:p>
        </p:txBody>
      </p:sp>
      <p:sp>
        <p:nvSpPr>
          <p:cNvPr id="28" name="מלבן 27"/>
          <p:cNvSpPr/>
          <p:nvPr/>
        </p:nvSpPr>
        <p:spPr>
          <a:xfrm>
            <a:off x="6993510" y="1523256"/>
            <a:ext cx="1766505" cy="50419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הגדלת ההיצע</a:t>
            </a:r>
            <a:endParaRPr lang="he-IL" b="1" dirty="0"/>
          </a:p>
        </p:txBody>
      </p:sp>
      <p:sp>
        <p:nvSpPr>
          <p:cNvPr id="30" name="מלבן 29"/>
          <p:cNvSpPr/>
          <p:nvPr/>
        </p:nvSpPr>
        <p:spPr>
          <a:xfrm>
            <a:off x="7157817" y="3107274"/>
            <a:ext cx="1766505" cy="504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פיתוח תשתיות</a:t>
            </a:r>
          </a:p>
        </p:txBody>
      </p:sp>
      <p:sp>
        <p:nvSpPr>
          <p:cNvPr id="31" name="מלבן 30"/>
          <p:cNvSpPr/>
          <p:nvPr/>
        </p:nvSpPr>
        <p:spPr>
          <a:xfrm>
            <a:off x="6374463" y="4801256"/>
            <a:ext cx="1766505" cy="504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פרויקטים</a:t>
            </a:r>
          </a:p>
        </p:txBody>
      </p:sp>
      <p:sp>
        <p:nvSpPr>
          <p:cNvPr id="32" name="מלבן 31"/>
          <p:cNvSpPr/>
          <p:nvPr/>
        </p:nvSpPr>
        <p:spPr>
          <a:xfrm>
            <a:off x="371353" y="1452160"/>
            <a:ext cx="1766505" cy="504190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הגדלת ההיצע וצמצום ביקושים</a:t>
            </a:r>
            <a:endParaRPr lang="he-IL" b="1" dirty="0"/>
          </a:p>
        </p:txBody>
      </p:sp>
      <p:sp>
        <p:nvSpPr>
          <p:cNvPr id="33" name="מלבן 32"/>
          <p:cNvSpPr/>
          <p:nvPr/>
        </p:nvSpPr>
        <p:spPr>
          <a:xfrm>
            <a:off x="2436600" y="2647459"/>
            <a:ext cx="2015030" cy="71832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מערכה להרחבת המענה</a:t>
            </a:r>
          </a:p>
        </p:txBody>
      </p:sp>
      <p:sp>
        <p:nvSpPr>
          <p:cNvPr id="34" name="מלבן 33"/>
          <p:cNvSpPr/>
          <p:nvPr/>
        </p:nvSpPr>
        <p:spPr>
          <a:xfrm>
            <a:off x="527584" y="3031366"/>
            <a:ext cx="2015030" cy="718328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/>
              <a:t>מערכה </a:t>
            </a:r>
            <a:r>
              <a:rPr lang="he-IL" b="1" dirty="0" smtClean="0"/>
              <a:t>לצמצום הביקוש</a:t>
            </a:r>
            <a:endParaRPr lang="he-IL" b="1" dirty="0"/>
          </a:p>
        </p:txBody>
      </p:sp>
      <p:sp>
        <p:nvSpPr>
          <p:cNvPr id="35" name="מלבן 34"/>
          <p:cNvSpPr/>
          <p:nvPr/>
        </p:nvSpPr>
        <p:spPr>
          <a:xfrm>
            <a:off x="2894858" y="4024131"/>
            <a:ext cx="1766505" cy="504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>
                <a:solidFill>
                  <a:schemeClr val="tx1"/>
                </a:solidFill>
              </a:rPr>
              <a:t>פרויקטים</a:t>
            </a:r>
          </a:p>
        </p:txBody>
      </p:sp>
      <p:sp>
        <p:nvSpPr>
          <p:cNvPr id="36" name="מלבן 35"/>
          <p:cNvSpPr/>
          <p:nvPr/>
        </p:nvSpPr>
        <p:spPr>
          <a:xfrm>
            <a:off x="555337" y="4105818"/>
            <a:ext cx="2015030" cy="57626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מערכת מיסוי פרוגרסיבית</a:t>
            </a:r>
            <a:endParaRPr lang="he-IL" b="1" dirty="0"/>
          </a:p>
        </p:txBody>
      </p:sp>
      <p:sp>
        <p:nvSpPr>
          <p:cNvPr id="37" name="מלבן 36"/>
          <p:cNvSpPr/>
          <p:nvPr/>
        </p:nvSpPr>
        <p:spPr>
          <a:xfrm>
            <a:off x="559044" y="4778014"/>
            <a:ext cx="2015030" cy="369057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err="1" smtClean="0"/>
              <a:t>תמרוץ</a:t>
            </a:r>
            <a:r>
              <a:rPr lang="he-IL" b="1" dirty="0" smtClean="0"/>
              <a:t> מעסיקים</a:t>
            </a:r>
            <a:endParaRPr lang="he-IL" b="1" dirty="0"/>
          </a:p>
        </p:txBody>
      </p:sp>
      <p:sp>
        <p:nvSpPr>
          <p:cNvPr id="38" name="מלבן 37"/>
          <p:cNvSpPr/>
          <p:nvPr/>
        </p:nvSpPr>
        <p:spPr>
          <a:xfrm>
            <a:off x="555337" y="5235871"/>
            <a:ext cx="2015030" cy="57626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אמצעי ניטור ותמחור דינאמי</a:t>
            </a:r>
            <a:endParaRPr lang="he-IL" b="1" dirty="0"/>
          </a:p>
        </p:txBody>
      </p:sp>
      <p:sp>
        <p:nvSpPr>
          <p:cNvPr id="39" name="חץ מעגלי 38"/>
          <p:cNvSpPr/>
          <p:nvPr/>
        </p:nvSpPr>
        <p:spPr>
          <a:xfrm>
            <a:off x="2266890" y="2875490"/>
            <a:ext cx="657061" cy="697758"/>
          </a:xfrm>
          <a:prstGeom prst="circularArrow">
            <a:avLst>
              <a:gd name="adj1" fmla="val 20648"/>
              <a:gd name="adj2" fmla="val 1142319"/>
              <a:gd name="adj3" fmla="val 20277882"/>
              <a:gd name="adj4" fmla="val 1056463"/>
              <a:gd name="adj5" fmla="val 1512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601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764704"/>
            <a:ext cx="8219802" cy="4626446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1331640" y="5229200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העומס עבר לצומת אחר</a:t>
            </a:r>
          </a:p>
          <a:p>
            <a:pPr algn="ctr"/>
            <a:r>
              <a:rPr lang="he-IL" b="1" dirty="0" smtClean="0"/>
              <a:t>(אולי צריך פתרון שיאפשר למכוניות לא להתעכב)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37791681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/>
          <p:cNvSpPr/>
          <p:nvPr/>
        </p:nvSpPr>
        <p:spPr>
          <a:xfrm>
            <a:off x="1552540" y="414387"/>
            <a:ext cx="6215106" cy="578647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7" name="טרפז 6"/>
          <p:cNvSpPr/>
          <p:nvPr/>
        </p:nvSpPr>
        <p:spPr>
          <a:xfrm rot="10800000">
            <a:off x="2571736" y="1428736"/>
            <a:ext cx="4500594" cy="2571768"/>
          </a:xfrm>
          <a:prstGeom prst="trapezoid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8" name="מלבן מעוגל 7"/>
          <p:cNvSpPr/>
          <p:nvPr/>
        </p:nvSpPr>
        <p:spPr>
          <a:xfrm>
            <a:off x="5306791" y="1643050"/>
            <a:ext cx="1479787" cy="90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מערכת עבר - מורשת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9" name="מלבן מעוגל 8"/>
          <p:cNvSpPr/>
          <p:nvPr/>
        </p:nvSpPr>
        <p:spPr>
          <a:xfrm>
            <a:off x="2857488" y="1643050"/>
            <a:ext cx="1479787" cy="90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מערכת נוכחית -  מתהווה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10" name="מלבן מעוגל 9"/>
          <p:cNvSpPr/>
          <p:nvPr/>
        </p:nvSpPr>
        <p:spPr>
          <a:xfrm>
            <a:off x="4071934" y="2428868"/>
            <a:ext cx="1479787" cy="90074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מערכת עתידית - </a:t>
            </a:r>
          </a:p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רצויה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12" name="מחבר חץ ישר 11"/>
          <p:cNvCxnSpPr/>
          <p:nvPr/>
        </p:nvCxnSpPr>
        <p:spPr>
          <a:xfrm>
            <a:off x="4357686" y="1857364"/>
            <a:ext cx="928694" cy="1588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572000" y="1363199"/>
            <a:ext cx="571504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rIns="0" rtlCol="1">
            <a:spAutoFit/>
          </a:bodyPr>
          <a:lstStyle/>
          <a:p>
            <a:pPr algn="ctr"/>
            <a:r>
              <a:rPr lang="he-IL" sz="12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זיהוי פער רלוונטיות (היסט)</a:t>
            </a:r>
            <a:endParaRPr lang="he-IL" sz="1200" b="1" dirty="0">
              <a:solidFill>
                <a:srgbClr val="C00000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24515" y="2059226"/>
            <a:ext cx="571505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rIns="0" rtlCol="1">
            <a:spAutoFit/>
          </a:bodyPr>
          <a:lstStyle/>
          <a:p>
            <a:pPr algn="ctr"/>
            <a:r>
              <a:rPr lang="he-IL" sz="1200" b="1" dirty="0" smtClean="0">
                <a:solidFill>
                  <a:srgbClr val="C00000"/>
                </a:solidFill>
                <a:latin typeface="David" pitchFamily="34" charset="-79"/>
                <a:cs typeface="David" pitchFamily="34" charset="-79"/>
              </a:rPr>
              <a:t>זיהוי פוטנציאל</a:t>
            </a:r>
            <a:endParaRPr lang="he-IL" sz="1200" b="1" dirty="0">
              <a:solidFill>
                <a:srgbClr val="C00000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15" name="מחבר חץ ישר 14"/>
          <p:cNvCxnSpPr/>
          <p:nvPr/>
        </p:nvCxnSpPr>
        <p:spPr>
          <a:xfrm>
            <a:off x="4357686" y="2071678"/>
            <a:ext cx="357190" cy="28575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מחבר חץ ישר 16"/>
          <p:cNvCxnSpPr/>
          <p:nvPr/>
        </p:nvCxnSpPr>
        <p:spPr>
          <a:xfrm rot="10800000" flipV="1">
            <a:off x="4929190" y="2071678"/>
            <a:ext cx="357190" cy="28575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מלבן מעוגל 21"/>
          <p:cNvSpPr/>
          <p:nvPr/>
        </p:nvSpPr>
        <p:spPr>
          <a:xfrm>
            <a:off x="3286116" y="3429000"/>
            <a:ext cx="3071834" cy="47211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אסטרטגיה הראשונית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3" name="משולש שווה שוקיים 22"/>
          <p:cNvSpPr/>
          <p:nvPr/>
        </p:nvSpPr>
        <p:spPr>
          <a:xfrm>
            <a:off x="2750315" y="3841463"/>
            <a:ext cx="4143404" cy="785818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96797" y="4143380"/>
            <a:ext cx="723275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הנגדה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25" name="משולש שווה שוקיים 24"/>
          <p:cNvSpPr/>
          <p:nvPr/>
        </p:nvSpPr>
        <p:spPr>
          <a:xfrm rot="10800000">
            <a:off x="2742036" y="4587984"/>
            <a:ext cx="4115979" cy="626966"/>
          </a:xfrm>
          <a:prstGeom prst="triangle">
            <a:avLst>
              <a:gd name="adj" fmla="val 50202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>
              <a:solidFill>
                <a:prstClr val="white"/>
              </a:solidFill>
            </a:endParaRPr>
          </a:p>
        </p:txBody>
      </p:sp>
      <p:sp>
        <p:nvSpPr>
          <p:cNvPr id="26" name="TextBox 33"/>
          <p:cNvSpPr txBox="1"/>
          <p:nvPr/>
        </p:nvSpPr>
        <p:spPr>
          <a:xfrm>
            <a:off x="3714744" y="4572008"/>
            <a:ext cx="2143172" cy="86177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אסטרטגיה מכוננת</a:t>
            </a:r>
          </a:p>
          <a:p>
            <a:pPr algn="ctr"/>
            <a:r>
              <a:rPr lang="he-IL" sz="1400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היגיון אסטרטגי</a:t>
            </a:r>
          </a:p>
          <a:p>
            <a:pPr algn="ctr"/>
            <a:endParaRPr lang="he-IL" b="1" dirty="0" smtClean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cxnSp>
        <p:nvCxnSpPr>
          <p:cNvPr id="28" name="מחבר ישר 27"/>
          <p:cNvCxnSpPr>
            <a:stCxn id="25" idx="2"/>
          </p:cNvCxnSpPr>
          <p:nvPr/>
        </p:nvCxnSpPr>
        <p:spPr>
          <a:xfrm rot="16200000" flipH="1">
            <a:off x="6520239" y="4925759"/>
            <a:ext cx="715537" cy="3998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rot="16200000" flipH="1">
            <a:off x="2388085" y="4940984"/>
            <a:ext cx="715536" cy="1256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ישר 30"/>
          <p:cNvCxnSpPr/>
          <p:nvPr/>
        </p:nvCxnSpPr>
        <p:spPr>
          <a:xfrm>
            <a:off x="2755772" y="5303520"/>
            <a:ext cx="2020824" cy="76809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 ישר 31"/>
          <p:cNvCxnSpPr/>
          <p:nvPr/>
        </p:nvCxnSpPr>
        <p:spPr>
          <a:xfrm rot="10800000" flipV="1">
            <a:off x="4785740" y="5303520"/>
            <a:ext cx="2121408" cy="75895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קבוצה 13"/>
          <p:cNvGrpSpPr/>
          <p:nvPr/>
        </p:nvGrpSpPr>
        <p:grpSpPr>
          <a:xfrm>
            <a:off x="3152157" y="5272670"/>
            <a:ext cx="3196844" cy="1008753"/>
            <a:chOff x="-636181" y="5530694"/>
            <a:chExt cx="3196844" cy="1008753"/>
          </a:xfrm>
        </p:grpSpPr>
        <p:sp>
          <p:nvSpPr>
            <p:cNvPr id="11" name="משולש שווה שוקיים 10"/>
            <p:cNvSpPr/>
            <p:nvPr/>
          </p:nvSpPr>
          <p:spPr>
            <a:xfrm rot="10800000">
              <a:off x="-636181" y="5530694"/>
              <a:ext cx="3196844" cy="1008753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>
                <a:solidFill>
                  <a:prstClr val="white"/>
                </a:solidFill>
              </a:endParaRPr>
            </a:p>
          </p:txBody>
        </p:sp>
        <p:sp>
          <p:nvSpPr>
            <p:cNvPr id="39" name="TextBox 82"/>
            <p:cNvSpPr txBox="1"/>
            <p:nvPr/>
          </p:nvSpPr>
          <p:spPr>
            <a:xfrm>
              <a:off x="-476220" y="5558696"/>
              <a:ext cx="2928958" cy="553998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he-IL"/>
              </a:defPPr>
              <a:lvl1pPr marL="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r" defTabSz="914400" rtl="1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he-IL" b="1" dirty="0" smtClean="0">
                  <a:solidFill>
                    <a:srgbClr val="3F3F3F"/>
                  </a:solidFill>
                  <a:latin typeface="David" pitchFamily="34" charset="-79"/>
                  <a:cs typeface="David" pitchFamily="34" charset="-79"/>
                </a:rPr>
                <a:t>צורה אופרטיבית</a:t>
              </a:r>
            </a:p>
            <a:p>
              <a:pPr algn="ctr"/>
              <a:r>
                <a:rPr lang="he-IL" sz="1200" b="1" dirty="0" smtClean="0">
                  <a:solidFill>
                    <a:srgbClr val="3F3F3F"/>
                  </a:solidFill>
                  <a:latin typeface="David" pitchFamily="34" charset="-79"/>
                  <a:cs typeface="David" pitchFamily="34" charset="-79"/>
                </a:rPr>
                <a:t>מערכת מבצעים</a:t>
              </a:r>
            </a:p>
          </p:txBody>
        </p:sp>
      </p:grpSp>
      <p:sp>
        <p:nvSpPr>
          <p:cNvPr id="55" name="סוגר מרובע שמאלי 54"/>
          <p:cNvSpPr/>
          <p:nvPr/>
        </p:nvSpPr>
        <p:spPr>
          <a:xfrm rot="5400000">
            <a:off x="2238475" y="761864"/>
            <a:ext cx="5095675" cy="5143536"/>
          </a:xfrm>
          <a:prstGeom prst="leftBracket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1" anchor="ctr"/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e-IL">
              <a:solidFill>
                <a:srgbClr val="3F3F3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934" y="570738"/>
            <a:ext cx="158889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1">
            <a:spAutoFit/>
          </a:bodyPr>
          <a:lstStyle/>
          <a:p>
            <a:r>
              <a:rPr lang="he-IL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הבניית הלמידה</a:t>
            </a:r>
            <a:endParaRPr lang="he-IL" b="1" dirty="0">
              <a:solidFill>
                <a:srgbClr val="3F3F3F"/>
              </a:solidFill>
              <a:latin typeface="David" pitchFamily="34" charset="-79"/>
              <a:cs typeface="David" pitchFamily="34" charset="-79"/>
            </a:endParaRPr>
          </a:p>
        </p:txBody>
      </p:sp>
      <p:sp>
        <p:nvSpPr>
          <p:cNvPr id="71" name="TextBox 34"/>
          <p:cNvSpPr txBox="1"/>
          <p:nvPr/>
        </p:nvSpPr>
        <p:spPr>
          <a:xfrm>
            <a:off x="3857620" y="0"/>
            <a:ext cx="1785918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sz="2400" b="1" dirty="0" smtClean="0">
                <a:solidFill>
                  <a:srgbClr val="3F3F3F"/>
                </a:solidFill>
                <a:latin typeface="David" pitchFamily="34" charset="-79"/>
                <a:cs typeface="David" pitchFamily="34" charset="-79"/>
              </a:rPr>
              <a:t>תהליך העיצוב </a:t>
            </a:r>
          </a:p>
        </p:txBody>
      </p:sp>
      <p:cxnSp>
        <p:nvCxnSpPr>
          <p:cNvPr id="54" name="מחבר חץ ישר 53"/>
          <p:cNvCxnSpPr/>
          <p:nvPr/>
        </p:nvCxnSpPr>
        <p:spPr>
          <a:xfrm rot="10800000">
            <a:off x="3161107" y="6072206"/>
            <a:ext cx="785818" cy="7143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מציין מיקום של כותרת תחתונה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he-IL" smtClean="0">
                <a:solidFill>
                  <a:srgbClr val="3F3F3F"/>
                </a:solidFill>
              </a:rPr>
              <a:t>מרכז דדו לחשיבה צבאית בין-תחומית</a:t>
            </a:r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3" name="מציין מיקום של מספר שקופית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7D78B-B61A-4B78-B755-F3D8CBA83F17}" type="slidenum">
              <a:rPr lang="he-IL" smtClean="0">
                <a:solidFill>
                  <a:srgbClr val="3F3F3F"/>
                </a:solidFill>
              </a:rPr>
              <a:pPr/>
              <a:t>50</a:t>
            </a:fld>
            <a:endParaRPr lang="he-IL" dirty="0">
              <a:solidFill>
                <a:srgbClr val="3F3F3F"/>
              </a:solidFill>
            </a:endParaRPr>
          </a:p>
        </p:txBody>
      </p:sp>
      <p:sp>
        <p:nvSpPr>
          <p:cNvPr id="13" name="חץ למטה 12"/>
          <p:cNvSpPr/>
          <p:nvPr/>
        </p:nvSpPr>
        <p:spPr>
          <a:xfrm>
            <a:off x="3730266" y="6419684"/>
            <a:ext cx="1709409" cy="3766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prstClr val="white"/>
              </a:solidFill>
            </a:endParaRPr>
          </a:p>
        </p:txBody>
      </p:sp>
      <p:sp>
        <p:nvSpPr>
          <p:cNvPr id="40" name="TextBox 34"/>
          <p:cNvSpPr txBox="1"/>
          <p:nvPr/>
        </p:nvSpPr>
        <p:spPr>
          <a:xfrm>
            <a:off x="3692011" y="6361981"/>
            <a:ext cx="17859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he-IL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he-IL" b="1" dirty="0" smtClean="0">
                <a:solidFill>
                  <a:srgbClr val="333399"/>
                </a:solidFill>
                <a:latin typeface="David" pitchFamily="34" charset="-79"/>
                <a:cs typeface="David" pitchFamily="34" charset="-79"/>
              </a:rPr>
              <a:t>תכנון</a:t>
            </a:r>
            <a:endParaRPr lang="he-IL" sz="1100" b="1" dirty="0">
              <a:solidFill>
                <a:srgbClr val="333399"/>
              </a:solidFill>
              <a:latin typeface="David" pitchFamily="34" charset="-79"/>
              <a:cs typeface="David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345331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84" y="3101388"/>
            <a:ext cx="873631" cy="655223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83" y="672"/>
            <a:ext cx="9144000" cy="6858000"/>
          </a:xfrm>
          <a:prstGeom prst="rect">
            <a:avLst/>
          </a:prstGeom>
        </p:spPr>
      </p:pic>
      <p:sp>
        <p:nvSpPr>
          <p:cNvPr id="5" name="מלבן מעוגל 4"/>
          <p:cNvSpPr/>
          <p:nvPr/>
        </p:nvSpPr>
        <p:spPr>
          <a:xfrm>
            <a:off x="1214445" y="5805264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מחלף!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111815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068"/>
            <a:ext cx="9144000" cy="6049863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1214445" y="5805264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מתברר שגם מחלפים נהיים עמוסים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2903224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לבן מעוגל 2"/>
          <p:cNvSpPr/>
          <p:nvPr/>
        </p:nvSpPr>
        <p:spPr>
          <a:xfrm>
            <a:off x="1214445" y="5805264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עוד מחלף</a:t>
            </a:r>
            <a:endParaRPr lang="he-IL" b="1" dirty="0"/>
          </a:p>
        </p:txBody>
      </p:sp>
      <p:pic>
        <p:nvPicPr>
          <p:cNvPr id="4" name="תמונה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88" y="836712"/>
            <a:ext cx="8057881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43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224"/>
            <a:ext cx="9144000" cy="5895551"/>
          </a:xfrm>
          <a:prstGeom prst="rect">
            <a:avLst/>
          </a:prstGeom>
        </p:spPr>
      </p:pic>
      <p:sp>
        <p:nvSpPr>
          <p:cNvPr id="3" name="מלבן מעוגל 2"/>
          <p:cNvSpPr/>
          <p:nvPr/>
        </p:nvSpPr>
        <p:spPr>
          <a:xfrm>
            <a:off x="1214445" y="5805264"/>
            <a:ext cx="6696744" cy="792088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b="1" dirty="0" smtClean="0"/>
              <a:t>ועוד אחד – יותר גדול</a:t>
            </a:r>
            <a:endParaRPr lang="he-IL" b="1" dirty="0"/>
          </a:p>
        </p:txBody>
      </p:sp>
    </p:spTree>
    <p:extLst>
      <p:ext uri="{BB962C8B-B14F-4D97-AF65-F5344CB8AC3E}">
        <p14:creationId xmlns:p14="http://schemas.microsoft.com/office/powerpoint/2010/main" val="1773133182"/>
      </p:ext>
    </p:extLst>
  </p:cSld>
  <p:clrMapOvr>
    <a:masterClrMapping/>
  </p:clrMapOvr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eg"/></Relationships>
</file>

<file path=ppt/theme/theme1.xml><?xml version="1.0" encoding="utf-8"?>
<a:theme xmlns:a="http://schemas.openxmlformats.org/drawingml/2006/main" name="פורמט דד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ערכת נושא Office">
  <a:themeElements>
    <a:clrScheme name="התאמה אישית 1">
      <a:dk1>
        <a:srgbClr val="3F3F3F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יצוב מותאם אישי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עיצוב ברירת מחדל">
  <a:themeElements>
    <a:clrScheme name="1_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עיצוב ברירת מחדל">
  <a:themeElements>
    <a:clrScheme name="1_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תבנית למצגות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קלאסי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עיצוב ברירת מחדל">
  <a:themeElements>
    <a:clrScheme name="1_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עיצוב ברירת מחדל">
  <a:themeElements>
    <a:clrScheme name="1_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ערכת נושא פרקטיקנים 201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6_עיצוב ברירת מחדל">
  <a:themeElements>
    <a:clrScheme name="1_עיצוב ברירת מחדל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עיצוב ברירת מחדל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עיצוב ברירת מחד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עיצוב ברירת מחד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עיצוב ברירת מחד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Grid">
    <a:majorFont>
      <a:latin typeface="Franklin Gothic Medium"/>
      <a:ea typeface=""/>
      <a:cs typeface=""/>
      <a:font script="Jpan" typeface="HG創英角ｺﾞｼｯｸUB"/>
      <a:font script="Hang" typeface="HY견고딕"/>
      <a:font script="Hans" typeface="微软雅黑"/>
      <a:font script="Hant" typeface="微軟正黑體"/>
      <a:font script="Arab" typeface="Arial Bold"/>
      <a:font script="Hebr" typeface="Arial Bold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 Bold"/>
      <a:font script="Uigh" typeface="Microsoft Uighur"/>
      <a:font script="Geor" typeface="Sylfaen"/>
    </a:majorFont>
    <a:minorFont>
      <a:latin typeface="Franklin Gothic Medium"/>
      <a:ea typeface=""/>
      <a:cs typeface=""/>
      <a:font script="Jpan" typeface="HG創英角ｺﾞｼｯｸUB"/>
      <a:font script="Hang" typeface="HY견고딕"/>
      <a:font script="Hans" typeface="微软雅黑"/>
      <a:font script="Hant" typeface="微軟正黑體"/>
      <a:font script="Arab" typeface="Arial Bold"/>
      <a:font script="Hebr" typeface="Arial Bold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 Bold"/>
      <a:font script="Uigh" typeface="Microsoft Uighur"/>
      <a:font script="Geor" typeface="Sylfaen"/>
    </a:minorFont>
  </a:fontScheme>
  <a:fmtScheme name="Grid">
    <a:fillStyleLst>
      <a:solidFill>
        <a:schemeClr val="phClr"/>
      </a:solidFill>
      <a:solidFill>
        <a:schemeClr val="phClr">
          <a:tint val="50000"/>
        </a:schemeClr>
      </a:solidFill>
      <a:gradFill rotWithShape="1">
        <a:gsLst>
          <a:gs pos="0">
            <a:schemeClr val="phClr"/>
          </a:gs>
          <a:gs pos="90000">
            <a:schemeClr val="phClr">
              <a:shade val="100000"/>
            </a:schemeClr>
          </a:gs>
          <a:gs pos="100000">
            <a:schemeClr val="phClr">
              <a:shade val="85000"/>
            </a:schemeClr>
          </a:gs>
        </a:gsLst>
        <a:path path="circle">
          <a:fillToRect l="100000" t="100000" r="100000" b="100000"/>
        </a:path>
      </a:gradFill>
    </a:fillStyleLst>
    <a:lnStyleLst>
      <a:ln w="100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  <a:ln w="47625" cap="flat" cmpd="dbl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1750" dist="25400" dir="5400000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>
            <a:rot lat="0" lon="0" rev="0"/>
          </a:camera>
          <a:lightRig rig="brightRoom" dir="t"/>
        </a:scene3d>
        <a:sp3d extrusionH="12700" contourW="25400" prstMaterial="flat">
          <a:bevelT w="63500" h="152400" prst="angle"/>
          <a:contourClr>
            <a:schemeClr val="phClr">
              <a:shade val="30000"/>
            </a:schemeClr>
          </a:contourClr>
        </a:sp3d>
      </a:effectStyle>
    </a:effectStyleLst>
    <a:bgFillStyleLst>
      <a:solidFill>
        <a:schemeClr val="phClr"/>
      </a:solidFill>
      <a:solidFill>
        <a:schemeClr val="phClr">
          <a:tint val="90000"/>
          <a:shade val="93000"/>
          <a:satMod val="150000"/>
        </a:schemeClr>
      </a:solidFill>
      <a:blipFill rotWithShape="1">
        <a:blip xmlns:r="http://schemas.openxmlformats.org/officeDocument/2006/relationships" r:embed="rId1">
          <a:duotone>
            <a:schemeClr val="phClr">
              <a:tint val="95000"/>
            </a:schemeClr>
            <a:schemeClr val="phClr">
              <a:shade val="93000"/>
              <a:satMod val="110000"/>
            </a:schemeClr>
          </a:duotone>
        </a:blip>
        <a:tile tx="0" ty="0" sx="100000" sy="100000" flip="none" algn="tl"/>
      </a:blip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הכשרות" ma:contentTypeID="0x010100E63DEF20DACA414B896F02C8AEFFAB12007499AFCF89123B4A9B7C9A7AE250435200F05F28B53D64554A95EAFF61C22FC7FF" ma:contentTypeVersion="11" ma:contentTypeDescription="" ma:contentTypeScope="" ma:versionID="c74f4b3c86c3c74169b8218a1220e04d">
  <xsd:schema xmlns:xsd="http://www.w3.org/2001/XMLSchema" xmlns:p="http://schemas.microsoft.com/office/2006/metadata/properties" xmlns:ns2="80adbe37-e7b9-462c-9057-0b0060f36e9c" targetNamespace="http://schemas.microsoft.com/office/2006/metadata/properties" ma:root="true" ma:fieldsID="a8a924a66c27f4a74de5d9dec08d855a" ns2:_="">
    <xsd:import namespace="80adbe37-e7b9-462c-9057-0b0060f36e9c"/>
    <xsd:element name="properties">
      <xsd:complexType>
        <xsd:sequence>
          <xsd:element name="documentManagement">
            <xsd:complexType>
              <xsd:all>
                <xsd:element ref="ns2:Simuchin" minOccurs="0"/>
                <xsd:element ref="ns2:Sivug" minOccurs="0"/>
                <xsd:element ref="ns2:DistributionDate" minOccurs="0"/>
                <xsd:element ref="ns2:_x05e9__x05e0__x05d4_" minOccurs="0"/>
                <xsd:element ref="ns2:_x05e1__x05d5__x05d2__x0020__x05de__x05e1__x05de__x05da_" minOccurs="0"/>
                <xsd:element ref="ns2:_x05d9__x05d5__x05dd_" minOccurs="0"/>
                <xsd:element ref="ns2:_x05e0__x05d5__x05e9__x05d0__x0028__x05d4__x05db__x05e9__x05e8__x05d5__x05ea__x0029_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80adbe37-e7b9-462c-9057-0b0060f36e9c" elementFormDefault="qualified">
    <xsd:import namespace="http://schemas.microsoft.com/office/2006/documentManagement/types"/>
    <xsd:element name="Simuchin" ma:index="8" nillable="true" ma:displayName="שוטף" ma:hidden="true" ma:internalName="Simuchin" ma:readOnly="false">
      <xsd:simpleType>
        <xsd:restriction base="dms:Text">
          <xsd:maxLength value="255"/>
        </xsd:restriction>
      </xsd:simpleType>
    </xsd:element>
    <xsd:element name="Sivug" ma:index="9" nillable="true" ma:displayName="סיווג" ma:hidden="true" ma:internalName="Sivug" ma:readOnly="false">
      <xsd:simpleType>
        <xsd:restriction base="dms:Choice"/>
      </xsd:simpleType>
    </xsd:element>
    <xsd:element name="DistributionDate" ma:index="10" nillable="true" ma:displayName="תאריך" ma:format="DateOnly" ma:internalName="DistributionDate">
      <xsd:simpleType>
        <xsd:restriction base="dms:DateTime"/>
      </xsd:simpleType>
    </xsd:element>
    <xsd:element name="_x05e9__x05e0__x05d4_" ma:index="11" nillable="true" ma:displayName="שנה" ma:list="{49ff9854-a903-47a3-8b42-f33e88e14b81}" ma:internalName="_x05e9__x05e0__x05d4_" ma:showField="Title">
      <xsd:simpleType>
        <xsd:restriction base="dms:Lookup"/>
      </xsd:simpleType>
    </xsd:element>
    <xsd:element name="_x05e1__x05d5__x05d2__x0020__x05de__x05e1__x05de__x05da_" ma:index="12" nillable="true" ma:displayName="סוג מסמך" ma:list="{86d293f1-7f46-408f-b1ba-a1a7bd6319a4}" ma:internalName="_x05e1__x05d5__x05d2__x0020__x05de__x05e1__x05de__x05da_" ma:showField="Title">
      <xsd:simpleType>
        <xsd:restriction base="dms:Lookup"/>
      </xsd:simpleType>
    </xsd:element>
    <xsd:element name="_x05d9__x05d5__x05dd_" ma:index="13" nillable="true" ma:displayName="יום" ma:format="Dropdown" ma:internalName="_x05d9__x05d5__x05dd_">
      <xsd:simpleType>
        <xsd:restriction base="dms:Choice">
          <xsd:enumeration value="א'"/>
          <xsd:enumeration value="ב'"/>
          <xsd:enumeration value="ג'"/>
          <xsd:enumeration value="ד'"/>
          <xsd:enumeration value="ה'"/>
          <xsd:enumeration value="ו'"/>
        </xsd:restriction>
      </xsd:simpleType>
    </xsd:element>
    <xsd:element name="_x05e0__x05d5__x05e9__x05d0__x0028__x05d4__x05db__x05e9__x05e8__x05d5__x05ea__x0029_" ma:index="14" nillable="true" ma:displayName="נושא(הכשרות)" ma:list="{b55c2041-4457-42e7-9e04-6118656455f8}" ma:internalName="_x05e0__x05d5__x05e9__x05d0__x0028__x05d4__x05db__x05e9__x05e8__x05d5__x05ea__x0029_" ma:showField="Title">
      <xsd:simpleType>
        <xsd:restriction base="dms:Lookup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7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Simuchin xmlns="80adbe37-e7b9-462c-9057-0b0060f36e9c">1/200491/13</Simuchin>
    <_x05e9__x05e0__x05d4_ xmlns="80adbe37-e7b9-462c-9057-0b0060f36e9c">7</_x05e9__x05e0__x05d4_>
    <_x05d9__x05d5__x05dd_ xmlns="80adbe37-e7b9-462c-9057-0b0060f36e9c">ד'</_x05d9__x05d5__x05dd_>
    <Sivug xmlns="80adbe37-e7b9-462c-9057-0b0060f36e9c">שמור</Sivug>
    <_x05e0__x05d5__x05e9__x05d0__x0028__x05d4__x05db__x05e9__x05e8__x05d5__x05ea__x0029_ xmlns="80adbe37-e7b9-462c-9057-0b0060f36e9c">1</_x05e0__x05d5__x05e9__x05d0__x0028__x05d4__x05db__x05e9__x05e8__x05d5__x05ea__x0029_>
    <_x05e1__x05d5__x05d2__x0020__x05de__x05e1__x05de__x05da_ xmlns="80adbe37-e7b9-462c-9057-0b0060f36e9c">5</_x05e1__x05d5__x05d2__x0020__x05de__x05e1__x05de__x05da_>
    <DistributionDate xmlns="80adbe37-e7b9-462c-9057-0b0060f36e9c">2014-09-11T21:00:00+00:00</DistributionDate>
  </documentManagement>
</p:properties>
</file>

<file path=customXml/item3.xml><?xml version="1.0" encoding="utf-8"?>
<props xmlns="leshem.binavedaat.customprops">
  <prop xmlns="" name="סטאטוס">טיוטא</prop>
  <prop xmlns="" name="שוטף">1/200491/13</prop>
  <prop xmlns="" name="Simuchin">1/200491/13</prop>
  <prop xmlns="" name="יוצרי המסמך">מטכ"ל/אג"ת/חט' התכנון /מח' הארגון/יבשה/רמ"ד נמא"ר/עינת טאובר-בורוכוב,</prop>
  <prop xmlns="" name="משתמשים יוצרי המסמך">s3880107@idfts.il;</prop>
  <prop xmlns="" name="מיקום העותק הקשיח"/>
  <prop xmlns="" name="שליחת הודעה">False</prop>
  <prop xmlns="" name="כתובת URL">https://agat.idfts/sites/irgun/5359598/u3v/DocLib2/חשיבה%20מערכתית%20וארגון%20ערן%20אורטל%20מרכז%20דדו.pptx</prop>
  <prop xmlns="" name="הגבלות">Regular</prop>
  <prop xmlns="" name="כתובת זמנית"/>
  <prop xmlns="" name="החלף יוצרי המסמך">False</prop>
</props>
</file>

<file path=customXml/itemProps1.xml><?xml version="1.0" encoding="utf-8"?>
<ds:datastoreItem xmlns:ds="http://schemas.openxmlformats.org/officeDocument/2006/customXml" ds:itemID="{8643BEDA-518F-4B43-8A31-C52883D95F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adbe37-e7b9-462c-9057-0b0060f36e9c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388DCAE7-5B09-43C5-8493-71C2DAD33C87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80adbe37-e7b9-462c-9057-0b0060f36e9c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C0BA56A5-06A5-41EF-97CE-30093B630433}">
  <ds:schemaRefs>
    <ds:schemaRef ds:uri="leshem.binavedaat.customprops"/>
    <ds:schemaRef ds:uri="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פורמט דדו</Template>
  <TotalTime>33519</TotalTime>
  <Words>2697</Words>
  <Application>Microsoft Office PowerPoint</Application>
  <PresentationFormat>‫הצגה על המסך (4:3)</PresentationFormat>
  <Paragraphs>537</Paragraphs>
  <Slides>50</Slides>
  <Notes>8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11</vt:i4>
      </vt:variant>
      <vt:variant>
        <vt:lpstr>כותרות שקופיות</vt:lpstr>
      </vt:variant>
      <vt:variant>
        <vt:i4>50</vt:i4>
      </vt:variant>
      <vt:variant>
        <vt:lpstr>הצגות מותאמות אישית</vt:lpstr>
      </vt:variant>
      <vt:variant>
        <vt:i4>3</vt:i4>
      </vt:variant>
    </vt:vector>
  </HeadingPairs>
  <TitlesOfParts>
    <vt:vector size="74" baseType="lpstr">
      <vt:lpstr>Arial</vt:lpstr>
      <vt:lpstr>Calibri</vt:lpstr>
      <vt:lpstr>David</vt:lpstr>
      <vt:lpstr>Georgia</vt:lpstr>
      <vt:lpstr>Gisha</vt:lpstr>
      <vt:lpstr>Guttman Hatzvi</vt:lpstr>
      <vt:lpstr>Tahoma</vt:lpstr>
      <vt:lpstr>Times New Roman</vt:lpstr>
      <vt:lpstr>Verdana</vt:lpstr>
      <vt:lpstr>Wingdings</vt:lpstr>
      <vt:lpstr>פורמט דדו</vt:lpstr>
      <vt:lpstr>עיצוב מותאם אישית</vt:lpstr>
      <vt:lpstr>3_עיצוב ברירת מחדל</vt:lpstr>
      <vt:lpstr>2_עיצוב ברירת מחדל</vt:lpstr>
      <vt:lpstr>3_תבנית למצגות</vt:lpstr>
      <vt:lpstr>4_עיצוב ברירת מחדל</vt:lpstr>
      <vt:lpstr>5_עיצוב ברירת מחדל</vt:lpstr>
      <vt:lpstr>ערכת נושא פרקטיקנים 2013</vt:lpstr>
      <vt:lpstr>6_עיצוב ברירת מחדל</vt:lpstr>
      <vt:lpstr>Office Theme</vt:lpstr>
      <vt:lpstr>ערכת נושא Office</vt:lpstr>
      <vt:lpstr>מערכת ועיצוב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תחבורה כחקירה מערכתית</vt:lpstr>
      <vt:lpstr>ישראל משקיעה בתשתיות תחבורה (!)</vt:lpstr>
      <vt:lpstr>למרות השקעה משמעותית, כבישי ישראל צפופים</vt:lpstr>
      <vt:lpstr>השקעה (גוברת) ברכבות ואוטובוסים לא משנה את מגמת העדפת הרכב הפרטי</vt:lpstr>
      <vt:lpstr>צפיפות יתר גורמת לשיתוק תחבורה (גודש כבישים אינו תופעה ליניארית)</vt:lpstr>
      <vt:lpstr>מצגת של PowerPoint</vt:lpstr>
      <vt:lpstr>לא רק בכבישים, גם הרכבת מתפקקת</vt:lpstr>
      <vt:lpstr>מצגת של PowerPoint</vt:lpstr>
      <vt:lpstr>מערכת מסברת – מערכת תיאורטית שתסביר לי מה קורה כאן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"סללנו יופי של כבישים, אבל בעצם החרפנו את הבעיה" </vt:lpstr>
      <vt:lpstr>היסט (פער הרלבנטיות)</vt:lpstr>
      <vt:lpstr>מצגת של PowerPoint</vt:lpstr>
      <vt:lpstr>מצגת של PowerPoint</vt:lpstr>
      <vt:lpstr>מצגת של PowerPoint</vt:lpstr>
      <vt:lpstr>חקר פוטנציאל מה יאפשר לי לייצר שינוי רצוי במערכת?</vt:lpstr>
      <vt:lpstr>חקר פוטנציאל </vt:lpstr>
      <vt:lpstr>חקר פוטנציאל "אסטרטגיה ראשונית"</vt:lpstr>
      <vt:lpstr>"האסטרטגיה הראשונית"</vt:lpstr>
      <vt:lpstr>מצגת של PowerPoint</vt:lpstr>
      <vt:lpstr>מעיצוב לתכנון</vt:lpstr>
      <vt:lpstr>מהגיון לצורה (התכנית)</vt:lpstr>
      <vt:lpstr>צורה אופרטיבית</vt:lpstr>
      <vt:lpstr>מה היה לנו?</vt:lpstr>
      <vt:lpstr>השינוי שעברנו (4T)</vt:lpstr>
      <vt:lpstr>מצגת של PowerPoint</vt:lpstr>
      <vt:lpstr>מצגת של PowerPoint</vt:lpstr>
      <vt:lpstr>דעיכת האפקטיביות</vt:lpstr>
      <vt:lpstr>התמיכה החברתית</vt:lpstr>
      <vt:lpstr>עליית המחיר</vt:lpstr>
    </vt:vector>
  </TitlesOfParts>
  <Company>IDF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חשיבה מערכתית וארגון - הרצאה ושיחה ערן אורטל - מרכז דדו</dc:title>
  <dc:creator>s5005845</dc:creator>
  <cp:lastModifiedBy>c9800934</cp:lastModifiedBy>
  <cp:revision>385</cp:revision>
  <dcterms:created xsi:type="dcterms:W3CDTF">2014-09-02T12:36:08Z</dcterms:created>
  <dcterms:modified xsi:type="dcterms:W3CDTF">2019-12-09T13:56:02Z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0x010100E63DEF20DACA414B896F02C8AEFFAB12007499AFCF89123B4A9B7C9A7AE250435200F05F28B53D64554A95EAFF61C22FC7FF</vt:lpwstr>
  </property>
  <property fmtid="{D5CDD505-2E9C-101B-9397-08002B2CF9AE}" pid="3" name="יוצרי המסמך">
    <vt:lpwstr>מטכ"ל/אג"ת/חט' התכנון /מח' הארגון/יבשה/רמ"ד נמא"ר/עינת טאובר-בורוכוב,</vt:lpwstr>
  </property>
  <property fmtid="{D5CDD505-2E9C-101B-9397-08002B2CF9AE}" pid="4" name="משתמשים יוצרי המסמך">
    <vt:lpwstr>s3880107@idfts.il;</vt:lpwstr>
  </property>
  <property fmtid="{D5CDD505-2E9C-101B-9397-08002B2CF9AE}" pid="5" name="מיקום העותק הקשיח">
    <vt:lpwstr/>
  </property>
  <property fmtid="{D5CDD505-2E9C-101B-9397-08002B2CF9AE}" pid="6" name="שליחת הודעה">
    <vt:bool>false</vt:bool>
  </property>
  <property fmtid="{D5CDD505-2E9C-101B-9397-08002B2CF9AE}" pid="7" name="הגבלות">
    <vt:lpwstr>Regular</vt:lpwstr>
  </property>
  <property fmtid="{D5CDD505-2E9C-101B-9397-08002B2CF9AE}" pid="8" name="כתובת זמנית">
    <vt:lpwstr/>
  </property>
  <property fmtid="{D5CDD505-2E9C-101B-9397-08002B2CF9AE}" pid="9" name="החלף יוצרי המסמך">
    <vt:bool>false</vt:bool>
  </property>
  <property fmtid="{D5CDD505-2E9C-101B-9397-08002B2CF9AE}" pid="10" name="כתובת URL">
    <vt:lpwstr>https://agat.idfts/sites/irgun/5359598/u3v/DocLib2/חשיבה%20מערכתית%20וארגון%20ערן%20אורטל%20מרכז%20דדו.pptx</vt:lpwstr>
  </property>
  <property fmtid="{D5CDD505-2E9C-101B-9397-08002B2CF9AE}" pid="11" name="שוטף">
    <vt:lpwstr>1/200491/13</vt:lpwstr>
  </property>
  <property fmtid="{D5CDD505-2E9C-101B-9397-08002B2CF9AE}" pid="12" name="Simuchin">
    <vt:lpwstr>1/200491/13</vt:lpwstr>
  </property>
  <property fmtid="{D5CDD505-2E9C-101B-9397-08002B2CF9AE}" pid="13" name="סטאטוס">
    <vt:lpwstr>טיוטא</vt:lpwstr>
  </property>
  <property fmtid="{D5CDD505-2E9C-101B-9397-08002B2CF9AE}" pid="14" name="סיווג">
    <vt:lpwstr>שמור</vt:lpwstr>
  </property>
</Properties>
</file>