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1" r:id="rId4"/>
    <p:sldId id="258" r:id="rId5"/>
    <p:sldId id="268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5" r:id="rId14"/>
    <p:sldId id="266" r:id="rId15"/>
    <p:sldId id="270" r:id="rId16"/>
    <p:sldId id="269" r:id="rId17"/>
  </p:sldIdLst>
  <p:sldSz cx="12192000" cy="6858000"/>
  <p:notesSz cx="6805613" cy="99441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8" autoAdjust="0"/>
    <p:restoredTop sz="94660"/>
  </p:normalViewPr>
  <p:slideViewPr>
    <p:cSldViewPr snapToGrid="0">
      <p:cViewPr varScale="1">
        <p:scale>
          <a:sx n="40" d="100"/>
          <a:sy n="40" d="100"/>
        </p:scale>
        <p:origin x="-72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66FB9-EB2E-45DA-BBCD-76684C2CF172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8E2B8-B30E-42F6-BC40-714EC1676C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61549157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4475" y="745800"/>
            <a:ext cx="45372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615491579_0_38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00" cy="44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2453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7516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47690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2683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7312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8469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8488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9515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28437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1326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4313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07595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28950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67022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595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148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200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2349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4006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1239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147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6630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B896-25C0-430F-8613-8012C591467D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DC79-167D-487A-A852-ED28DE663F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7474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B5200-05B7-4AB2-90A9-0533E2B76634}" type="datetimeFigureOut">
              <a:rPr lang="he-IL" smtClean="0"/>
              <a:pPr/>
              <a:t>כ"ד/כסלו/תש"פ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5498-89B1-4062-A1E0-1F4E2A2092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4708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7%90%D7%A8%D7%93%D7%95%D7%90%D7%9F&amp;rls=com.microsoft:en-US:IE-SearchBox&amp;tbm=isch&amp;source=iu&amp;ictx=1&amp;fir=UsS26EXsqDQI9M%3A%2CtsyFRzJgEWgRgM%2C%2Fm%2F021275&amp;vet=1&amp;usg=AI4_-kSHVtcSFm5B2nLq51sDYZrEnM4_Hw&amp;sa=X&amp;ved=2ahUKEwjJ-peD3b7mAhVSolwKHUYNC9oQ_B0wDHoECAsQAw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7%D7%A6%D7%99_%D7%94%D7%90%D7%99_%D7%A7%D7%A8%D7%99%D7%9D" TargetMode="External"/><Relationship Id="rId2" Type="http://schemas.openxmlformats.org/officeDocument/2006/relationships/hyperlink" Target="https://he.wikipedia.org/wiki/%D7%90%D7%95%D7%96%D7%91%D7%A7%D7%99%D7%A1%D7%98%D7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he.wikipedia.org/wiki/%D7%94%D7%91%D7%9C%D7%A7%D7%9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26_%D7%91%D7%A4%D7%91%D7%A8%D7%95%D7%90%D7%A8" TargetMode="External"/><Relationship Id="rId13" Type="http://schemas.openxmlformats.org/officeDocument/2006/relationships/hyperlink" Target="https://he.wikipedia.org/wiki/%D7%A8%D7%90%D7%A9_%D7%9E%D7%9E%D7%A9%D7%9C%D7%AA_%D7%98%D7%95%D7%A8%D7%A7%D7%99%D7%94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he.wikipedia.org/wiki/%D7%98%D7%95%D7%A8%D7%A7%D7%99%D7%AA" TargetMode="External"/><Relationship Id="rId12" Type="http://schemas.openxmlformats.org/officeDocument/2006/relationships/hyperlink" Target="https://he.wikipedia.org/wiki/2014" TargetMode="External"/><Relationship Id="rId2" Type="http://schemas.openxmlformats.org/officeDocument/2006/relationships/hyperlink" Target="https://www.google.com/search?q=%D7%90%D7%A8%D7%93%D7%95%D7%90%D7%9F&amp;rls=com.microsoft:en-US:IE-SearchBox&amp;tbm=isch&amp;source=iu&amp;ictx=1&amp;fir=UsS26EXsqDQI9M%3A%2CtsyFRzJgEWgRgM%2C%2Fm%2F021275&amp;vet=1&amp;usg=AI4_-kSHVtcSFm5B2nLq51sDYZrEnM4_Hw&amp;sa=X&amp;ved=2ahUKEwjJ-peD3b7mAhVSolwKHUYNC9oQ_B0wDHoECAsQA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he.wikipedia.org/wiki/28_%D7%91%D7%90%D7%95%D7%92%D7%95%D7%A1%D7%98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he.wikipedia.org/wiki/%D7%A0%D7%A9%D7%99%D7%90_%D7%98%D7%95%D7%A8%D7%A7%D7%99%D7%94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he.wikipedia.org/wiki/19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he.wikipedia.org/wiki/%D7%A7%D7%95%D7%91%D7%A5:Adnan_Menderes_VI._Yasama_D%C3%B6nem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he.wikipedia.org/wiki/%D7%A7%D7%95%D7%91%D7%A5:Turgut_%C3%96zal_cropped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7%D7%95%D7%91%D7%A5:Fethullah_G%C3%BClen_cropped.jpg" TargetMode="External"/><Relationship Id="rId2" Type="http://schemas.openxmlformats.org/officeDocument/2006/relationships/hyperlink" Target="https://he.wikipedia.org/wiki/%D7%A4%D7%98%D7%94%D7%95%D7%9C%D7%9C%D7%94_%D7%92%D7%95%D7%9C%D7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he.wikipedia.org/wiki/27_%D7%91%D7%90%D7%A4%D7%A8%D7%99%D7%9C" TargetMode="External"/><Relationship Id="rId4" Type="http://schemas.openxmlformats.org/officeDocument/2006/relationships/hyperlink" Target="https://he.wikipedia.org/wiki/%D7%98%D7%95%D7%A8%D7%A7%D7%99%D7%A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628651"/>
            <a:ext cx="9144000" cy="871537"/>
          </a:xfrm>
        </p:spPr>
        <p:txBody>
          <a:bodyPr>
            <a:normAutofit/>
          </a:bodyPr>
          <a:lstStyle/>
          <a:p>
            <a:r>
              <a:rPr lang="he-IL" sz="4800" b="1" dirty="0" smtClean="0">
                <a:solidFill>
                  <a:srgbClr val="FF0000"/>
                </a:solidFill>
              </a:rPr>
              <a:t>תורכיה</a:t>
            </a:r>
            <a:r>
              <a:rPr lang="he-IL" sz="4800" dirty="0" smtClean="0"/>
              <a:t> של </a:t>
            </a:r>
            <a:r>
              <a:rPr lang="he-IL" sz="4800" b="1" dirty="0" err="1" smtClean="0">
                <a:solidFill>
                  <a:schemeClr val="accent6">
                    <a:lumMod val="50000"/>
                  </a:schemeClr>
                </a:solidFill>
              </a:rPr>
              <a:t>ארדואן</a:t>
            </a:r>
            <a:r>
              <a:rPr lang="he-IL" sz="4800" b="1" dirty="0" smtClean="0">
                <a:solidFill>
                  <a:schemeClr val="accent6">
                    <a:lumMod val="50000"/>
                  </a:schemeClr>
                </a:solidFill>
              </a:rPr>
              <a:t> 2002-?</a:t>
            </a:r>
            <a:endParaRPr lang="he-IL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53" name="תמונה 11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40" y="2138362"/>
            <a:ext cx="6934200" cy="3683318"/>
          </a:xfrm>
          <a:prstGeom prst="rect">
            <a:avLst/>
          </a:prstGeom>
        </p:spPr>
      </p:pic>
      <p:sp>
        <p:nvSpPr>
          <p:cNvPr id="1157" name="AutoShape 100" descr="Image result for ‫ארדואן‬‎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691640" y="2138362"/>
            <a:ext cx="8732520" cy="36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>
              <a:hlinkClick r:id="rId3"/>
            </a:endParaRPr>
          </a:p>
          <a:p>
            <a:endParaRPr lang="he-IL" dirty="0"/>
          </a:p>
        </p:txBody>
      </p:sp>
      <p:pic>
        <p:nvPicPr>
          <p:cNvPr id="1161" name="תמונה 1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946" y="1500188"/>
            <a:ext cx="3090863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06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rgbClr val="0000FF"/>
                </a:solidFill>
              </a:rPr>
              <a:t>תורכיה – חוץ: מ"אפס בעיות עם השכנים" לבעיות עם כל השכנים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9065" y="1825625"/>
            <a:ext cx="11214735" cy="4351338"/>
          </a:xfrm>
        </p:spPr>
        <p:txBody>
          <a:bodyPr/>
          <a:lstStyle/>
          <a:p>
            <a:r>
              <a:rPr lang="he-IL" dirty="0" smtClean="0"/>
              <a:t>2003 "עומק </a:t>
            </a:r>
            <a:r>
              <a:rPr lang="he-IL" dirty="0" err="1" smtClean="0"/>
              <a:t>איסטרטגי</a:t>
            </a:r>
            <a:r>
              <a:rPr lang="he-IL" dirty="0" smtClean="0"/>
              <a:t>" : המזרח התיכון </a:t>
            </a:r>
            <a:r>
              <a:rPr lang="he-IL" dirty="0" err="1" smtClean="0"/>
              <a:t>והבלקנים</a:t>
            </a:r>
            <a:r>
              <a:rPr lang="he-IL" dirty="0" smtClean="0"/>
              <a:t> –– ניאו </a:t>
            </a:r>
            <a:r>
              <a:rPr lang="he-IL" dirty="0" err="1" smtClean="0"/>
              <a:t>עות'מאניזם</a:t>
            </a:r>
            <a:r>
              <a:rPr lang="he-IL" dirty="0" smtClean="0"/>
              <a:t> "</a:t>
            </a:r>
            <a:r>
              <a:rPr lang="he-IL" dirty="0" err="1" smtClean="0"/>
              <a:t>האנג</a:t>
            </a:r>
            <a:r>
              <a:rPr lang="he-IL" dirty="0" smtClean="0"/>
              <a:t> אובר אימפריאלי" </a:t>
            </a:r>
          </a:p>
          <a:p>
            <a:r>
              <a:rPr lang="he-IL" dirty="0" smtClean="0"/>
              <a:t>מ"אל </a:t>
            </a:r>
            <a:r>
              <a:rPr lang="he-IL" dirty="0" err="1" smtClean="0"/>
              <a:t>תטעימני</a:t>
            </a:r>
            <a:r>
              <a:rPr lang="he-IL" dirty="0" smtClean="0"/>
              <a:t> מממתקי דמשק, שמא אצטרך לראות את פרצופו של הערבי" ועד – "דמשק, השער למזרח התיכון" ובחזרה... : אסאד מאוהב </a:t>
            </a:r>
            <a:r>
              <a:rPr lang="he-IL" dirty="0" err="1" smtClean="0"/>
              <a:t>לאוייב</a:t>
            </a:r>
            <a:r>
              <a:rPr lang="he-IL" dirty="0" smtClean="0"/>
              <a:t>.</a:t>
            </a:r>
          </a:p>
          <a:p>
            <a:r>
              <a:rPr lang="he-IL" dirty="0" smtClean="0"/>
              <a:t>האביב הערבי – "חלום ושברו" ("מזרח תיכון </a:t>
            </a:r>
            <a:r>
              <a:rPr lang="he-IL" dirty="0" err="1" smtClean="0"/>
              <a:t>אח''סי</a:t>
            </a:r>
            <a:r>
              <a:rPr lang="he-IL" dirty="0" smtClean="0"/>
              <a:t> חדש")</a:t>
            </a:r>
          </a:p>
          <a:p>
            <a:r>
              <a:rPr lang="he-IL" dirty="0" smtClean="0"/>
              <a:t>בדידות </a:t>
            </a:r>
            <a:r>
              <a:rPr lang="he-IL" dirty="0" err="1" smtClean="0"/>
              <a:t>מזהרת</a:t>
            </a:r>
            <a:r>
              <a:rPr lang="he-IL" dirty="0" smtClean="0"/>
              <a:t>: "חברו הטוב ביותר של התורכי הוא – תורכי".</a:t>
            </a:r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05" y="4160520"/>
            <a:ext cx="1156335" cy="17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0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rgbClr val="0000FF"/>
                </a:solidFill>
              </a:rPr>
              <a:t>"את בעיות הפנים, השלך החוצה"</a:t>
            </a:r>
            <a:endParaRPr lang="he-IL" b="1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952999"/>
          </a:xfrm>
        </p:spPr>
        <p:txBody>
          <a:bodyPr/>
          <a:lstStyle/>
          <a:p>
            <a:pPr marL="0" indent="0" algn="ctr">
              <a:buNone/>
            </a:pPr>
            <a:r>
              <a:rPr lang="he-IL" sz="3600" b="1" dirty="0" smtClean="0">
                <a:solidFill>
                  <a:srgbClr val="C00000"/>
                </a:solidFill>
              </a:rPr>
              <a:t>"האיש הכועס על </a:t>
            </a:r>
            <a:r>
              <a:rPr lang="he-IL" sz="3600" b="1" dirty="0" err="1" smtClean="0">
                <a:solidFill>
                  <a:srgbClr val="C00000"/>
                </a:solidFill>
              </a:rPr>
              <a:t>הבוספורוס</a:t>
            </a:r>
            <a:r>
              <a:rPr lang="he-IL" sz="3600" b="1" dirty="0" smtClean="0">
                <a:solidFill>
                  <a:srgbClr val="C00000"/>
                </a:solidFill>
              </a:rPr>
              <a:t>":</a:t>
            </a:r>
          </a:p>
          <a:p>
            <a:r>
              <a:rPr lang="he-IL" b="1" dirty="0" err="1" smtClean="0"/>
              <a:t>ארדואן</a:t>
            </a:r>
            <a:r>
              <a:rPr lang="he-IL" b="1" dirty="0" smtClean="0"/>
              <a:t> – יוון: "הסכמי </a:t>
            </a:r>
            <a:r>
              <a:rPr lang="he-IL" b="1" dirty="0" err="1" smtClean="0"/>
              <a:t>לוזאן</a:t>
            </a:r>
            <a:r>
              <a:rPr lang="he-IL" b="1" dirty="0" smtClean="0"/>
              <a:t> גזלו מתורכיה איים בים האגאי"</a:t>
            </a:r>
          </a:p>
          <a:p>
            <a:r>
              <a:rPr lang="he-IL" b="1" dirty="0" err="1" smtClean="0"/>
              <a:t>ארדואן</a:t>
            </a:r>
            <a:r>
              <a:rPr lang="he-IL" b="1" dirty="0" smtClean="0"/>
              <a:t> – </a:t>
            </a:r>
            <a:r>
              <a:rPr lang="he-IL" b="1" dirty="0" err="1" smtClean="0"/>
              <a:t>ארה''ב</a:t>
            </a:r>
            <a:r>
              <a:rPr lang="he-IL" b="1" dirty="0" smtClean="0"/>
              <a:t>:  "נכיר בשואת האינדיאנים"</a:t>
            </a:r>
          </a:p>
          <a:p>
            <a:r>
              <a:rPr lang="he-IL" b="1" dirty="0" err="1" smtClean="0"/>
              <a:t>ארדואן</a:t>
            </a:r>
            <a:r>
              <a:rPr lang="he-IL" b="1" dirty="0" smtClean="0"/>
              <a:t>  - אירופה: "נתקבל לאיחוד האירופי רק אם נתנצר"</a:t>
            </a:r>
          </a:p>
          <a:p>
            <a:r>
              <a:rPr lang="he-IL" b="1" dirty="0" smtClean="0"/>
              <a:t>המערב – תורכיה: "בעל ברית בעייתי"</a:t>
            </a:r>
          </a:p>
          <a:p>
            <a:r>
              <a:rPr lang="he-IL" b="1" dirty="0" err="1" smtClean="0"/>
              <a:t>ארדואן</a:t>
            </a:r>
            <a:r>
              <a:rPr lang="he-IL" b="1" dirty="0" smtClean="0"/>
              <a:t> – מצרים, סעודיה - שסע </a:t>
            </a:r>
            <a:r>
              <a:rPr lang="he-IL" b="1" dirty="0" err="1" smtClean="0"/>
              <a:t>איסלאמי</a:t>
            </a:r>
            <a:r>
              <a:rPr lang="he-IL" b="1" dirty="0" smtClean="0"/>
              <a:t>: סוני מתון - סוני </a:t>
            </a:r>
            <a:r>
              <a:rPr lang="he-IL" b="1" dirty="0" err="1" smtClean="0"/>
              <a:t>אח''סי</a:t>
            </a:r>
            <a:endParaRPr lang="he-IL" b="1" dirty="0" smtClean="0"/>
          </a:p>
          <a:p>
            <a:r>
              <a:rPr lang="he-IL" b="1" dirty="0" smtClean="0"/>
              <a:t>ו:</a:t>
            </a:r>
          </a:p>
          <a:p>
            <a:pPr marL="0" indent="0">
              <a:buNone/>
            </a:pPr>
            <a:r>
              <a:rPr lang="he-IL" b="1" dirty="0" smtClean="0"/>
              <a:t>   </a:t>
            </a:r>
            <a:r>
              <a:rPr lang="he-IL" b="1" dirty="0" err="1" smtClean="0"/>
              <a:t>ארדואן</a:t>
            </a:r>
            <a:r>
              <a:rPr lang="he-IL" b="1" dirty="0" smtClean="0"/>
              <a:t> - ישראל</a:t>
            </a:r>
            <a:endParaRPr lang="he-IL" b="1" dirty="0"/>
          </a:p>
        </p:txBody>
      </p:sp>
      <p:sp>
        <p:nvSpPr>
          <p:cNvPr id="5" name="AutoShape 4" descr="Image result for ‫בנימין נתניהו‬‎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6" descr="Image result for ‫בנימין נתניהו‬‎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095" y="4777740"/>
            <a:ext cx="2120265" cy="171681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8365" y="4777740"/>
            <a:ext cx="2179471" cy="17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"אמור לי מי הם חבריך ואומר לך מי אתה"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b="1" dirty="0" err="1" smtClean="0"/>
              <a:t>ארדואן</a:t>
            </a:r>
            <a:r>
              <a:rPr lang="he-IL" b="1" dirty="0" smtClean="0"/>
              <a:t> – חמאס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2400" dirty="0" smtClean="0"/>
              <a:t>יועצו הצבאי של </a:t>
            </a:r>
            <a:r>
              <a:rPr lang="he-IL" sz="2400" dirty="0" err="1" smtClean="0"/>
              <a:t>ארדואן</a:t>
            </a:r>
            <a:r>
              <a:rPr lang="he-IL" sz="2400" dirty="0" smtClean="0"/>
              <a:t>:</a:t>
            </a:r>
          </a:p>
          <a:p>
            <a:pPr marL="0" indent="0">
              <a:buNone/>
            </a:pPr>
            <a:r>
              <a:rPr lang="he-IL" sz="2400" dirty="0" smtClean="0"/>
              <a:t>על</a:t>
            </a:r>
            <a:r>
              <a:rPr lang="en-US" sz="2400" dirty="0" smtClean="0"/>
              <a:t>,</a:t>
            </a:r>
            <a:r>
              <a:rPr lang="he-IL" sz="2400" dirty="0" smtClean="0"/>
              <a:t>תורכיה לסייע לפלסטינים להקים צבא שיוכל להילחם בישראל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r>
              <a:rPr lang="he-IL" dirty="0" err="1" smtClean="0"/>
              <a:t>ארדואן</a:t>
            </a:r>
            <a:r>
              <a:rPr lang="he-IL" dirty="0" smtClean="0"/>
              <a:t> – קטאר: תורכיה הקימה בסיס צבאי בקטאר</a:t>
            </a:r>
          </a:p>
          <a:p>
            <a:r>
              <a:rPr lang="he-IL" dirty="0" err="1" smtClean="0"/>
              <a:t>ארדואן</a:t>
            </a:r>
            <a:r>
              <a:rPr lang="he-IL" dirty="0" smtClean="0"/>
              <a:t> – לוב (</a:t>
            </a:r>
            <a:r>
              <a:rPr lang="he-IL" dirty="0" err="1" smtClean="0"/>
              <a:t>סראג</a:t>
            </a:r>
            <a:r>
              <a:rPr lang="he-IL" dirty="0" smtClean="0"/>
              <a:t>') : </a:t>
            </a:r>
            <a:r>
              <a:rPr lang="he-IL" dirty="0" err="1" smtClean="0"/>
              <a:t>גאז</a:t>
            </a:r>
            <a:r>
              <a:rPr lang="he-IL" dirty="0" smtClean="0"/>
              <a:t>. תורכיה בוחנת הקמת בסיס צבאי בלוב</a:t>
            </a:r>
          </a:p>
          <a:p>
            <a:r>
              <a:rPr lang="he-IL" dirty="0" smtClean="0"/>
              <a:t> </a:t>
            </a:r>
            <a:r>
              <a:rPr lang="he-IL" dirty="0" err="1" smtClean="0"/>
              <a:t>ארדואן</a:t>
            </a:r>
            <a:r>
              <a:rPr lang="he-IL" dirty="0" smtClean="0"/>
              <a:t> -  </a:t>
            </a:r>
            <a:r>
              <a:rPr lang="he-IL" dirty="0" err="1" smtClean="0"/>
              <a:t>באשיר</a:t>
            </a:r>
            <a:r>
              <a:rPr lang="he-IL" dirty="0" smtClean="0"/>
              <a:t> (סודן)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8839" y="1825625"/>
            <a:ext cx="2116455" cy="11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9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50521"/>
            <a:ext cx="10515600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תורכיה </a:t>
            </a:r>
            <a:r>
              <a:rPr lang="he-IL" b="1" dirty="0" smtClean="0">
                <a:solidFill>
                  <a:srgbClr val="0000FF"/>
                </a:solidFill>
              </a:rPr>
              <a:t>- ישראל</a:t>
            </a:r>
            <a:r>
              <a:rPr lang="en-US" dirty="0" smtClean="0"/>
              <a:t> ‘</a:t>
            </a:r>
            <a:r>
              <a:rPr lang="he-IL" dirty="0" smtClean="0"/>
              <a:t>או "עם ידידים כאלו, מי צריך אויבים"...</a:t>
            </a:r>
            <a:br>
              <a:rPr lang="he-IL" dirty="0" smtClean="0"/>
            </a:br>
            <a:endParaRPr lang="he-IL" b="1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94360" y="975360"/>
            <a:ext cx="10759440" cy="5771435"/>
          </a:xfrm>
        </p:spPr>
        <p:txBody>
          <a:bodyPr>
            <a:normAutofit/>
          </a:bodyPr>
          <a:lstStyle/>
          <a:p>
            <a:r>
              <a:rPr lang="he-IL" dirty="0" smtClean="0"/>
              <a:t>1952 - "בכל הקשור לתורכיה – הצבא צועד בראש" (מ. שרת ביומנו)</a:t>
            </a:r>
          </a:p>
          <a:p>
            <a:r>
              <a:rPr lang="he-IL" dirty="0" smtClean="0"/>
              <a:t>הברית הפריפריאלית 1958</a:t>
            </a:r>
          </a:p>
          <a:p>
            <a:r>
              <a:rPr lang="he-IL" dirty="0" smtClean="0"/>
              <a:t>"ירח הדבש" בשנות ה- 90</a:t>
            </a:r>
          </a:p>
          <a:p>
            <a:r>
              <a:rPr lang="he-IL" dirty="0" smtClean="0"/>
              <a:t>2005 – הנסיגה מעזה: </a:t>
            </a:r>
          </a:p>
          <a:p>
            <a:r>
              <a:rPr lang="he-IL" dirty="0" smtClean="0"/>
              <a:t>2006  - מלחמת לבנון ה – 2</a:t>
            </a:r>
          </a:p>
          <a:p>
            <a:r>
              <a:rPr lang="he-IL" dirty="0" smtClean="0"/>
              <a:t>2008 – "עופרת יצוקה" </a:t>
            </a:r>
          </a:p>
          <a:p>
            <a:r>
              <a:rPr lang="he-IL" dirty="0" smtClean="0"/>
              <a:t>2010 – "</a:t>
            </a:r>
            <a:r>
              <a:rPr lang="he-IL" dirty="0" err="1" smtClean="0"/>
              <a:t>המרמרה</a:t>
            </a:r>
            <a:r>
              <a:rPr lang="he-IL" dirty="0" smtClean="0"/>
              <a:t>"</a:t>
            </a:r>
          </a:p>
          <a:p>
            <a:r>
              <a:rPr lang="en-US" dirty="0" smtClean="0"/>
              <a:t> :FRENEMIES-  2016 </a:t>
            </a:r>
            <a:r>
              <a:rPr lang="he-IL" dirty="0" smtClean="0"/>
              <a:t>אינטרסים/ </a:t>
            </a:r>
            <a:r>
              <a:rPr lang="he-IL" dirty="0" err="1" smtClean="0"/>
              <a:t>גאז</a:t>
            </a:r>
            <a:endParaRPr lang="en-US" dirty="0" smtClean="0"/>
          </a:p>
          <a:p>
            <a:r>
              <a:rPr lang="en-US" dirty="0" smtClean="0"/>
              <a:t>2018 </a:t>
            </a:r>
            <a:r>
              <a:rPr lang="he-IL" dirty="0" smtClean="0"/>
              <a:t> - "</a:t>
            </a:r>
            <a:r>
              <a:rPr lang="en-US" dirty="0" smtClean="0"/>
              <a:t>LEAVE FOR A WHILE</a:t>
            </a:r>
            <a:r>
              <a:rPr lang="he-IL" dirty="0" smtClean="0"/>
              <a:t>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sz="2400" dirty="0" smtClean="0"/>
              <a:t>השיקול האידיאולוגי גובר</a:t>
            </a:r>
            <a:endParaRPr lang="he-IL" sz="2400" dirty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3131" y="4584697"/>
            <a:ext cx="1805940" cy="109053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3520" y="5675232"/>
            <a:ext cx="1584960" cy="10715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" y="1374299"/>
            <a:ext cx="1727835" cy="95361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4330" y="4547472"/>
            <a:ext cx="1828801" cy="112776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4353" y="2496501"/>
            <a:ext cx="1638300" cy="9480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3737" y="3216353"/>
            <a:ext cx="1727836" cy="12382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83657" y="2913021"/>
            <a:ext cx="1588612" cy="9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err="1" smtClean="0">
                <a:solidFill>
                  <a:srgbClr val="0000FF"/>
                </a:solidFill>
              </a:rPr>
              <a:t>גאז</a:t>
            </a:r>
            <a:r>
              <a:rPr lang="he-IL" dirty="0" smtClean="0">
                <a:solidFill>
                  <a:srgbClr val="0000FF"/>
                </a:solidFill>
              </a:rPr>
              <a:t> בים התיכון </a:t>
            </a:r>
            <a:r>
              <a:rPr lang="he-IL" dirty="0" smtClean="0"/>
              <a:t>: המשך יבוא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7070" y="2176145"/>
            <a:ext cx="73111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2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rgbClr val="0000FF"/>
                </a:solidFill>
              </a:rPr>
              <a:t>מה הלאה?  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800" b="1" dirty="0" smtClean="0"/>
              <a:t>Q &amp; A</a:t>
            </a:r>
            <a:endParaRPr lang="he-IL" sz="4800" b="1" dirty="0"/>
          </a:p>
        </p:txBody>
      </p:sp>
    </p:spTree>
    <p:extLst>
      <p:ext uri="{BB962C8B-B14F-4D97-AF65-F5344CB8AC3E}">
        <p14:creationId xmlns:p14="http://schemas.microsoft.com/office/powerpoint/2010/main" xmlns="" val="13567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358866" y="0"/>
            <a:ext cx="79009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4595"/>
          </a:xfrm>
        </p:spPr>
        <p:txBody>
          <a:bodyPr/>
          <a:lstStyle/>
          <a:p>
            <a:pPr algn="ctr"/>
            <a:r>
              <a:rPr lang="he-IL" b="1" u="sng" dirty="0" smtClean="0">
                <a:solidFill>
                  <a:srgbClr val="FF0000"/>
                </a:solidFill>
              </a:rPr>
              <a:t>תורכיה: </a:t>
            </a:r>
            <a:r>
              <a:rPr lang="he-IL" b="1" u="sng" dirty="0" smtClean="0">
                <a:solidFill>
                  <a:srgbClr val="0000FF"/>
                </a:solidFill>
              </a:rPr>
              <a:t> בין מזרח למערב ?</a:t>
            </a:r>
            <a:endParaRPr lang="he-IL" b="1" u="sng" dirty="0">
              <a:solidFill>
                <a:srgbClr val="0000FF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r>
              <a:rPr lang="he-IL" dirty="0" smtClean="0"/>
              <a:t> "מזרח או מערב": בין אסיה, המזרח התיכון ו"המערב"</a:t>
            </a:r>
          </a:p>
          <a:p>
            <a:pPr algn="ctr"/>
            <a:r>
              <a:rPr lang="he-IL" b="1" dirty="0" smtClean="0"/>
              <a:t>התורכים הצעירים – </a:t>
            </a:r>
            <a:r>
              <a:rPr lang="he-IL" b="1" dirty="0" err="1" smtClean="0"/>
              <a:t>אנוור</a:t>
            </a:r>
            <a:r>
              <a:rPr lang="he-IL" b="1" dirty="0" smtClean="0"/>
              <a:t> פאשה</a:t>
            </a:r>
          </a:p>
          <a:p>
            <a:pPr algn="ctr"/>
            <a:r>
              <a:rPr lang="he-IL" b="1" dirty="0" smtClean="0"/>
              <a:t>לאומנות תורכית: </a:t>
            </a:r>
            <a:r>
              <a:rPr lang="he-IL" dirty="0" smtClean="0"/>
              <a:t>פאן </a:t>
            </a:r>
            <a:r>
              <a:rPr lang="he-IL" dirty="0" err="1" smtClean="0"/>
              <a:t>טוראניזם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(</a:t>
            </a:r>
            <a:r>
              <a:rPr lang="he-IL" sz="2000" dirty="0" smtClean="0">
                <a:effectLst/>
              </a:rPr>
              <a:t>לפי </a:t>
            </a:r>
            <a:r>
              <a:rPr lang="he-IL" sz="2000" dirty="0" err="1" smtClean="0">
                <a:effectLst/>
              </a:rPr>
              <a:t>הטוראניזם</a:t>
            </a:r>
            <a:r>
              <a:rPr lang="he-IL" sz="2000" dirty="0" smtClean="0">
                <a:effectLst/>
              </a:rPr>
              <a:t> כל העמים הטורקים: מ</a:t>
            </a:r>
            <a:r>
              <a:rPr lang="he-IL" sz="2000" dirty="0" smtClean="0">
                <a:effectLst/>
                <a:hlinkClick r:id="rId2" tooltip="אוזבקיסטן"/>
              </a:rPr>
              <a:t>האוזבקיים</a:t>
            </a:r>
            <a:r>
              <a:rPr lang="he-IL" sz="2000" dirty="0" smtClean="0">
                <a:effectLst/>
              </a:rPr>
              <a:t> ותושבי </a:t>
            </a:r>
            <a:r>
              <a:rPr lang="he-IL" sz="2000" dirty="0" smtClean="0">
                <a:effectLst/>
                <a:hlinkClick r:id="rId3" tooltip="חצי האי קרים"/>
              </a:rPr>
              <a:t>חצי האי קרים</a:t>
            </a:r>
            <a:r>
              <a:rPr lang="he-IL" sz="2000" dirty="0" smtClean="0">
                <a:effectLst/>
              </a:rPr>
              <a:t> ועד </a:t>
            </a:r>
            <a:r>
              <a:rPr lang="he-IL" sz="2000" dirty="0" smtClean="0">
                <a:effectLst/>
                <a:hlinkClick r:id="rId4" tooltip="הבלקן"/>
              </a:rPr>
              <a:t>הבלקן</a:t>
            </a:r>
            <a:r>
              <a:rPr lang="he-IL" sz="2000" dirty="0" smtClean="0">
                <a:effectLst/>
              </a:rPr>
              <a:t> קשורים זה לזה</a:t>
            </a:r>
            <a:r>
              <a:rPr lang="he-IL" dirty="0" smtClean="0">
                <a:effectLst/>
              </a:rPr>
              <a:t>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e-IL" b="1" u="sng" dirty="0" smtClean="0"/>
              <a:t>סיום מלחמת העולם הראשונה:</a:t>
            </a:r>
          </a:p>
          <a:p>
            <a:pPr algn="ctr"/>
            <a:r>
              <a:rPr lang="he-IL" dirty="0" smtClean="0"/>
              <a:t>הסכמי </a:t>
            </a:r>
            <a:r>
              <a:rPr lang="he-IL" b="1" u="sng" dirty="0" smtClean="0">
                <a:solidFill>
                  <a:srgbClr val="FF0000"/>
                </a:solidFill>
              </a:rPr>
              <a:t>סוור</a:t>
            </a:r>
            <a:r>
              <a:rPr lang="he-IL" dirty="0" smtClean="0"/>
              <a:t>, </a:t>
            </a:r>
            <a:r>
              <a:rPr lang="he-IL" dirty="0" err="1" smtClean="0"/>
              <a:t>לוזאן</a:t>
            </a:r>
            <a:r>
              <a:rPr lang="he-IL" dirty="0" smtClean="0"/>
              <a:t>, וורסאי </a:t>
            </a:r>
          </a:p>
          <a:p>
            <a:pPr algn="ctr"/>
            <a:r>
              <a:rPr lang="he-IL" dirty="0" smtClean="0"/>
              <a:t>מלחמת העצמאות - "המערב יחלק את תורכיה" </a:t>
            </a:r>
          </a:p>
          <a:p>
            <a:pPr marL="0" indent="0">
              <a:buNone/>
            </a:pPr>
            <a:r>
              <a:rPr lang="he-IL" dirty="0" smtClean="0"/>
              <a:t> </a:t>
            </a:r>
          </a:p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4"/>
            <a:ext cx="1028013" cy="142379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4060" y="1810225"/>
            <a:ext cx="1485900" cy="14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4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תורכיה – לאומנות תורכית: גבולות "ההסכמה הלאומית"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9360" y="2042160"/>
            <a:ext cx="649224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4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6175"/>
          </a:xfrm>
        </p:spPr>
        <p:txBody>
          <a:bodyPr/>
          <a:lstStyle/>
          <a:p>
            <a:pPr algn="ctr"/>
            <a:r>
              <a:rPr lang="he-IL" b="1" dirty="0" smtClean="0"/>
              <a:t>       </a:t>
            </a:r>
            <a:r>
              <a:rPr lang="he-IL" b="1" dirty="0" err="1" smtClean="0">
                <a:solidFill>
                  <a:srgbClr val="0000FF"/>
                </a:solidFill>
              </a:rPr>
              <a:t>כמאליזם</a:t>
            </a:r>
            <a:r>
              <a:rPr lang="he-IL" b="1" dirty="0" smtClean="0">
                <a:solidFill>
                  <a:srgbClr val="0000FF"/>
                </a:solidFill>
              </a:rPr>
              <a:t> – </a:t>
            </a:r>
            <a:r>
              <a:rPr lang="he-IL" b="1" dirty="0" err="1" smtClean="0">
                <a:solidFill>
                  <a:srgbClr val="0000FF"/>
                </a:solidFill>
              </a:rPr>
              <a:t>ארדואניזם</a:t>
            </a:r>
            <a:r>
              <a:rPr lang="he-IL" b="1" dirty="0" smtClean="0">
                <a:solidFill>
                  <a:srgbClr val="0000FF"/>
                </a:solidFill>
              </a:rPr>
              <a:t>: המשכיות או שבירה</a:t>
            </a:r>
            <a:r>
              <a:rPr lang="he-IL" b="1" dirty="0" smtClean="0"/>
              <a:t>?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508687"/>
            <a:ext cx="10515600" cy="3998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e-IL" dirty="0">
              <a:hlinkClick r:id="rId2"/>
            </a:endParaRPr>
          </a:p>
          <a:p>
            <a:pPr marL="0" indent="0">
              <a:buNone/>
            </a:pPr>
            <a:endParaRPr lang="he-IL" dirty="0" smtClean="0">
              <a:hlinkClick r:id="rId2"/>
            </a:endParaRPr>
          </a:p>
          <a:p>
            <a:r>
              <a:rPr lang="he-IL" b="1" dirty="0" smtClean="0">
                <a:effectLst/>
              </a:rPr>
              <a:t>עקרון הרפובליקה </a:t>
            </a:r>
          </a:p>
          <a:p>
            <a:r>
              <a:rPr lang="he-IL" b="1" dirty="0" smtClean="0"/>
              <a:t>עיקרון הלאומיות                      /  </a:t>
            </a:r>
            <a:r>
              <a:rPr lang="he-IL" b="1" dirty="0" err="1" smtClean="0"/>
              <a:t>איסלאם</a:t>
            </a:r>
            <a:r>
              <a:rPr lang="he-IL" b="1" dirty="0" smtClean="0"/>
              <a:t> תורכי לאומני – פאן  </a:t>
            </a:r>
            <a:r>
              <a:rPr lang="he-IL" b="1" dirty="0" err="1" smtClean="0"/>
              <a:t>טוראן</a:t>
            </a:r>
            <a:endParaRPr lang="he-IL" b="1" dirty="0" smtClean="0"/>
          </a:p>
          <a:p>
            <a:r>
              <a:rPr lang="he-IL" b="1" dirty="0" smtClean="0"/>
              <a:t>פופוליזם</a:t>
            </a:r>
          </a:p>
          <a:p>
            <a:r>
              <a:rPr lang="he-IL" b="1" dirty="0" smtClean="0"/>
              <a:t>מהפכנות</a:t>
            </a:r>
          </a:p>
          <a:p>
            <a:r>
              <a:rPr lang="he-IL" b="1" dirty="0" smtClean="0"/>
              <a:t>חילוניות                                /              </a:t>
            </a:r>
            <a:r>
              <a:rPr lang="he-IL" b="1" dirty="0" err="1" smtClean="0"/>
              <a:t>איסלאם</a:t>
            </a:r>
            <a:r>
              <a:rPr lang="he-IL" b="1" dirty="0" smtClean="0"/>
              <a:t> </a:t>
            </a:r>
            <a:r>
              <a:rPr lang="he-IL" b="1" dirty="0" err="1" smtClean="0"/>
              <a:t>אח''סי</a:t>
            </a:r>
            <a:endParaRPr lang="he-IL" b="1" dirty="0" smtClean="0"/>
          </a:p>
          <a:p>
            <a:r>
              <a:rPr lang="he-IL" b="1" dirty="0" err="1" smtClean="0"/>
              <a:t>אטאטיזם</a:t>
            </a:r>
            <a:r>
              <a:rPr lang="he-IL" b="1" dirty="0" smtClean="0"/>
              <a:t>  (כלכלה בפיקוח המדינה)</a:t>
            </a:r>
          </a:p>
          <a:p>
            <a:pPr algn="ctr"/>
            <a:r>
              <a:rPr lang="he-IL" sz="3600" b="1" dirty="0" smtClean="0">
                <a:solidFill>
                  <a:srgbClr val="0000FF"/>
                </a:solidFill>
              </a:rPr>
              <a:t>רפורמות</a:t>
            </a:r>
          </a:p>
        </p:txBody>
      </p:sp>
      <p:sp>
        <p:nvSpPr>
          <p:cNvPr id="11" name="חץ למטה 10"/>
          <p:cNvSpPr/>
          <p:nvPr/>
        </p:nvSpPr>
        <p:spPr>
          <a:xfrm flipH="1">
            <a:off x="4981382" y="4102852"/>
            <a:ext cx="289560" cy="883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AutoShape 2" descr="Image result for ‫שעון מטוטלת עומד‬‎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6162" y="1278513"/>
            <a:ext cx="1000090" cy="18343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960" y="1362513"/>
            <a:ext cx="1371600" cy="1750375"/>
          </a:xfrm>
          <a:prstGeom prst="rect">
            <a:avLst/>
          </a:prstGeom>
        </p:spPr>
      </p:pic>
      <p:pic>
        <p:nvPicPr>
          <p:cNvPr id="2051" name="Picture 3" descr="רג'פ טאיפ ארדואן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118" y="1278513"/>
            <a:ext cx="1248024" cy="18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עריכת הנתון בוויקינתוני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8256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1" descr="OOjs UI icon info big.svg"/>
          <p:cNvSpPr>
            <a:spLocks noChangeAspect="1" noChangeArrowheads="1"/>
          </p:cNvSpPr>
          <p:nvPr/>
        </p:nvSpPr>
        <p:spPr bwMode="auto">
          <a:xfrm>
            <a:off x="45021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101782150" y="2282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4080" tIns="9522" rIns="6094080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רֵגֵ'פּ טָאִיפּ אֶרְדוֹאָן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ב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טורקית"/>
              </a:rPr>
              <a:t>טורקית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he-IL" altLang="he-I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 Tayyip Erdoğan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‏,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tium"/>
              </a:rPr>
              <a:t>[ɾeˈd͡ʒep tajˈjip ˈæɾdo.an]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נולד ב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-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26 בפברואר"/>
              </a:rPr>
              <a:t>26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26 בפברואר"/>
              </a:rPr>
              <a:t>בפברואר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1954"/>
              </a:rPr>
              <a:t>1954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הוא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 tooltip="נשיא טורקיה"/>
              </a:rPr>
              <a:t>נשיא טורקיה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ה-12, מאז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28 באוגוסט"/>
              </a:rPr>
              <a:t>28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28 באוגוסט"/>
              </a:rPr>
              <a:t>באוגוסט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 tooltip="2014"/>
              </a:rPr>
              <a:t>2014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קודם לכן כיהן כ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ראש ממשלת טורקיה"/>
              </a:rPr>
              <a:t>ראש ממשלת טורקיה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ה-26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חץ למטה 18"/>
          <p:cNvSpPr/>
          <p:nvPr/>
        </p:nvSpPr>
        <p:spPr>
          <a:xfrm rot="10800000">
            <a:off x="3916680" y="4102852"/>
            <a:ext cx="289560" cy="883920"/>
          </a:xfrm>
          <a:prstGeom prst="downArrow">
            <a:avLst>
              <a:gd name="adj1" fmla="val 50000"/>
              <a:gd name="adj2" fmla="val 21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67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מאתא </a:t>
            </a:r>
            <a:r>
              <a:rPr lang="he-IL" dirty="0" err="1" smtClean="0"/>
              <a:t>תורכ</a:t>
            </a:r>
            <a:r>
              <a:rPr lang="he-IL" dirty="0" smtClean="0"/>
              <a:t> </a:t>
            </a:r>
            <a:r>
              <a:rPr lang="he-IL" dirty="0" err="1" smtClean="0"/>
              <a:t>לארדואן</a:t>
            </a:r>
            <a:r>
              <a:rPr lang="he-IL" dirty="0" smtClean="0"/>
              <a:t>/ חזרת </a:t>
            </a:r>
            <a:r>
              <a:rPr lang="he-IL" dirty="0" err="1" smtClean="0"/>
              <a:t>האיסלאם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88073" y="2423160"/>
            <a:ext cx="10515600" cy="5080123"/>
          </a:xfrm>
        </p:spPr>
        <p:txBody>
          <a:bodyPr>
            <a:normAutofit/>
          </a:bodyPr>
          <a:lstStyle/>
          <a:p>
            <a:r>
              <a:rPr lang="he-IL" dirty="0" err="1" smtClean="0"/>
              <a:t>מנדרס</a:t>
            </a:r>
            <a:r>
              <a:rPr lang="he-IL" dirty="0" smtClean="0"/>
              <a:t>  - עלייתו של </a:t>
            </a:r>
            <a:r>
              <a:rPr lang="he-IL" dirty="0" err="1" smtClean="0"/>
              <a:t>האיסלאם</a:t>
            </a:r>
            <a:r>
              <a:rPr lang="he-IL" dirty="0" smtClean="0"/>
              <a:t> והפיכת 1960: </a:t>
            </a:r>
            <a:r>
              <a:rPr lang="he-IL" dirty="0" err="1" smtClean="0"/>
              <a:t>האיסלאם</a:t>
            </a:r>
            <a:r>
              <a:rPr lang="he-IL" dirty="0" smtClean="0"/>
              <a:t> נוכח נפקד</a:t>
            </a:r>
          </a:p>
          <a:p>
            <a:r>
              <a:rPr lang="he-IL" dirty="0" smtClean="0"/>
              <a:t>1976 – 1980 – מלחמת הימין </a:t>
            </a:r>
            <a:r>
              <a:rPr lang="he-IL" dirty="0"/>
              <a:t>ב</a:t>
            </a:r>
            <a:r>
              <a:rPr lang="he-IL" dirty="0" smtClean="0"/>
              <a:t>שמאל  - כאוס משבר כלכלי והפיכה</a:t>
            </a:r>
          </a:p>
          <a:p>
            <a:r>
              <a:rPr lang="he-IL" dirty="0" smtClean="0"/>
              <a:t>הפיכת 1980 – חילוניות, צבא ומה שביניהם. </a:t>
            </a:r>
          </a:p>
          <a:p>
            <a:pPr lvl="1" algn="ctr"/>
            <a:r>
              <a:rPr lang="he-IL" sz="2800" b="1" dirty="0" err="1" smtClean="0">
                <a:solidFill>
                  <a:srgbClr val="0000FF"/>
                </a:solidFill>
              </a:rPr>
              <a:t>טורגוט</a:t>
            </a:r>
            <a:r>
              <a:rPr lang="he-IL" sz="2800" b="1" dirty="0" smtClean="0">
                <a:solidFill>
                  <a:srgbClr val="0000FF"/>
                </a:solidFill>
              </a:rPr>
              <a:t> </a:t>
            </a:r>
            <a:r>
              <a:rPr lang="he-IL" sz="2800" b="1" dirty="0" err="1" smtClean="0">
                <a:solidFill>
                  <a:srgbClr val="0000FF"/>
                </a:solidFill>
              </a:rPr>
              <a:t>אוזאל</a:t>
            </a:r>
            <a:r>
              <a:rPr lang="he-IL" sz="2800" b="1" dirty="0" smtClean="0">
                <a:solidFill>
                  <a:srgbClr val="0000FF"/>
                </a:solidFill>
              </a:rPr>
              <a:t> </a:t>
            </a:r>
            <a:r>
              <a:rPr lang="he-IL" b="1" dirty="0" smtClean="0">
                <a:solidFill>
                  <a:srgbClr val="0000FF"/>
                </a:solidFill>
              </a:rPr>
              <a:t>("אני מוסלמי – המדינה חילונית"):</a:t>
            </a:r>
          </a:p>
          <a:p>
            <a:pPr lvl="1" algn="ctr"/>
            <a:r>
              <a:rPr lang="he-IL" sz="2800" b="1" dirty="0" smtClean="0"/>
              <a:t>מהפכה כלכלית : 19% צמיחה ב 1981  </a:t>
            </a:r>
          </a:p>
          <a:p>
            <a:pPr lvl="1" algn="ctr"/>
            <a:r>
              <a:rPr lang="he-IL" sz="2800" b="1" dirty="0" smtClean="0"/>
              <a:t>שנות ה – 90. מלחמת המפרץ: המרד הכורדי והמשבר הכלכלי</a:t>
            </a:r>
          </a:p>
          <a:p>
            <a:pPr lvl="1"/>
            <a:r>
              <a:rPr lang="he-IL" sz="2800" dirty="0" smtClean="0"/>
              <a:t>1996 – </a:t>
            </a:r>
            <a:r>
              <a:rPr lang="he-IL" sz="2800" b="1" dirty="0" smtClean="0"/>
              <a:t>רווחה, צדק ופיתוח: </a:t>
            </a:r>
            <a:r>
              <a:rPr lang="he-IL" sz="2800" b="1" dirty="0" err="1" smtClean="0"/>
              <a:t>ארבקאן</a:t>
            </a:r>
            <a:r>
              <a:rPr lang="he-IL" sz="2800" b="1" dirty="0" smtClean="0"/>
              <a:t> </a:t>
            </a:r>
            <a:r>
              <a:rPr lang="he-IL" sz="2800" b="1" u="sng" dirty="0" err="1" smtClean="0">
                <a:solidFill>
                  <a:srgbClr val="00B050"/>
                </a:solidFill>
              </a:rPr>
              <a:t>והאיסלאם</a:t>
            </a:r>
            <a:r>
              <a:rPr lang="he-IL" sz="2800" b="1" u="sng" dirty="0" smtClean="0">
                <a:solidFill>
                  <a:srgbClr val="00B050"/>
                </a:solidFill>
              </a:rPr>
              <a:t> הפוליטי </a:t>
            </a:r>
            <a:r>
              <a:rPr lang="he-IL" sz="2800" dirty="0" smtClean="0"/>
              <a:t>– </a:t>
            </a:r>
          </a:p>
          <a:p>
            <a:r>
              <a:rPr lang="he-IL" dirty="0" smtClean="0"/>
              <a:t>1997   – "ההפיכה הלבנה" </a:t>
            </a:r>
          </a:p>
          <a:p>
            <a:r>
              <a:rPr lang="he-IL" dirty="0" smtClean="0"/>
              <a:t>2002  - בחירות :</a:t>
            </a:r>
            <a:r>
              <a:rPr lang="en-US" dirty="0" smtClean="0"/>
              <a:t>IT IS THE ECONOMY 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3074" name="Picture 2" descr="Adnan Menderes VI. Yasama Dönem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2579" y="442835"/>
            <a:ext cx="1351094" cy="17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urgut Özal cropp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49" y="398067"/>
            <a:ext cx="1491473" cy="20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2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0000FF"/>
                </a:solidFill>
              </a:rPr>
              <a:t>עלייתו של </a:t>
            </a:r>
            <a:r>
              <a:rPr lang="he-IL" b="1" dirty="0" err="1" smtClean="0">
                <a:solidFill>
                  <a:srgbClr val="0000FF"/>
                </a:solidFill>
              </a:rPr>
              <a:t>ארדואן</a:t>
            </a:r>
            <a:r>
              <a:rPr lang="he-IL" b="1" dirty="0" smtClean="0">
                <a:solidFill>
                  <a:srgbClr val="0000FF"/>
                </a:solidFill>
              </a:rPr>
              <a:t>: רפורמות – המערב והחלשת הצבא</a:t>
            </a:r>
            <a:endParaRPr lang="he-IL" b="1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935480"/>
            <a:ext cx="10287000" cy="4739640"/>
          </a:xfrm>
        </p:spPr>
        <p:txBody>
          <a:bodyPr/>
          <a:lstStyle/>
          <a:p>
            <a:r>
              <a:rPr lang="he-IL" dirty="0" smtClean="0"/>
              <a:t>2002 - 2007 הרפורמאטור הגדול </a:t>
            </a:r>
          </a:p>
          <a:p>
            <a:pPr algn="ctr"/>
            <a:r>
              <a:rPr lang="he-IL" dirty="0" smtClean="0"/>
              <a:t>דמו-</a:t>
            </a:r>
            <a:r>
              <a:rPr lang="he-IL" dirty="0" err="1" smtClean="0"/>
              <a:t>איסלאם</a:t>
            </a:r>
            <a:endParaRPr lang="he-IL" dirty="0" smtClean="0"/>
          </a:p>
          <a:p>
            <a:pPr algn="ctr"/>
            <a:r>
              <a:rPr lang="he-IL" dirty="0" smtClean="0"/>
              <a:t>רפורמות כלכליות</a:t>
            </a:r>
          </a:p>
          <a:p>
            <a:pPr algn="ctr"/>
            <a:r>
              <a:rPr lang="he-IL" dirty="0" smtClean="0"/>
              <a:t>"שיכון ובינוי" : פיתוח כלכלי וצמיחה</a:t>
            </a:r>
          </a:p>
          <a:p>
            <a:pPr algn="ctr"/>
            <a:r>
              <a:rPr lang="he-IL" dirty="0" smtClean="0"/>
              <a:t>כלכלה, חינוך גבוה, תשתיות, </a:t>
            </a:r>
          </a:p>
          <a:p>
            <a:pPr algn="ctr"/>
            <a:endParaRPr lang="he-IL" dirty="0" smtClean="0"/>
          </a:p>
          <a:p>
            <a:r>
              <a:rPr lang="he-IL" dirty="0" smtClean="0"/>
              <a:t>2007 – 2013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החלשת הצבא </a:t>
            </a:r>
            <a:r>
              <a:rPr lang="he-IL" b="1" dirty="0" err="1" smtClean="0">
                <a:solidFill>
                  <a:srgbClr val="00B050"/>
                </a:solidFill>
              </a:rPr>
              <a:t>ארדואן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err="1" smtClean="0"/>
              <a:t>ופתוללה</a:t>
            </a:r>
            <a:r>
              <a:rPr lang="he-IL" b="1" dirty="0" smtClean="0"/>
              <a:t> גולן</a:t>
            </a:r>
          </a:p>
          <a:p>
            <a:pPr marL="0" indent="0">
              <a:buNone/>
            </a:pPr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4097" name="Picture 1" descr="עטיפת הספר דמו-אסלא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160" y="1690688"/>
            <a:ext cx="1127759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43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/>
          <a:lstStyle/>
          <a:p>
            <a:pPr algn="ctr"/>
            <a:r>
              <a:rPr lang="he-IL" b="1" dirty="0" smtClean="0"/>
              <a:t>2013-2019: התחלת הסוף?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2467602" y="1256964"/>
            <a:ext cx="14171922" cy="5220036"/>
          </a:xfrm>
        </p:spPr>
        <p:txBody>
          <a:bodyPr/>
          <a:lstStyle/>
          <a:p>
            <a:r>
              <a:rPr lang="he-IL" dirty="0" smtClean="0"/>
              <a:t>2013 מהומות </a:t>
            </a:r>
            <a:r>
              <a:rPr lang="en-US" dirty="0" smtClean="0"/>
              <a:t>GEZI PARK</a:t>
            </a:r>
            <a:r>
              <a:rPr lang="he-IL" dirty="0" smtClean="0"/>
              <a:t>. ("הרחוב נגד המשטר")                               </a:t>
            </a:r>
            <a:r>
              <a:rPr lang="en-US" sz="2000" b="1" dirty="0" smtClean="0"/>
              <a:t>F.GULEN</a:t>
            </a:r>
            <a:endParaRPr lang="he-IL" sz="2000" b="1" dirty="0" smtClean="0"/>
          </a:p>
          <a:p>
            <a:r>
              <a:rPr lang="he-IL" dirty="0" smtClean="0"/>
              <a:t>2014 – הפיכה פנים </a:t>
            </a:r>
            <a:r>
              <a:rPr lang="he-IL" dirty="0" err="1" smtClean="0"/>
              <a:t>איסלאמית</a:t>
            </a:r>
            <a:r>
              <a:rPr lang="he-IL" dirty="0" smtClean="0"/>
              <a:t>? "גולן נגד </a:t>
            </a:r>
            <a:r>
              <a:rPr lang="he-IL" dirty="0" err="1" smtClean="0"/>
              <a:t>ארדואן</a:t>
            </a:r>
            <a:r>
              <a:rPr lang="he-IL" dirty="0" smtClean="0"/>
              <a:t> וממשלתו"</a:t>
            </a:r>
          </a:p>
          <a:p>
            <a:r>
              <a:rPr lang="he-IL" dirty="0" smtClean="0"/>
              <a:t>2016 הפיכה פרו </a:t>
            </a:r>
            <a:r>
              <a:rPr lang="he-IL" dirty="0" err="1" smtClean="0"/>
              <a:t>גולניסטית</a:t>
            </a:r>
            <a:r>
              <a:rPr lang="he-IL" dirty="0" smtClean="0"/>
              <a:t> בצבא "גולן נגד </a:t>
            </a:r>
            <a:r>
              <a:rPr lang="he-IL" dirty="0" err="1" smtClean="0"/>
              <a:t>ארדואן</a:t>
            </a:r>
            <a:r>
              <a:rPr lang="he-IL" dirty="0" smtClean="0"/>
              <a:t> ומשפחתו"</a:t>
            </a:r>
          </a:p>
          <a:p>
            <a:r>
              <a:rPr lang="he-IL" dirty="0" smtClean="0"/>
              <a:t>2017 שינוי משטר ומעבר למשטר נשיאותי סמכותי</a:t>
            </a:r>
          </a:p>
          <a:p>
            <a:r>
              <a:rPr lang="he-IL" dirty="0" smtClean="0"/>
              <a:t>2019 </a:t>
            </a:r>
            <a:r>
              <a:rPr lang="he-IL" b="1" u="sng" dirty="0" err="1" smtClean="0"/>
              <a:t>ארדואן</a:t>
            </a:r>
            <a:r>
              <a:rPr lang="he-IL" b="1" u="sng" dirty="0" smtClean="0"/>
              <a:t> מאבד השליטה באנקרה, איסטנבול ובערים הגדולות</a:t>
            </a:r>
          </a:p>
          <a:p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3888694" y="-3006405"/>
            <a:ext cx="16431214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מתוך ויקיפדיה, האנציקלופדיה החופשית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1" i="0" u="none" strike="noStrike" cap="none" normalizeH="0" baseline="0" smtClean="0">
                <a:ln>
                  <a:noFill/>
                </a:ln>
                <a:solidFill>
                  <a:srgbClr val="5A36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קפיצה לניווט</a:t>
            </a:r>
            <a:r>
              <a:rPr kumimoji="0" lang="he-IL" altLang="he-IL" sz="1200" b="1" i="0" u="none" strike="noStrike" cap="none" normalizeH="0" baseline="0" smtClean="0">
                <a:ln>
                  <a:noFill/>
                </a:ln>
                <a:solidFill>
                  <a:srgbClr val="5A36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קפיצה לחיפוש</a:t>
            </a:r>
            <a:endParaRPr kumimoji="0" lang="he-IL" altLang="he-I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1" i="0" u="none" strike="noStrike" cap="none" normalizeH="0" baseline="0" smtClean="0">
                <a:ln>
                  <a:noFill/>
                </a:ln>
                <a:solidFill>
                  <a:srgbClr val="5A36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 </a:t>
            </a:r>
            <a:r>
              <a:rPr kumimoji="0" lang="he-IL" altLang="he-IL" sz="23100" b="1" i="0" u="none" strike="noStrike" cap="none" normalizeH="0" baseline="0" smtClean="0">
                <a:ln>
                  <a:noFill/>
                </a:ln>
                <a:solidFill>
                  <a:srgbClr val="5A36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e-IL" altLang="he-IL" sz="1200" b="1" i="0" u="none" strike="noStrike" cap="none" normalizeH="0" baseline="0" smtClean="0">
                <a:ln>
                  <a:noFill/>
                </a:ln>
                <a:solidFill>
                  <a:srgbClr val="5A36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he-IL" altLang="he-IL" sz="1200" b="1" i="0" u="none" strike="noStrike" cap="none" normalizeH="0" baseline="0" smtClean="0">
              <a:ln>
                <a:noFill/>
              </a:ln>
              <a:solidFill>
                <a:srgbClr val="5A369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1" i="0" u="none" strike="noStrike" cap="none" normalizeH="0" baseline="0" smtClean="0">
                <a:ln>
                  <a:noFill/>
                </a:ln>
                <a:solidFill>
                  <a:srgbClr val="5A36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פטהוללה גולן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200" b="1" i="0" u="none" strike="noStrike" cap="none" normalizeH="0" baseline="0" smtClean="0">
              <a:ln>
                <a:noFill/>
              </a:ln>
              <a:solidFill>
                <a:srgbClr val="5A369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888694" y="-310131"/>
            <a:ext cx="16431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פֶטְהוּללה גוּלֵן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(בעברית גם </a:t>
            </a:r>
            <a:r>
              <a:rPr kumimoji="0" lang="he-IL" altLang="he-I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גילן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ב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טורקית"/>
              </a:rPr>
              <a:t>טורקית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altLang="he-I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Fethullah Gülen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נולד ב-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27 באפריל"/>
              </a:rPr>
              <a:t>27 באפריל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upload.wikimedia.org/wikipedia/commons/0/04/Fethullah_G%C3%BClen_cropped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" y="1677244"/>
            <a:ext cx="1539240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9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איומי הייחוס התורכים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בדלנות כורדית</a:t>
            </a:r>
          </a:p>
          <a:p>
            <a:endParaRPr lang="he-IL" dirty="0" smtClean="0"/>
          </a:p>
          <a:p>
            <a:r>
              <a:rPr lang="he-IL" dirty="0" smtClean="0"/>
              <a:t>רוסיה - היסטוריה בעייתית מול הווה רווי אינטרסים.</a:t>
            </a:r>
          </a:p>
          <a:p>
            <a:endParaRPr lang="he-IL" dirty="0" smtClean="0"/>
          </a:p>
          <a:p>
            <a:r>
              <a:rPr lang="he-IL" dirty="0" smtClean="0"/>
              <a:t>איראן – "ריקוד טנגו צמוד" ו 400 שנות שלום.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861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647</Words>
  <Application>Microsoft Office PowerPoint</Application>
  <PresentationFormat>מותאם אישית</PresentationFormat>
  <Paragraphs>92</Paragraphs>
  <Slides>15</Slides>
  <Notes>1</Notes>
  <HiddenSlides>1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15</vt:i4>
      </vt:variant>
    </vt:vector>
  </HeadingPairs>
  <TitlesOfParts>
    <vt:vector size="17" baseType="lpstr">
      <vt:lpstr>ערכת נושא Office</vt:lpstr>
      <vt:lpstr>עיצוב מותאם אישית</vt:lpstr>
      <vt:lpstr>תורכיה של ארדואן 2002-?</vt:lpstr>
      <vt:lpstr>שקופית 2</vt:lpstr>
      <vt:lpstr>תורכיה:  בין מזרח למערב ?</vt:lpstr>
      <vt:lpstr>תורכיה – לאומנות תורכית: גבולות "ההסכמה הלאומית"</vt:lpstr>
      <vt:lpstr>       כמאליזם – ארדואניזם: המשכיות או שבירה?</vt:lpstr>
      <vt:lpstr>מאתא תורכ לארדואן/ חזרת האיסלאם</vt:lpstr>
      <vt:lpstr>עלייתו של ארדואן: רפורמות – המערב והחלשת הצבא</vt:lpstr>
      <vt:lpstr>2013-2019: התחלת הסוף?</vt:lpstr>
      <vt:lpstr>איומי הייחוס התורכים</vt:lpstr>
      <vt:lpstr>תורכיה – חוץ: מ"אפס בעיות עם השכנים" לבעיות עם כל השכנים</vt:lpstr>
      <vt:lpstr>"את בעיות הפנים, השלך החוצה"</vt:lpstr>
      <vt:lpstr>"אמור לי מי הם חבריך ואומר לך מי אתה"</vt:lpstr>
      <vt:lpstr>תורכיה - ישראל ‘או "עם ידידים כאלו, מי צריך אויבים"... </vt:lpstr>
      <vt:lpstr>גאז בים התיכון : המשך יבוא</vt:lpstr>
      <vt:lpstr>מה הלאה?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תורכיה של ארדואן</dc:title>
  <dc:creator>Na'eh Eitan</dc:creator>
  <cp:lastModifiedBy>u45414</cp:lastModifiedBy>
  <cp:revision>27</cp:revision>
  <cp:lastPrinted>2019-12-18T14:09:30Z</cp:lastPrinted>
  <dcterms:created xsi:type="dcterms:W3CDTF">2019-12-18T07:53:12Z</dcterms:created>
  <dcterms:modified xsi:type="dcterms:W3CDTF">2019-12-22T07:29:31Z</dcterms:modified>
</cp:coreProperties>
</file>