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05613" cy="9944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69" y="-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75" cy="372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75" cy="372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61549157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00" cy="37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615491579_0_38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00" cy="4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75" cy="372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75" cy="372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75" cy="372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9400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0550" y="4723425"/>
            <a:ext cx="5444475" cy="44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4475" y="745800"/>
            <a:ext cx="4537275" cy="3729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 rtl="1">
              <a:spcBef>
                <a:spcPts val="0"/>
              </a:spcBef>
              <a:buNone/>
              <a:defRPr/>
            </a:lvl1pPr>
            <a:lvl2pPr marL="0" lvl="1" indent="0" algn="l" rtl="1">
              <a:spcBef>
                <a:spcPts val="0"/>
              </a:spcBef>
              <a:buNone/>
              <a:defRPr/>
            </a:lvl2pPr>
            <a:lvl3pPr marL="0" lvl="2" indent="0" algn="l" rtl="1">
              <a:spcBef>
                <a:spcPts val="0"/>
              </a:spcBef>
              <a:buNone/>
              <a:defRPr/>
            </a:lvl3pPr>
            <a:lvl4pPr marL="0" lvl="3" indent="0" algn="l" rtl="1">
              <a:spcBef>
                <a:spcPts val="0"/>
              </a:spcBef>
              <a:buNone/>
              <a:defRPr/>
            </a:lvl4pPr>
            <a:lvl5pPr marL="0" lvl="4" indent="0" algn="l" rtl="1">
              <a:spcBef>
                <a:spcPts val="0"/>
              </a:spcBef>
              <a:buNone/>
              <a:defRPr/>
            </a:lvl5pPr>
            <a:lvl6pPr marL="0" lvl="5" indent="0" algn="l" rtl="1">
              <a:spcBef>
                <a:spcPts val="0"/>
              </a:spcBef>
              <a:buNone/>
              <a:defRPr/>
            </a:lvl6pPr>
            <a:lvl7pPr marL="0" lvl="6" indent="0" algn="l" rtl="1">
              <a:spcBef>
                <a:spcPts val="0"/>
              </a:spcBef>
              <a:buNone/>
              <a:defRPr/>
            </a:lvl7pPr>
            <a:lvl8pPr marL="0" lvl="7" indent="0" algn="l" rtl="1">
              <a:spcBef>
                <a:spcPts val="0"/>
              </a:spcBef>
              <a:buNone/>
              <a:defRPr/>
            </a:lvl8pPr>
            <a:lvl9pPr marL="0" lvl="8" indent="0" algn="l" rtl="1">
              <a:spcBef>
                <a:spcPts val="0"/>
              </a:spcBef>
              <a:buNone/>
              <a:defRPr/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4000">
              <a:srgbClr val="B3D1EC"/>
            </a:gs>
            <a:gs pos="83000">
              <a:srgbClr val="B3D1EC"/>
            </a:gs>
            <a:gs pos="100000">
              <a:srgbClr val="CCE0F2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pPr marL="0" lvl="0" indent="0" algn="l" rtl="1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/search?q=%D7%90%D7%A8%D7%93%D7%95%D7%90%D7%9F&amp;rls=com.microsoft:en-US:IE-SearchBox&amp;tbm=isch&amp;source=iu&amp;ictx=1&amp;fir=UsS26EXsqDQI9M:,tsyFRzJgEWgRgM,/m/021275&amp;vet=1&amp;usg=AI4_-kSHVtcSFm5B2nLq51sDYZrEnM4_Hw&amp;sa=X&amp;ved=2ahUKEwjJ-peD3b7mAhVSolwKHUYNC9oQ_B0wDHoECAsQA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he.wikipedia.org/wiki/%D7%98%D7%95%D7%A8%D7%A7%D7%99%D7%AA" TargetMode="External"/><Relationship Id="rId13" Type="http://schemas.openxmlformats.org/officeDocument/2006/relationships/hyperlink" Target="https://he.wikipedia.org/wiki/2014" TargetMode="External"/><Relationship Id="rId3" Type="http://schemas.openxmlformats.org/officeDocument/2006/relationships/hyperlink" Target="https://www.google.com/search?q=%D7%90%D7%A8%D7%93%D7%95%D7%90%D7%9F&amp;rls=com.microsoft:en-US:IE-SearchBox&amp;tbm=isch&amp;source=iu&amp;ictx=1&amp;fir=UsS26EXsqDQI9M:,tsyFRzJgEWgRgM,/m/021275&amp;vet=1&amp;usg=AI4_-kSHVtcSFm5B2nLq51sDYZrEnM4_Hw&amp;sa=X&amp;ved=2ahUKEwjJ-peD3b7mAhVSolwKHUYNC9oQ_B0wDHoECAsQAw" TargetMode="External"/><Relationship Id="rId7" Type="http://schemas.openxmlformats.org/officeDocument/2006/relationships/image" Target="../media/image10.png"/><Relationship Id="rId12" Type="http://schemas.openxmlformats.org/officeDocument/2006/relationships/hyperlink" Target="https://he.wikipedia.org/wiki/28_%D7%91%D7%90%D7%95%D7%92%D7%95%D7%A1%D7%9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e.wikipedia.org/wiki/%D7%A0%D7%A9%D7%99%D7%90_%D7%98%D7%95%D7%A8%D7%A7%D7%99%D7%94" TargetMode="External"/><Relationship Id="rId5" Type="http://schemas.openxmlformats.org/officeDocument/2006/relationships/image" Target="../media/image8.jpeg"/><Relationship Id="rId10" Type="http://schemas.openxmlformats.org/officeDocument/2006/relationships/hyperlink" Target="https://he.wikipedia.org/wiki/1954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he.wikipedia.org/wiki/26_%D7%91%D7%A4%D7%91%D7%A8%D7%95%D7%90%D7%A8" TargetMode="External"/><Relationship Id="rId14" Type="http://schemas.openxmlformats.org/officeDocument/2006/relationships/hyperlink" Target="https://he.wikipedia.org/wiki/%D7%A8%D7%90%D7%A9_%D7%9E%D7%9E%D7%A9%D7%9C%D7%AA_%D7%98%D7%95%D7%A8%D7%A7%D7%99%D7%9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7%D7%95%D7%91%D7%A5:Adnan_Menderes_VI._Yasama_D%C3%B6nemi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he.wikipedia.org/wiki/%D7%A7%D7%95%D7%91%D7%A5:Turgut_%C3%96zal_cropped.jpg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8%D7%95%D7%A8%D7%A7%D7%99%D7%A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he.wikipedia.org/wiki/%D7%A7%D7%95%D7%91%D7%A5:Fethullah_G%C3%BClen_cropped.jpg" TargetMode="External"/><Relationship Id="rId4" Type="http://schemas.openxmlformats.org/officeDocument/2006/relationships/hyperlink" Target="https://he.wikipedia.org/wiki/27_%D7%91%D7%90%D7%A4%D7%A8%D7%99%D7%9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ctrTitle"/>
          </p:nvPr>
        </p:nvSpPr>
        <p:spPr>
          <a:xfrm>
            <a:off x="1524000" y="628651"/>
            <a:ext cx="9144000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Calibri"/>
              <a:buNone/>
            </a:pPr>
            <a:r>
              <a:rPr lang="x-none" sz="4800" b="1">
                <a:solidFill>
                  <a:srgbClr val="38761D"/>
                </a:solidFill>
              </a:rPr>
              <a:t>Erdogan's</a:t>
            </a:r>
            <a:r>
              <a:rPr lang="x-none" sz="4800" b="1">
                <a:solidFill>
                  <a:srgbClr val="FF0000"/>
                </a:solidFill>
              </a:rPr>
              <a:t> Turkey </a:t>
            </a:r>
            <a:r>
              <a:rPr lang="x-none" sz="4800" b="1">
                <a:solidFill>
                  <a:srgbClr val="38761D"/>
                </a:solidFill>
              </a:rPr>
              <a:t>2002-?</a:t>
            </a:r>
            <a:endParaRPr sz="4800" b="1">
              <a:solidFill>
                <a:srgbClr val="38761D"/>
              </a:solidFill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1640" y="2138362"/>
            <a:ext cx="6934200" cy="368331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5" descr="Image result for ‫ארדואן‬‎"/>
          <p:cNvSpPr txBox="1">
            <a:spLocks noGrp="1"/>
          </p:cNvSpPr>
          <p:nvPr>
            <p:ph type="subTitle" idx="1"/>
          </p:nvPr>
        </p:nvSpPr>
        <p:spPr>
          <a:xfrm>
            <a:off x="1691640" y="2138362"/>
            <a:ext cx="8732520" cy="368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u="sng" dirty="0">
              <a:solidFill>
                <a:schemeClr val="hlink"/>
              </a:solidFill>
              <a:hlinkClick r:id="rId4"/>
            </a:endParaRPr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pic>
        <p:nvPicPr>
          <p:cNvPr id="162" name="Google Shape;162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2946" y="1500188"/>
            <a:ext cx="3090863" cy="2331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 5"/>
          <p:cNvSpPr/>
          <p:nvPr/>
        </p:nvSpPr>
        <p:spPr>
          <a:xfrm>
            <a:off x="4871864" y="3789040"/>
            <a:ext cx="936104" cy="288032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Turkey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727848" y="3501008"/>
            <a:ext cx="936104" cy="14401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Ankara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3575720" y="2492896"/>
            <a:ext cx="2088232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Black Sea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1919536" y="5445224"/>
            <a:ext cx="2088232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Mediterranean Sea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lang="x-none" sz="3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Turkey - Foreign Relations: From "zero problems with neighbors" to problems with all neighbors</a:t>
            </a:r>
            <a:endParaRPr sz="3600">
              <a:solidFill>
                <a:srgbClr val="0000FF"/>
              </a:solidFill>
            </a:endParaRPr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1"/>
          </p:nvPr>
        </p:nvSpPr>
        <p:spPr>
          <a:xfrm>
            <a:off x="139065" y="1825625"/>
            <a:ext cx="1121473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x-none">
                <a:latin typeface="Arial"/>
                <a:ea typeface="Arial"/>
                <a:cs typeface="Arial"/>
                <a:sym typeface="Arial"/>
              </a:rPr>
              <a:t>2003 "Strategic Depth": The Middle East and the Balkans - Neo-Ottoman "Hung Over Imperial"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x-none">
                <a:latin typeface="Arial"/>
                <a:ea typeface="Arial"/>
                <a:cs typeface="Arial"/>
                <a:sym typeface="Arial"/>
              </a:rPr>
              <a:t>From "Don't Taste of Damascus Sweets, lest I have to see the Arab's face" to - "Damascus, the gateway to the Middle East" and back ...: Assad is in love with the enemy.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x-none">
                <a:latin typeface="Arial"/>
                <a:ea typeface="Arial"/>
                <a:cs typeface="Arial"/>
                <a:sym typeface="Arial"/>
              </a:rPr>
              <a:t>The Arab Spring - "Broken Dreams” ("</a:t>
            </a:r>
            <a:r>
              <a:rPr lang="x-none" smtClean="0">
                <a:latin typeface="Arial"/>
                <a:ea typeface="Arial"/>
                <a:cs typeface="Arial"/>
                <a:sym typeface="Arial"/>
              </a:rPr>
              <a:t>New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 Muslim Brotherhood </a:t>
            </a:r>
            <a:r>
              <a:rPr lang="x-none" smtClean="0">
                <a:latin typeface="Arial"/>
                <a:ea typeface="Arial"/>
                <a:cs typeface="Arial"/>
                <a:sym typeface="Arial"/>
              </a:rPr>
              <a:t>Middle </a:t>
            </a:r>
            <a:r>
              <a:rPr lang="x-none">
                <a:latin typeface="Arial"/>
                <a:ea typeface="Arial"/>
                <a:cs typeface="Arial"/>
                <a:sym typeface="Arial"/>
              </a:rPr>
              <a:t>East")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x-none">
                <a:latin typeface="Arial"/>
                <a:ea typeface="Arial"/>
                <a:cs typeface="Arial"/>
                <a:sym typeface="Arial"/>
              </a:rPr>
              <a:t>Loneliness: </a:t>
            </a:r>
            <a:r>
              <a:rPr lang="x-none" smtClean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The Turk’s</a:t>
            </a:r>
            <a:r>
              <a:rPr lang="x-none" smtClean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>
                <a:latin typeface="Arial"/>
                <a:ea typeface="Arial"/>
                <a:cs typeface="Arial"/>
                <a:sym typeface="Arial"/>
              </a:rPr>
              <a:t>best friend is - Turkish."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32" name="Google Shape;23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3630" y="4115570"/>
            <a:ext cx="1156335" cy="1769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lang="x-none" b="1">
                <a:solidFill>
                  <a:srgbClr val="0000FF"/>
                </a:solidFill>
              </a:rPr>
              <a:t>“Spill Your Internal Problems Outside"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38" name="Google Shape;238;p35"/>
          <p:cNvSpPr txBox="1">
            <a:spLocks noGrp="1"/>
          </p:cNvSpPr>
          <p:nvPr>
            <p:ph type="body" idx="1"/>
          </p:nvPr>
        </p:nvSpPr>
        <p:spPr>
          <a:xfrm>
            <a:off x="838200" y="1314830"/>
            <a:ext cx="105156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None/>
            </a:pPr>
            <a:r>
              <a:rPr lang="x-none" sz="3200" b="1">
                <a:solidFill>
                  <a:srgbClr val="C00000"/>
                </a:solidFill>
              </a:rPr>
              <a:t>“The Angry Man on the Bosphorus”:</a:t>
            </a:r>
            <a:endParaRPr sz="32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x-none" sz="2400" b="1">
                <a:latin typeface="Arial"/>
                <a:ea typeface="Arial"/>
                <a:cs typeface="Arial"/>
                <a:sym typeface="Arial"/>
              </a:rPr>
              <a:t>Erdogan - Greece: "Lausanne agreements robbed from Turkey islands in the Aegean"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x-none" sz="2400" b="1">
                <a:latin typeface="Arial"/>
                <a:ea typeface="Arial"/>
                <a:cs typeface="Arial"/>
                <a:sym typeface="Arial"/>
              </a:rPr>
              <a:t>Erdogan - USA: "We Will Recognize the Native American Holocaust"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x-none" sz="2400" b="1">
                <a:latin typeface="Arial"/>
                <a:ea typeface="Arial"/>
                <a:cs typeface="Arial"/>
                <a:sym typeface="Arial"/>
              </a:rPr>
              <a:t>Erdogan - Europe: "We will only be accepted to the EU if we convert"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x-none" sz="2400" b="1">
                <a:latin typeface="Arial"/>
                <a:ea typeface="Arial"/>
                <a:cs typeface="Arial"/>
                <a:sym typeface="Arial"/>
              </a:rPr>
              <a:t>The West - Turkey: "Problematic ally"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x-none" sz="2400" b="1">
                <a:latin typeface="Arial"/>
                <a:ea typeface="Arial"/>
                <a:cs typeface="Arial"/>
                <a:sym typeface="Arial"/>
              </a:rPr>
              <a:t>Erdogan - Egypt, Saudi Arabia - Islamic Rift: Moderate Sunni </a:t>
            </a:r>
            <a:r>
              <a:rPr lang="x-none" sz="2400" b="1" smtClean="0">
                <a:latin typeface="Arial"/>
                <a:ea typeface="Arial"/>
                <a:cs typeface="Arial"/>
                <a:sym typeface="Arial"/>
              </a:rPr>
              <a:t>– Sunni</a:t>
            </a:r>
            <a:r>
              <a:rPr lang="en-US" sz="2400" b="1" dirty="0" smtClean="0">
                <a:latin typeface="Arial"/>
                <a:ea typeface="Arial"/>
                <a:cs typeface="Arial"/>
                <a:sym typeface="Arial"/>
              </a:rPr>
              <a:t> Muslim Brotherhood</a:t>
            </a:r>
            <a:endParaRPr sz="2400" b="1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x-none" sz="2400" b="1">
                <a:latin typeface="Arial"/>
                <a:ea typeface="Arial"/>
                <a:cs typeface="Arial"/>
                <a:sym typeface="Arial"/>
              </a:rPr>
              <a:t>And: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400" b="1">
                <a:latin typeface="Arial"/>
                <a:ea typeface="Arial"/>
                <a:cs typeface="Arial"/>
                <a:sym typeface="Arial"/>
              </a:rPr>
              <a:t>Erdogan - Israel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dirty="0"/>
          </a:p>
        </p:txBody>
      </p:sp>
      <p:sp>
        <p:nvSpPr>
          <p:cNvPr id="239" name="Google Shape;239;p35" descr="Image result for ‫בנימין נתניהו‬‎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5" descr="Image result for ‫בנימין נתניהו‬‎"/>
          <p:cNvSpPr/>
          <p:nvPr/>
        </p:nvSpPr>
        <p:spPr>
          <a:xfrm>
            <a:off x="215900" y="1587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936" y="5305874"/>
            <a:ext cx="1979761" cy="147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3404" y="5301208"/>
            <a:ext cx="2035044" cy="1489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sz="3800"/>
              <a:t>"Tell me who your friends are and I will tell you who you are"</a:t>
            </a:r>
            <a:endParaRPr sz="3800"/>
          </a:p>
        </p:txBody>
      </p:sp>
      <p:sp>
        <p:nvSpPr>
          <p:cNvPr id="248" name="Google Shape;248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x-none" b="1"/>
              <a:t>Erdogan - Hamas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x-none" sz="2600"/>
              <a:t>Erdogan's military adviser: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x-none" sz="2600"/>
              <a:t>Turkey must help the Palestinians establish an army that can fight in Israel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/>
          </a:p>
          <a:p>
            <a:pPr marL="0" indent="0" algn="l" rtl="0">
              <a:buSzPts val="2400"/>
            </a:pPr>
            <a:r>
              <a:rPr lang="en-US" dirty="0" smtClean="0"/>
              <a:t>  </a:t>
            </a:r>
            <a:r>
              <a:rPr lang="x-none" smtClean="0"/>
              <a:t>Erdogan </a:t>
            </a:r>
            <a:r>
              <a:rPr lang="x-none"/>
              <a:t>- Qatar: Turkey has established a military base in Qatar</a:t>
            </a:r>
            <a:endParaRPr dirty="0"/>
          </a:p>
          <a:p>
            <a:pPr marL="228600" indent="-228600" algn="l" rtl="0">
              <a:buSzPts val="2800"/>
            </a:pPr>
            <a:r>
              <a:rPr lang="x-none"/>
              <a:t>Erdogan - Libya (Sarraje): Gas. Turkey is examining the establishment of a military base in Libya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x-none"/>
              <a:t> Erdogan - Bashir (Sudan)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249" name="Google Shape;2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8839" y="1825625"/>
            <a:ext cx="2116455" cy="112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>
            <a:spLocks noGrp="1"/>
          </p:cNvSpPr>
          <p:nvPr>
            <p:ph type="title"/>
          </p:nvPr>
        </p:nvSpPr>
        <p:spPr>
          <a:xfrm>
            <a:off x="838200" y="350521"/>
            <a:ext cx="10515600" cy="100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59"/>
              <a:buFont typeface="Calibri"/>
              <a:buNone/>
            </a:pPr>
            <a:r>
              <a:rPr lang="x-none" sz="2900" b="1">
                <a:solidFill>
                  <a:srgbClr val="FF0000"/>
                </a:solidFill>
              </a:rPr>
              <a:t>Turkey</a:t>
            </a:r>
            <a:r>
              <a:rPr lang="x-none" sz="2900" b="1"/>
              <a:t> - </a:t>
            </a:r>
            <a:r>
              <a:rPr lang="x-none" sz="2900" b="1">
                <a:solidFill>
                  <a:srgbClr val="0000FF"/>
                </a:solidFill>
              </a:rPr>
              <a:t>Israel</a:t>
            </a:r>
            <a:r>
              <a:rPr lang="x-none" sz="2900" b="1"/>
              <a:t> "or" with such friends, who needs enemies "...</a:t>
            </a:r>
            <a:br>
              <a:rPr lang="x-none" sz="2900" b="1"/>
            </a:br>
            <a:endParaRPr sz="2900" b="1">
              <a:solidFill>
                <a:srgbClr val="0000FF"/>
              </a:solidFill>
            </a:endParaRPr>
          </a:p>
        </p:txBody>
      </p:sp>
      <p:sp>
        <p:nvSpPr>
          <p:cNvPr id="255" name="Google Shape;255;p37"/>
          <p:cNvSpPr txBox="1">
            <a:spLocks noGrp="1"/>
          </p:cNvSpPr>
          <p:nvPr>
            <p:ph type="body" idx="1"/>
          </p:nvPr>
        </p:nvSpPr>
        <p:spPr>
          <a:xfrm>
            <a:off x="594360" y="975360"/>
            <a:ext cx="10759440" cy="577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1952 - "As far as Turkey is concerned, the army marches forward" (M. Sharett in his diary)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The 1958 Peripheral Alliance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"Honeymoon" in the 90's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2005 - The withdrawal from Gaza: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2006 - Second Lebanon War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2008 - "Cast Lead"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2010 - "The Marmara"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FRENEMIES- 2016 Interests / Gas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2018 - "LEAVE FOR A WHILE"</a:t>
            </a:r>
            <a:endParaRPr/>
          </a:p>
          <a:p>
            <a:pPr marL="45720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Ideological consideration is mounting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44031" y="4932397"/>
            <a:ext cx="1805940" cy="109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49970" y="5786432"/>
            <a:ext cx="1584960" cy="1071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28985" y="1598949"/>
            <a:ext cx="1727835" cy="95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15230" y="4913784"/>
            <a:ext cx="1828800" cy="112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53703" y="2702876"/>
            <a:ext cx="1638300" cy="94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37237" y="3510765"/>
            <a:ext cx="1727836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65082" y="3182646"/>
            <a:ext cx="1588611" cy="948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Gas in the </a:t>
            </a:r>
            <a:r>
              <a:rPr lang="x-none" sz="3600" smtClean="0">
                <a:solidFill>
                  <a:srgbClr val="0000FF"/>
                </a:solidFill>
              </a:rPr>
              <a:t>Mediterranean </a:t>
            </a:r>
            <a:r>
              <a:rPr lang="x-none" sz="3600" smtClean="0">
                <a:solidFill>
                  <a:schemeClr val="tx1"/>
                </a:solidFill>
              </a:rPr>
              <a:t>:</a:t>
            </a:r>
            <a:r>
              <a:rPr lang="x-none" sz="3600" smtClean="0"/>
              <a:t> </a:t>
            </a:r>
            <a:r>
              <a:rPr lang="x-none" sz="3600"/>
              <a:t>More To Come</a:t>
            </a:r>
            <a:endParaRPr sz="3600" dirty="0"/>
          </a:p>
        </p:txBody>
      </p:sp>
      <p:pic>
        <p:nvPicPr>
          <p:cNvPr id="268" name="Google Shape;268;p3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7070" y="2176145"/>
            <a:ext cx="731114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lang="x-none" sz="4000">
                <a:solidFill>
                  <a:srgbClr val="0000FF"/>
                </a:solidFill>
              </a:rPr>
              <a:t>What’s Next?</a:t>
            </a:r>
            <a:endParaRPr sz="4000" dirty="0">
              <a:solidFill>
                <a:srgbClr val="0000FF"/>
              </a:solidFill>
            </a:endParaRPr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x-none" sz="3200"/>
              <a:t/>
            </a:r>
            <a:br>
              <a:rPr lang="x-none" sz="3200"/>
            </a:br>
            <a:r>
              <a:rPr lang="x-none" sz="3200"/>
              <a:t/>
            </a:r>
            <a:br>
              <a:rPr lang="x-none" sz="3200"/>
            </a:br>
            <a:r>
              <a:rPr lang="x-none" sz="3200"/>
              <a:t/>
            </a:r>
            <a:br>
              <a:rPr lang="x-none" sz="3200"/>
            </a:br>
            <a:r>
              <a:rPr lang="x-none" sz="3200"/>
              <a:t/>
            </a:r>
            <a:br>
              <a:rPr lang="x-none" sz="3200"/>
            </a:br>
            <a:r>
              <a:rPr lang="x-none" sz="4800" b="1"/>
              <a:t>Q &amp; A</a:t>
            </a:r>
            <a:endParaRPr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8866" y="0"/>
            <a:ext cx="790093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20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x-none" b="1" u="sng">
                <a:solidFill>
                  <a:srgbClr val="FF0000"/>
                </a:solidFill>
              </a:rPr>
              <a:t>Turkey: </a:t>
            </a:r>
            <a:r>
              <a:rPr lang="x-none" b="1" u="sng">
                <a:solidFill>
                  <a:srgbClr val="0000FF"/>
                </a:solidFill>
              </a:rPr>
              <a:t>Between East and West ?</a:t>
            </a:r>
            <a:endParaRPr b="1" u="sng">
              <a:solidFill>
                <a:srgbClr val="0000FF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335360" y="1844824"/>
            <a:ext cx="10515600" cy="475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x-none"/>
              <a:t> "East or West ": between Asia, the Middle East and the “West”</a:t>
            </a:r>
            <a:endParaRPr dirty="0"/>
          </a:p>
          <a:p>
            <a:pPr marL="228600" lvl="0" indent="-203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x-none" b="1"/>
              <a:t>The Young Turks - Enver Pasha</a:t>
            </a:r>
            <a:endParaRPr b="1" dirty="0"/>
          </a:p>
          <a:p>
            <a:pPr marL="228600" lvl="0" indent="-203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x-none" b="1"/>
              <a:t>Turkish Nationalism: Pan Turanism</a:t>
            </a:r>
            <a:r>
              <a:rPr lang="x-none"/>
              <a:t/>
            </a:r>
            <a:br>
              <a:rPr lang="x-none"/>
            </a:br>
            <a:r>
              <a:rPr lang="x-none" sz="2000"/>
              <a:t>(According to Turanism, all the Turkish peoples: from the Uzbek and the Crimea to the Balkans are interconnected)</a:t>
            </a:r>
            <a:r>
              <a:rPr lang="x-none"/>
              <a:t/>
            </a:r>
            <a:br>
              <a:rPr lang="x-none"/>
            </a:br>
            <a:r>
              <a:rPr lang="x-none" sz="3200" b="1" u="sng"/>
              <a:t>End of World War I:</a:t>
            </a:r>
            <a:endParaRPr dirty="0"/>
          </a:p>
          <a:p>
            <a:pPr marL="228600" lvl="0" indent="-2667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x-none" sz="2400"/>
              <a:t>Treaty of Sèvres, Treaty of Lausanne, Treaty of Versailles</a:t>
            </a:r>
            <a:endParaRPr sz="2400" dirty="0"/>
          </a:p>
          <a:p>
            <a:pPr marL="228600" lvl="0" indent="-203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x-none" sz="2400">
                <a:latin typeface="Arial"/>
                <a:ea typeface="Arial"/>
                <a:cs typeface="Arial"/>
                <a:sym typeface="Arial"/>
              </a:rPr>
              <a:t>War of Independence - "The West Will Divide Turkey"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x-none"/>
              <a:t>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74" name="Google Shape;17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48528" y="1916832"/>
            <a:ext cx="1028013" cy="1423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88488" y="3645024"/>
            <a:ext cx="1485900" cy="145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sz="4800"/>
              <a:t>Turkey - Turkish Nationalism: The Limits of "National Consent"</a:t>
            </a:r>
            <a:endParaRPr sz="4800"/>
          </a:p>
        </p:txBody>
      </p:sp>
      <p:pic>
        <p:nvPicPr>
          <p:cNvPr id="181" name="Google Shape;181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99360" y="2042160"/>
            <a:ext cx="6492240" cy="3703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4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sz="4000" b="1">
                <a:solidFill>
                  <a:srgbClr val="0000FF"/>
                </a:solidFill>
              </a:rPr>
              <a:t>Kamalism - Erdoganism: Continuity or Breakage?</a:t>
            </a:r>
            <a:endParaRPr sz="4000" b="1">
              <a:solidFill>
                <a:srgbClr val="0000FF"/>
              </a:solidFill>
            </a:endParaRPr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838200" y="2508687"/>
            <a:ext cx="10515600" cy="399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 u="sng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 b="1" u="sng">
              <a:solidFill>
                <a:schemeClr val="hlink"/>
              </a:solidFill>
              <a:hlinkClick r:id="rId3"/>
            </a:endParaRPr>
          </a:p>
          <a:p>
            <a:pPr marL="22860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Font typeface="Calibri"/>
              <a:buChar char="•"/>
            </a:pPr>
            <a:r>
              <a:rPr lang="x-none" b="1"/>
              <a:t>Principle of the Republic</a:t>
            </a:r>
            <a:endParaRPr b="1"/>
          </a:p>
          <a:p>
            <a:pPr marL="22860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Font typeface="Calibri"/>
              <a:buChar char="•"/>
            </a:pPr>
            <a:r>
              <a:rPr lang="x-none" b="1"/>
              <a:t>Principle of Nationalism / Islamic Nationalist Islam - Pan Turan</a:t>
            </a:r>
            <a:endParaRPr b="1"/>
          </a:p>
          <a:p>
            <a:pPr marL="22860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Font typeface="Calibri"/>
              <a:buChar char="•"/>
            </a:pPr>
            <a:r>
              <a:rPr lang="x-none" b="1"/>
              <a:t>Populism</a:t>
            </a:r>
            <a:endParaRPr b="1"/>
          </a:p>
          <a:p>
            <a:pPr marL="22860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Font typeface="Calibri"/>
              <a:buChar char="•"/>
            </a:pPr>
            <a:r>
              <a:rPr lang="x-none" b="1"/>
              <a:t>Revolutionary</a:t>
            </a:r>
            <a:endParaRPr b="1"/>
          </a:p>
          <a:p>
            <a:pPr marL="22860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Font typeface="Calibri"/>
              <a:buChar char="•"/>
            </a:pPr>
            <a:r>
              <a:rPr lang="x-none" b="1"/>
              <a:t>Secularism                       / Islam</a:t>
            </a:r>
            <a:endParaRPr b="1"/>
          </a:p>
          <a:p>
            <a:pPr marL="228600" lvl="0" indent="-2787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0"/>
              <a:buFont typeface="Calibri"/>
              <a:buChar char="•"/>
            </a:pPr>
            <a:r>
              <a:rPr lang="x-none" b="1"/>
              <a:t>Atheism (state-controlled economics)</a:t>
            </a:r>
            <a:endParaRPr b="1"/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/>
          </a:p>
          <a:p>
            <a:pPr marL="228600" lvl="0" indent="-22860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Pts val="3330"/>
              <a:buChar char="•"/>
            </a:pPr>
            <a:r>
              <a:rPr lang="x-none" sz="3330" b="1">
                <a:solidFill>
                  <a:srgbClr val="0000FF"/>
                </a:solidFill>
              </a:rPr>
              <a:t>Reforms</a:t>
            </a:r>
            <a:endParaRPr b="1"/>
          </a:p>
        </p:txBody>
      </p:sp>
      <p:sp>
        <p:nvSpPr>
          <p:cNvPr id="188" name="Google Shape;188;p29"/>
          <p:cNvSpPr/>
          <p:nvPr/>
        </p:nvSpPr>
        <p:spPr>
          <a:xfrm flipH="1">
            <a:off x="5836742" y="4066177"/>
            <a:ext cx="289500" cy="883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9" descr="Image result for ‫שעון מטוטלת עומד‬‎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6162" y="1278513"/>
            <a:ext cx="1000090" cy="18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18960" y="1362513"/>
            <a:ext cx="1371600" cy="175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 descr="רג'פ טאיפ ארדואן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6118" y="1278513"/>
            <a:ext cx="1248024" cy="183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 descr="עריכת הנתון בוויקינתונים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02150" y="1825625"/>
            <a:ext cx="142875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 descr="OOjs UI icon info big.svg"/>
          <p:cNvSpPr/>
          <p:nvPr/>
        </p:nvSpPr>
        <p:spPr>
          <a:xfrm>
            <a:off x="4502150" y="1825625"/>
            <a:ext cx="152400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9"/>
          <p:cNvSpPr/>
          <p:nvPr/>
        </p:nvSpPr>
        <p:spPr>
          <a:xfrm>
            <a:off x="1101782200" y="2282825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4075" tIns="9500" rIns="6094075" bIns="9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x-non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רֵגֵ'פּ טָאִיפּ אֶרְדוֹאָן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(ב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טורקית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x-non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Recep Tayyip Erdoğan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‏, [ɾeˈd͡ʒep tajˈjip ˈæɾdo.an]</a:t>
            </a:r>
            <a:r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נולד ב-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26 בפברואר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1954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הוא 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נשיא טורקיה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ה-12, מאז 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28 באוגוסט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2014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קודם לכן כיהן כ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ראש ממשלת טורקיה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ה-26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/>
          <p:nvPr/>
        </p:nvSpPr>
        <p:spPr>
          <a:xfrm rot="10800000">
            <a:off x="5126140" y="4066184"/>
            <a:ext cx="289500" cy="883800"/>
          </a:xfrm>
          <a:prstGeom prst="downArrow">
            <a:avLst>
              <a:gd name="adj1" fmla="val 50000"/>
              <a:gd name="adj2" fmla="val 21698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title"/>
          </p:nvPr>
        </p:nvSpPr>
        <p:spPr>
          <a:xfrm>
            <a:off x="838200" y="375245"/>
            <a:ext cx="10515600" cy="1325563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400"/>
            </a:pPr>
            <a:r>
              <a:rPr lang="en-US" sz="4000" dirty="0" smtClean="0">
                <a:solidFill>
                  <a:schemeClr val="tx1"/>
                </a:solidFill>
              </a:rPr>
              <a:t>From </a:t>
            </a:r>
            <a:r>
              <a:rPr lang="en-US" sz="4000" dirty="0" err="1" smtClean="0">
                <a:solidFill>
                  <a:schemeClr val="tx1"/>
                </a:solidFill>
              </a:rPr>
              <a:t>Atatürk</a:t>
            </a:r>
            <a:r>
              <a:rPr lang="en-US" sz="4000" dirty="0" smtClean="0">
                <a:solidFill>
                  <a:schemeClr val="tx1"/>
                </a:solidFill>
              </a:rPr>
              <a:t> to </a:t>
            </a:r>
            <a:r>
              <a:rPr lang="en-US" sz="4000" dirty="0" err="1" smtClean="0">
                <a:solidFill>
                  <a:schemeClr val="tx1"/>
                </a:solidFill>
              </a:rPr>
              <a:t>Erdogan</a:t>
            </a:r>
            <a:r>
              <a:rPr lang="en-US" sz="4000" dirty="0" smtClean="0">
                <a:solidFill>
                  <a:schemeClr val="tx1"/>
                </a:solidFill>
              </a:rPr>
              <a:t> /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Return of the Islam</a:t>
            </a:r>
            <a:endParaRPr sz="4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1"/>
          </p:nvPr>
        </p:nvSpPr>
        <p:spPr>
          <a:xfrm>
            <a:off x="1372648" y="1988785"/>
            <a:ext cx="10515600" cy="5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spcBef>
                <a:spcPts val="0"/>
              </a:spcBef>
              <a:buSzPts val="2600"/>
              <a:buFont typeface="Calibri"/>
              <a:buChar char="•"/>
            </a:pPr>
            <a:r>
              <a:rPr lang="en-US" sz="2600" dirty="0" err="1" smtClean="0"/>
              <a:t>Adnan</a:t>
            </a:r>
            <a:r>
              <a:rPr lang="en-US" sz="2600" dirty="0" smtClean="0"/>
              <a:t> Menderes </a:t>
            </a:r>
            <a:r>
              <a:rPr lang="x-none" sz="2600" smtClean="0"/>
              <a:t>- </a:t>
            </a:r>
            <a:r>
              <a:rPr lang="x-none" sz="2600"/>
              <a:t>The Rise of Islam &amp; 1960 </a:t>
            </a:r>
            <a:r>
              <a:rPr lang="x-none" sz="2600" smtClean="0"/>
              <a:t>Coup: </a:t>
            </a:r>
            <a:r>
              <a:rPr lang="x-none" sz="2600"/>
              <a:t>Islam </a:t>
            </a:r>
            <a:r>
              <a:rPr lang="en-US" sz="2600" dirty="0" smtClean="0"/>
              <a:t>goes back and forth from present to absent</a:t>
            </a:r>
            <a:endParaRPr sz="2600" dirty="0">
              <a:highlight>
                <a:srgbClr val="FFFF00"/>
              </a:highlight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x-none" sz="2600"/>
              <a:t>1976 – 1980 – The War of Right on the Left - Chaos, Economic Crisis, Coups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x-none" sz="2600"/>
              <a:t>Revolution of 1980 - Secularism, Army and What’s in Between.</a:t>
            </a:r>
            <a:endParaRPr sz="2600" dirty="0"/>
          </a:p>
          <a:p>
            <a:pPr marL="685800" lvl="1" indent="-215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2600"/>
              <a:buFont typeface="Calibri"/>
              <a:buChar char="•"/>
            </a:pPr>
            <a:r>
              <a:rPr lang="x-none" sz="2600" b="1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Turgut Ozal ("I am a Muslim - The State is Secular"):</a:t>
            </a:r>
            <a:endParaRPr sz="2600" b="1" dirty="0">
              <a:solidFill>
                <a:srgbClr val="0000FF"/>
              </a:solidFill>
            </a:endParaRPr>
          </a:p>
          <a:p>
            <a:pPr marL="685800" lvl="1" indent="-215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x-none" sz="2600" b="1"/>
              <a:t>Economic turnover: 19% growth in 1981</a:t>
            </a:r>
            <a:endParaRPr sz="2600" b="1" dirty="0"/>
          </a:p>
          <a:p>
            <a:pPr marL="685800" lvl="1" indent="-215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x-none" sz="2600" b="1"/>
              <a:t>The 1990s. Gulf War: The Kurdish Uprising &amp; the Economic Crisis</a:t>
            </a:r>
            <a:endParaRPr sz="2600" dirty="0"/>
          </a:p>
          <a:p>
            <a:pPr marL="685800" lvl="1" indent="-215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x-none" sz="2600"/>
              <a:t>1996: Welfare, Justice and Development: </a:t>
            </a:r>
            <a:r>
              <a:rPr lang="x-none" sz="2600" b="1" u="sng">
                <a:solidFill>
                  <a:srgbClr val="6AA84F"/>
                </a:solidFill>
              </a:rPr>
              <a:t>Erbakan and Political Islam</a:t>
            </a:r>
            <a:endParaRPr sz="2600" b="1" u="sng" dirty="0">
              <a:solidFill>
                <a:srgbClr val="6AA84F"/>
              </a:solidFill>
            </a:endParaRPr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x-none" sz="2600"/>
              <a:t> 1997: “The White Revolution”</a:t>
            </a:r>
            <a:endParaRPr sz="2600" dirty="0"/>
          </a:p>
          <a:p>
            <a:pPr marL="2286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•"/>
            </a:pPr>
            <a:r>
              <a:rPr lang="x-none" sz="2600"/>
              <a:t>2002  - Elections: IT IS THE ECONOMY </a:t>
            </a:r>
            <a:endParaRPr sz="2600"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 dirty="0"/>
          </a:p>
        </p:txBody>
      </p:sp>
      <p:pic>
        <p:nvPicPr>
          <p:cNvPr id="203" name="Google Shape;203;p30" descr="Adnan Menderes VI. Yasama Dönemi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40904" y="10"/>
            <a:ext cx="1351094" cy="178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0" descr="Turgut Özal cropped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15367"/>
            <a:ext cx="1491473" cy="2025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400"/>
              <a:buFont typeface="Calibri"/>
              <a:buNone/>
            </a:pPr>
            <a:r>
              <a:rPr lang="x-none" sz="4000" b="1">
                <a:solidFill>
                  <a:srgbClr val="0000FF"/>
                </a:solidFill>
              </a:rPr>
              <a:t>Rise of Erdogan: Reforms - The West and the Weakening of the Army</a:t>
            </a:r>
            <a:endParaRPr sz="4000" b="1">
              <a:solidFill>
                <a:srgbClr val="0000FF"/>
              </a:solidFill>
            </a:endParaRPr>
          </a:p>
        </p:txBody>
      </p:sp>
      <p:sp>
        <p:nvSpPr>
          <p:cNvPr id="210" name="Google Shape;210;p31"/>
          <p:cNvSpPr txBox="1">
            <a:spLocks noGrp="1"/>
          </p:cNvSpPr>
          <p:nvPr>
            <p:ph type="body" idx="1"/>
          </p:nvPr>
        </p:nvSpPr>
        <p:spPr>
          <a:xfrm>
            <a:off x="838200" y="1935480"/>
            <a:ext cx="10287000" cy="473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x-none"/>
              <a:t>2002 - 2007 The Great Reformer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x-none"/>
              <a:t>Demo Islam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x-none"/>
              <a:t>Economic Reform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x-none"/>
              <a:t>“Housing and Construction”: Economic Development and Growth</a:t>
            </a:r>
            <a:endParaRPr/>
          </a:p>
          <a:p>
            <a:pPr marL="2286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x-none"/>
              <a:t>Economics, Higher Education, Infrastructure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2007 - 2013 </a:t>
            </a:r>
            <a:r>
              <a:rPr lang="x-none">
                <a:solidFill>
                  <a:srgbClr val="783F04"/>
                </a:solidFill>
              </a:rPr>
              <a:t>Weakening of the Army</a:t>
            </a:r>
            <a:r>
              <a:rPr lang="x-none"/>
              <a:t>, </a:t>
            </a:r>
            <a:r>
              <a:rPr lang="x-none">
                <a:solidFill>
                  <a:srgbClr val="6AA84F"/>
                </a:solidFill>
              </a:rPr>
              <a:t>Erdogan</a:t>
            </a:r>
            <a:r>
              <a:rPr lang="x-none"/>
              <a:t> and Fethullah Gülen</a:t>
            </a:r>
            <a:endParaRPr sz="7200"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11" name="Google Shape;211;p31" descr="עטיפת הספר דמו-אסלאם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25135" y="1690688"/>
            <a:ext cx="1127759" cy="173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>
            <a:spLocks noGrp="1"/>
          </p:cNvSpPr>
          <p:nvPr>
            <p:ph type="title"/>
          </p:nvPr>
        </p:nvSpPr>
        <p:spPr>
          <a:xfrm>
            <a:off x="838200" y="407829"/>
            <a:ext cx="10515600" cy="71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 sz="4000" b="1"/>
              <a:t>2013-2019: The Beginning of the End?</a:t>
            </a:r>
            <a:endParaRPr sz="4000" b="1" dirty="0"/>
          </a:p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b="1" dirty="0"/>
          </a:p>
        </p:txBody>
      </p:sp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263352" y="1305344"/>
            <a:ext cx="14172000" cy="52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x-none"/>
              <a:t>2013 GEZI PARK Riot. ("The street against the regime")                          </a:t>
            </a:r>
            <a:endParaRPr sz="2000"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x-none"/>
              <a:t>2014 - Islamic coup d'état? "Gulen against Erdogan and his government"</a:t>
            </a:r>
            <a:endParaRPr dirty="0"/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2016 pro-Gulenist coup in the army "Gulen against Erdogan and his family"</a:t>
            </a:r>
            <a:endParaRPr dirty="0"/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2017 regime change and transition to authoritarian presidential regime</a:t>
            </a:r>
            <a:endParaRPr dirty="0"/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x-none"/>
              <a:t>2019 </a:t>
            </a:r>
            <a:r>
              <a:rPr lang="x-none" b="1" u="sng"/>
              <a:t>Erdogan loses control of Ankara, Istanbul and major cities</a:t>
            </a:r>
            <a:endParaRPr b="1" u="sng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18" name="Google Shape;218;p32"/>
          <p:cNvSpPr/>
          <p:nvPr/>
        </p:nvSpPr>
        <p:spPr>
          <a:xfrm>
            <a:off x="-3888694" y="-310131"/>
            <a:ext cx="16431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x-non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פֶטְהוּללה גוּלֵן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(בעברית גם </a:t>
            </a:r>
            <a:r>
              <a:rPr lang="x-non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גילן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ב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טורקית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x-none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Fethullah Gülen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נולד ב-</a:t>
            </a:r>
            <a:r>
              <a:rPr lang="x-none" sz="1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27 באפריל</a:t>
            </a:r>
            <a:r>
              <a:rPr lang="x-non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2" descr="https://upload.wikimedia.org/wikipedia/commons/0/04/Fethullah_G%C3%BClen_cropped.jpg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52750" y="4088977"/>
            <a:ext cx="1539250" cy="13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x-none">
                <a:latin typeface="Arial"/>
                <a:ea typeface="Arial"/>
                <a:cs typeface="Arial"/>
                <a:sym typeface="Arial"/>
              </a:rPr>
              <a:t>Turkish Attribution Threats</a:t>
            </a:r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x-none">
                <a:latin typeface="Arial"/>
                <a:ea typeface="Arial"/>
                <a:cs typeface="Arial"/>
                <a:sym typeface="Arial"/>
              </a:rPr>
              <a:t>Kurdish separatism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x-none">
                <a:latin typeface="Arial"/>
                <a:ea typeface="Arial"/>
                <a:cs typeface="Arial"/>
                <a:sym typeface="Arial"/>
              </a:rPr>
              <a:t>Russia - Problematic History vs. Present Saturated with Interests.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x-none">
                <a:latin typeface="Arial"/>
                <a:ea typeface="Arial"/>
                <a:cs typeface="Arial"/>
                <a:sym typeface="Arial"/>
              </a:rPr>
              <a:t>Iran - "Tight Tango Dance" and 400 Years of Peace.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228600" lvl="0" indent="-50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780</Words>
  <Application>Microsoft Office PowerPoint</Application>
  <PresentationFormat>מותאם אישית</PresentationFormat>
  <Paragraphs>97</Paragraphs>
  <Slides>15</Slides>
  <Notes>15</Notes>
  <HiddenSlides>1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15</vt:i4>
      </vt:variant>
    </vt:vector>
  </HeadingPairs>
  <TitlesOfParts>
    <vt:vector size="17" baseType="lpstr">
      <vt:lpstr>ערכת נושא Office</vt:lpstr>
      <vt:lpstr>עיצוב מותאם אישית</vt:lpstr>
      <vt:lpstr>Erdogan's Turkey 2002-?</vt:lpstr>
      <vt:lpstr>שקופית 2</vt:lpstr>
      <vt:lpstr>Turkey: Between East and West ?</vt:lpstr>
      <vt:lpstr>Turkey - Turkish Nationalism: The Limits of "National Consent"</vt:lpstr>
      <vt:lpstr>Kamalism - Erdoganism: Continuity or Breakage?</vt:lpstr>
      <vt:lpstr>From Atatürk to Erdogan /  Return of the Islam</vt:lpstr>
      <vt:lpstr>Rise of Erdogan: Reforms - The West and the Weakening of the Army</vt:lpstr>
      <vt:lpstr> 2013-2019: The Beginning of the End? </vt:lpstr>
      <vt:lpstr>Turkish Attribution Threats</vt:lpstr>
      <vt:lpstr>Turkey - Foreign Relations: From "zero problems with neighbors" to problems with all neighbors</vt:lpstr>
      <vt:lpstr>“Spill Your Internal Problems Outside"</vt:lpstr>
      <vt:lpstr>"Tell me who your friends are and I will tell you who you are"</vt:lpstr>
      <vt:lpstr>Turkey - Israel "or" with such friends, who needs enemies "... </vt:lpstr>
      <vt:lpstr>Gas in the Mediterranean : More To Come</vt:lpstr>
      <vt:lpstr>What’s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Erdogan's Turkey 2002-?</dc:title>
  <cp:lastModifiedBy>u45414</cp:lastModifiedBy>
  <cp:revision>3</cp:revision>
  <dcterms:modified xsi:type="dcterms:W3CDTF">2019-12-22T07:32:24Z</dcterms:modified>
</cp:coreProperties>
</file>