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9"/>
  </p:notesMasterIdLst>
  <p:sldIdLst>
    <p:sldId id="307" r:id="rId2"/>
    <p:sldId id="270" r:id="rId3"/>
    <p:sldId id="310" r:id="rId4"/>
    <p:sldId id="300" r:id="rId5"/>
    <p:sldId id="303" r:id="rId6"/>
    <p:sldId id="311" r:id="rId7"/>
    <p:sldId id="309" r:id="rId8"/>
    <p:sldId id="319" r:id="rId9"/>
    <p:sldId id="276" r:id="rId10"/>
    <p:sldId id="301" r:id="rId11"/>
    <p:sldId id="313" r:id="rId12"/>
    <p:sldId id="314" r:id="rId13"/>
    <p:sldId id="305" r:id="rId14"/>
    <p:sldId id="315" r:id="rId15"/>
    <p:sldId id="318" r:id="rId16"/>
    <p:sldId id="316" r:id="rId17"/>
    <p:sldId id="317" r:id="rId18"/>
  </p:sldIdLst>
  <p:sldSz cx="9144000" cy="6858000" type="screen4x3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64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FCC67-15C4-450E-AFD0-98AF650AE9C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A45F9-0405-4AF6-9221-ED2D1E26F090}">
      <dgm:prSet phldrT="[טקסט]" custT="1"/>
      <dgm:spPr/>
      <dgm:t>
        <a:bodyPr anchor="t"/>
        <a:lstStyle/>
        <a:p>
          <a:pPr algn="ctr"/>
          <a:r>
            <a:rPr lang="he-IL" sz="1600" b="1" u="sng" dirty="0" smtClean="0"/>
            <a:t>שלב ארגון הלמידה</a:t>
          </a:r>
        </a:p>
        <a:p>
          <a:pPr algn="ctr"/>
          <a:r>
            <a:rPr lang="he-IL" sz="1600" b="0" u="none" dirty="0" smtClean="0"/>
            <a:t>לימוד השחקן</a:t>
          </a:r>
        </a:p>
        <a:p>
          <a:pPr algn="ctr"/>
          <a:r>
            <a:rPr lang="he-IL" sz="1600" b="0" u="none" dirty="0" smtClean="0"/>
            <a:t> מערכת מתהווה</a:t>
          </a:r>
        </a:p>
        <a:p>
          <a:pPr algn="ctr"/>
          <a:r>
            <a:rPr lang="he-IL" sz="1600" b="0" u="none" dirty="0" smtClean="0"/>
            <a:t>מערכת מורשת</a:t>
          </a:r>
          <a:endParaRPr lang="he-IL" sz="1600" b="0" u="none" dirty="0"/>
        </a:p>
        <a:p>
          <a:pPr algn="ctr"/>
          <a:r>
            <a:rPr lang="he-IL" sz="1600" b="0" u="none" dirty="0" smtClean="0"/>
            <a:t>זיהוי היסט</a:t>
          </a:r>
          <a:endParaRPr lang="he-IL" sz="1600" b="0" u="none" dirty="0"/>
        </a:p>
      </dgm:t>
    </dgm:pt>
    <dgm:pt modelId="{001578A1-54CF-4CCD-9413-B88F5CF3AE1B}" type="parTrans" cxnId="{109491DC-EDF1-429A-93E6-DE98496342E6}">
      <dgm:prSet/>
      <dgm:spPr/>
      <dgm:t>
        <a:bodyPr/>
        <a:lstStyle/>
        <a:p>
          <a:endParaRPr lang="en-US"/>
        </a:p>
      </dgm:t>
    </dgm:pt>
    <dgm:pt modelId="{23A64E12-5C7A-472C-96AD-A7D6FB129226}" type="sibTrans" cxnId="{109491DC-EDF1-429A-93E6-DE98496342E6}">
      <dgm:prSet/>
      <dgm:spPr/>
      <dgm:t>
        <a:bodyPr/>
        <a:lstStyle/>
        <a:p>
          <a:endParaRPr lang="en-US"/>
        </a:p>
      </dgm:t>
    </dgm:pt>
    <dgm:pt modelId="{F3AD619B-7FE8-4ACF-9F4A-F9619A59EFEF}">
      <dgm:prSet phldrT="[טקסט]" custT="1"/>
      <dgm:spPr/>
      <dgm:t>
        <a:bodyPr anchor="t"/>
        <a:lstStyle/>
        <a:p>
          <a:pPr algn="ctr"/>
          <a:r>
            <a:rPr lang="he-IL" sz="1600" b="1" u="sng" dirty="0"/>
            <a:t>שלב </a:t>
          </a:r>
          <a:r>
            <a:rPr lang="he-IL" sz="1600" b="1" u="sng" dirty="0" smtClean="0"/>
            <a:t>גיבוש אסטרטגיה ותכנון </a:t>
          </a:r>
          <a:r>
            <a:rPr lang="he-IL" sz="1600" b="1" u="sng" dirty="0"/>
            <a:t>מערכה</a:t>
          </a:r>
        </a:p>
        <a:p>
          <a:pPr algn="ctr"/>
          <a:r>
            <a:rPr lang="he-IL" sz="1600" b="0" u="none" dirty="0"/>
            <a:t>אסטרטגיה </a:t>
          </a:r>
        </a:p>
        <a:p>
          <a:pPr algn="ctr"/>
          <a:r>
            <a:rPr lang="he-IL" sz="1600" b="0" u="none" dirty="0"/>
            <a:t>ראשונית</a:t>
          </a:r>
        </a:p>
        <a:p>
          <a:pPr algn="ctr"/>
          <a:r>
            <a:rPr lang="he-IL" sz="1600" b="0" u="none" dirty="0"/>
            <a:t>מערכה </a:t>
          </a:r>
        </a:p>
        <a:p>
          <a:pPr algn="ctr"/>
          <a:endParaRPr lang="en-US" sz="1400" b="0" u="none" dirty="0"/>
        </a:p>
      </dgm:t>
    </dgm:pt>
    <dgm:pt modelId="{04E6FB1B-DF83-4297-BC4F-7A084C0CCEC9}" type="parTrans" cxnId="{BBF248A2-7BCD-4A37-B30B-4CD734D3DE80}">
      <dgm:prSet/>
      <dgm:spPr/>
      <dgm:t>
        <a:bodyPr/>
        <a:lstStyle/>
        <a:p>
          <a:endParaRPr lang="en-US"/>
        </a:p>
      </dgm:t>
    </dgm:pt>
    <dgm:pt modelId="{8F3DB4B4-71D3-4590-9C90-D6368B6FDD84}" type="sibTrans" cxnId="{BBF248A2-7BCD-4A37-B30B-4CD734D3DE80}">
      <dgm:prSet/>
      <dgm:spPr/>
      <dgm:t>
        <a:bodyPr/>
        <a:lstStyle/>
        <a:p>
          <a:endParaRPr lang="en-US"/>
        </a:p>
      </dgm:t>
    </dgm:pt>
    <dgm:pt modelId="{890DF919-E961-4411-BE53-16F51F6DAE3C}">
      <dgm:prSet phldrT="[טקסט]" custT="1"/>
      <dgm:spPr/>
      <dgm:t>
        <a:bodyPr anchor="t"/>
        <a:lstStyle/>
        <a:p>
          <a:pPr>
            <a:buNone/>
          </a:pPr>
          <a:r>
            <a:rPr lang="he-IL" sz="1600" b="1" u="sng" dirty="0"/>
            <a:t>שלב הסימולציה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1600" b="0" u="none" dirty="0" smtClean="0"/>
            <a:t>עדכנים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1600" b="0" u="none" dirty="0" smtClean="0"/>
            <a:t>היסט</a:t>
          </a:r>
          <a:endParaRPr lang="he-IL" sz="1600" b="0" u="none" dirty="0"/>
        </a:p>
        <a:p>
          <a:pPr rtl="1">
            <a:buFont typeface="Arial" panose="020B0604020202020204" pitchFamily="34" charset="0"/>
            <a:buChar char="•"/>
          </a:pPr>
          <a:r>
            <a:rPr lang="he-IL" sz="1600" b="0" u="none" dirty="0"/>
            <a:t>אסטרטגיה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1600" b="0" u="none" dirty="0"/>
            <a:t>מערכה</a:t>
          </a:r>
        </a:p>
      </dgm:t>
    </dgm:pt>
    <dgm:pt modelId="{89E53781-EEFC-4C08-870A-AEE3E1F33428}" type="parTrans" cxnId="{CAC63229-7F5E-483E-9435-35FE0B8B92FC}">
      <dgm:prSet/>
      <dgm:spPr/>
      <dgm:t>
        <a:bodyPr/>
        <a:lstStyle/>
        <a:p>
          <a:endParaRPr lang="en-US"/>
        </a:p>
      </dgm:t>
    </dgm:pt>
    <dgm:pt modelId="{CB3084CA-FD14-4EB8-B503-649B6F56F109}" type="sibTrans" cxnId="{CAC63229-7F5E-483E-9435-35FE0B8B92FC}">
      <dgm:prSet/>
      <dgm:spPr/>
      <dgm:t>
        <a:bodyPr/>
        <a:lstStyle/>
        <a:p>
          <a:endParaRPr lang="en-US"/>
        </a:p>
      </dgm:t>
    </dgm:pt>
    <dgm:pt modelId="{38F602BC-E5E2-4834-A528-B6BC768CED15}">
      <dgm:prSet phldrT="[טקסט]" custT="1"/>
      <dgm:spPr/>
      <dgm:t>
        <a:bodyPr anchor="t"/>
        <a:lstStyle/>
        <a:p>
          <a:r>
            <a:rPr lang="he-IL" sz="1600" b="0" u="none" dirty="0"/>
            <a:t> </a:t>
          </a:r>
          <a:r>
            <a:rPr lang="he-IL" sz="1600" b="1" u="sng" dirty="0"/>
            <a:t>שלב הרמת מסך</a:t>
          </a:r>
        </a:p>
        <a:p>
          <a:r>
            <a:rPr lang="he-IL" sz="1600" b="0" u="none" dirty="0"/>
            <a:t>חשיפת האסטרטגיות המתחרות</a:t>
          </a:r>
          <a:endParaRPr lang="en-US" sz="1600" b="0" u="none" dirty="0"/>
        </a:p>
      </dgm:t>
    </dgm:pt>
    <dgm:pt modelId="{6441ECD3-0C6D-4AB4-9DB2-5A6FA906946D}" type="parTrans" cxnId="{C1930228-3A8D-43BC-B6D0-CC42613C6360}">
      <dgm:prSet/>
      <dgm:spPr/>
      <dgm:t>
        <a:bodyPr/>
        <a:lstStyle/>
        <a:p>
          <a:endParaRPr lang="en-US"/>
        </a:p>
      </dgm:t>
    </dgm:pt>
    <dgm:pt modelId="{257EC517-0CA5-4D1B-8364-5D4D18C765C9}" type="sibTrans" cxnId="{C1930228-3A8D-43BC-B6D0-CC42613C6360}">
      <dgm:prSet/>
      <dgm:spPr/>
      <dgm:t>
        <a:bodyPr/>
        <a:lstStyle/>
        <a:p>
          <a:endParaRPr lang="en-US"/>
        </a:p>
      </dgm:t>
    </dgm:pt>
    <dgm:pt modelId="{1072BCE2-7C47-43E3-92DE-474F2ACDAB20}" type="pres">
      <dgm:prSet presAssocID="{436FCC67-15C4-450E-AFD0-98AF650AE9C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7E8CB52-6450-4DFC-AA8C-A52F1CE5B0EB}" type="pres">
      <dgm:prSet presAssocID="{34FA45F9-0405-4AF6-9221-ED2D1E26F090}" presName="horFlow" presStyleCnt="0"/>
      <dgm:spPr/>
    </dgm:pt>
    <dgm:pt modelId="{643C57E6-D900-425E-AA00-F04D83AD529F}" type="pres">
      <dgm:prSet presAssocID="{34FA45F9-0405-4AF6-9221-ED2D1E26F090}" presName="bigChev" presStyleLbl="node1" presStyleIdx="0" presStyleCnt="2" custScaleX="35176" custScaleY="38380" custLinFactNeighborX="-92686" custLinFactNeighborY="-2570"/>
      <dgm:spPr/>
      <dgm:t>
        <a:bodyPr/>
        <a:lstStyle/>
        <a:p>
          <a:pPr rtl="1"/>
          <a:endParaRPr lang="he-IL"/>
        </a:p>
      </dgm:t>
    </dgm:pt>
    <dgm:pt modelId="{1159BC91-9861-4453-894C-04BB1C5C58F9}" type="pres">
      <dgm:prSet presAssocID="{04E6FB1B-DF83-4297-BC4F-7A084C0CCEC9}" presName="parTrans" presStyleCnt="0"/>
      <dgm:spPr/>
    </dgm:pt>
    <dgm:pt modelId="{FBCDF05E-3288-4AE5-9E25-03B36AF69926}" type="pres">
      <dgm:prSet presAssocID="{F3AD619B-7FE8-4ACF-9F4A-F9619A59EFEF}" presName="node" presStyleLbl="alignAccFollowNode1" presStyleIdx="0" presStyleCnt="2" custScaleX="33093" custScaleY="45908" custLinFactNeighborX="-49113" custLinFactNeighborY="-32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99350D-77A4-444A-A9AB-7341A2B96A5E}" type="pres">
      <dgm:prSet presAssocID="{8F3DB4B4-71D3-4590-9C90-D6368B6FDD84}" presName="sibTrans" presStyleCnt="0"/>
      <dgm:spPr/>
    </dgm:pt>
    <dgm:pt modelId="{DDB74CAC-6E26-45A0-9656-F23CDD57BC79}" type="pres">
      <dgm:prSet presAssocID="{890DF919-E961-4411-BE53-16F51F6DAE3C}" presName="node" presStyleLbl="alignAccFollowNode1" presStyleIdx="1" presStyleCnt="2" custScaleX="33774" custScaleY="48391" custLinFactNeighborX="-2851" custLinFactNeighborY="-295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06F516-9B23-49DC-B238-5C84A064CEC9}" type="pres">
      <dgm:prSet presAssocID="{34FA45F9-0405-4AF6-9221-ED2D1E26F090}" presName="vSp" presStyleCnt="0"/>
      <dgm:spPr/>
    </dgm:pt>
    <dgm:pt modelId="{E167E81B-0922-4F9A-A2A5-A2FAECE0128F}" type="pres">
      <dgm:prSet presAssocID="{38F602BC-E5E2-4834-A528-B6BC768CED15}" presName="horFlow" presStyleCnt="0"/>
      <dgm:spPr/>
    </dgm:pt>
    <dgm:pt modelId="{C9301C68-11B6-4C3B-BF16-D5F4D29FDD5E}" type="pres">
      <dgm:prSet presAssocID="{38F602BC-E5E2-4834-A528-B6BC768CED15}" presName="bigChev" presStyleLbl="node1" presStyleIdx="1" presStyleCnt="2" custScaleX="27706" custScaleY="39029" custLinFactNeighborX="53921" custLinFactNeighborY="-55001"/>
      <dgm:spPr/>
      <dgm:t>
        <a:bodyPr/>
        <a:lstStyle/>
        <a:p>
          <a:pPr rtl="1"/>
          <a:endParaRPr lang="he-IL"/>
        </a:p>
      </dgm:t>
    </dgm:pt>
  </dgm:ptLst>
  <dgm:cxnLst>
    <dgm:cxn modelId="{18B969CD-4855-412B-BC90-FD6C6DC3C03B}" type="presOf" srcId="{436FCC67-15C4-450E-AFD0-98AF650AE9CB}" destId="{1072BCE2-7C47-43E3-92DE-474F2ACDAB20}" srcOrd="0" destOrd="0" presId="urn:microsoft.com/office/officeart/2005/8/layout/lProcess3"/>
    <dgm:cxn modelId="{88D7AE19-3569-43BF-A599-C8D134F91A47}" type="presOf" srcId="{890DF919-E961-4411-BE53-16F51F6DAE3C}" destId="{DDB74CAC-6E26-45A0-9656-F23CDD57BC79}" srcOrd="0" destOrd="0" presId="urn:microsoft.com/office/officeart/2005/8/layout/lProcess3"/>
    <dgm:cxn modelId="{A5F3A1DA-4EB4-4C56-A6D2-1DDBF3968378}" type="presOf" srcId="{34FA45F9-0405-4AF6-9221-ED2D1E26F090}" destId="{643C57E6-D900-425E-AA00-F04D83AD529F}" srcOrd="0" destOrd="0" presId="urn:microsoft.com/office/officeart/2005/8/layout/lProcess3"/>
    <dgm:cxn modelId="{109491DC-EDF1-429A-93E6-DE98496342E6}" srcId="{436FCC67-15C4-450E-AFD0-98AF650AE9CB}" destId="{34FA45F9-0405-4AF6-9221-ED2D1E26F090}" srcOrd="0" destOrd="0" parTransId="{001578A1-54CF-4CCD-9413-B88F5CF3AE1B}" sibTransId="{23A64E12-5C7A-472C-96AD-A7D6FB129226}"/>
    <dgm:cxn modelId="{568D9936-86D9-4E89-A8FB-DD397A2D15BC}" type="presOf" srcId="{38F602BC-E5E2-4834-A528-B6BC768CED15}" destId="{C9301C68-11B6-4C3B-BF16-D5F4D29FDD5E}" srcOrd="0" destOrd="0" presId="urn:microsoft.com/office/officeart/2005/8/layout/lProcess3"/>
    <dgm:cxn modelId="{BBF248A2-7BCD-4A37-B30B-4CD734D3DE80}" srcId="{34FA45F9-0405-4AF6-9221-ED2D1E26F090}" destId="{F3AD619B-7FE8-4ACF-9F4A-F9619A59EFEF}" srcOrd="0" destOrd="0" parTransId="{04E6FB1B-DF83-4297-BC4F-7A084C0CCEC9}" sibTransId="{8F3DB4B4-71D3-4590-9C90-D6368B6FDD84}"/>
    <dgm:cxn modelId="{CAC63229-7F5E-483E-9435-35FE0B8B92FC}" srcId="{34FA45F9-0405-4AF6-9221-ED2D1E26F090}" destId="{890DF919-E961-4411-BE53-16F51F6DAE3C}" srcOrd="1" destOrd="0" parTransId="{89E53781-EEFC-4C08-870A-AEE3E1F33428}" sibTransId="{CB3084CA-FD14-4EB8-B503-649B6F56F109}"/>
    <dgm:cxn modelId="{EC342155-3F76-4EFB-9933-19D690346359}" type="presOf" srcId="{F3AD619B-7FE8-4ACF-9F4A-F9619A59EFEF}" destId="{FBCDF05E-3288-4AE5-9E25-03B36AF69926}" srcOrd="0" destOrd="0" presId="urn:microsoft.com/office/officeart/2005/8/layout/lProcess3"/>
    <dgm:cxn modelId="{C1930228-3A8D-43BC-B6D0-CC42613C6360}" srcId="{436FCC67-15C4-450E-AFD0-98AF650AE9CB}" destId="{38F602BC-E5E2-4834-A528-B6BC768CED15}" srcOrd="1" destOrd="0" parTransId="{6441ECD3-0C6D-4AB4-9DB2-5A6FA906946D}" sibTransId="{257EC517-0CA5-4D1B-8364-5D4D18C765C9}"/>
    <dgm:cxn modelId="{BDE3DC09-35A5-49CF-A02A-C2194A9EB480}" type="presParOf" srcId="{1072BCE2-7C47-43E3-92DE-474F2ACDAB20}" destId="{B7E8CB52-6450-4DFC-AA8C-A52F1CE5B0EB}" srcOrd="0" destOrd="0" presId="urn:microsoft.com/office/officeart/2005/8/layout/lProcess3"/>
    <dgm:cxn modelId="{8846021B-5319-4592-A208-0C9B03A3CE70}" type="presParOf" srcId="{B7E8CB52-6450-4DFC-AA8C-A52F1CE5B0EB}" destId="{643C57E6-D900-425E-AA00-F04D83AD529F}" srcOrd="0" destOrd="0" presId="urn:microsoft.com/office/officeart/2005/8/layout/lProcess3"/>
    <dgm:cxn modelId="{C4DF5B49-BE27-497C-BBDA-EA9E714C54F7}" type="presParOf" srcId="{B7E8CB52-6450-4DFC-AA8C-A52F1CE5B0EB}" destId="{1159BC91-9861-4453-894C-04BB1C5C58F9}" srcOrd="1" destOrd="0" presId="urn:microsoft.com/office/officeart/2005/8/layout/lProcess3"/>
    <dgm:cxn modelId="{D8940B1B-73BE-4521-9D53-0705FACEAFAF}" type="presParOf" srcId="{B7E8CB52-6450-4DFC-AA8C-A52F1CE5B0EB}" destId="{FBCDF05E-3288-4AE5-9E25-03B36AF69926}" srcOrd="2" destOrd="0" presId="urn:microsoft.com/office/officeart/2005/8/layout/lProcess3"/>
    <dgm:cxn modelId="{87AC81A2-0559-4733-9D04-75257A9D5A73}" type="presParOf" srcId="{B7E8CB52-6450-4DFC-AA8C-A52F1CE5B0EB}" destId="{E299350D-77A4-444A-A9AB-7341A2B96A5E}" srcOrd="3" destOrd="0" presId="urn:microsoft.com/office/officeart/2005/8/layout/lProcess3"/>
    <dgm:cxn modelId="{DCB82ABF-795C-422E-BBA7-966CDA06CBAC}" type="presParOf" srcId="{B7E8CB52-6450-4DFC-AA8C-A52F1CE5B0EB}" destId="{DDB74CAC-6E26-45A0-9656-F23CDD57BC79}" srcOrd="4" destOrd="0" presId="urn:microsoft.com/office/officeart/2005/8/layout/lProcess3"/>
    <dgm:cxn modelId="{058B4C51-1F0A-45BB-A491-2615EB0924B9}" type="presParOf" srcId="{1072BCE2-7C47-43E3-92DE-474F2ACDAB20}" destId="{9B06F516-9B23-49DC-B238-5C84A064CEC9}" srcOrd="1" destOrd="0" presId="urn:microsoft.com/office/officeart/2005/8/layout/lProcess3"/>
    <dgm:cxn modelId="{ED0F55D2-06B6-455C-83CE-F7805631FFBE}" type="presParOf" srcId="{1072BCE2-7C47-43E3-92DE-474F2ACDAB20}" destId="{E167E81B-0922-4F9A-A2A5-A2FAECE0128F}" srcOrd="2" destOrd="0" presId="urn:microsoft.com/office/officeart/2005/8/layout/lProcess3"/>
    <dgm:cxn modelId="{1EF005B3-2942-4D8C-9F9B-D14000BF183B}" type="presParOf" srcId="{E167E81B-0922-4F9A-A2A5-A2FAECE0128F}" destId="{C9301C68-11B6-4C3B-BF16-D5F4D29FDD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C57E6-D900-425E-AA00-F04D83AD529F}">
      <dsp:nvSpPr>
        <dsp:cNvPr id="0" name=""/>
        <dsp:cNvSpPr/>
      </dsp:nvSpPr>
      <dsp:spPr>
        <a:xfrm>
          <a:off x="472304" y="0"/>
          <a:ext cx="3341540" cy="1458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u="sng" kern="1200" dirty="0" smtClean="0"/>
            <a:t>שלב ארגון הלמידה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 smtClean="0"/>
            <a:t>לימוד השחקן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 smtClean="0"/>
            <a:t> מערכת מתהווה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 smtClean="0"/>
            <a:t>מערכת מורשת</a:t>
          </a:r>
          <a:endParaRPr lang="he-IL" sz="1600" b="0" u="none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 smtClean="0"/>
            <a:t>זיהוי היסט</a:t>
          </a:r>
          <a:endParaRPr lang="he-IL" sz="1600" b="0" u="none" kern="1200" dirty="0"/>
        </a:p>
      </dsp:txBody>
      <dsp:txXfrm>
        <a:off x="1201485" y="0"/>
        <a:ext cx="1883179" cy="1458361"/>
      </dsp:txXfrm>
    </dsp:sp>
    <dsp:sp modelId="{FBCDF05E-3288-4AE5-9E25-03B36AF69926}">
      <dsp:nvSpPr>
        <dsp:cNvPr id="0" name=""/>
        <dsp:cNvSpPr/>
      </dsp:nvSpPr>
      <dsp:spPr>
        <a:xfrm>
          <a:off x="3181392" y="0"/>
          <a:ext cx="2609242" cy="1447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u="sng" kern="1200" dirty="0"/>
            <a:t>שלב </a:t>
          </a:r>
          <a:r>
            <a:rPr lang="he-IL" sz="1600" b="1" u="sng" kern="1200" dirty="0" smtClean="0"/>
            <a:t>גיבוש אסטרטגיה ותכנון </a:t>
          </a:r>
          <a:r>
            <a:rPr lang="he-IL" sz="1600" b="1" u="sng" kern="1200" dirty="0"/>
            <a:t>מערכה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אסטרטגיה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ראשונית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מערכה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u="none" kern="1200" dirty="0"/>
        </a:p>
      </dsp:txBody>
      <dsp:txXfrm>
        <a:off x="3905322" y="0"/>
        <a:ext cx="1161382" cy="1447860"/>
      </dsp:txXfrm>
    </dsp:sp>
    <dsp:sp modelId="{DDB74CAC-6E26-45A0-9656-F23CDD57BC79}">
      <dsp:nvSpPr>
        <dsp:cNvPr id="0" name=""/>
        <dsp:cNvSpPr/>
      </dsp:nvSpPr>
      <dsp:spPr>
        <a:xfrm>
          <a:off x="5197453" y="0"/>
          <a:ext cx="2662936" cy="15261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u="sng" kern="1200" dirty="0"/>
            <a:t>שלב הסימולציה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e-IL" sz="1600" b="0" u="none" kern="1200" dirty="0" smtClean="0"/>
            <a:t>עדכנים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e-IL" sz="1600" b="0" u="none" kern="1200" dirty="0" smtClean="0"/>
            <a:t>היסט</a:t>
          </a:r>
          <a:endParaRPr lang="he-IL" sz="1600" b="0" u="none" kern="1200" dirty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e-IL" sz="1600" b="0" u="none" kern="1200" dirty="0"/>
            <a:t>אסטרטגיה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e-IL" sz="1600" b="0" u="none" kern="1200" dirty="0"/>
            <a:t>מערכה</a:t>
          </a:r>
        </a:p>
      </dsp:txBody>
      <dsp:txXfrm>
        <a:off x="5960538" y="0"/>
        <a:ext cx="1136766" cy="1526170"/>
      </dsp:txXfrm>
    </dsp:sp>
    <dsp:sp modelId="{C9301C68-11B6-4C3B-BF16-D5F4D29FDD5E}">
      <dsp:nvSpPr>
        <dsp:cNvPr id="0" name=""/>
        <dsp:cNvSpPr/>
      </dsp:nvSpPr>
      <dsp:spPr>
        <a:xfrm>
          <a:off x="6739134" y="29891"/>
          <a:ext cx="2631928" cy="1483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 </a:t>
          </a:r>
          <a:r>
            <a:rPr lang="he-IL" sz="1600" b="1" u="sng" kern="1200" dirty="0"/>
            <a:t>שלב הרמת מסך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חשיפת האסטרטגיות המתחרות</a:t>
          </a:r>
          <a:endParaRPr lang="en-US" sz="1600" b="0" u="none" kern="1200" dirty="0"/>
        </a:p>
      </dsp:txBody>
      <dsp:txXfrm>
        <a:off x="7480645" y="29891"/>
        <a:ext cx="1148906" cy="148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י'/שבט/תשע"ט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1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AB74-BF8E-4229-9108-A05EE6C3F0CB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5C41-26D7-4C5E-8763-61B36B807E6F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B2DF-4C6A-4AA0-BD15-422F653BD131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C3C-F13D-4520-A776-342BB3AA50A6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3E9-F6F3-4942-97F8-8B62BA5CAF7F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4067-7F5D-4844-845F-54E0E87C0291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5DB-9310-434B-B426-B39F93CAD2F5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209A-86C3-4BD9-BD21-F88E20329CE2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D4D-FA23-4E66-9C0D-1E746D9E5DCD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75E4-FC68-440B-89A3-835E0FA25796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6015-C639-4130-B1C9-BE837B5A237E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1D1-BC26-4713-827F-28DDAC21265E}" type="datetime8">
              <a:rPr lang="he-IL" smtClean="0"/>
              <a:t>16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diagramData" Target="../diagrams/data1.xml"/><Relationship Id="rId50" Type="http://schemas.openxmlformats.org/officeDocument/2006/relationships/diagramColors" Target="../diagrams/colors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diagramQuickStyle" Target="../diagrams/quickStyle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diagramLayout" Target="../diagrams/layout1.xml"/><Relationship Id="rId8" Type="http://schemas.openxmlformats.org/officeDocument/2006/relationships/tags" Target="../tags/tag8.xml"/><Relationship Id="rId51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הצגת הסימולציה המדינית-ביטחונית במחזור </a:t>
            </a:r>
            <a:r>
              <a:rPr lang="he-IL" b="1" dirty="0" smtClean="0">
                <a:cs typeface="+mn-cs"/>
              </a:rPr>
              <a:t>מ"ו</a:t>
            </a:r>
            <a:endParaRPr lang="he-IL" b="1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200" cy="4756150"/>
          </a:xfrm>
        </p:spPr>
      </p:pic>
    </p:spTree>
    <p:extLst>
      <p:ext uri="{BB962C8B-B14F-4D97-AF65-F5344CB8AC3E}">
        <p14:creationId xmlns:p14="http://schemas.microsoft.com/office/powerpoint/2010/main" val="23579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3600" dirty="0" smtClean="0">
                <a:cs typeface="+mn-cs"/>
              </a:rPr>
              <a:t>תפקידי מנהלת הסימולציה</a:t>
            </a:r>
            <a:br>
              <a:rPr lang="he-IL" sz="3600" dirty="0" smtClean="0">
                <a:cs typeface="+mn-cs"/>
              </a:rPr>
            </a:br>
            <a:r>
              <a:rPr lang="he-IL" sz="3600" dirty="0" smtClean="0">
                <a:cs typeface="+mn-cs"/>
              </a:rPr>
              <a:t>מפקד-מתן</a:t>
            </a:r>
            <a:endParaRPr lang="he-IL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he-IL" dirty="0" smtClean="0"/>
              <a:t>מנהלת את הסימולציה על כל שלביה</a:t>
            </a:r>
          </a:p>
          <a:p>
            <a:pPr algn="just"/>
            <a:r>
              <a:rPr lang="he-IL" dirty="0" smtClean="0"/>
              <a:t>מזרימה תרחישים ואירועים</a:t>
            </a:r>
          </a:p>
          <a:p>
            <a:pPr algn="just"/>
            <a:r>
              <a:rPr lang="he-IL" dirty="0" smtClean="0"/>
              <a:t>מתפעלת את מערכת "</a:t>
            </a:r>
            <a:r>
              <a:rPr lang="he-IL" dirty="0" err="1" smtClean="0"/>
              <a:t>קברנט</a:t>
            </a:r>
            <a:r>
              <a:rPr lang="he-IL" dirty="0" smtClean="0"/>
              <a:t>"</a:t>
            </a:r>
          </a:p>
          <a:p>
            <a:pPr algn="just"/>
            <a:r>
              <a:rPr lang="he-IL" dirty="0" smtClean="0"/>
              <a:t>משחקת חלק מהשחקנים בסימולציה</a:t>
            </a:r>
          </a:p>
          <a:p>
            <a:pPr algn="just"/>
            <a:r>
              <a:rPr lang="he-IL" dirty="0" smtClean="0"/>
              <a:t>משחקת כל שחקן שלא הוגדר מראש ואשר נדרש לשחקן אחר כלשהו</a:t>
            </a:r>
          </a:p>
          <a:p>
            <a:pPr algn="just"/>
            <a:r>
              <a:rPr lang="he-IL" dirty="0" smtClean="0"/>
              <a:t>מרכזת מומחיות מגופים שונים לגבי השחקנים במשחק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2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מערכת "</a:t>
            </a:r>
            <a:r>
              <a:rPr lang="he-IL" sz="3600" dirty="0" err="1">
                <a:cs typeface="+mn-cs"/>
              </a:rPr>
              <a:t>קברנט</a:t>
            </a:r>
            <a:r>
              <a:rPr lang="he-IL" sz="3600" dirty="0">
                <a:cs typeface="+mn-cs"/>
              </a:rPr>
              <a:t>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algn="just"/>
            <a:r>
              <a:rPr lang="he-IL" altLang="en-US" dirty="0"/>
              <a:t>מערכת מחשב לתמיכה בסימולציות מדיניות-ביטחוניות</a:t>
            </a:r>
          </a:p>
          <a:p>
            <a:pPr algn="just"/>
            <a:r>
              <a:rPr lang="he-IL" altLang="en-US" dirty="0"/>
              <a:t>מאפשרת סימולציה מרובת-שחקנים</a:t>
            </a:r>
          </a:p>
          <a:p>
            <a:pPr algn="just"/>
            <a:r>
              <a:rPr lang="he-IL" altLang="en-US" dirty="0"/>
              <a:t>מאפשרת יצירת תמונת-משחק משותפת לכל השחקנים ושליטה של </a:t>
            </a:r>
            <a:r>
              <a:rPr lang="he-IL" altLang="en-US" dirty="0" smtClean="0"/>
              <a:t>המנהלת.</a:t>
            </a:r>
            <a:endParaRPr lang="he-IL" altLang="en-US" dirty="0"/>
          </a:p>
          <a:p>
            <a:pPr algn="just"/>
            <a:r>
              <a:rPr lang="he-IL" altLang="en-US" dirty="0"/>
              <a:t>מאפשרת קביעת מפגשים בין </a:t>
            </a:r>
            <a:r>
              <a:rPr lang="he-IL" altLang="en-US" dirty="0" smtClean="0"/>
              <a:t>השחקנים.</a:t>
            </a:r>
            <a:endParaRPr lang="he-IL" altLang="en-US" dirty="0"/>
          </a:p>
          <a:p>
            <a:pPr algn="just"/>
            <a:r>
              <a:rPr lang="he-IL" altLang="en-US" dirty="0"/>
              <a:t>מאפשרת ניהול ידע, תחקירים </a:t>
            </a:r>
            <a:r>
              <a:rPr lang="he-IL" altLang="en-US" dirty="0" smtClean="0"/>
              <a:t>ותוצרים.</a:t>
            </a:r>
          </a:p>
          <a:p>
            <a:pPr algn="just"/>
            <a:r>
              <a:rPr lang="he-IL" altLang="en-US" dirty="0" smtClean="0"/>
              <a:t>מומלץ לקבוע 2 משתתפים שמתמחים במערכת.</a:t>
            </a:r>
          </a:p>
          <a:p>
            <a:pPr algn="just"/>
            <a:r>
              <a:rPr lang="he-IL" altLang="en-US" dirty="0" err="1" smtClean="0"/>
              <a:t>מיצגת</a:t>
            </a:r>
            <a:r>
              <a:rPr lang="he-IL" altLang="en-US" dirty="0" smtClean="0"/>
              <a:t> תמונת מציאות – </a:t>
            </a:r>
            <a:r>
              <a:rPr lang="he-IL" altLang="en-US" b="1" u="sng" dirty="0" smtClean="0"/>
              <a:t>"אתה לא שם אתה לא קיים...."</a:t>
            </a:r>
            <a:endParaRPr lang="he-IL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414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e-IL" altLang="he-IL" dirty="0"/>
              <a:t>זהות:</a:t>
            </a:r>
          </a:p>
          <a:p>
            <a:pPr lvl="1" algn="just"/>
            <a:r>
              <a:rPr lang="he-IL" altLang="he-IL" dirty="0"/>
              <a:t>מי אנחנו, את מה אנחנו מייצגים?</a:t>
            </a:r>
          </a:p>
          <a:p>
            <a:pPr lvl="1" algn="just"/>
            <a:r>
              <a:rPr lang="he-IL" altLang="he-IL" dirty="0"/>
              <a:t>איך אנחנו תופסים את העולם? </a:t>
            </a:r>
            <a:endParaRPr lang="he-IL" altLang="he-IL" dirty="0" smtClean="0"/>
          </a:p>
          <a:p>
            <a:pPr lvl="1" algn="just"/>
            <a:r>
              <a:rPr lang="he-IL" altLang="he-IL" dirty="0" smtClean="0"/>
              <a:t>מהם </a:t>
            </a:r>
            <a:r>
              <a:rPr lang="he-IL" altLang="he-IL" dirty="0"/>
              <a:t>האירועים המעצבים בהיסטוריה שלנו? </a:t>
            </a:r>
          </a:p>
          <a:p>
            <a:pPr lvl="1" algn="just"/>
            <a:r>
              <a:rPr lang="he-IL" altLang="he-IL" dirty="0"/>
              <a:t>מהו החזון שלנו? </a:t>
            </a:r>
          </a:p>
          <a:p>
            <a:pPr lvl="1" algn="just"/>
            <a:r>
              <a:rPr lang="he-IL" altLang="he-IL" dirty="0"/>
              <a:t>מה מייחד אותנו? מה התרבות האסטרטגית שלנו?</a:t>
            </a:r>
          </a:p>
          <a:p>
            <a:pPr lvl="1" algn="just"/>
            <a:r>
              <a:rPr lang="he-IL" altLang="he-IL" dirty="0"/>
              <a:t>מהם הערכים המרכזיים שלנו? </a:t>
            </a:r>
          </a:p>
          <a:p>
            <a:pPr lvl="1" algn="just"/>
            <a:r>
              <a:rPr lang="he-IL" altLang="he-IL" dirty="0"/>
              <a:t>מהם האינטרסים הלאומיים המרכזיים שלנו</a:t>
            </a:r>
            <a:r>
              <a:rPr lang="he-IL" altLang="he-IL" dirty="0" smtClean="0"/>
              <a:t>? </a:t>
            </a:r>
            <a:r>
              <a:rPr lang="he-IL" altLang="he-IL" b="1" u="sng" dirty="0" err="1" smtClean="0"/>
              <a:t>גלובאלים,אזורים</a:t>
            </a:r>
            <a:r>
              <a:rPr lang="he-IL" altLang="he-IL" b="1" u="sng" dirty="0" smtClean="0"/>
              <a:t> ומקומיים</a:t>
            </a:r>
            <a:endParaRPr lang="en-US" altLang="he-IL" b="1" u="sng" dirty="0"/>
          </a:p>
          <a:p>
            <a:pPr algn="just"/>
            <a:r>
              <a:rPr lang="he-IL" altLang="he-IL" dirty="0"/>
              <a:t>מהן המגמות השולטות בכלכלה ובחברה?</a:t>
            </a:r>
          </a:p>
          <a:p>
            <a:pPr algn="just"/>
            <a:r>
              <a:rPr lang="he-IL" altLang="he-IL" dirty="0"/>
              <a:t>מהו מבנה המערכות הפוליטית, הכלכלית והביטחונית? </a:t>
            </a:r>
          </a:p>
          <a:p>
            <a:pPr algn="just"/>
            <a:r>
              <a:rPr lang="he-IL" altLang="he-IL" dirty="0"/>
              <a:t>מיהם גורמי הכוח ומעצבי המדיניות בתחומי החוץ והביטחון?  </a:t>
            </a:r>
          </a:p>
          <a:p>
            <a:pPr algn="just"/>
            <a:r>
              <a:rPr lang="he-IL" altLang="he-IL" dirty="0"/>
              <a:t>מהו סדר היום הפוליטי הנוכחי? </a:t>
            </a:r>
            <a:endParaRPr lang="en-US" altLang="he-IL" dirty="0"/>
          </a:p>
          <a:p>
            <a:pPr algn="just"/>
            <a:r>
              <a:rPr lang="he-IL" altLang="he-IL" dirty="0"/>
              <a:t>השחקן בזירה הבינלאומית:  </a:t>
            </a:r>
          </a:p>
          <a:p>
            <a:pPr lvl="1" algn="just"/>
            <a:r>
              <a:rPr lang="he-IL" altLang="he-IL" dirty="0"/>
              <a:t>באילו בריתות וקואליציות אנו חברים?</a:t>
            </a:r>
          </a:p>
          <a:p>
            <a:pPr lvl="1" algn="just"/>
            <a:r>
              <a:rPr lang="he-IL" altLang="he-IL" dirty="0"/>
              <a:t>מיהו האויב המרכזי שלנו? מי בעל הברית המרכזי שלנו? </a:t>
            </a:r>
          </a:p>
          <a:p>
            <a:pPr lvl="1" algn="just"/>
            <a:r>
              <a:rPr lang="he-IL" altLang="he-IL" dirty="0"/>
              <a:t>מהן הזיקות העיקריות עם שחקנים אחרים בסימולציה?</a:t>
            </a:r>
            <a:endParaRPr lang="en-US" altLang="he-IL" dirty="0"/>
          </a:p>
          <a:p>
            <a:pPr algn="just"/>
            <a:r>
              <a:rPr lang="he-IL" altLang="he-IL" dirty="0"/>
              <a:t>מהי המדיניות שלנו לגבי הסכסוך הישראלי-פלסטיני? מה האינטרסים שלנו בעניין זה</a:t>
            </a:r>
            <a:r>
              <a:rPr lang="he-IL" altLang="he-IL" dirty="0" smtClean="0"/>
              <a:t>? </a:t>
            </a:r>
            <a:r>
              <a:rPr lang="he-IL" altLang="he-IL" u="sng" dirty="0" smtClean="0"/>
              <a:t>איך נמקסם את האינטרסים שלנו?</a:t>
            </a:r>
            <a:endParaRPr lang="en-US" altLang="he-IL" u="sng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dirty="0">
                <a:cs typeface="+mn-cs"/>
              </a:rPr>
              <a:t>דגשים לשלב ראשון – הכרת השחקן</a:t>
            </a:r>
          </a:p>
        </p:txBody>
      </p:sp>
    </p:spTree>
    <p:extLst>
      <p:ext uri="{BB962C8B-B14F-4D97-AF65-F5344CB8AC3E}">
        <p14:creationId xmlns:p14="http://schemas.microsoft.com/office/powerpoint/2010/main" val="41261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e-IL" altLang="he-IL" dirty="0" smtClean="0"/>
              <a:t>אירוע למידה מרכזי, משמעותי, מאתגר ומהנה</a:t>
            </a:r>
          </a:p>
          <a:p>
            <a:pPr algn="just"/>
            <a:r>
              <a:rPr lang="he-IL" altLang="he-IL" dirty="0" smtClean="0"/>
              <a:t>למידת בכירים במיטבה, ניהול זמן בידי מוביל הקבוצה והחברים בה, עבודה רבה מעבר לשעות הלימוד הפורמליות</a:t>
            </a:r>
          </a:p>
          <a:p>
            <a:pPr algn="just"/>
            <a:r>
              <a:rPr lang="he-IL" altLang="he-IL" dirty="0" smtClean="0"/>
              <a:t>איכות הלמידה תלויה במחויבות האישית של כל חברי הצוות לתהליך ולמשאבי הזמן ותשומת הלב שהוא מצריך</a:t>
            </a:r>
          </a:p>
          <a:p>
            <a:pPr algn="just"/>
            <a:r>
              <a:rPr lang="he-IL" altLang="he-IL" dirty="0" smtClean="0"/>
              <a:t>ניהול תהליך הלמידה בידי הקבוצה, קביעת פגישות עם כל גורם רלוונטי (מומחים, נושאי תפקיד וכדומה)</a:t>
            </a:r>
          </a:p>
          <a:p>
            <a:pPr algn="just"/>
            <a:r>
              <a:rPr lang="he-IL" altLang="he-IL" dirty="0" smtClean="0"/>
              <a:t>שיתוף ידע בין השחקנים (ממילא כל שחקן צריך להכיר גם את יתר השחקנים, לרבות אלה שבמנהלת)</a:t>
            </a:r>
          </a:p>
          <a:p>
            <a:pPr algn="just"/>
            <a:r>
              <a:rPr lang="he-IL" altLang="he-IL" dirty="0" smtClean="0"/>
              <a:t>"להיכנס לראש" של השחקן ולא "להלביש" תפיסות שלנו</a:t>
            </a:r>
          </a:p>
          <a:p>
            <a:pPr algn="just"/>
            <a:r>
              <a:rPr lang="he-IL" altLang="he-IL" dirty="0" smtClean="0"/>
              <a:t>לקיים חשיבה עצמאית ולא כבולה בהנחות יסוד, אך ריאליסטית</a:t>
            </a:r>
          </a:p>
          <a:p>
            <a:pPr algn="just"/>
            <a:r>
              <a:rPr lang="he-IL" altLang="he-IL" dirty="0" smtClean="0"/>
              <a:t>עד לתחילת המשחק, אין לנהל משא ומתן בין הקבוצות</a:t>
            </a:r>
          </a:p>
          <a:p>
            <a:pPr algn="just"/>
            <a:r>
              <a:rPr lang="he-IL" altLang="he-IL" dirty="0" smtClean="0"/>
              <a:t>המדריכים מלווים את תהליך הלמידה וגיבוש האסטרטגיה ומשמשים כנציגים </a:t>
            </a:r>
            <a:r>
              <a:rPr lang="he-IL" altLang="he-IL" dirty="0" err="1" smtClean="0"/>
              <a:t>למינהלת</a:t>
            </a:r>
            <a:r>
              <a:rPr lang="he-IL" altLang="he-IL" dirty="0" smtClean="0"/>
              <a:t> ולהפך</a:t>
            </a:r>
          </a:p>
          <a:p>
            <a:pPr algn="just"/>
            <a:endParaRPr lang="he-IL" altLang="he-IL" dirty="0" smtClean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e-IL" dirty="0" smtClean="0">
                <a:cs typeface="+mn-cs"/>
              </a:rPr>
              <a:t>דגשים לתהליך כולו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418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8121650" cy="622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dirty="0">
                <a:latin typeface="Arial" panose="020B0604020202020204" pitchFamily="34" charset="0"/>
                <a:cs typeface="+mn-cs"/>
              </a:rPr>
              <a:t>בעלי תפקידים </a:t>
            </a:r>
            <a:r>
              <a:rPr lang="he-IL" dirty="0" smtClean="0">
                <a:latin typeface="Arial" panose="020B0604020202020204" pitchFamily="34" charset="0"/>
                <a:cs typeface="+mn-cs"/>
              </a:rPr>
              <a:t>בקבוצה </a:t>
            </a: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192213"/>
            <a:ext cx="7886700" cy="57340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e-IL" altLang="he-IL" dirty="0"/>
              <a:t>ראש </a:t>
            </a:r>
            <a:r>
              <a:rPr lang="he-IL" altLang="he-IL" dirty="0" smtClean="0"/>
              <a:t>הצוות- ראש המדינה</a:t>
            </a:r>
            <a:endParaRPr lang="he-IL" altLang="he-IL" dirty="0"/>
          </a:p>
          <a:p>
            <a:pPr lvl="1" algn="just"/>
            <a:r>
              <a:rPr lang="he-IL" altLang="he-IL" dirty="0"/>
              <a:t>מנהל את דיוני הצוות בכל השלבים</a:t>
            </a:r>
          </a:p>
          <a:p>
            <a:pPr lvl="1" algn="just"/>
            <a:r>
              <a:rPr lang="he-IL" altLang="he-IL" dirty="0"/>
              <a:t>פוסק אחרון בחילוקי דעות (ככלל, המדריך משקיף בתהליך, אך שמורה לו הזכות להתערב</a:t>
            </a:r>
            <a:r>
              <a:rPr lang="en-US" altLang="he-IL" dirty="0"/>
              <a:t> </a:t>
            </a:r>
            <a:r>
              <a:rPr lang="he-IL" altLang="he-IL" dirty="0"/>
              <a:t>במידת הצורך)</a:t>
            </a:r>
          </a:p>
          <a:p>
            <a:pPr lvl="1" algn="just"/>
            <a:r>
              <a:rPr lang="he-IL" altLang="he-IL" dirty="0"/>
              <a:t>קובע לו"ז לעבודת הצוות</a:t>
            </a:r>
          </a:p>
          <a:p>
            <a:pPr lvl="1" algn="just"/>
            <a:r>
              <a:rPr lang="he-IL" altLang="he-IL" dirty="0"/>
              <a:t>מטיל משימות על חברי הצוות</a:t>
            </a:r>
          </a:p>
          <a:p>
            <a:pPr algn="just"/>
            <a:r>
              <a:rPr lang="he-IL" altLang="he-IL" dirty="0"/>
              <a:t>רכז/מזכיר הצוות</a:t>
            </a:r>
          </a:p>
          <a:p>
            <a:pPr lvl="1" algn="just"/>
            <a:r>
              <a:rPr lang="he-IL" altLang="he-IL" dirty="0"/>
              <a:t>כפוף לראש הצוות בכל משימותיו כרכז</a:t>
            </a:r>
          </a:p>
          <a:p>
            <a:pPr lvl="1" algn="just"/>
            <a:r>
              <a:rPr lang="he-IL" altLang="he-IL" dirty="0"/>
              <a:t>אחראי על רישום דיוני </a:t>
            </a:r>
            <a:r>
              <a:rPr lang="he-IL" altLang="he-IL" dirty="0" smtClean="0"/>
              <a:t>הצוות. </a:t>
            </a:r>
            <a:r>
              <a:rPr lang="he-IL" altLang="he-IL" b="1" u="sng" dirty="0" smtClean="0"/>
              <a:t>מגיש דוח תיעוד בסיום</a:t>
            </a:r>
            <a:endParaRPr lang="he-IL" altLang="he-IL" b="1" u="sng" dirty="0"/>
          </a:p>
          <a:p>
            <a:pPr lvl="1" algn="just"/>
            <a:r>
              <a:rPr lang="he-IL" altLang="he-IL" dirty="0"/>
              <a:t>אחראי על קביעת מפגשי הצוות</a:t>
            </a:r>
          </a:p>
          <a:p>
            <a:pPr lvl="1" algn="just"/>
            <a:r>
              <a:rPr lang="he-IL" altLang="he-IL" dirty="0"/>
              <a:t>במקביל, וללא קשר למשימותיו כמזכיר, משמש כמובן גם כחבר צוות בעל תפקיד שיקבע לו ראש הצוות</a:t>
            </a:r>
          </a:p>
          <a:p>
            <a:pPr algn="just"/>
            <a:r>
              <a:rPr lang="he-IL" altLang="he-IL" dirty="0"/>
              <a:t>שאר חברי הצוות: בהתאם לתפקיד שיקבלו ע"י ראש </a:t>
            </a:r>
            <a:r>
              <a:rPr lang="he-IL" altLang="he-IL" dirty="0" smtClean="0"/>
              <a:t>הצוות.</a:t>
            </a:r>
            <a:endParaRPr lang="he-IL" altLang="he-IL" dirty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8742F9-DDC6-40FF-A27C-C9A0D87D5268}" type="slidenum">
              <a:rPr lang="en-US" altLang="he-IL"/>
              <a:pPr/>
              <a:t>14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765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73050" y="365125"/>
            <a:ext cx="8242300" cy="10477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dirty="0" smtClean="0">
                <a:latin typeface="Arial" panose="020B0604020202020204" pitchFamily="34" charset="0"/>
              </a:rPr>
              <a:t>מבנה </a:t>
            </a:r>
            <a:r>
              <a:rPr lang="he-IL" dirty="0">
                <a:latin typeface="Arial" panose="020B0604020202020204" pitchFamily="34" charset="0"/>
              </a:rPr>
              <a:t>טיפוסי של </a:t>
            </a:r>
            <a:r>
              <a:rPr lang="he-IL" dirty="0" smtClean="0">
                <a:latin typeface="Arial" panose="020B0604020202020204" pitchFamily="34" charset="0"/>
              </a:rPr>
              <a:t>קבוצה</a:t>
            </a:r>
            <a:br>
              <a:rPr lang="he-IL" dirty="0" smtClean="0">
                <a:latin typeface="Arial" panose="020B0604020202020204" pitchFamily="34" charset="0"/>
              </a:rPr>
            </a:br>
            <a:r>
              <a:rPr lang="he-IL" dirty="0" smtClean="0">
                <a:latin typeface="Arial" panose="020B0604020202020204" pitchFamily="34" charset="0"/>
              </a:rPr>
              <a:t>מדמה סוג של "קבינט"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/>
          </p:cNvPr>
          <p:cNvSpPr>
            <a:spLocks noGrp="1"/>
          </p:cNvSpPr>
          <p:nvPr>
            <p:ph idx="1"/>
          </p:nvPr>
        </p:nvSpPr>
        <p:spPr>
          <a:xfrm>
            <a:off x="755650" y="1433512"/>
            <a:ext cx="7886700" cy="5424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e-IL" b="1" dirty="0"/>
          </a:p>
          <a:p>
            <a:pPr marL="0" indent="0">
              <a:spcBef>
                <a:spcPct val="20000"/>
              </a:spcBef>
              <a:buFont typeface="Wingdings 3" panose="05040102010807070707" pitchFamily="18" charset="2"/>
              <a:buNone/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FFEEF8-F74B-4FC9-AAF5-FF11EA112727}" type="slidenum">
              <a:rPr lang="en-US" altLang="he-IL" smtClean="0"/>
              <a:pPr/>
              <a:t>15</a:t>
            </a:fld>
            <a:endParaRPr lang="en-US" altLang="he-IL" smtClean="0"/>
          </a:p>
        </p:txBody>
      </p:sp>
      <p:sp>
        <p:nvSpPr>
          <p:cNvPr id="5" name="אליפסה 4">
            <a:extLst/>
          </p:cNvPr>
          <p:cNvSpPr/>
          <p:nvPr/>
        </p:nvSpPr>
        <p:spPr>
          <a:xfrm flipH="1">
            <a:off x="1871663" y="2674938"/>
            <a:ext cx="4586287" cy="1884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יהלום 5">
            <a:extLst/>
          </p:cNvPr>
          <p:cNvSpPr/>
          <p:nvPr/>
        </p:nvSpPr>
        <p:spPr>
          <a:xfrm>
            <a:off x="6659563" y="3213100"/>
            <a:ext cx="1584325" cy="695325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/>
              <a:t>ראש</a:t>
            </a:r>
          </a:p>
          <a:p>
            <a:pPr algn="ctr">
              <a:defRPr/>
            </a:pPr>
            <a:r>
              <a:rPr lang="he-IL" dirty="0"/>
              <a:t>צוות</a:t>
            </a:r>
            <a:endParaRPr lang="en-US" dirty="0"/>
          </a:p>
        </p:txBody>
      </p:sp>
      <p:sp>
        <p:nvSpPr>
          <p:cNvPr id="7" name="מלבן 6">
            <a:extLst/>
          </p:cNvPr>
          <p:cNvSpPr/>
          <p:nvPr/>
        </p:nvSpPr>
        <p:spPr>
          <a:xfrm>
            <a:off x="690563" y="1433513"/>
            <a:ext cx="92075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71513" y="1350963"/>
            <a:ext cx="935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/>
              <a:t>מסך</a:t>
            </a:r>
          </a:p>
          <a:p>
            <a:pPr algn="ctr"/>
            <a:r>
              <a:rPr lang="he-IL" altLang="he-IL"/>
              <a:t>להקרנת</a:t>
            </a:r>
          </a:p>
          <a:p>
            <a:pPr algn="ctr"/>
            <a:r>
              <a:rPr lang="he-IL" altLang="he-IL"/>
              <a:t>"קברנט"</a:t>
            </a:r>
            <a:endParaRPr lang="en-US" altLang="he-IL"/>
          </a:p>
        </p:txBody>
      </p:sp>
      <p:sp>
        <p:nvSpPr>
          <p:cNvPr id="14" name="אליפסה 13">
            <a:extLst/>
          </p:cNvPr>
          <p:cNvSpPr/>
          <p:nvPr/>
        </p:nvSpPr>
        <p:spPr>
          <a:xfrm>
            <a:off x="3924300" y="4724400"/>
            <a:ext cx="1008063" cy="6445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/>
              <a:t>רכז</a:t>
            </a:r>
            <a:endParaRPr lang="he-IL" dirty="0"/>
          </a:p>
          <a:p>
            <a:pPr algn="ctr">
              <a:defRPr/>
            </a:pPr>
            <a:r>
              <a:rPr lang="he-IL" dirty="0"/>
              <a:t>צוות</a:t>
            </a:r>
            <a:endParaRPr lang="en-US" dirty="0"/>
          </a:p>
        </p:txBody>
      </p:sp>
      <p:sp>
        <p:nvSpPr>
          <p:cNvPr id="15" name="משושה 14">
            <a:extLst/>
          </p:cNvPr>
          <p:cNvSpPr/>
          <p:nvPr/>
        </p:nvSpPr>
        <p:spPr>
          <a:xfrm rot="10800000" flipV="1">
            <a:off x="3708400" y="1916113"/>
            <a:ext cx="1133475" cy="592137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/>
              <a:t>מדריך</a:t>
            </a:r>
            <a:endParaRPr lang="en-US" dirty="0"/>
          </a:p>
        </p:txBody>
      </p:sp>
      <p:sp>
        <p:nvSpPr>
          <p:cNvPr id="16" name="אליפסה 15">
            <a:extLst/>
          </p:cNvPr>
          <p:cNvSpPr/>
          <p:nvPr/>
        </p:nvSpPr>
        <p:spPr>
          <a:xfrm>
            <a:off x="5508625" y="1989138"/>
            <a:ext cx="1439863" cy="57626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 smtClean="0"/>
              <a:t>משתתף</a:t>
            </a:r>
            <a:endParaRPr lang="en-US" dirty="0"/>
          </a:p>
        </p:txBody>
      </p:sp>
      <p:sp>
        <p:nvSpPr>
          <p:cNvPr id="17" name="אליפסה 16">
            <a:extLst/>
          </p:cNvPr>
          <p:cNvSpPr/>
          <p:nvPr/>
        </p:nvSpPr>
        <p:spPr>
          <a:xfrm>
            <a:off x="5511800" y="4500563"/>
            <a:ext cx="1428750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 smtClean="0"/>
              <a:t>משתתף</a:t>
            </a:r>
            <a:endParaRPr lang="en-US" dirty="0"/>
          </a:p>
        </p:txBody>
      </p:sp>
      <p:sp>
        <p:nvSpPr>
          <p:cNvPr id="18" name="אליפסה 17">
            <a:extLst/>
          </p:cNvPr>
          <p:cNvSpPr/>
          <p:nvPr/>
        </p:nvSpPr>
        <p:spPr>
          <a:xfrm>
            <a:off x="2089150" y="4581525"/>
            <a:ext cx="1330325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 smtClean="0"/>
              <a:t>משתתף</a:t>
            </a:r>
            <a:endParaRPr lang="en-US" dirty="0"/>
          </a:p>
        </p:txBody>
      </p:sp>
      <p:sp>
        <p:nvSpPr>
          <p:cNvPr id="19" name="אליפסה 18">
            <a:extLst/>
          </p:cNvPr>
          <p:cNvSpPr/>
          <p:nvPr/>
        </p:nvSpPr>
        <p:spPr>
          <a:xfrm>
            <a:off x="2089150" y="1936750"/>
            <a:ext cx="1330325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 smtClean="0"/>
              <a:t>משתתף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יצירתיות והנאה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לבוש יצירתי מעבר לחליפות......</a:t>
            </a:r>
          </a:p>
          <a:p>
            <a:r>
              <a:rPr lang="he-IL" dirty="0" smtClean="0"/>
              <a:t>ביטוי למנהגים......</a:t>
            </a:r>
            <a:r>
              <a:rPr lang="he-IL" dirty="0" err="1" smtClean="0"/>
              <a:t>אוכל,משקאות,תשורות,תפילות</a:t>
            </a:r>
            <a:endParaRPr lang="he-IL" dirty="0" smtClean="0"/>
          </a:p>
          <a:p>
            <a:r>
              <a:rPr lang="he-IL" dirty="0" smtClean="0"/>
              <a:t>בריתות ותכסיסים-משחק פתוח</a:t>
            </a:r>
          </a:p>
          <a:p>
            <a:r>
              <a:rPr lang="he-IL" dirty="0" smtClean="0"/>
              <a:t>מודיעין על יריבים מידור ודליפת מידע.</a:t>
            </a:r>
          </a:p>
          <a:p>
            <a:r>
              <a:rPr lang="he-IL" dirty="0" smtClean="0"/>
              <a:t>שימוש בתקשורת הצהרות לעולם, כלפי פנים, </a:t>
            </a:r>
            <a:r>
              <a:rPr lang="he-IL" dirty="0" err="1" smtClean="0"/>
              <a:t>פייק</a:t>
            </a:r>
            <a:r>
              <a:rPr lang="he-IL" dirty="0" smtClean="0"/>
              <a:t> ניוז......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1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3028950"/>
          </a:xfrm>
        </p:spPr>
      </p:pic>
      <p:pic>
        <p:nvPicPr>
          <p:cNvPr id="7" name="מציין מיקום תוכן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"/>
            <a:ext cx="5105401" cy="4599926"/>
          </a:xfr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2505653"/>
            <a:ext cx="4350327" cy="21336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8" y="4554726"/>
            <a:ext cx="4800601" cy="2219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29" y="4639253"/>
            <a:ext cx="435032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הסימולציה המדינית-ביטחונית - רקע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he-IL" dirty="0" err="1" smtClean="0"/>
              <a:t>במב"ל</a:t>
            </a:r>
            <a:r>
              <a:rPr lang="he-IL" dirty="0" smtClean="0"/>
              <a:t> קיימת מסורת סימולציות אנושיות (להבדיל מסימולציות ממוחשבות) ארוכת-שנים</a:t>
            </a:r>
          </a:p>
          <a:p>
            <a:pPr algn="just"/>
            <a:r>
              <a:rPr lang="he-IL" dirty="0" smtClean="0"/>
              <a:t>אירוע מרכזי בשנת הלימודים</a:t>
            </a:r>
          </a:p>
          <a:p>
            <a:pPr algn="just"/>
            <a:r>
              <a:rPr lang="he-IL" dirty="0" smtClean="0"/>
              <a:t>למידת בכירים</a:t>
            </a:r>
          </a:p>
          <a:p>
            <a:pPr algn="just"/>
            <a:r>
              <a:rPr lang="he-IL" dirty="0" smtClean="0"/>
              <a:t>חיבור בין ציר לימודי האסטרטגיה, הציר המדיני וציר ההגנה הלאומית, והכנה משמעותית לסיורי חו"ל</a:t>
            </a:r>
          </a:p>
          <a:p>
            <a:pPr algn="just"/>
            <a:r>
              <a:rPr lang="he-IL" dirty="0" smtClean="0"/>
              <a:t>שימוש במערכת מחשב תומכת – "</a:t>
            </a:r>
            <a:r>
              <a:rPr lang="he-IL" dirty="0" err="1" smtClean="0"/>
              <a:t>קברנט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1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הרכב הקבוצות וחדרי עבודה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129260"/>
              </p:ext>
            </p:extLst>
          </p:nvPr>
        </p:nvGraphicFramePr>
        <p:xfrm>
          <a:off x="0" y="1142999"/>
          <a:ext cx="7969250" cy="6192715"/>
        </p:xfrm>
        <a:graphic>
          <a:graphicData uri="http://schemas.openxmlformats.org/drawingml/2006/table">
            <a:tbl>
              <a:tblPr rtl="1"/>
              <a:tblGrid>
                <a:gridCol w="281926">
                  <a:extLst>
                    <a:ext uri="{9D8B030D-6E8A-4147-A177-3AD203B41FA5}">
                      <a16:colId xmlns:a16="http://schemas.microsoft.com/office/drawing/2014/main" val="1480252532"/>
                    </a:ext>
                  </a:extLst>
                </a:gridCol>
                <a:gridCol w="703079">
                  <a:extLst>
                    <a:ext uri="{9D8B030D-6E8A-4147-A177-3AD203B41FA5}">
                      <a16:colId xmlns:a16="http://schemas.microsoft.com/office/drawing/2014/main" val="392490879"/>
                    </a:ext>
                  </a:extLst>
                </a:gridCol>
                <a:gridCol w="802873">
                  <a:extLst>
                    <a:ext uri="{9D8B030D-6E8A-4147-A177-3AD203B41FA5}">
                      <a16:colId xmlns:a16="http://schemas.microsoft.com/office/drawing/2014/main" val="2031077084"/>
                    </a:ext>
                  </a:extLst>
                </a:gridCol>
                <a:gridCol w="880929">
                  <a:extLst>
                    <a:ext uri="{9D8B030D-6E8A-4147-A177-3AD203B41FA5}">
                      <a16:colId xmlns:a16="http://schemas.microsoft.com/office/drawing/2014/main" val="1050319950"/>
                    </a:ext>
                  </a:extLst>
                </a:gridCol>
                <a:gridCol w="817740">
                  <a:extLst>
                    <a:ext uri="{9D8B030D-6E8A-4147-A177-3AD203B41FA5}">
                      <a16:colId xmlns:a16="http://schemas.microsoft.com/office/drawing/2014/main" val="2333170867"/>
                    </a:ext>
                  </a:extLst>
                </a:gridCol>
                <a:gridCol w="970137">
                  <a:extLst>
                    <a:ext uri="{9D8B030D-6E8A-4147-A177-3AD203B41FA5}">
                      <a16:colId xmlns:a16="http://schemas.microsoft.com/office/drawing/2014/main" val="3257521571"/>
                    </a:ext>
                  </a:extLst>
                </a:gridCol>
                <a:gridCol w="892080">
                  <a:extLst>
                    <a:ext uri="{9D8B030D-6E8A-4147-A177-3AD203B41FA5}">
                      <a16:colId xmlns:a16="http://schemas.microsoft.com/office/drawing/2014/main" val="2430806316"/>
                    </a:ext>
                  </a:extLst>
                </a:gridCol>
                <a:gridCol w="936684">
                  <a:extLst>
                    <a:ext uri="{9D8B030D-6E8A-4147-A177-3AD203B41FA5}">
                      <a16:colId xmlns:a16="http://schemas.microsoft.com/office/drawing/2014/main" val="59122237"/>
                    </a:ext>
                  </a:extLst>
                </a:gridCol>
                <a:gridCol w="880929">
                  <a:extLst>
                    <a:ext uri="{9D8B030D-6E8A-4147-A177-3AD203B41FA5}">
                      <a16:colId xmlns:a16="http://schemas.microsoft.com/office/drawing/2014/main" val="545977436"/>
                    </a:ext>
                  </a:extLst>
                </a:gridCol>
                <a:gridCol w="802873">
                  <a:extLst>
                    <a:ext uri="{9D8B030D-6E8A-4147-A177-3AD203B41FA5}">
                      <a16:colId xmlns:a16="http://schemas.microsoft.com/office/drawing/2014/main" val="3278813467"/>
                    </a:ext>
                  </a:extLst>
                </a:gridCol>
              </a:tblGrid>
              <a:tr h="354412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מדינה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ישראל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ארה"ב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רש"פ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חמאס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מצרים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רוסיה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ירדן</a:t>
                      </a:r>
                      <a:endParaRPr lang="he-IL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890744"/>
                  </a:ext>
                </a:extLst>
              </a:tr>
              <a:tr h="602658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מוביל\ה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ענבל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טישלר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אופיר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אייל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מנור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רפלד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139466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שי חנונה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שפירא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מדנס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נתנס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רונן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גלעד בירן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ואך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891241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סמואל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גיא לוי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מירב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לוף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לבנה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הדס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788386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רחל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ארגוב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שי טייב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גימל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אלמקייס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צביקה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98362"/>
                  </a:ext>
                </a:extLst>
              </a:tr>
              <a:tr h="602658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איציק כהן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שפשק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חיים רבן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בן עזרא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דרור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קובי פאר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73789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חן אלמוג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מאיה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חדד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דגנית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274067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07810"/>
                  </a:ext>
                </a:extLst>
              </a:tr>
              <a:tr h="602658">
                <a:tc>
                  <a:txBody>
                    <a:bodyPr/>
                    <a:lstStyle/>
                    <a:p>
                      <a:pPr algn="ctr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SETH</a:t>
                      </a:r>
                    </a:p>
                    <a:p>
                      <a:pPr algn="ctr" rtl="1" fontAlgn="b"/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293100"/>
                  </a:ext>
                </a:extLst>
              </a:tr>
              <a:tr h="1195033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חדר</a:t>
                      </a:r>
                    </a:p>
                    <a:p>
                      <a:pPr algn="ctr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עבודה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כיתה 1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כיתה 2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כיתה 3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כיתה 4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חדר אירוח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ספרייה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חדר</a:t>
                      </a:r>
                      <a:r>
                        <a:rPr lang="he-I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מחשב מול מזכירות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539837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974535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642136"/>
                  </a:ext>
                </a:extLst>
              </a:tr>
              <a:tr h="354412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174532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4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מטרות הסימולציה המדינית-ביטחונית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e-IL" dirty="0" smtClean="0"/>
              <a:t>פיתוח חשיבה אסטרטגית וקבלת החלטות במצבי לחץ ומשבר</a:t>
            </a:r>
          </a:p>
          <a:p>
            <a:pPr algn="just"/>
            <a:r>
              <a:rPr lang="he-IL" dirty="0" smtClean="0"/>
              <a:t>תרגול מיומנויות משא ומתן, רטוריקה, תקשורת ועוד</a:t>
            </a:r>
          </a:p>
          <a:p>
            <a:pPr algn="just"/>
            <a:r>
              <a:rPr lang="he-IL" dirty="0" smtClean="0"/>
              <a:t>התנסות במשחק סימולציה במערכות מורכבות כמודל לניתוח מערכתי, תוך שימוש בגישת העיצוב במלואה, עד לגיבוש </a:t>
            </a:r>
            <a:r>
              <a:rPr lang="he-IL" dirty="0"/>
              <a:t>אסטרטגיה </a:t>
            </a:r>
            <a:r>
              <a:rPr lang="he-IL" dirty="0" smtClean="0"/>
              <a:t>ומערכה, </a:t>
            </a:r>
            <a:r>
              <a:rPr lang="he-IL" dirty="0"/>
              <a:t>באופן חוזר ונשנה</a:t>
            </a:r>
          </a:p>
          <a:p>
            <a:pPr algn="just"/>
            <a:r>
              <a:rPr lang="he-IL" dirty="0" smtClean="0"/>
              <a:t>לימוד מקיף של עולמות התוכן המדיניים – התמקדות בסכסוך הישראלי-פלסטיני</a:t>
            </a:r>
          </a:p>
          <a:p>
            <a:pPr algn="just"/>
            <a:r>
              <a:rPr lang="he-IL" dirty="0"/>
              <a:t>חשיפה משמעותית למעשה המדיני השלם ולזיקתו למעשה </a:t>
            </a:r>
            <a:r>
              <a:rPr lang="he-IL" dirty="0" smtClean="0"/>
              <a:t>הביטחוני</a:t>
            </a:r>
          </a:p>
          <a:p>
            <a:pPr algn="just"/>
            <a:r>
              <a:rPr lang="he-IL" dirty="0" smtClean="0"/>
              <a:t>הכרות מעמיקה עם שחקן חשוב אחד לפחות</a:t>
            </a:r>
          </a:p>
          <a:p>
            <a:pPr algn="just"/>
            <a:r>
              <a:rPr lang="he-IL" dirty="0" smtClean="0"/>
              <a:t>בחינת דרכי פעולה לתרחישים דמיוניים שיכולים להתרחש במציאות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9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/>
          <p:cNvSpPr>
            <a:spLocks noGrp="1"/>
          </p:cNvSpPr>
          <p:nvPr>
            <p:ph idx="1"/>
          </p:nvPr>
        </p:nvSpPr>
        <p:spPr>
          <a:xfrm>
            <a:off x="490396" y="1295400"/>
            <a:ext cx="8229600" cy="4525963"/>
          </a:xfrm>
        </p:spPr>
        <p:txBody>
          <a:bodyPr>
            <a:noAutofit/>
          </a:bodyPr>
          <a:lstStyle/>
          <a:p>
            <a:pPr algn="just" eaLnBrk="1" hangingPunct="1"/>
            <a:r>
              <a:rPr lang="he-IL" altLang="he-IL" sz="2400" dirty="0" smtClean="0"/>
              <a:t>סימולציה = הדמיה / "משחק מלחמה" מבוסס מציאות</a:t>
            </a:r>
          </a:p>
          <a:p>
            <a:pPr algn="just" eaLnBrk="1" hangingPunct="1"/>
            <a:r>
              <a:rPr lang="he-IL" altLang="he-IL" sz="2400" dirty="0" smtClean="0"/>
              <a:t>הסימולציה היא מודל שמאפשר בחינה ולמידה של מערכת מציאותית לאורך זמן. הסימולציה גם מאפשרת עשיית מניפולציות על המציאות, שאינן ניתנות לביצוע במציאות </a:t>
            </a:r>
            <a:r>
              <a:rPr lang="he-IL" altLang="he-IL" sz="2400" dirty="0" err="1" smtClean="0"/>
              <a:t>האמיתית</a:t>
            </a:r>
            <a:r>
              <a:rPr lang="he-IL" altLang="he-IL" sz="2400" dirty="0" smtClean="0"/>
              <a:t>.</a:t>
            </a:r>
          </a:p>
          <a:p>
            <a:pPr algn="just" eaLnBrk="1" hangingPunct="1"/>
            <a:r>
              <a:rPr lang="he-IL" altLang="he-IL" sz="2400" dirty="0" smtClean="0"/>
              <a:t>שימוש בכלים משחקיים, בשילוב עם </a:t>
            </a:r>
            <a:r>
              <a:rPr lang="he-IL" altLang="he-IL" sz="2400" b="1" dirty="0" smtClean="0"/>
              <a:t>נתוני אמת </a:t>
            </a:r>
            <a:r>
              <a:rPr lang="he-IL" altLang="he-IL" sz="2400" dirty="0" smtClean="0"/>
              <a:t>על יכולות, כוונות ומניעים של שחקנים מציאותיים, כדי ליצור סיטואציות של התנגשויות צבאית ואחרות בין כוחות יריבים.</a:t>
            </a:r>
          </a:p>
          <a:p>
            <a:pPr algn="just" eaLnBrk="1" hangingPunct="1"/>
            <a:r>
              <a:rPr lang="he-IL" altLang="he-IL" sz="2400" dirty="0" smtClean="0"/>
              <a:t>השחקנים בסימולציה מקבלים </a:t>
            </a:r>
            <a:r>
              <a:rPr lang="he-IL" altLang="he-IL" sz="2400" b="1" dirty="0" smtClean="0"/>
              <a:t>החלטות עצמאיות</a:t>
            </a:r>
            <a:r>
              <a:rPr lang="he-IL" altLang="he-IL" sz="2400" dirty="0" smtClean="0"/>
              <a:t>, שאינן בהכרח זהות לאלו שקיבלו/יקבלו השחקנים </a:t>
            </a:r>
            <a:r>
              <a:rPr lang="he-IL" altLang="he-IL" sz="2400" dirty="0" err="1" smtClean="0"/>
              <a:t>האמיתיים</a:t>
            </a:r>
            <a:r>
              <a:rPr lang="he-IL" altLang="he-IL" sz="2400" dirty="0" smtClean="0"/>
              <a:t>, אבל אמורות להיות </a:t>
            </a:r>
            <a:r>
              <a:rPr lang="he-IL" altLang="he-IL" sz="2400" b="1" dirty="0" smtClean="0"/>
              <a:t>ריאליסטיות</a:t>
            </a:r>
            <a:r>
              <a:rPr lang="he-IL" altLang="he-IL" sz="2400" dirty="0" smtClean="0"/>
              <a:t>.</a:t>
            </a:r>
          </a:p>
          <a:p>
            <a:pPr algn="just" eaLnBrk="1" hangingPunct="1"/>
            <a:r>
              <a:rPr lang="he-IL" altLang="he-IL" sz="2400" dirty="0" smtClean="0"/>
              <a:t>הסימולציה מאפשרת בחינת טבע האינטראקציות האנושיות ולמידה עצמית.</a:t>
            </a:r>
          </a:p>
          <a:p>
            <a:pPr algn="just" eaLnBrk="1" hangingPunct="1"/>
            <a:r>
              <a:rPr lang="he-IL" altLang="he-IL" sz="2400" dirty="0" smtClean="0"/>
              <a:t>בסימולציה יכולים להיות </a:t>
            </a:r>
            <a:r>
              <a:rPr lang="he-IL" altLang="he-IL" sz="2400" b="1" dirty="0" smtClean="0"/>
              <a:t>מנצחים ומפסידים</a:t>
            </a:r>
            <a:r>
              <a:rPr lang="he-IL" altLang="he-IL" sz="2400" dirty="0" smtClean="0"/>
              <a:t>. </a:t>
            </a:r>
            <a:endParaRPr lang="en-US" altLang="he-IL" sz="2400" dirty="0" smtClean="0"/>
          </a:p>
        </p:txBody>
      </p:sp>
      <p:sp>
        <p:nvSpPr>
          <p:cNvPr id="20483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50EAD5-4F62-422A-B523-E779DB5447E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6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en-US" dirty="0" smtClean="0">
                <a:latin typeface="Arial" pitchFamily="34" charset="0"/>
                <a:cs typeface="+mn-cs"/>
              </a:rPr>
              <a:t>סימולציה – מאפיינים מרכזיים</a:t>
            </a:r>
            <a:endParaRPr lang="en-US" altLang="en-US" dirty="0" smtClean="0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תכני טעינה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pPr algn="just"/>
            <a:r>
              <a:rPr lang="he-IL" b="1" dirty="0"/>
              <a:t>קורסים מכינים: </a:t>
            </a:r>
          </a:p>
          <a:p>
            <a:pPr lvl="1" algn="just"/>
            <a:r>
              <a:rPr lang="he-IL" dirty="0"/>
              <a:t>מושגי יסוד בביטחון הלאומי</a:t>
            </a:r>
          </a:p>
          <a:p>
            <a:pPr lvl="1" algn="just"/>
            <a:r>
              <a:rPr lang="he-IL" dirty="0"/>
              <a:t>התפתחות המחשבה הצבאית-האסטרטגית</a:t>
            </a:r>
          </a:p>
          <a:p>
            <a:pPr lvl="1" algn="just"/>
            <a:r>
              <a:rPr lang="he-IL" dirty="0"/>
              <a:t>חשיבה אסטרטגית</a:t>
            </a:r>
          </a:p>
          <a:p>
            <a:pPr lvl="1" algn="just"/>
            <a:r>
              <a:rPr lang="he-IL" dirty="0"/>
              <a:t>הגנה לאומית, המזרח התיכון</a:t>
            </a:r>
          </a:p>
          <a:p>
            <a:pPr lvl="1" algn="just"/>
            <a:r>
              <a:rPr lang="he-IL" dirty="0"/>
              <a:t>מדיניות חוץ</a:t>
            </a:r>
          </a:p>
          <a:p>
            <a:pPr algn="just"/>
            <a:r>
              <a:rPr lang="he-IL" b="1" dirty="0"/>
              <a:t>הכנות וסיורים </a:t>
            </a:r>
            <a:r>
              <a:rPr lang="he-IL" b="1" dirty="0" smtClean="0"/>
              <a:t>בדרום, </a:t>
            </a:r>
            <a:r>
              <a:rPr lang="he-IL" b="1" dirty="0" err="1" smtClean="0"/>
              <a:t>באיו"ש</a:t>
            </a:r>
            <a:r>
              <a:rPr lang="he-IL" b="1" dirty="0"/>
              <a:t>,</a:t>
            </a:r>
            <a:r>
              <a:rPr lang="he-IL" b="1" dirty="0" smtClean="0"/>
              <a:t> ירושלים, משרד החוץ וירדן.</a:t>
            </a:r>
          </a:p>
          <a:p>
            <a:pPr algn="just"/>
            <a:r>
              <a:rPr lang="he-IL" b="1" dirty="0" smtClean="0"/>
              <a:t> התנסות </a:t>
            </a:r>
            <a:r>
              <a:rPr lang="he-IL" b="1" dirty="0"/>
              <a:t>אסטרטגית הזירה </a:t>
            </a:r>
            <a:r>
              <a:rPr lang="he-IL" b="1" dirty="0" smtClean="0"/>
              <a:t>הצפונית</a:t>
            </a:r>
          </a:p>
          <a:p>
            <a:pPr algn="just"/>
            <a:r>
              <a:rPr lang="he-IL" b="1" dirty="0" smtClean="0"/>
              <a:t>פרדיגמות </a:t>
            </a:r>
            <a:r>
              <a:rPr lang="he-IL" b="1" dirty="0"/>
              <a:t>שונות לפתרון הסכסוך הישראלי-פלסטיני</a:t>
            </a:r>
            <a:r>
              <a:rPr lang="he-IL" dirty="0"/>
              <a:t>: </a:t>
            </a:r>
          </a:p>
          <a:p>
            <a:pPr lvl="1" algn="just"/>
            <a:r>
              <a:rPr lang="he-IL" dirty="0"/>
              <a:t>ד"ר שאול אריאלי, קיצור תולדות </a:t>
            </a:r>
            <a:r>
              <a:rPr lang="he-IL" dirty="0" smtClean="0"/>
              <a:t>הסכסוך.</a:t>
            </a:r>
          </a:p>
          <a:p>
            <a:pPr lvl="1" algn="just"/>
            <a:r>
              <a:rPr lang="he-IL" dirty="0" smtClean="0"/>
              <a:t>פרדיגמות </a:t>
            </a:r>
            <a:r>
              <a:rPr lang="he-IL" dirty="0"/>
              <a:t>שונות לפתרון הסכסוך הישראלי-פלסטיני - דוברים </a:t>
            </a:r>
            <a:r>
              <a:rPr lang="he-IL" dirty="0" smtClean="0"/>
              <a:t>ישראלים</a:t>
            </a:r>
          </a:p>
          <a:p>
            <a:pPr lvl="1" algn="just"/>
            <a:r>
              <a:rPr lang="he-IL" sz="2900" dirty="0" smtClean="0"/>
              <a:t>פרדיגמות </a:t>
            </a:r>
            <a:r>
              <a:rPr lang="he-IL" sz="2900" dirty="0"/>
              <a:t>שונות לפתרון הסכסוך הישראלי-פלסטיני - דוברים פלסטינים </a:t>
            </a:r>
            <a:r>
              <a:rPr lang="he-IL" sz="2900" dirty="0" smtClean="0"/>
              <a:t>ובינלאומיים.</a:t>
            </a:r>
            <a:endParaRPr lang="he-IL" sz="29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48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OTLSHAPE_M_e2f688a932a846e8a56ec8bf232837c5_Connector1"/>
          <p:cNvCxnSpPr/>
          <p:nvPr>
            <p:custDataLst>
              <p:tags r:id="rId2"/>
            </p:custDataLst>
          </p:nvPr>
        </p:nvCxnSpPr>
        <p:spPr>
          <a:xfrm>
            <a:off x="7764463" y="2638996"/>
            <a:ext cx="0" cy="442912"/>
          </a:xfrm>
          <a:prstGeom prst="line">
            <a:avLst/>
          </a:prstGeom>
          <a:ln w="4763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616f6ca4500944d0a6a308a142e3efe3_Connector1"/>
          <p:cNvCxnSpPr/>
          <p:nvPr>
            <p:custDataLst>
              <p:tags r:id="rId3"/>
            </p:custDataLst>
          </p:nvPr>
        </p:nvCxnSpPr>
        <p:spPr>
          <a:xfrm>
            <a:off x="7184708" y="1457325"/>
            <a:ext cx="0" cy="1590675"/>
          </a:xfrm>
          <a:prstGeom prst="line">
            <a:avLst/>
          </a:prstGeom>
          <a:ln w="4763" cap="flat" cmpd="sng" algn="ctr">
            <a:solidFill>
              <a:schemeClr val="accent5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OTLSHAPE_M_ffe002a4bc4d4c418528062a57961a74_Connector1"/>
          <p:cNvCxnSpPr/>
          <p:nvPr>
            <p:custDataLst>
              <p:tags r:id="rId4"/>
            </p:custDataLst>
          </p:nvPr>
        </p:nvCxnSpPr>
        <p:spPr>
          <a:xfrm flipH="1">
            <a:off x="6549317" y="858740"/>
            <a:ext cx="1588" cy="227488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OTLSHAPE_M_51bed3d5ee1242f2afda34d7e5257104_Connector2"/>
          <p:cNvCxnSpPr/>
          <p:nvPr>
            <p:custDataLst>
              <p:tags r:id="rId5"/>
            </p:custDataLst>
          </p:nvPr>
        </p:nvCxnSpPr>
        <p:spPr>
          <a:xfrm>
            <a:off x="5989638" y="2663825"/>
            <a:ext cx="0" cy="38417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51bed3d5ee1242f2afda34d7e5257104_Connector1"/>
          <p:cNvCxnSpPr/>
          <p:nvPr>
            <p:custDataLst>
              <p:tags r:id="rId6"/>
            </p:custDataLst>
          </p:nvPr>
        </p:nvCxnSpPr>
        <p:spPr>
          <a:xfrm flipH="1">
            <a:off x="5987025" y="1933935"/>
            <a:ext cx="13883" cy="76040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580fd0866df84c869d49b706fb0d9c36_Connector1"/>
          <p:cNvCxnSpPr/>
          <p:nvPr>
            <p:custDataLst>
              <p:tags r:id="rId7"/>
            </p:custDataLst>
          </p:nvPr>
        </p:nvCxnSpPr>
        <p:spPr>
          <a:xfrm>
            <a:off x="5254625" y="930275"/>
            <a:ext cx="1588" cy="211772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31ba01d2fa214bd88fb503bb94b3ce8f_Connector1"/>
          <p:cNvCxnSpPr/>
          <p:nvPr>
            <p:custDataLst>
              <p:tags r:id="rId8"/>
            </p:custDataLst>
          </p:nvPr>
        </p:nvCxnSpPr>
        <p:spPr>
          <a:xfrm>
            <a:off x="3693562" y="2108770"/>
            <a:ext cx="0" cy="895350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58b8d83a4b5949928f9f8dea1ccbd57f_Connector1"/>
          <p:cNvCxnSpPr/>
          <p:nvPr>
            <p:custDataLst>
              <p:tags r:id="rId9"/>
            </p:custDataLst>
          </p:nvPr>
        </p:nvCxnSpPr>
        <p:spPr>
          <a:xfrm>
            <a:off x="1600835" y="2605088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TLSHAPE_TB_00000000000000000000000000000000_LeftEndCaps"/>
          <p:cNvSpPr txBox="1"/>
          <p:nvPr>
            <p:custDataLst>
              <p:tags r:id="rId10"/>
            </p:custDataLst>
          </p:nvPr>
        </p:nvSpPr>
        <p:spPr>
          <a:xfrm>
            <a:off x="31942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 smtClean="0">
                <a:solidFill>
                  <a:srgbClr val="C0504D"/>
                </a:solidFill>
                <a:latin typeface="Calibri" panose="020F0502020204030204" pitchFamily="34" charset="0"/>
              </a:rPr>
              <a:t>2019</a:t>
            </a:r>
            <a:endParaRPr lang="en-US" b="1" spc="-38" dirty="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836487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 smtClean="0">
                <a:solidFill>
                  <a:srgbClr val="C0504D"/>
                </a:solidFill>
                <a:latin typeface="Calibri" panose="020F0502020204030204" pitchFamily="34" charset="0"/>
              </a:rPr>
              <a:t>2019</a:t>
            </a:r>
            <a:endParaRPr lang="en-US" b="1" spc="-38" dirty="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B_00000000000000000000000000000000_ScaleContainer"/>
          <p:cNvSpPr/>
          <p:nvPr>
            <p:custDataLst>
              <p:tags r:id="rId12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55000" cap="flat" cmpd="thickThin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TLSHAPE_TB_00000000000000000000000000000000_TodayMarkerText"/>
          <p:cNvSpPr txBox="1"/>
          <p:nvPr>
            <p:custDataLst>
              <p:tags r:id="rId13"/>
            </p:custDataLst>
          </p:nvPr>
        </p:nvSpPr>
        <p:spPr>
          <a:xfrm>
            <a:off x="1670050" y="3556000"/>
            <a:ext cx="368300" cy="18573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200" spc="-14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47" name="OTLSHAPE_TB_00000000000000000000000000000000_TimescaleInterval1"/>
          <p:cNvSpPr txBox="1"/>
          <p:nvPr>
            <p:custDataLst>
              <p:tags r:id="rId14"/>
            </p:custDataLst>
          </p:nvPr>
        </p:nvSpPr>
        <p:spPr>
          <a:xfrm>
            <a:off x="1222375" y="3136900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he-IL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ינואר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OTLSHAPE_TB_00000000000000000000000000000000_Separator1"/>
          <p:cNvCxnSpPr/>
          <p:nvPr>
            <p:custDataLst>
              <p:tags r:id="rId15"/>
            </p:custDataLst>
          </p:nvPr>
        </p:nvCxnSpPr>
        <p:spPr>
          <a:xfrm>
            <a:off x="4386263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TLSHAPE_M_58b8d83a4b5949928f9f8dea1ccbd57f_Title"/>
          <p:cNvSpPr txBox="1"/>
          <p:nvPr>
            <p:custDataLst>
              <p:tags r:id="rId16"/>
            </p:custDataLst>
          </p:nvPr>
        </p:nvSpPr>
        <p:spPr>
          <a:xfrm>
            <a:off x="1080135" y="1734980"/>
            <a:ext cx="10414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מפגש התנעה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M_58b8d83a4b5949928f9f8dea1ccbd57f_Date"/>
          <p:cNvSpPr txBox="1"/>
          <p:nvPr>
            <p:custDataLst>
              <p:tags r:id="rId17"/>
            </p:custDataLst>
          </p:nvPr>
        </p:nvSpPr>
        <p:spPr>
          <a:xfrm>
            <a:off x="1162050" y="2161285"/>
            <a:ext cx="793750" cy="2143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15.01.19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58b8d83a4b5949928f9f8dea1ccbd57f_Shape"/>
          <p:cNvSpPr/>
          <p:nvPr>
            <p:custDataLst>
              <p:tags r:id="rId18"/>
            </p:custDataLst>
          </p:nvPr>
        </p:nvSpPr>
        <p:spPr>
          <a:xfrm rot="16200000">
            <a:off x="1561465" y="2473896"/>
            <a:ext cx="165100" cy="165100"/>
          </a:xfrm>
          <a:prstGeom prst="flowChartMerge">
            <a:avLst/>
          </a:prstGeom>
          <a:solidFill>
            <a:srgbClr val="1AAA4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TLSHAPE_M_31ba01d2fa214bd88fb503bb94b3ce8f_Title"/>
          <p:cNvSpPr txBox="1"/>
          <p:nvPr>
            <p:custDataLst>
              <p:tags r:id="rId19"/>
            </p:custDataLst>
          </p:nvPr>
        </p:nvSpPr>
        <p:spPr>
          <a:xfrm>
            <a:off x="3007519" y="1289374"/>
            <a:ext cx="15462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סיור ירדן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M_31ba01d2fa214bd88fb503bb94b3ce8f_Date"/>
          <p:cNvSpPr txBox="1"/>
          <p:nvPr>
            <p:custDataLst>
              <p:tags r:id="rId20"/>
            </p:custDataLst>
          </p:nvPr>
        </p:nvSpPr>
        <p:spPr>
          <a:xfrm>
            <a:off x="3280887" y="1678856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12.01.19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M_31ba01d2fa214bd88fb503bb94b3ce8f_Shape"/>
          <p:cNvSpPr/>
          <p:nvPr>
            <p:custDataLst>
              <p:tags r:id="rId21"/>
            </p:custDataLst>
          </p:nvPr>
        </p:nvSpPr>
        <p:spPr>
          <a:xfrm rot="16200000">
            <a:off x="3628073" y="1996185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TLSHAPE_M_580fd0866df84c869d49b706fb0d9c36_Title"/>
          <p:cNvSpPr txBox="1"/>
          <p:nvPr>
            <p:custDataLst>
              <p:tags r:id="rId22"/>
            </p:custDataLst>
          </p:nvPr>
        </p:nvSpPr>
        <p:spPr>
          <a:xfrm>
            <a:off x="4541838" y="284163"/>
            <a:ext cx="1520825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אקט סימולציה ראשון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M_580fd0866df84c869d49b706fb0d9c36_Date"/>
          <p:cNvSpPr txBox="1"/>
          <p:nvPr>
            <p:custDataLst>
              <p:tags r:id="rId23"/>
            </p:custDataLst>
          </p:nvPr>
        </p:nvSpPr>
        <p:spPr>
          <a:xfrm>
            <a:off x="4954588" y="549503"/>
            <a:ext cx="6953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M_580fd0866df84c869d49b706fb0d9c36_Shape"/>
          <p:cNvSpPr/>
          <p:nvPr>
            <p:custDataLst>
              <p:tags r:id="rId24"/>
            </p:custDataLst>
          </p:nvPr>
        </p:nvSpPr>
        <p:spPr>
          <a:xfrm rot="16200000">
            <a:off x="5260536" y="764704"/>
            <a:ext cx="165100" cy="165100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TLSHAPE_M_51bed3d5ee1242f2afda34d7e5257104_Title"/>
          <p:cNvSpPr txBox="1"/>
          <p:nvPr>
            <p:custDataLst>
              <p:tags r:id="rId25"/>
            </p:custDataLst>
          </p:nvPr>
        </p:nvSpPr>
        <p:spPr>
          <a:xfrm>
            <a:off x="6227763" y="274638"/>
            <a:ext cx="15367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אקט סימולציה מרכזי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51bed3d5ee1242f2afda34d7e5257104_Date"/>
          <p:cNvSpPr txBox="1"/>
          <p:nvPr>
            <p:custDataLst>
              <p:tags r:id="rId26"/>
            </p:custDataLst>
          </p:nvPr>
        </p:nvSpPr>
        <p:spPr>
          <a:xfrm>
            <a:off x="5989638" y="565378"/>
            <a:ext cx="11017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24-25.02.19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M_51bed3d5ee1242f2afda34d7e5257104_Shape"/>
          <p:cNvSpPr/>
          <p:nvPr>
            <p:custDataLst>
              <p:tags r:id="rId27"/>
            </p:custDataLst>
          </p:nvPr>
        </p:nvSpPr>
        <p:spPr>
          <a:xfrm rot="16200000">
            <a:off x="5957208" y="1698821"/>
            <a:ext cx="171527" cy="146836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TLSHAPE_M_ffe002a4bc4d4c418528062a57961a74_Shape"/>
          <p:cNvSpPr/>
          <p:nvPr>
            <p:custDataLst>
              <p:tags r:id="rId28"/>
            </p:custDataLst>
          </p:nvPr>
        </p:nvSpPr>
        <p:spPr>
          <a:xfrm rot="16200000">
            <a:off x="6517265" y="737481"/>
            <a:ext cx="175278" cy="243937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TLSHAPE_M_616f6ca4500944d0a6a308a142e3efe3_Title"/>
          <p:cNvSpPr txBox="1"/>
          <p:nvPr>
            <p:custDataLst>
              <p:tags r:id="rId29"/>
            </p:custDataLst>
          </p:nvPr>
        </p:nvSpPr>
        <p:spPr>
          <a:xfrm>
            <a:off x="6742113" y="944563"/>
            <a:ext cx="11430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"הרמת מסך"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M_616f6ca4500944d0a6a308a142e3efe3_Date"/>
          <p:cNvSpPr txBox="1"/>
          <p:nvPr>
            <p:custDataLst>
              <p:tags r:id="rId30"/>
            </p:custDataLst>
          </p:nvPr>
        </p:nvSpPr>
        <p:spPr>
          <a:xfrm>
            <a:off x="6615113" y="1225550"/>
            <a:ext cx="998537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26.02.19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616f6ca4500944d0a6a308a142e3efe3_Shape"/>
          <p:cNvSpPr/>
          <p:nvPr>
            <p:custDataLst>
              <p:tags r:id="rId31"/>
            </p:custDataLst>
          </p:nvPr>
        </p:nvSpPr>
        <p:spPr>
          <a:xfrm rot="16200000">
            <a:off x="7131208" y="1470894"/>
            <a:ext cx="165100" cy="165100"/>
          </a:xfrm>
          <a:prstGeom prst="flowChartMerge">
            <a:avLst/>
          </a:prstGeom>
          <a:solidFill>
            <a:schemeClr val="accent5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TLSHAPE_M_e2f688a932a846e8a56ec8bf232837c5_Title"/>
          <p:cNvSpPr txBox="1"/>
          <p:nvPr>
            <p:custDataLst>
              <p:tags r:id="rId32"/>
            </p:custDataLst>
          </p:nvPr>
        </p:nvSpPr>
        <p:spPr>
          <a:xfrm>
            <a:off x="6742113" y="2187575"/>
            <a:ext cx="17399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ערב </a:t>
            </a:r>
            <a:r>
              <a:rPr lang="he-IL" sz="1400" b="1" spc="-24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מב"ל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 בנות זוג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M_e2f688a932a846e8a56ec8bf232837c5_Date"/>
          <p:cNvSpPr txBox="1"/>
          <p:nvPr>
            <p:custDataLst>
              <p:tags r:id="rId33"/>
            </p:custDataLst>
          </p:nvPr>
        </p:nvSpPr>
        <p:spPr>
          <a:xfrm>
            <a:off x="7199313" y="2433638"/>
            <a:ext cx="1017587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26.02.19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e2f688a932a846e8a56ec8bf232837c5_Shape"/>
          <p:cNvSpPr/>
          <p:nvPr>
            <p:custDataLst>
              <p:tags r:id="rId34"/>
            </p:custDataLst>
          </p:nvPr>
        </p:nvSpPr>
        <p:spPr>
          <a:xfrm rot="16200000">
            <a:off x="7736062" y="2620344"/>
            <a:ext cx="165100" cy="165100"/>
          </a:xfrm>
          <a:prstGeom prst="flowChartMerge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0" name="דיאגרמה 412"/>
          <p:cNvGraphicFramePr/>
          <p:nvPr>
            <p:extLst>
              <p:ext uri="{D42A27DB-BD31-4B8C-83A1-F6EECF244321}">
                <p14:modId xmlns:p14="http://schemas.microsoft.com/office/powerpoint/2010/main" val="2312563220"/>
              </p:ext>
            </p:extLst>
          </p:nvPr>
        </p:nvGraphicFramePr>
        <p:xfrm>
          <a:off x="-472280" y="3610944"/>
          <a:ext cx="9508775" cy="36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11" name="Rounded Rectangle 110"/>
          <p:cNvSpPr/>
          <p:nvPr/>
        </p:nvSpPr>
        <p:spPr>
          <a:xfrm>
            <a:off x="6881813" y="5167313"/>
            <a:ext cx="21097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1600" b="1" u="sng" dirty="0"/>
              <a:t>שלב </a:t>
            </a:r>
            <a:r>
              <a:rPr lang="he-IL" sz="1600" b="1" u="sng" dirty="0" smtClean="0"/>
              <a:t>רפלקציה וסיכום</a:t>
            </a:r>
            <a:endParaRPr lang="he-IL" sz="1600" b="1" u="sng" dirty="0"/>
          </a:p>
          <a:p>
            <a:pPr algn="ctr">
              <a:defRPr/>
            </a:pPr>
            <a:r>
              <a:rPr lang="he-IL" sz="1600" dirty="0"/>
              <a:t>מה למדנו?</a:t>
            </a:r>
          </a:p>
        </p:txBody>
      </p:sp>
      <p:sp>
        <p:nvSpPr>
          <p:cNvPr id="112" name="חץ ימינה מחורץ 87"/>
          <p:cNvSpPr/>
          <p:nvPr/>
        </p:nvSpPr>
        <p:spPr>
          <a:xfrm>
            <a:off x="0" y="5876925"/>
            <a:ext cx="8702675" cy="782638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he-IL" sz="2800" b="1" dirty="0"/>
              <a:t>תוצרים</a:t>
            </a:r>
            <a:endParaRPr lang="en-US" sz="2800" b="1" dirty="0"/>
          </a:p>
        </p:txBody>
      </p:sp>
      <p:sp>
        <p:nvSpPr>
          <p:cNvPr id="14393" name="TextBox 112"/>
          <p:cNvSpPr txBox="1">
            <a:spLocks noChangeArrowheads="1"/>
          </p:cNvSpPr>
          <p:nvPr/>
        </p:nvSpPr>
        <p:spPr bwMode="auto">
          <a:xfrm>
            <a:off x="1835150" y="6092825"/>
            <a:ext cx="2160588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he-IL"/>
              <a:t>מערכת מתהווה, היסט</a:t>
            </a:r>
            <a:endParaRPr lang="en-US" altLang="he-IL"/>
          </a:p>
        </p:txBody>
      </p:sp>
      <p:sp>
        <p:nvSpPr>
          <p:cNvPr id="114" name="TextBox 113"/>
          <p:cNvSpPr txBox="1"/>
          <p:nvPr/>
        </p:nvSpPr>
        <p:spPr>
          <a:xfrm>
            <a:off x="3964754" y="6092825"/>
            <a:ext cx="2842446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dirty="0" smtClean="0"/>
              <a:t>היסט, </a:t>
            </a:r>
            <a:r>
              <a:rPr lang="he-IL" dirty="0"/>
              <a:t>אסטרטגיה ומערכה </a:t>
            </a:r>
            <a:r>
              <a:rPr lang="en-US" dirty="0"/>
              <a:t>X</a:t>
            </a:r>
            <a:r>
              <a:rPr lang="he-IL" dirty="0"/>
              <a:t>2 </a:t>
            </a:r>
            <a:endParaRPr lang="en-US" dirty="0"/>
          </a:p>
        </p:txBody>
      </p:sp>
      <p:sp>
        <p:nvSpPr>
          <p:cNvPr id="116" name="Right Arrow 115"/>
          <p:cNvSpPr/>
          <p:nvPr/>
        </p:nvSpPr>
        <p:spPr>
          <a:xfrm>
            <a:off x="1331913" y="6092825"/>
            <a:ext cx="4540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TLSHAPE_TB_00000000000000000000000000000000_TimescaleInterval1"/>
          <p:cNvSpPr txBox="1"/>
          <p:nvPr>
            <p:custDataLst>
              <p:tags r:id="rId35"/>
            </p:custDataLst>
          </p:nvPr>
        </p:nvSpPr>
        <p:spPr>
          <a:xfrm>
            <a:off x="4025476" y="3159361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he-IL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פברואר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OTLSHAPE_M_58b8d83a4b5949928f9f8dea1ccbd57f_Connector1"/>
          <p:cNvCxnSpPr/>
          <p:nvPr>
            <p:custDataLst>
              <p:tags r:id="rId36"/>
            </p:custDataLst>
          </p:nvPr>
        </p:nvCxnSpPr>
        <p:spPr>
          <a:xfrm>
            <a:off x="3048000" y="2549472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M_58b8d83a4b5949928f9f8dea1ccbd57f_Date"/>
          <p:cNvSpPr txBox="1"/>
          <p:nvPr>
            <p:custDataLst>
              <p:tags r:id="rId37"/>
            </p:custDataLst>
          </p:nvPr>
        </p:nvSpPr>
        <p:spPr>
          <a:xfrm>
            <a:off x="2475949" y="2189162"/>
            <a:ext cx="793750" cy="2143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17.01.19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58b8d83a4b5949928f9f8dea1ccbd57f_Title"/>
          <p:cNvSpPr txBox="1"/>
          <p:nvPr>
            <p:custDataLst>
              <p:tags r:id="rId38"/>
            </p:custDataLst>
          </p:nvPr>
        </p:nvSpPr>
        <p:spPr>
          <a:xfrm>
            <a:off x="2278858" y="1749840"/>
            <a:ext cx="10414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קבלת תרחיש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81" name="OTLSHAPE_M_31ba01d2fa214bd88fb503bb94b3ce8f_Connector1"/>
          <p:cNvCxnSpPr/>
          <p:nvPr>
            <p:custDataLst>
              <p:tags r:id="rId39"/>
            </p:custDataLst>
          </p:nvPr>
        </p:nvCxnSpPr>
        <p:spPr>
          <a:xfrm flipH="1">
            <a:off x="4343400" y="1073703"/>
            <a:ext cx="21257" cy="2079071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M_31ba01d2fa214bd88fb503bb94b3ce8f_Shape"/>
          <p:cNvSpPr/>
          <p:nvPr>
            <p:custDataLst>
              <p:tags r:id="rId40"/>
            </p:custDataLst>
          </p:nvPr>
        </p:nvSpPr>
        <p:spPr>
          <a:xfrm rot="16200000">
            <a:off x="4282107" y="908603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TLSHAPE_M_31ba01d2fa214bd88fb503bb94b3ce8f_Title"/>
          <p:cNvSpPr txBox="1"/>
          <p:nvPr>
            <p:custDataLst>
              <p:tags r:id="rId41"/>
            </p:custDataLst>
          </p:nvPr>
        </p:nvSpPr>
        <p:spPr>
          <a:xfrm>
            <a:off x="3068638" y="452136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הצגת 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אסטרטגיה ומערכה 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M_31ba01d2fa214bd88fb503bb94b3ce8f_Date"/>
          <p:cNvSpPr txBox="1"/>
          <p:nvPr>
            <p:custDataLst>
              <p:tags r:id="rId42"/>
            </p:custDataLst>
          </p:nvPr>
        </p:nvSpPr>
        <p:spPr>
          <a:xfrm>
            <a:off x="3431826" y="884123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19.01.19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M_616f6ca4500944d0a6a308a142e3efe3_Date"/>
          <p:cNvSpPr txBox="1"/>
          <p:nvPr>
            <p:custDataLst>
              <p:tags r:id="rId43"/>
            </p:custDataLst>
          </p:nvPr>
        </p:nvSpPr>
        <p:spPr>
          <a:xfrm>
            <a:off x="5343086" y="1481663"/>
            <a:ext cx="998537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21.02.19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M_31ba01d2fa214bd88fb503bb94b3ce8f_Title"/>
          <p:cNvSpPr txBox="1"/>
          <p:nvPr>
            <p:custDataLst>
              <p:tags r:id="rId44"/>
            </p:custDataLst>
          </p:nvPr>
        </p:nvSpPr>
        <p:spPr>
          <a:xfrm>
            <a:off x="5151262" y="1039909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הצגת 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מערכה מעודכנת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7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הסימולציה המדינית-ביטחונית מ"ו 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זמן עבודה קבוצות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390333"/>
              </p:ext>
            </p:extLst>
          </p:nvPr>
        </p:nvGraphicFramePr>
        <p:xfrm>
          <a:off x="842552" y="1447801"/>
          <a:ext cx="7347859" cy="47243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תאריך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תוכן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הערות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15.01.19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תדריך מובילים וחשיפת קבוצות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72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10.01.19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טעינה,</a:t>
                      </a:r>
                      <a:r>
                        <a:rPr lang="he-IL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תקשורת , פלסטינים , רוסיה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40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</a:t>
                      </a:r>
                      <a:r>
                        <a:rPr lang="he-IL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מלא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80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12.02.19</a:t>
                      </a:r>
                    </a:p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13.12.19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ירדן</a:t>
                      </a:r>
                    </a:p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</a:t>
                      </a:r>
                      <a:r>
                        <a:rPr lang="he-IL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עבודה מלא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 קורס עד 1415 </a:t>
                      </a:r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הערכות יום למידה עצמי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6475270"/>
                  </a:ext>
                </a:extLst>
              </a:tr>
              <a:tr h="493940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מלא </a:t>
                      </a:r>
                    </a:p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חצי</a:t>
                      </a:r>
                      <a:r>
                        <a:rPr lang="he-IL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שעה דגשים לסימולציה תדריך מליאה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הצגת מערכת </a:t>
                      </a:r>
                      <a:r>
                        <a:rPr lang="he-IL" sz="11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קברנט</a:t>
                      </a:r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ודגשים למשחק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34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הרצאת מח"א  יום מלא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</a:t>
                      </a:r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אסטרטגיה ו</a:t>
                      </a:r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מערכה ראשוני לאלוף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תחילת הסימולציה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חצי יום תרגול והמשך דיוק האסטרטגיה והמערכה</a:t>
                      </a:r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</a:t>
                      </a:r>
                      <a:r>
                        <a:rPr lang="he-IL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הערכות –יום עבודה מלא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הצגת מערכה מעודכנת למדריך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24-26.02.19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הסימולציה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480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26.02.19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הרמת מסך</a:t>
                      </a:r>
                    </a:p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 </a:t>
                      </a:r>
                      <a:r>
                        <a:rPr lang="he-IL" sz="11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עם בנות זוג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הרמת מסך וסיכום הסימולציה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356350"/>
            <a:ext cx="822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שורה תחתונה- 5 ימי עבודה ברוטו עד ה-20.02 ועוד יום וחצי עד תחילת הסימולציה.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9011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cs typeface="+mn-cs"/>
              </a:rPr>
              <a:t>השחקנים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9</a:t>
            </a:fld>
            <a:endParaRPr lang="he-IL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354330"/>
              </p:ext>
            </p:extLst>
          </p:nvPr>
        </p:nvGraphicFramePr>
        <p:xfrm>
          <a:off x="457200" y="1600200"/>
          <a:ext cx="8229600" cy="499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חניכים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מנהלת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ישראל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he-IL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האיחוד האירופי ומדינות בולטות</a:t>
                      </a:r>
                      <a:r>
                        <a:rPr lang="he-IL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בו (צרפת, גרמניה, בריטניה)</a:t>
                      </a:r>
                      <a:endParaRPr lang="he-I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הרשות</a:t>
                      </a:r>
                      <a:r>
                        <a:rPr lang="he-IL" sz="2800" baseline="0" dirty="0" smtClean="0"/>
                        <a:t> הפלסטינית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האו"ם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חמאס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ירדן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ארצות הברית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תורכיה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רוסיה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e-IL" sz="2800" dirty="0" smtClean="0"/>
                        <a:t>איראן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מצרים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מפרציות</a:t>
                      </a:r>
                      <a:r>
                        <a:rPr lang="he-IL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אחרות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סעודיה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e-IL" sz="2800" dirty="0" smtClean="0"/>
                        <a:t>תקשורת ואופוזיציה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kuMDU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3LTAyLTEzVDIzOjU5OjU5Ljk5OVoiLCJFbmREYXRlIjoiMjAxNy0wMy0yMVQyMzo1OTo1OS45OTlaIiwiRm9ybWF0IjoiTU1NIiwiVHlwZSI6MiwiQXV0b0RhdGVSYW5nZSI6dHJ1ZSwiV29ya2luZ0RheXMiOjMxLCJUb2RheU1hcmtlclRleHQiOiJUb2RheSIsIkF1dG9TY2FsZVR5cGUiOnRydWV9LCJNaWxlc3RvbmVzIjpbeyIkaWQiOiIxMjMiLCJEYXRlIjoiMjAxNy0wMi0xM1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I2LCJHIjoxNzAsIkIiOjY2fX0sIkxpbmVXZWlnaHQiOjEuMCwiTGluZVR5cGUiOjAsIlBhcmVudFN0eWxlIjp7IiRyZWYiOiI1NSJ9fSwiSXNCZWxvd1RpbWViYW5kIjpmYWxzZSwiSGlkZURhdGUiOmZhbHNlLCJTaGFwZVNpemUiOjEsIlNwYWNpbmciOjEuMCwiUGFkZGluZyI6eyIkcmVmIjoiNTgifSwiU2hhcGVTdHlsZSI6eyIkaWQiOiIxMjgiLCJNYXJnaW4iOnsiJHJlZiI6IjYwIn0sIlBhZGRpbmciOnsiJHJlZiI6IjYxIn0sIkJhY2tncm91bmQiOnsiJGlkIjoiMTI5IiwiQ29sb3IiOnsiJGlkIjoiMTMwIiwiQSI6MjU1LCJSIjoyNiwiRyI6MTcwLCJCIjo2Nn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OGI4ZDgzYS00YjU5LTQ5OTItOGY5Zi04ZGVhMWNjYmQ1N2YiLCJJbXBvcnRJZCI6bnVsbCwiVGl0bGUiOiLXntek15LXqSDXlNeq16DXoteUIiwiTm90ZSI6bnVsbCwiSHlwZXJsaW5rIjpudWxsLCJJc0NoYW5nZWQiOmZhbHNlLCJJc05ldyI6ZmFsc2V9LHsiJGlkIjoiMTM4IiwiRGF0ZSI6IjIwMTctMDMtMDFUMjM6NTk6NTkuOTk5WiIsIlN0eWxlIjp7IiRpZCI6IjEzOSIsIlNoYXBlIjoyLCJDb25uZWN0b3JNYXJnaW4iOnsiJHJlZiI6IjU0In0sIkNvbm5lY3RvclN0eWxlIjp7IiRpZCI6IjE0MCIsIkxpbmVDb2xvciI6eyIkaWQiOiIxNDEiLCIkdHlwZSI6Ik5MUkUuQ29tbW9uLkRvbS5Tb2xpZENvbG9yQnJ1c2gsIE5MUkUuQ29tbW9uIiwiQ29sb3IiOnsiJGlkIjoiMTQyIiwiQSI6MTI3LCJSIjo0NSwiRyI6MTYyLCJCIjoxOTF9fSwiTGluZVdlaWdodCI6MS4wLCJMaW5lVHlwZSI6MCwiUGFyZW50U3R5bGUiOnsiJHJlZiI6IjU1In19LCJJc0JlbG93VGltZWJhbmQiOmZhbHNlLCJIaWRlRGF0ZSI6ZmFsc2UsIlNoYXBlU2l6ZSI6MSwiU3BhY2luZyI6MS4wLCJQYWRkaW5nIjp7IiRyZWYiOiI1OCJ9LCJTaGFwZVN0eWxlIjp7IiRpZCI6IjE0MyIsIk1hcmdpbiI6eyIkcmVmIjoiNjAifSwiUGFkZGluZyI6eyIkcmVmIjoiNjEifSwiQmFja2dyb3VuZCI6eyIkaWQiOiIxNDQiLCJDb2xvciI6eyIkaWQiOiIxNDUiLCJBIjoyNTUsIlIiOjQ1LCJHIjoxNjIsIkIiOjE5M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TYwNjc5MDA2Njk0Mjc1NjUsIklzQ3VzdG9tIjp0cnVlfSwiSWQiOiIzMWJhMDFkMi1mYTIxLTRiZDgtOGZiNS0wM2JiOTRiM2NlOGYiLCJJbXBvcnRJZCI6bnVsbCwiVGl0bGUiOiLXlNem15LXqiDXqteV16bXqNeZ150g15Un16fXkdeo16DXmCIsIk5vdGUiOm51bGwsIkh5cGVybGluayI6bnVsbCwiSXNDaGFuZ2VkIjpmYWxzZSwiSXNOZXciOmZhbHNlfSx7IiRpZCI6IjE1MyIsIkRhdGUiOiIyMDE3LTAzLTA3VDIzOjU5OjU5Ljk5OVoiLCJTdHlsZSI6eyIkaWQiOiIxNTQiLCJTaGFwZSI6MiwiQ29ubmVjdG9yTWFyZ2luIjp7IiRyZWYiOiI1NCJ9LCJDb25uZWN0b3JTdHlsZSI6eyIkaWQiOiIxNTUiLCJMaW5lQ29sb3IiOnsiJGlkIjoiMTU2IiwiJHR5cGUiOiJOTFJFLkNvbW1vbi5Eb20uU29saWRDb2xvckJydXNoLCBOTFJFLkNvbW1vbiIsIkNvbG9yIjp7IiRpZCI6IjE1NyIsIkEiOjEyNywiUiI6MjE4LCJHIjozMSwiQiI6NDB9fSwiTGluZVdlaWdodCI6MS4wLCJMaW5lVHlwZSI6MCwiUGFyZW50U3R5bGUiOnsiJHJlZiI6IjU1In19LCJJc0JlbG93VGltZWJhbmQiOmZhbHNlLCJIaWRlRGF0ZSI6ZmFsc2UsIlNoYXBlU2l6ZSI6MSwiU3BhY2luZyI6MS4wLCJQYWRkaW5nIjp7IiRyZWYiOiI1OCJ9LCJTaGFwZVN0eWxlIjp7IiRpZCI6IjE1OCIsIk1hcmdpbiI6eyIkcmVmIjoiNjAifSwiUGFkZGluZyI6eyIkcmVmIjoiNjEifSwiQmFja2dyb3VuZCI6eyIkaWQiOiIxNTkiLCJDb2xvciI6eyIkaWQiOiIxNjAiLCJBIjoyNTUsIlIiOjIxOCwiRyI6MzEsIkIiOjQw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zNjMxNTUwOTg0MzIzNzYwMywiSXNDdXN0b20iOnRydWV9LCJJZCI6IjU4MGZkMDg2LTZkZjgtNGM4Ni05ZDQ5LWI3MDZmYjBkOWMzNiIsIkltcG9ydElkIjpudWxsLCJUaXRsZSI6IteQ16fXmCDXodeZ157Xldec16bXmdeUIDEiLCJOb3RlIjpudWxsLCJIeXBlcmxpbmsiOm51bGwsIklzQ2hhbmdlZCI6ZmFsc2UsIklzTmV3IjpmYWxzZX0seyIkaWQiOiIxNjgiLCJEYXRlIjoiMjAxNy0wMy0xNFQyMzo1OTo1OS45OTlaIiwiU3R5bGUiOnsiJGlkIjoiMTY5IiwiU2hhcGUiOjIsIkNvbm5lY3Rvck1hcmdpbiI6eyIkcmVmIjoiNTQifSwiQ29ubmVjdG9yU3R5bGUiOnsiJGlkIjoiMTcwIiwiTGluZUNvbG9yIjp7IiRpZCI6IjE3MSIsIiR0eXBlIjoiTkxSRS5Db21tb24uRG9tLlNvbGlkQ29sb3JCcnVzaCwgTkxSRS5Db21tb24iLCJDb2xvciI6eyIkaWQiOiIxNzIiLCJBIjoxMjcsIlIiOjIxOCwiRyI6MzEsIkIiOjQw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yMTgsIkciOjMxLCJCIjo0MH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c5IiwiTGluZUNvbG9yIjpudWxsLCJMaW5lV2VpZ2h0IjowLjAsIkxpbmVUeXBlIjowLCJQYXJlbnRTdHlsZSI6bnVsbH0sIlBhcmVudFN0eWxlIjp7IiRyZWYiOiI2NSJ9fSwiRGF0ZVN0eWxlIjp7IiRpZCI6IjE4MCIsIkZvbnRTZXR0aW5ncyI6eyIkaWQiOiIxO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MWJlZDNkNS1lZTEyLTQyZjItYWZkYS0zNGQ3ZTUyNTcxMDQiLCJJbXBvcnRJZCI6bnVsbCwiVGl0bGUiOiLXkNen15gg16HXmdee15XXnNem15nXlCDXnteo15vXlteZIiwiTm90ZSI6bnVsbCwiSHlwZXJsaW5rIjpudWxsLCJJc0NoYW5nZWQiOmZhbHNlLCJJc05ldyI6ZmFsc2V9LHsiJGlkIjoiMTgzIiwiRGF0ZSI6IjIwMTctMDMtMTV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yMTgsIkciOjMxLCJCIjo0MH19LCJMaW5lV2VpZ2h0IjoxLjAsIkxpbmVUeXBlIjowLCJQYXJlbnRTdHlsZSI6eyIkcmVmIjoiNTUifX0sIklzQmVsb3dUaW1lYmFuZCI6ZmFsc2UsIkhpZGVEYXRlIjpmYWxzZSwiU2hhcGVTaXplIjoxLCJTcGFjaW5nIjoxLjAsIlBhZGRpbmciOnsiJHJlZiI6IjU4In0sIlNoYXBlU3R5bGUiOnsiJGlkIjoiMTg4IiwiTWFyZ2luIjp7IiRyZWYiOiI2MCJ9LCJQYWRkaW5nIjp7IiRyZWYiOiI2MSJ9LCJCYWNrZ3JvdW5kIjp7IiRpZCI6IjE4OSIsIkNvbG9yIjp7IiRpZCI6IjE5MCIsIkEiOjI1NSwiUiI6MjE4LCJHIjozMSwiQiI6NDB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mZlMDAyYTQtYmM0ZC00YzQxLTg1MjgtMDYyYTU3OTYxYTc0IiwiSW1wb3J0SWQiOm51bGwsIlRpdGxlIjoi15DXp9eYINeh15nXnteV15zXpteZ15Qg157XqNeb15bXmSIsIk5vdGUiOm51bGwsIkh5cGVybGluayI6bnVsbCwiSXNDaGFuZ2VkIjpmYWxzZSwiSXNOZXciOmZhbHNlfSx7IiRpZCI6IjE5OCIsIkRhdGUiOiIyMDE3LTAzLTE2VDIzOjU5OjU5Ljk5OVoiLCJTdHlsZSI6eyIkaWQiOiIxOTkiLCJTaGFwZSI6MiwiQ29ubmVjdG9yTWFyZ2luIjp7IiRyZWYiOiI1NCJ9LCJDb25uZWN0b3JTdHlsZSI6eyIkaWQiOiIyMDAiLCJMaW5lQ29sb3IiOnsiJGlkIjoiMjAxIiwiJHR5cGUiOiJOTFJFLkNvbW1vbi5Eb20uU29saWRDb2xvckJydXNoLCBOTFJFLkNvbW1vbiIsIkNvbG9yIjp7IiRpZCI6IjIwMiIsIkEiOjEyNywiUiI6NzEsIkciOjc1LCJCIjoxMjB9fSwiTGluZVdlaWdodCI6MS4wLCJMaW5lVHlwZSI6MCwiUGFyZW50U3R5bGUiOnsiJHJlZiI6IjU1In19LCJJc0JlbG93VGltZWJhbmQiOmZhbHNlLCJIaWRlRGF0ZSI6ZmFsc2UsIlNoYXBlU2l6ZSI6MSwiU3BhY2luZyI6MS4wLCJQYWRkaW5nIjp7IiRyZWYiOiI1OCJ9LCJTaGFwZVN0eWxlIjp7IiRpZCI6IjIwMyIsIk1hcmdpbiI6eyIkcmVmIjoiNjAifSwiUGFkZGluZyI6eyIkcmVmIjoiNjEifSwiQmFja2dyb3VuZCI6eyIkaWQiOiIyMDQiLCJDb2xvciI6eyIkaWQiOiIyMDUiLCJBIjoyNTUsIlIiOjcxLCJHIjo3NSwiQiI6MTIw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YxNmY2Y2E0LTUwMDktNDRkMC1hNmEzLTA4YTE0MmUzZWZlMyIsIkltcG9ydElkIjpudWxsLCJUaXRsZSI6Ilwi15TXqNee16og157XodeaXCIiLCJOb3RlIjpudWxsLCJIeXBlcmxpbmsiOm51bGwsIklzQ2hhbmdlZCI6ZmFsc2UsIklzTmV3IjpmYWxzZX0seyIkaWQiOiIyMTMiLCJEYXRlIjoiMjAxNy0wMy0yMVQyMzo1OTo1OS45OTlaIiwiU3R5bGUiOnsiJGlkIjoiMjE0IiwiU2hhcGUiOjIsIkNvbm5lY3Rvck1hcmdpbiI6eyIkcmVmIjoiNTQifSwiQ29ubmVjdG9yU3R5bGUiOnsiJGlkIjoiMjE1IiwiTGluZUNvbG9yIjp7IiRpZCI6IjIxNiIsIiR0eXBlIjoiTkxSRS5Db21tb24uRG9tLlNvbGlkQ29sb3JCcnVzaCwgTkxSRS5Db21tb24iLCJDb2xvciI6eyIkaWQiOiIyMTciLCJBIjoxMjcsIlIiOjEyNSwiRyI6NjAsIkIiOjc0fX0sIkxpbmVXZWlnaHQiOjEuMCwiTGluZVR5cGUiOjAsIlBhcmVudFN0eWxlIjp7IiRyZWYiOiI1NSJ9fSwiSXNCZWxvd1RpbWViYW5kIjpmYWxzZSwiSGlkZURhdGUiOmZhbHNlLCJTaGFwZVNpemUiOjEsIlNwYWNpbmciOjEuMCwiUGFkZGluZyI6eyIkcmVmIjoiNTgifSwiU2hhcGVTdHlsZSI6eyIkaWQiOiIyMTgiLCJNYXJnaW4iOnsiJHJlZiI6IjYwIn0sIlBhZGRpbmciOnsiJHJlZiI6IjYxIn0sIkJhY2tncm91bmQiOnsiJGlkIjoiMjE5IiwiQ29sb3IiOnsiJGlkIjoiMjIwIiwiQSI6MjU1LCJSIjoxMjUsIkciOjYwLCJCIjo3NH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lMmY2ODhhOS0zMmE4LTQ2ZTgtYTU2ZS1jOGJmMjMyODM3YzUiLCJJbXBvcnRJZCI6bnVsbCwiVGl0bGUiOiLXqNek15zXp9em15nXlCDXldeU16bXkteqINeq15XXpteo15nXnSIsIk5vdGUiOm51bGwsIkh5cGVybGluayI6bnVsbCwiSXNDaGFuZ2VkIjpmYWxzZSwiSXNOZXciOmZhbHNlfV0sIlRhc2tzIjpbXSwiTXNQcm9qZWN0SXRlbXNUcmVlIjp7IiRpZCI6IjIyOCIsIlJvb3QiOnsiSW1wb3J0SWQiOm51bGwsIklzSW1wb3J0ZWQiOmZhbHNlLCJDaGlsZHJlbiI6W119fSwiTWV0YWRhdGEiOnsiJGlkIjoiMjI5In0sIlNldHRpbmdzIjp7IiRpZCI6IjIzMCIsIkltcGFPcHRpb25zIjp7IiRpZCI6IjIzM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12768</TotalTime>
  <Words>1132</Words>
  <Application>Microsoft Office PowerPoint</Application>
  <PresentationFormat>‫הצגה על המסך (4:3)</PresentationFormat>
  <Paragraphs>295</Paragraphs>
  <Slides>17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4" baseType="lpstr">
      <vt:lpstr>Arial</vt:lpstr>
      <vt:lpstr>Calibri</vt:lpstr>
      <vt:lpstr>David</vt:lpstr>
      <vt:lpstr>Times New Roman</vt:lpstr>
      <vt:lpstr>Wingdings 2</vt:lpstr>
      <vt:lpstr>Wingdings 3</vt:lpstr>
      <vt:lpstr>ערכת נושא Office</vt:lpstr>
      <vt:lpstr>הצגת הסימולציה המדינית-ביטחונית במחזור מ"ו</vt:lpstr>
      <vt:lpstr>הסימולציה המדינית-ביטחונית - רקע</vt:lpstr>
      <vt:lpstr>הרכב הקבוצות וחדרי עבודה</vt:lpstr>
      <vt:lpstr>מטרות הסימולציה המדינית-ביטחונית</vt:lpstr>
      <vt:lpstr>סימולציה – מאפיינים מרכזיים</vt:lpstr>
      <vt:lpstr>תכני טעינה</vt:lpstr>
      <vt:lpstr>מצגת של PowerPoint‏</vt:lpstr>
      <vt:lpstr>לו"ז הסימולציה המדינית-ביטחונית מ"ו  זמן עבודה קבוצות</vt:lpstr>
      <vt:lpstr>השחקנים</vt:lpstr>
      <vt:lpstr>תפקידי מנהלת הסימולציה מפקד-מתן</vt:lpstr>
      <vt:lpstr>מערכת "קברנט"</vt:lpstr>
      <vt:lpstr>דגשים לשלב ראשון – הכרת השחקן</vt:lpstr>
      <vt:lpstr>דגשים לתהליך כולו</vt:lpstr>
      <vt:lpstr>בעלי תפקידים בקבוצה </vt:lpstr>
      <vt:lpstr>מבנה טיפוסי של קבוצה מדמה סוג של "קבינט"</vt:lpstr>
      <vt:lpstr>יצירתיות והנאה</vt:lpstr>
      <vt:lpstr>מצגת של PowerPoint‏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u26649</cp:lastModifiedBy>
  <cp:revision>204</cp:revision>
  <cp:lastPrinted>2017-12-14T14:55:52Z</cp:lastPrinted>
  <dcterms:created xsi:type="dcterms:W3CDTF">2015-10-15T19:05:43Z</dcterms:created>
  <dcterms:modified xsi:type="dcterms:W3CDTF">2019-01-16T09:36:48Z</dcterms:modified>
</cp:coreProperties>
</file>