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307" r:id="rId6"/>
    <p:sldId id="270" r:id="rId7"/>
    <p:sldId id="300" r:id="rId8"/>
    <p:sldId id="323" r:id="rId9"/>
    <p:sldId id="309" r:id="rId10"/>
    <p:sldId id="259" r:id="rId11"/>
    <p:sldId id="337" r:id="rId12"/>
    <p:sldId id="329" r:id="rId13"/>
    <p:sldId id="313" r:id="rId14"/>
    <p:sldId id="305" r:id="rId15"/>
    <p:sldId id="316" r:id="rId16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43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111748-2BF6-4062-A968-B2B34B68CB78}" type="datetimeFigureOut">
              <a:rPr lang="he-IL" smtClean="0"/>
              <a:t>ו'/אדר א/תשפ"ב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85CA76-E954-411A-9717-8F0A1C2448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413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ו'/אדר א/תשפ"ב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8"/>
            <a:ext cx="5455920" cy="3905300"/>
          </a:xfrm>
          <a:prstGeom prst="rect">
            <a:avLst/>
          </a:prstGeom>
        </p:spPr>
        <p:txBody>
          <a:bodyPr vert="horz" lIns="91184" tIns="45592" rIns="91184" bIns="4559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E6E9-4283-4C48-B4B0-B776D321750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18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AB74-BF8E-4229-9108-A05EE6C3F0CB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418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624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05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05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07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277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23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2C3C-F13D-4520-A776-342BB3AA50A6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957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5C41-26D7-4C5E-8763-61B36B807E6F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9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B2DF-4C6A-4AA0-BD15-422F653BD131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900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3E9-F6F3-4942-97F8-8B62BA5CAF7F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4067-7F5D-4844-845F-54E0E87C0291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85DB-9310-434B-B426-B39F93CAD2F5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209A-86C3-4BD9-BD21-F88E20329CE2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6D4D-FA23-4E66-9C0D-1E746D9E5DCD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75E4-FC68-440B-89A3-835E0FA25796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6015-C639-4130-B1C9-BE837B5A237E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EA42468-5B4D-4748-9A15-EBF8DB22384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4259263" y="0"/>
            <a:ext cx="469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he-I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בלמ"ס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1D1-BC26-4713-827F-28DDAC21265E}" type="datetime8">
              <a:rPr lang="he-IL" smtClean="0"/>
              <a:t>07 פברואר 22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59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1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r" defTabSz="6858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defTabSz="685800" rtl="1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534400" cy="963754"/>
          </a:xfrm>
        </p:spPr>
        <p:txBody>
          <a:bodyPr>
            <a:noAutofit/>
          </a:bodyPr>
          <a:lstStyle/>
          <a:p>
            <a:r>
              <a:rPr lang="he-IL" sz="3400" b="1" dirty="0">
                <a:cs typeface="+mn-cs"/>
              </a:rPr>
              <a:t>הסימולציה המדינית-ביטחונית במחזור מ"ט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4CD5B-0736-4A78-B919-31AD3978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מציין מיקום תוכן 5" descr="תמונה שמכילה אדם, בניין, קבוצה, לדגמן&#10;&#10;התיאור נוצר באופן אוטומטי">
            <a:extLst>
              <a:ext uri="{FF2B5EF4-FFF2-40B4-BE49-F238E27FC236}">
                <a16:creationId xmlns:a16="http://schemas.microsoft.com/office/drawing/2014/main" id="{4B9EC96E-38EE-4880-A93B-A5F08F537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4232674" cy="3174506"/>
          </a:xfrm>
          <a:prstGeom prst="rect">
            <a:avLst/>
          </a:prstGeom>
        </p:spPr>
      </p:pic>
      <p:pic>
        <p:nvPicPr>
          <p:cNvPr id="11" name="תמונה 7">
            <a:extLst>
              <a:ext uri="{FF2B5EF4-FFF2-40B4-BE49-F238E27FC236}">
                <a16:creationId xmlns:a16="http://schemas.microsoft.com/office/drawing/2014/main" id="{C80B4ADC-4E11-487D-BE7B-35F167A3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623072" cy="4830762"/>
          </a:xfrm>
          <a:prstGeom prst="rect">
            <a:avLst/>
          </a:prstGeom>
        </p:spPr>
      </p:pic>
      <p:pic>
        <p:nvPicPr>
          <p:cNvPr id="13" name="תמונה 9" descr="תמונה שמכילה אדם, קומה, מקורה&#10;&#10;התיאור נוצר באופן אוטומטי">
            <a:extLst>
              <a:ext uri="{FF2B5EF4-FFF2-40B4-BE49-F238E27FC236}">
                <a16:creationId xmlns:a16="http://schemas.microsoft.com/office/drawing/2014/main" id="{C7662B32-FA99-455F-B75E-69B9CD15C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4" y="757859"/>
            <a:ext cx="4606526" cy="32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2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e-IL" altLang="he-IL" dirty="0"/>
              <a:t>לשחק את המשחק "בראש של השחקן" </a:t>
            </a:r>
          </a:p>
          <a:p>
            <a:pPr algn="just"/>
            <a:r>
              <a:rPr lang="he-IL" altLang="he-IL" dirty="0"/>
              <a:t>לבצע מהלכים ריאליסטים עבור השחקן</a:t>
            </a:r>
          </a:p>
          <a:p>
            <a:pPr algn="just"/>
            <a:r>
              <a:rPr lang="he-IL" altLang="he-IL" dirty="0"/>
              <a:t>אין טעם בקיום פגישות בין שחקני המנהלת</a:t>
            </a:r>
          </a:p>
          <a:p>
            <a:pPr algn="just"/>
            <a:r>
              <a:rPr lang="he-IL" altLang="he-IL" dirty="0"/>
              <a:t>איתגור השחקנים מקרב משתתפי מב"ל, ככל שהדבר משרת את מטרות הסימולציה</a:t>
            </a:r>
          </a:p>
          <a:p>
            <a:pPr algn="just"/>
            <a:r>
              <a:rPr lang="he-IL" altLang="he-IL" dirty="0"/>
              <a:t>מתווכים למנהלת</a:t>
            </a:r>
          </a:p>
          <a:p>
            <a:pPr algn="just"/>
            <a:r>
              <a:rPr lang="he-IL" altLang="he-IL" dirty="0"/>
              <a:t>עבודה עם הקברנט – עדיפות לאנגלית</a:t>
            </a:r>
          </a:p>
          <a:p>
            <a:pPr algn="just"/>
            <a:endParaRPr lang="he-IL" alt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b="1" dirty="0">
                <a:cs typeface="+mn-cs"/>
              </a:rPr>
              <a:t>דגשים למנהלת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18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>
                <a:cs typeface="+mn-cs"/>
              </a:rPr>
              <a:t>דגשים למנהלת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r>
              <a:rPr lang="he-IL" dirty="0"/>
              <a:t>קוד לבוש ביומיים הראשונים – חליפות/ביגוד מסורתי</a:t>
            </a:r>
          </a:p>
          <a:p>
            <a:r>
              <a:rPr lang="he-IL" dirty="0"/>
              <a:t>ביטוי למנהגים (אוכל, משקאות, תשורות, תפילות)</a:t>
            </a:r>
          </a:p>
          <a:p>
            <a:r>
              <a:rPr lang="he-IL" dirty="0"/>
              <a:t>בריתות ותכסיסים, פייק ניוז</a:t>
            </a:r>
          </a:p>
          <a:p>
            <a:r>
              <a:rPr lang="he-IL" dirty="0"/>
              <a:t>שימוש בתקשורת הבינ"ל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235" y="494088"/>
            <a:ext cx="8229600" cy="639762"/>
          </a:xfrm>
        </p:spPr>
        <p:txBody>
          <a:bodyPr>
            <a:noAutofit/>
          </a:bodyPr>
          <a:lstStyle/>
          <a:p>
            <a:r>
              <a:rPr lang="he-IL" sz="3600" b="1" dirty="0">
                <a:cs typeface="+mn-cs"/>
              </a:rPr>
              <a:t>הסימולציה המדינית-בטחונית במב"ל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he-IL" sz="2800" dirty="0"/>
              <a:t>22-23 בפברואר 2022</a:t>
            </a:r>
          </a:p>
          <a:p>
            <a:pPr algn="just"/>
            <a:r>
              <a:rPr lang="he-IL" sz="2800" dirty="0"/>
              <a:t>"הרמת מסך" – 24 בפברואר 2022 (חצי יום)</a:t>
            </a:r>
          </a:p>
          <a:p>
            <a:pPr algn="just"/>
            <a:r>
              <a:rPr lang="he-IL" sz="2800" dirty="0"/>
              <a:t>משחק פתוח מבוסס תרחיש עתידי מדומה בניהול מנהלת</a:t>
            </a:r>
          </a:p>
          <a:p>
            <a:pPr algn="just"/>
            <a:r>
              <a:rPr lang="he-IL" sz="2800" dirty="0"/>
              <a:t>ארוע מסכם ללימודי האסטרטגיה</a:t>
            </a:r>
          </a:p>
          <a:p>
            <a:pPr algn="just"/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1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dirty="0">
                <a:cs typeface="+mn-cs"/>
              </a:rPr>
              <a:t>מטרות הסימולציה המדינית-ביטחונית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4820" y="16002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he-IL" dirty="0"/>
              <a:t>תרגול חשיבה אסטרטגית וקבלת החלטות במצבי לחץ ומשבר</a:t>
            </a:r>
          </a:p>
          <a:p>
            <a:pPr algn="just"/>
            <a:r>
              <a:rPr lang="he-IL" dirty="0"/>
              <a:t>התנסות בגיבוש אסטרטגיה ויישומה במשחק דינמי </a:t>
            </a:r>
          </a:p>
          <a:p>
            <a:pPr algn="just"/>
            <a:r>
              <a:rPr lang="he-IL" dirty="0"/>
              <a:t>לימוד והתנסות בעולם התוכן המדיני</a:t>
            </a:r>
          </a:p>
          <a:p>
            <a:pPr algn="just"/>
            <a:r>
              <a:rPr lang="he-IL" dirty="0"/>
              <a:t>לימוד אינטראקטיבי של הסכסוך הישראלי-פלסטיני</a:t>
            </a:r>
          </a:p>
          <a:p>
            <a:pPr algn="just"/>
            <a:r>
              <a:rPr lang="he-IL" dirty="0"/>
              <a:t>היכרות מעמיקה עם שחקן חשוב אחד לפחות</a:t>
            </a:r>
          </a:p>
          <a:p>
            <a:pPr algn="just"/>
            <a:r>
              <a:rPr lang="he-IL" dirty="0"/>
              <a:t>תרגול מיומנויות בכירים (משא ומתן, רטוריקה, תקשורת)</a:t>
            </a:r>
          </a:p>
          <a:p>
            <a:pPr algn="just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94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630D-8B37-4A9B-9D48-42ACCC9B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7364"/>
            <a:ext cx="8070573" cy="648089"/>
          </a:xfrm>
        </p:spPr>
        <p:txBody>
          <a:bodyPr>
            <a:normAutofit/>
          </a:bodyPr>
          <a:lstStyle/>
          <a:p>
            <a:pPr defTabSz="914400"/>
            <a:r>
              <a:rPr lang="he-IL" sz="3600" b="1" dirty="0">
                <a:cs typeface="+mn-cs"/>
              </a:rPr>
              <a:t>קבוצות משתתפי מב"ל בסימולציה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E327B4-51D1-41A7-9ADB-1BD15E2C9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452578"/>
              </p:ext>
            </p:extLst>
          </p:nvPr>
        </p:nvGraphicFramePr>
        <p:xfrm>
          <a:off x="457200" y="1505339"/>
          <a:ext cx="7782339" cy="46593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3109">
                  <a:extLst>
                    <a:ext uri="{9D8B030D-6E8A-4147-A177-3AD203B41FA5}">
                      <a16:colId xmlns:a16="http://schemas.microsoft.com/office/drawing/2014/main" val="1794394363"/>
                    </a:ext>
                  </a:extLst>
                </a:gridCol>
                <a:gridCol w="723359">
                  <a:extLst>
                    <a:ext uri="{9D8B030D-6E8A-4147-A177-3AD203B41FA5}">
                      <a16:colId xmlns:a16="http://schemas.microsoft.com/office/drawing/2014/main" val="2499945649"/>
                    </a:ext>
                  </a:extLst>
                </a:gridCol>
                <a:gridCol w="778234">
                  <a:extLst>
                    <a:ext uri="{9D8B030D-6E8A-4147-A177-3AD203B41FA5}">
                      <a16:colId xmlns:a16="http://schemas.microsoft.com/office/drawing/2014/main" val="2734756868"/>
                    </a:ext>
                  </a:extLst>
                </a:gridCol>
                <a:gridCol w="778234">
                  <a:extLst>
                    <a:ext uri="{9D8B030D-6E8A-4147-A177-3AD203B41FA5}">
                      <a16:colId xmlns:a16="http://schemas.microsoft.com/office/drawing/2014/main" val="1542014345"/>
                    </a:ext>
                  </a:extLst>
                </a:gridCol>
                <a:gridCol w="778234">
                  <a:extLst>
                    <a:ext uri="{9D8B030D-6E8A-4147-A177-3AD203B41FA5}">
                      <a16:colId xmlns:a16="http://schemas.microsoft.com/office/drawing/2014/main" val="863281553"/>
                    </a:ext>
                  </a:extLst>
                </a:gridCol>
                <a:gridCol w="778234">
                  <a:extLst>
                    <a:ext uri="{9D8B030D-6E8A-4147-A177-3AD203B41FA5}">
                      <a16:colId xmlns:a16="http://schemas.microsoft.com/office/drawing/2014/main" val="4112323027"/>
                    </a:ext>
                  </a:extLst>
                </a:gridCol>
                <a:gridCol w="665670">
                  <a:extLst>
                    <a:ext uri="{9D8B030D-6E8A-4147-A177-3AD203B41FA5}">
                      <a16:colId xmlns:a16="http://schemas.microsoft.com/office/drawing/2014/main" val="97534222"/>
                    </a:ext>
                  </a:extLst>
                </a:gridCol>
                <a:gridCol w="811977">
                  <a:extLst>
                    <a:ext uri="{9D8B030D-6E8A-4147-A177-3AD203B41FA5}">
                      <a16:colId xmlns:a16="http://schemas.microsoft.com/office/drawing/2014/main" val="960676221"/>
                    </a:ext>
                  </a:extLst>
                </a:gridCol>
                <a:gridCol w="857054">
                  <a:extLst>
                    <a:ext uri="{9D8B030D-6E8A-4147-A177-3AD203B41FA5}">
                      <a16:colId xmlns:a16="http://schemas.microsoft.com/office/drawing/2014/main" val="2844704371"/>
                    </a:ext>
                  </a:extLst>
                </a:gridCol>
                <a:gridCol w="778234">
                  <a:extLst>
                    <a:ext uri="{9D8B030D-6E8A-4147-A177-3AD203B41FA5}">
                      <a16:colId xmlns:a16="http://schemas.microsoft.com/office/drawing/2014/main" val="1023313853"/>
                    </a:ext>
                  </a:extLst>
                </a:gridCol>
              </a:tblGrid>
              <a:tr h="436434"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ישראל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ארה"ב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רש"פ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חמאס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מצרים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ירדן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רוסיה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אמירויות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טורקיה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77284022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מדריך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אריק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מירב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אייל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/>
                        <a:t>אייל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יהודה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אלונה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אלונה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סמואל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סמואל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0083941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מוביל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גו'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דרור לוי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ריקי אליאס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גלעד </a:t>
                      </a:r>
                      <a:r>
                        <a:rPr lang="he-IL" sz="1100" b="1" dirty="0" err="1"/>
                        <a:t>פרננדס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שי </a:t>
                      </a:r>
                      <a:r>
                        <a:rPr lang="he-IL" sz="1100" b="1" dirty="0" err="1"/>
                        <a:t>זונטג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שלומי </a:t>
                      </a:r>
                      <a:r>
                        <a:rPr lang="he-IL" sz="1100" b="1" dirty="0" err="1"/>
                        <a:t>קונפורטי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לים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b="1" dirty="0"/>
                        <a:t>אורן גיבר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יובל</a:t>
                      </a:r>
                      <a:r>
                        <a:rPr lang="he-IL" sz="1100" b="1" baseline="0" dirty="0"/>
                        <a:t> </a:t>
                      </a:r>
                      <a:r>
                        <a:rPr lang="he-IL" sz="1100" b="1" baseline="0" dirty="0" err="1"/>
                        <a:t>זליגר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1015094"/>
                  </a:ext>
                </a:extLst>
              </a:tr>
              <a:tr h="545474"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מס'</a:t>
                      </a:r>
                      <a:r>
                        <a:rPr lang="he-IL" sz="1100" b="1" baseline="0" dirty="0"/>
                        <a:t> 2</a:t>
                      </a:r>
                      <a:endParaRPr lang="he-IL" sz="1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תומר כהן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0" dirty="0"/>
                        <a:t>יאיר פלאי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גל עשהאל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שגיב שרביט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 err="1"/>
                        <a:t>יגל</a:t>
                      </a:r>
                      <a:r>
                        <a:rPr lang="he-IL" sz="1100" dirty="0"/>
                        <a:t> פינק</a:t>
                      </a:r>
                    </a:p>
                    <a:p>
                      <a:pPr algn="ctr" rtl="1"/>
                      <a:endParaRPr lang="he-IL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אריאל שימה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/>
                        <a:t>רביד שמואלי</a:t>
                      </a:r>
                      <a:endParaRPr lang="he-IL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נאוה ברינה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לאון </a:t>
                      </a:r>
                      <a:r>
                        <a:rPr lang="he-IL" sz="1100" dirty="0" err="1"/>
                        <a:t>ויניצקי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15725472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משתתפים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ביל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קרן גולן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 err="1"/>
                        <a:t>לואיגי</a:t>
                      </a:r>
                      <a:r>
                        <a:rPr lang="he-IL" sz="1100" dirty="0"/>
                        <a:t>'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רפי </a:t>
                      </a:r>
                      <a:r>
                        <a:rPr lang="he-IL" sz="1100" dirty="0" err="1"/>
                        <a:t>ג'נה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aseline="0" dirty="0"/>
                        <a:t>יהונתן שטיינברג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הישאם </a:t>
                      </a:r>
                      <a:r>
                        <a:rPr lang="he-IL" sz="1100" dirty="0" err="1"/>
                        <a:t>אברהים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סוני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רונן </a:t>
                      </a:r>
                      <a:r>
                        <a:rPr lang="he-IL" sz="1100" dirty="0" err="1"/>
                        <a:t>עזורי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לירון </a:t>
                      </a:r>
                      <a:r>
                        <a:rPr lang="he-IL" sz="1100"/>
                        <a:t>דונל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57582371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ניק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 err="1"/>
                        <a:t>סמיון</a:t>
                      </a:r>
                      <a:r>
                        <a:rPr lang="he-IL" sz="1100" baseline="0" dirty="0"/>
                        <a:t> </a:t>
                      </a:r>
                      <a:r>
                        <a:rPr lang="he-IL" sz="1100" dirty="0" err="1"/>
                        <a:t>גמבורג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יובל פוקס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קלי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52948787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baseline="0"/>
                        <a:t>אסף אשד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ניר רוזנברג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עופר חכם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/>
                        <a:t>שרון רגב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26787392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 err="1"/>
                        <a:t>פאנוס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יובל תורג'מן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 err="1"/>
                        <a:t>דירק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36242355"/>
                  </a:ext>
                </a:extLst>
              </a:tr>
              <a:tr h="436434"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7886340"/>
                  </a:ext>
                </a:extLst>
              </a:tr>
              <a:tr h="622383">
                <a:tc>
                  <a:txBody>
                    <a:bodyPr/>
                    <a:lstStyle/>
                    <a:p>
                      <a:pPr algn="ctr" rtl="1"/>
                      <a:r>
                        <a:rPr lang="he-IL" sz="1100" b="1" dirty="0"/>
                        <a:t>חדר עבודה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כיתה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ספריה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כיתה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כיתה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חדר אירוח קפיטריה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חדר</a:t>
                      </a:r>
                      <a:r>
                        <a:rPr lang="he-IL" sz="1100" baseline="0" dirty="0"/>
                        <a:t> אמיר מימון</a:t>
                      </a:r>
                      <a:endParaRPr lang="he-IL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כיתה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00" dirty="0"/>
                        <a:t>חדר קצין תאום (מכלול הדרכה)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100" dirty="0"/>
                        <a:t>משרד אירוח</a:t>
                      </a:r>
                    </a:p>
                    <a:p>
                      <a:pPr algn="ctr" rtl="1"/>
                      <a:endParaRPr lang="he-IL" sz="11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474503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2DC3-7EB1-4419-B5C8-200E7508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C4DF0E0-0A5A-491C-8CE2-7A2EFD5D9F6B}" type="slidenum">
              <a:rPr lang="he-I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defTabSz="685800"/>
              <a:t>4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3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OTLSHAPE_M_51bed3d5ee1242f2afda34d7e5257104_Connector2"/>
          <p:cNvCxnSpPr/>
          <p:nvPr>
            <p:custDataLst>
              <p:tags r:id="rId2"/>
            </p:custDataLst>
          </p:nvPr>
        </p:nvCxnSpPr>
        <p:spPr>
          <a:xfrm>
            <a:off x="5989638" y="2663825"/>
            <a:ext cx="0" cy="384175"/>
          </a:xfrm>
          <a:prstGeom prst="line">
            <a:avLst/>
          </a:prstGeom>
          <a:ln w="4763" cap="flat" cmpd="sng" algn="ctr">
            <a:solidFill>
              <a:schemeClr val="accent2">
                <a:alpha val="4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TB_00000000000000000000000000000000_Separator1"/>
          <p:cNvCxnSpPr/>
          <p:nvPr>
            <p:custDataLst>
              <p:tags r:id="rId3"/>
            </p:custDataLst>
          </p:nvPr>
        </p:nvCxnSpPr>
        <p:spPr>
          <a:xfrm>
            <a:off x="4386263" y="3136900"/>
            <a:ext cx="0" cy="2032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C0BFDE56-F1CF-41F6-9962-BB31CE93C38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cs typeface="+mn-cs"/>
              </a:rPr>
              <a:t>שלבי הסימולציה</a:t>
            </a: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4B704BAC-DD84-4686-8192-68079916E426}"/>
              </a:ext>
            </a:extLst>
          </p:cNvPr>
          <p:cNvSpPr txBox="1"/>
          <p:nvPr/>
        </p:nvSpPr>
        <p:spPr>
          <a:xfrm>
            <a:off x="5486400" y="1411069"/>
            <a:ext cx="2680252" cy="646331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1800" b="1" u="sng" dirty="0"/>
              <a:t>שלב ראשון: לימוד השחקן</a:t>
            </a:r>
          </a:p>
          <a:p>
            <a:pPr lvl="0" algn="ctr"/>
            <a:endParaRPr lang="he-IL" sz="1800" b="0" u="none" dirty="0"/>
          </a:p>
        </p:txBody>
      </p:sp>
      <p:sp>
        <p:nvSpPr>
          <p:cNvPr id="85" name="תיבת טקסט 84">
            <a:extLst>
              <a:ext uri="{FF2B5EF4-FFF2-40B4-BE49-F238E27FC236}">
                <a16:creationId xmlns:a16="http://schemas.microsoft.com/office/drawing/2014/main" id="{71927697-B63E-4195-A645-F066E7E1CFF7}"/>
              </a:ext>
            </a:extLst>
          </p:cNvPr>
          <p:cNvSpPr txBox="1"/>
          <p:nvPr/>
        </p:nvSpPr>
        <p:spPr>
          <a:xfrm>
            <a:off x="1868523" y="1672649"/>
            <a:ext cx="2517740" cy="92333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1800" b="1" u="sng" dirty="0"/>
              <a:t>שלב שני: גיבוש אסטרטגיה ותכנון מערכה</a:t>
            </a:r>
          </a:p>
          <a:p>
            <a:pPr lvl="0" algn="ctr"/>
            <a:endParaRPr lang="he-IL" sz="1800" b="1" u="sng" dirty="0"/>
          </a:p>
        </p:txBody>
      </p:sp>
      <p:sp>
        <p:nvSpPr>
          <p:cNvPr id="86" name="תיבת טקסט 85">
            <a:extLst>
              <a:ext uri="{FF2B5EF4-FFF2-40B4-BE49-F238E27FC236}">
                <a16:creationId xmlns:a16="http://schemas.microsoft.com/office/drawing/2014/main" id="{5993741A-BC71-48FE-A467-A66E5C9BB637}"/>
              </a:ext>
            </a:extLst>
          </p:cNvPr>
          <p:cNvSpPr txBox="1"/>
          <p:nvPr/>
        </p:nvSpPr>
        <p:spPr>
          <a:xfrm>
            <a:off x="3048007" y="3224688"/>
            <a:ext cx="3289845" cy="92333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1800" b="1" u="sng" dirty="0"/>
              <a:t>שלב שלישי:  הסימולציה</a:t>
            </a:r>
          </a:p>
          <a:p>
            <a:pPr lvl="0" algn="ctr"/>
            <a:r>
              <a:rPr lang="he-IL" sz="1800" b="0" u="none" dirty="0"/>
              <a:t>קבלת החלטות</a:t>
            </a:r>
          </a:p>
          <a:p>
            <a:pPr lvl="0" algn="ctr"/>
            <a:r>
              <a:rPr lang="he-IL" dirty="0"/>
              <a:t>עידכון אסטרטגיה ע"פ הצורך</a:t>
            </a:r>
          </a:p>
        </p:txBody>
      </p:sp>
      <p:sp>
        <p:nvSpPr>
          <p:cNvPr id="87" name="תיבת טקסט 86">
            <a:extLst>
              <a:ext uri="{FF2B5EF4-FFF2-40B4-BE49-F238E27FC236}">
                <a16:creationId xmlns:a16="http://schemas.microsoft.com/office/drawing/2014/main" id="{D23DFC06-BE9B-4B22-ADB3-86B79B3B4B08}"/>
              </a:ext>
            </a:extLst>
          </p:cNvPr>
          <p:cNvSpPr txBox="1"/>
          <p:nvPr/>
        </p:nvSpPr>
        <p:spPr>
          <a:xfrm>
            <a:off x="5282872" y="4890190"/>
            <a:ext cx="3087308" cy="646331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1800" b="1" u="sng" dirty="0"/>
              <a:t>שלב רביעי: "הרמת מסך"</a:t>
            </a:r>
          </a:p>
          <a:p>
            <a:pPr lvl="0" algn="ctr"/>
            <a:r>
              <a:rPr lang="he-IL" sz="1800" b="0" u="none" dirty="0"/>
              <a:t>חשיפת האסטרטגיות המתחרות</a:t>
            </a:r>
            <a:endParaRPr lang="en-US" sz="1800" b="0" u="none" dirty="0"/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6C8602C8-ADE4-4F74-8E5D-F1B9D5B413AA}"/>
              </a:ext>
            </a:extLst>
          </p:cNvPr>
          <p:cNvSpPr txBox="1"/>
          <p:nvPr/>
        </p:nvSpPr>
        <p:spPr>
          <a:xfrm>
            <a:off x="698480" y="5403422"/>
            <a:ext cx="378463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1800" b="1" u="sng" dirty="0"/>
              <a:t>שלב חמישי: רפלקציה וסיכום</a:t>
            </a:r>
            <a:endParaRPr lang="he-IL" b="1" u="sng" dirty="0"/>
          </a:p>
          <a:p>
            <a:pPr algn="ctr">
              <a:defRPr/>
            </a:pPr>
            <a:endParaRPr lang="he-IL" sz="1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74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937FE87E-E13E-4C13-91BE-25EFD682D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35"/>
          <a:stretch/>
        </p:blipFill>
        <p:spPr>
          <a:xfrm>
            <a:off x="0" y="857251"/>
            <a:ext cx="9144000" cy="1006337"/>
          </a:xfrm>
          <a:prstGeom prst="rect">
            <a:avLst/>
          </a:prstGeom>
        </p:spPr>
      </p:pic>
      <p:pic>
        <p:nvPicPr>
          <p:cNvPr id="6" name="Picture 2" descr="מופע סוף שנה של קבוצת תיאטרון ממרכז רייך | עיריית תל אביב - יפו">
            <a:extLst>
              <a:ext uri="{FF2B5EF4-FFF2-40B4-BE49-F238E27FC236}">
                <a16:creationId xmlns:a16="http://schemas.microsoft.com/office/drawing/2014/main" id="{B5D031B7-80FE-4FD5-922E-5230B766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9" y="4129238"/>
            <a:ext cx="2157413" cy="16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ביידן באירופה: החיוכים עם ג&amp;#39;ונסון וחולצת ה-LOVE של ג&amp;#39;יל">
            <a:extLst>
              <a:ext uri="{FF2B5EF4-FFF2-40B4-BE49-F238E27FC236}">
                <a16:creationId xmlns:a16="http://schemas.microsoft.com/office/drawing/2014/main" id="{3B3123DB-FAC9-48FA-B1A1-CC54B2491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1268" r="34370"/>
          <a:stretch/>
        </p:blipFill>
        <p:spPr bwMode="auto">
          <a:xfrm>
            <a:off x="4640842" y="4074916"/>
            <a:ext cx="1834421" cy="16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פוטין הצטרף לגינוי של איראן וטורקיה: &amp;quot;ישראל מערערת את היציבות האזורית&amp;quot; |  ישראל היום">
            <a:extLst>
              <a:ext uri="{FF2B5EF4-FFF2-40B4-BE49-F238E27FC236}">
                <a16:creationId xmlns:a16="http://schemas.microsoft.com/office/drawing/2014/main" id="{9B580978-F78F-4A45-9DAC-69A2E4D4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32" y="4074916"/>
            <a:ext cx="2214959" cy="17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E6A52C0-BDB5-4B1E-AB94-63A4445F704D}"/>
              </a:ext>
            </a:extLst>
          </p:cNvPr>
          <p:cNvSpPr/>
          <p:nvPr/>
        </p:nvSpPr>
        <p:spPr>
          <a:xfrm>
            <a:off x="7094496" y="2745984"/>
            <a:ext cx="1363231" cy="392416"/>
          </a:xfrm>
          <a:prstGeom prst="rect">
            <a:avLst/>
          </a:prstGeom>
          <a:solidFill>
            <a:srgbClr val="D8F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8A194CA-944D-4A23-99A9-CCB87B6FED60}"/>
              </a:ext>
            </a:extLst>
          </p:cNvPr>
          <p:cNvSpPr/>
          <p:nvPr/>
        </p:nvSpPr>
        <p:spPr>
          <a:xfrm>
            <a:off x="4800001" y="2738849"/>
            <a:ext cx="1675262" cy="392130"/>
          </a:xfrm>
          <a:prstGeom prst="rect">
            <a:avLst/>
          </a:prstGeom>
          <a:solidFill>
            <a:srgbClr val="D8F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18DB9E3-2CA3-422D-9D1F-C27D98A5A110}"/>
              </a:ext>
            </a:extLst>
          </p:cNvPr>
          <p:cNvSpPr/>
          <p:nvPr/>
        </p:nvSpPr>
        <p:spPr>
          <a:xfrm>
            <a:off x="261971" y="2718196"/>
            <a:ext cx="2214958" cy="415532"/>
          </a:xfrm>
          <a:prstGeom prst="rect">
            <a:avLst/>
          </a:prstGeom>
          <a:solidFill>
            <a:srgbClr val="D8F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70870C1-960B-4310-8691-6C7DBB97EDF5}"/>
              </a:ext>
            </a:extLst>
          </p:cNvPr>
          <p:cNvSpPr txBox="1"/>
          <p:nvPr/>
        </p:nvSpPr>
        <p:spPr>
          <a:xfrm>
            <a:off x="6947948" y="2746270"/>
            <a:ext cx="154527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00" dirty="0"/>
              <a:t>ועידת </a:t>
            </a:r>
            <a:r>
              <a:rPr lang="he-IL" sz="2100" dirty="0" err="1"/>
              <a:t>קאזאן</a:t>
            </a:r>
            <a:endParaRPr lang="he-IL" sz="21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CC00CC5-DE64-4649-95A0-004712E8C51E}"/>
              </a:ext>
            </a:extLst>
          </p:cNvPr>
          <p:cNvSpPr txBox="1"/>
          <p:nvPr/>
        </p:nvSpPr>
        <p:spPr>
          <a:xfrm>
            <a:off x="5022401" y="2718204"/>
            <a:ext cx="1297151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100" dirty="0"/>
              <a:t>ועידת פריז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7C9B916-5A84-471F-9982-75C6E767B77F}"/>
              </a:ext>
            </a:extLst>
          </p:cNvPr>
          <p:cNvSpPr/>
          <p:nvPr/>
        </p:nvSpPr>
        <p:spPr>
          <a:xfrm>
            <a:off x="2772175" y="2734282"/>
            <a:ext cx="1675262" cy="415532"/>
          </a:xfrm>
          <a:prstGeom prst="rect">
            <a:avLst/>
          </a:prstGeom>
          <a:solidFill>
            <a:srgbClr val="D8F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1B140FF-FC1F-4F1C-8139-1BBC4882D36B}"/>
              </a:ext>
            </a:extLst>
          </p:cNvPr>
          <p:cNvSpPr txBox="1"/>
          <p:nvPr/>
        </p:nvSpPr>
        <p:spPr>
          <a:xfrm>
            <a:off x="2922112" y="2757399"/>
            <a:ext cx="1359668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100" dirty="0"/>
              <a:t>סבב שיחות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A0724EA-B957-4A44-84C8-9F72D5944873}"/>
              </a:ext>
            </a:extLst>
          </p:cNvPr>
          <p:cNvSpPr txBox="1"/>
          <p:nvPr/>
        </p:nvSpPr>
        <p:spPr>
          <a:xfrm>
            <a:off x="650779" y="2717347"/>
            <a:ext cx="1348447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100" dirty="0"/>
              <a:t>הרמת מסך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B9BAD44-02ED-4BEE-9D85-D36948778A6F}"/>
              </a:ext>
            </a:extLst>
          </p:cNvPr>
          <p:cNvSpPr txBox="1"/>
          <p:nvPr/>
        </p:nvSpPr>
        <p:spPr>
          <a:xfrm>
            <a:off x="7131722" y="3479556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22 January 2023</a:t>
            </a:r>
          </a:p>
          <a:p>
            <a:pPr algn="ctr"/>
            <a:r>
              <a:rPr lang="en-US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15:00 – 16:00</a:t>
            </a:r>
            <a:endParaRPr lang="he-IL" sz="12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482AF3F-D0E5-4572-8B50-9DA81D2644BA}"/>
              </a:ext>
            </a:extLst>
          </p:cNvPr>
          <p:cNvSpPr txBox="1"/>
          <p:nvPr/>
        </p:nvSpPr>
        <p:spPr>
          <a:xfrm>
            <a:off x="4937402" y="3479556"/>
            <a:ext cx="13949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23 February 2023</a:t>
            </a:r>
          </a:p>
          <a:p>
            <a:pPr algn="ctr"/>
            <a:r>
              <a:rPr lang="en-US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14:00 – 15:30</a:t>
            </a:r>
            <a:endParaRPr lang="he-IL" sz="12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1FC3B48-265E-41D2-8FE0-66E98E2AB5C3}"/>
              </a:ext>
            </a:extLst>
          </p:cNvPr>
          <p:cNvSpPr txBox="1"/>
          <p:nvPr/>
        </p:nvSpPr>
        <p:spPr>
          <a:xfrm>
            <a:off x="6947948" y="2228701"/>
            <a:ext cx="14974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יום ראשון לסימולציה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80EDED1-FCE8-4146-A7E5-1F5D277EBA94}"/>
              </a:ext>
            </a:extLst>
          </p:cNvPr>
          <p:cNvSpPr txBox="1"/>
          <p:nvPr/>
        </p:nvSpPr>
        <p:spPr>
          <a:xfrm>
            <a:off x="4858394" y="2208598"/>
            <a:ext cx="13993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יום שני לסימולציה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B870C1F-AE4C-4408-8092-FEA462893A2C}"/>
              </a:ext>
            </a:extLst>
          </p:cNvPr>
          <p:cNvSpPr txBox="1"/>
          <p:nvPr/>
        </p:nvSpPr>
        <p:spPr>
          <a:xfrm>
            <a:off x="260410" y="2234385"/>
            <a:ext cx="13993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24/2/2022</a:t>
            </a:r>
          </a:p>
        </p:txBody>
      </p:sp>
    </p:spTree>
    <p:extLst>
      <p:ext uri="{BB962C8B-B14F-4D97-AF65-F5344CB8AC3E}">
        <p14:creationId xmlns:p14="http://schemas.microsoft.com/office/powerpoint/2010/main" val="325562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r>
              <a:rPr lang="he-IL" sz="4000" b="1" dirty="0">
                <a:cs typeface="+mn-cs"/>
              </a:rPr>
              <a:t>שחקני הסימולציה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69390"/>
              </p:ext>
            </p:extLst>
          </p:nvPr>
        </p:nvGraphicFramePr>
        <p:xfrm>
          <a:off x="685800" y="1219200"/>
          <a:ext cx="7886700" cy="52312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9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69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משתתפי מב"ל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מנהלת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50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ישראל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מוביל הסימולציה – יהודה יהוחננוף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50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ארה"ב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ראש המנהלת – מתן אור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50738"/>
                  </a:ext>
                </a:extLst>
              </a:tr>
              <a:tr h="768197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רוסיה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האיחוד האירופאי והאו"ם – אמיר וייסבורד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452212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הרשות</a:t>
                      </a:r>
                      <a:r>
                        <a:rPr lang="he-IL" sz="2200" baseline="0" dirty="0"/>
                        <a:t> הפלסטינית</a:t>
                      </a:r>
                      <a:endParaRPr lang="he-IL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סין – נועם אורבך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חמאס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סעודיה – מורן זגה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איחוד האמירויות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איראן –</a:t>
                      </a:r>
                      <a:r>
                        <a:rPr lang="he-IL" sz="2200" baseline="0" dirty="0"/>
                        <a:t> שרית יאנג</a:t>
                      </a:r>
                      <a:endParaRPr lang="he-IL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טורקיה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תקשורת בינ"ל – בן מור</a:t>
                      </a:r>
                      <a:endParaRPr lang="he-IL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מצרים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ארגוני טרור</a:t>
                      </a:r>
                      <a:endParaRPr lang="he-IL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72">
                <a:tc>
                  <a:txBody>
                    <a:bodyPr/>
                    <a:lstStyle/>
                    <a:p>
                      <a:pPr algn="ctr" rtl="1"/>
                      <a:r>
                        <a:rPr lang="he-IL" sz="2200" dirty="0"/>
                        <a:t>ירדן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200" dirty="0"/>
                        <a:t>אופוזיציה</a:t>
                      </a:r>
                      <a:endParaRPr lang="he-IL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5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1682" y="533400"/>
            <a:ext cx="8229600" cy="563562"/>
          </a:xfrm>
        </p:spPr>
        <p:txBody>
          <a:bodyPr>
            <a:normAutofit fontScale="90000"/>
          </a:bodyPr>
          <a:lstStyle/>
          <a:p>
            <a:br>
              <a:rPr lang="he-IL" sz="3600" b="1" dirty="0">
                <a:cs typeface="+mn-cs"/>
              </a:rPr>
            </a:br>
            <a:r>
              <a:rPr lang="he-IL" b="1" dirty="0">
                <a:cs typeface="+mn-cs"/>
              </a:rPr>
              <a:t>תפקידי מנהלת הסימולציה</a:t>
            </a:r>
            <a:br>
              <a:rPr lang="he-IL" b="1" dirty="0">
                <a:cs typeface="+mn-cs"/>
              </a:rPr>
            </a:br>
            <a:endParaRPr lang="he-IL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752" y="1371600"/>
            <a:ext cx="8229600" cy="4953000"/>
          </a:xfrm>
          <a:noFill/>
        </p:spPr>
        <p:txBody>
          <a:bodyPr>
            <a:normAutofit/>
          </a:bodyPr>
          <a:lstStyle/>
          <a:p>
            <a:pPr algn="just"/>
            <a:r>
              <a:rPr lang="he-IL" dirty="0"/>
              <a:t>מנהלת את הסימולציה על כל שלביה</a:t>
            </a:r>
          </a:p>
          <a:p>
            <a:pPr algn="just"/>
            <a:r>
              <a:rPr lang="he-IL" dirty="0"/>
              <a:t>מזרימה תרחישים ואירועים</a:t>
            </a:r>
          </a:p>
          <a:p>
            <a:pPr algn="just"/>
            <a:r>
              <a:rPr lang="he-IL" dirty="0"/>
              <a:t>מאשרת ומזרימה את הארועים במערכת "קברנט"</a:t>
            </a:r>
          </a:p>
          <a:p>
            <a:pPr algn="just"/>
            <a:r>
              <a:rPr lang="he-IL" dirty="0"/>
              <a:t>משחקת חלק מהשחקנים בסימולציה</a:t>
            </a:r>
          </a:p>
          <a:p>
            <a:pPr algn="just"/>
            <a:r>
              <a:rPr lang="he-IL" dirty="0"/>
              <a:t>משחקת כל שחקן שלא הוגדר מראש ואשר נדרש לשחקן אחר כלשהו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49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dirty="0">
                <a:cs typeface="+mn-cs"/>
              </a:rPr>
              <a:t>מערכת "</a:t>
            </a:r>
            <a:r>
              <a:rPr lang="he-IL" sz="4000" b="1" dirty="0" err="1">
                <a:cs typeface="+mn-cs"/>
              </a:rPr>
              <a:t>קברנט</a:t>
            </a:r>
            <a:r>
              <a:rPr lang="he-IL" sz="4000" b="1" dirty="0">
                <a:cs typeface="+mn-cs"/>
              </a:rPr>
              <a:t>"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he-IL" altLang="en-US" dirty="0"/>
              <a:t>מערכת מחשב לתמיכה בסימולציות מרובות שחקנים</a:t>
            </a:r>
          </a:p>
          <a:p>
            <a:pPr algn="just"/>
            <a:r>
              <a:rPr lang="he-IL" altLang="en-US" dirty="0"/>
              <a:t>מאפשרת יצירת תמונת משחק משותפת לכל השחקנים ושליטה של המנהלת</a:t>
            </a:r>
          </a:p>
          <a:p>
            <a:pPr algn="just"/>
            <a:r>
              <a:rPr lang="he-IL" altLang="en-US" dirty="0"/>
              <a:t>מאפשרת קביעת מפגשים בין השחקנים</a:t>
            </a:r>
          </a:p>
          <a:p>
            <a:pPr algn="just"/>
            <a:r>
              <a:rPr lang="he-IL" altLang="en-US" dirty="0"/>
              <a:t>מייצגת תמונת מציאות – </a:t>
            </a:r>
            <a:r>
              <a:rPr lang="he-IL" altLang="en-US" b="1" dirty="0"/>
              <a:t>"אם אתה לא שם, אתה לא קיים"</a:t>
            </a:r>
          </a:p>
          <a:p>
            <a:pPr algn="just"/>
            <a:r>
              <a:rPr lang="he-IL" altLang="en-US" b="1" dirty="0"/>
              <a:t>המנהלת בלבד קובעת תוצאה של אירועים שיוזמות הקבוצות</a:t>
            </a:r>
          </a:p>
        </p:txBody>
      </p:sp>
    </p:spTree>
    <p:extLst>
      <p:ext uri="{BB962C8B-B14F-4D97-AF65-F5344CB8AC3E}">
        <p14:creationId xmlns:p14="http://schemas.microsoft.com/office/powerpoint/2010/main" val="4141466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B9fSwiQXBwZW5kWWVhck9uWWVhckNoYW5nZSI6dHJ1ZSwiRWxhcHNlZFRpbWVGb3JtYXQiOjIsIlRvZGF5TWFya2VyUG9zaXRpb24iOjMsIlF1aWNrUG9zaXRpb24iOjEsIkFic29sdXRlUG9zaXRpb24iOjI0MC4w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y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MxLCJHIjo3MywiQiI6MTI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S9kL3l5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3LTAyLTEzVDIzOjU5OjU5Ljk5OVoiLCJFbmREYXRlIjoiMjAxNy0wMy0yMVQyMzo1OTo1OS45OTlaIiwiRm9ybWF0IjoiTU1NIiwiVHlwZSI6MiwiQXV0b0RhdGVSYW5nZSI6dHJ1ZSwiV29ya2luZ0RheXMiOjMxLCJUb2RheU1hcmtlclRleHQiOiJUb2RheSIsIkF1dG9TY2FsZVR5cGUiOnRydWV9LCJNaWxlc3RvbmVzIjpbeyIkaWQiOiIxMjMiLCJEYXRlIjoiMjAxNy0wMi0xM1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xMjcsIlIiOjI2LCJHIjoxNzAsIkIiOjY2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yNiwiRyI6MTcwLCJCIjo2Nn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0IiwiTGluZUNvbG9yIjpudWxsLCJMaW5lV2VpZ2h0IjowLjAsIkxpbmVUeXBlIjowLCJQYXJlbnRTdHlsZSI6bnVsbH0sIlBhcmVudFN0eWxlIjp7IiRyZWYiOiI2NSJ9fSwiRGF0ZVN0eWxlIjp7IiRpZCI6IjEzNSIsIkZvbnRTZXR0aW5ncyI6eyIkaWQiOiIxMz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OGI4ZDgzYS00YjU5LTQ5OTItOGY5Zi04ZGVhMWNjYmQ1N2YiLCJJbXBvcnRJZCI6bnVsbCwiVGl0bGUiOiLXntek15LXqSDXlNeq16DXoteUIiwiTm90ZSI6bnVsbCwiSHlwZXJsaW5rIjpudWxsLCJJc0NoYW5nZWQiOmZhbHNlLCJJc05ldyI6ZmFsc2V9LHsiJGlkIjoiMTM4IiwiRGF0ZSI6IjIwMTctMDMtMDFUMjM6NTk6NTkuOTk5WiIsIlN0eWxlIjp7IiRpZCI6IjEzOSIsIlNoYXBlIjoyLCJDb25uZWN0b3JNYXJnaW4iOnsiJHJlZiI6IjU0In0sIkNvbm5lY3RvclN0eWxlIjp7IiRpZCI6IjE0MCIsIkxpbmVDb2xvciI6eyIkaWQiOiIxNDEiLCIkdHlwZSI6Ik5MUkUuQ29tbW9uLkRvbS5Tb2xpZENvbG9yQnJ1c2gsIE5MUkUuQ29tbW9uIiwiQ29sb3IiOnsiJGlkIjoiMTQyIiwiQSI6MTI3LCJSIjo0NSwiRyI6MTYyLCJCIjoxOTF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Q1LCJHIjoxNjIsIkIiOjE5MX19LCJJc1Zpc2libGUiOnRydWUsIldpZHRoIjoxOC4wLCJIZWlnaHQiOjIwLjAsIkJvcmRlclN0eWxlIjp7IiRpZCI6IjE0NiIsIkxpbmVDb2xvciI6eyIkcmVmIjoiNjMifSwiTGluZVdlaWdodCI6MC4wLCJMaW5lVHlwZSI6MCwiUGFyZW50U3R5bGUiOnsiJHJlZiI6IjYyIn19LCJQYXJlbnRTdHlsZSI6eyIkcmVmIjoiNTkifX0sIlRpdGxlU3R5bGUiOnsiJGlkIjoiMTQ3IiwiRm9udFNldHRpbmdzIjp7IiRpZCI6IjE0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Q5IiwiTGluZUNvbG9yIjpudWxsLCJMaW5lV2VpZ2h0IjowLjAsIkxpbmVUeXBlIjowLCJQYXJlbnRTdHlsZSI6bnVsbH0sIlBhcmVudFN0eWxlIjp7IiRyZWYiOiI2NSJ9fSwiRGF0ZVN0eWxlIjp7IiRpZCI6IjE1MCIsIkZvbnRTZXR0aW5ncyI6eyIkaWQiOiIxNT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YwNjc5MDA2Njk0Mjc1NjUsIklzQ3VzdG9tIjp0cnVlfSwiSWQiOiIzMWJhMDFkMi1mYTIxLTRiZDgtOGZiNS0wM2JiOTRiM2NlOGYiLCJJbXBvcnRJZCI6bnVsbCwiVGl0bGUiOiLXlNem15LXqiDXqteV16bXqNeZ150g15Un16fXkdeo16DXmCIsIk5vdGUiOm51bGwsIkh5cGVybGluayI6bnVsbCwiSXNDaGFuZ2VkIjpmYWxzZSwiSXNOZXciOmZhbHNlfSx7IiRpZCI6IjE1MyIsIkRhdGUiOiIyMDE3LTAzLTA3VDIzOjU5OjU5Ljk5OVoiLCJTdHlsZSI6eyIkaWQiOiIxNTQiLCJTaGFwZSI6MiwiQ29ubmVjdG9yTWFyZ2luIjp7IiRyZWYiOiI1NCJ9LCJDb25uZWN0b3JTdHlsZSI6eyIkaWQiOiIxNTUiLCJMaW5lQ29sb3IiOnsiJGlkIjoiMTU2IiwiJHR5cGUiOiJOTFJFLkNvbW1vbi5Eb20uU29saWRDb2xvckJydXNoLCBOTFJFLkNvbW1vbiIsIkNvbG9yIjp7IiRpZCI6IjE1NyIsIkEiOjEyNywiUiI6MjE4LCJHIjozMSwiQiI6NDB9fSwiTGluZVdlaWdodCI6MS4wLCJMaW5lVHlwZSI6MCwiUGFyZW50U3R5bGUiOnsiJHJlZiI6IjU1In19LCJJc0JlbG93VGltZWJhbmQiOmZhbHNlLCJIaWRlRGF0ZSI6ZmFsc2UsIlNoYXBlU2l6ZSI6MSwiU3BhY2luZyI6MS4wLCJQYWRkaW5nIjp7IiRyZWYiOiI1OCJ9LCJTaGFwZVN0eWxlIjp7IiRpZCI6IjE1OCIsIk1hcmdpbiI6eyIkcmVmIjoiNjAifSwiUGFkZGluZyI6eyIkcmVmIjoiNjEifSwiQmFja2dyb3VuZCI6eyIkaWQiOiIxNTkiLCJDb2xvciI6eyIkaWQiOiIxNjAiLCJBIjoyNTUsIlIiOjIxOCwiRyI6MzEsIkIiOjQwfX0sIklzVmlzaWJsZSI6dHJ1ZSwiV2lkdGgiOjE4LjAsIkhlaWdodCI6MjAuMCwiQm9yZGVyU3R5bGUiOnsiJGlkIjoiMTYxIiwiTGluZUNvbG9yIjp7IiRyZWYiOiI2MyJ9LCJMaW5lV2VpZ2h0IjowLjAsIkxpbmVUeXBlIjowLCJQYXJlbnRTdHlsZSI6eyIkcmVmIjoiNjIifX0sIlBhcmVudFN0eWxlIjp7IiRyZWYiOiI1OSJ9fSwiVGl0bGVTdHlsZSI6eyIkaWQiOiIxNjIiLCJGb250U2V0dGluZ3MiOnsiJGlkIjoiMTYz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QiLCJMaW5lQ29sb3IiOm51bGwsIkxpbmVXZWlnaHQiOjAuMCwiTGluZVR5cGUiOjAsIlBhcmVudFN0eWxlIjpudWxsfSwiUGFyZW50U3R5bGUiOnsiJHJlZiI6IjY1In19LCJEYXRlU3R5bGUiOnsiJGlkIjoiMTY1IiwiRm9udFNldHRpbmdzIjp7IiRpZCI6IjE2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yIsIkxpbmVDb2xvciI6bnVsbCwiTGluZVdlaWdodCI6MC4wLCJMaW5lVHlwZSI6MCwiUGFyZW50U3R5bGUiOm51bGx9LCJQYXJlbnRTdHlsZSI6eyIkcmVmIjoiNzIifX0sIkRhdGVGb3JtYXQiOnsiJHJlZiI6Ijc5In0sIklzVmlzaWJsZSI6dHJ1ZSwiUGFyZW50U3R5bGUiOnsiJHJlZiI6IjUzIn19LCJQb3NpdGlvbiI6eyJSYXRpbyI6MC4zNjMxNTUwOTg0MzIzNzYwMywiSXNDdXN0b20iOnRydWV9LCJJZCI6IjU4MGZkMDg2LTZkZjgtNGM4Ni05ZDQ5LWI3MDZmYjBkOWMzNiIsIkltcG9ydElkIjpudWxsLCJUaXRsZSI6IteQ16fXmCDXodeZ157Xldec16bXmdeUIDEiLCJOb3RlIjpudWxsLCJIeXBlcmxpbmsiOm51bGwsIklzQ2hhbmdlZCI6ZmFsc2UsIklzTmV3IjpmYWxzZX0seyIkaWQiOiIxNjgiLCJEYXRlIjoiMjAxNy0wMy0xNFQyMzo1OTo1OS45OTlaIiwiU3R5bGUiOnsiJGlkIjoiMTY5IiwiU2hhcGUiOjIsIkNvbm5lY3Rvck1hcmdpbiI6eyIkcmVmIjoiNTQifSwiQ29ubmVjdG9yU3R5bGUiOnsiJGlkIjoiMTcwIiwiTGluZUNvbG9yIjp7IiRpZCI6IjE3MSIsIiR0eXBlIjoiTkxSRS5Db21tb24uRG9tLlNvbGlkQ29sb3JCcnVzaCwgTkxSRS5Db21tb24iLCJDb2xvciI6eyIkaWQiOiIxNzIiLCJBIjoxMjcsIlIiOjIxOCwiRyI6MzEsIkIiOjQ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MTgsIkciOjMxLCJCIjo0MH19LCJJc1Zpc2libGUiOnRydWUsIldpZHRoIjoxOC4wLCJIZWlnaHQiOjIwLjAsIkJvcmRlclN0eWxlIjp7IiRpZCI6IjE3NiIsIkxpbmVDb2xvciI6eyIkcmVmIjoiNjMifSwiTGluZVdlaWdodCI6MC4wLCJMaW5lVHlwZSI6MCwiUGFyZW50U3R5bGUiOnsiJHJlZiI6IjYyIn19LCJQYXJlbnRTdHlsZSI6eyIkcmVmIjoiNTkifX0sIlRpdGxlU3R5bGUiOnsiJGlkIjoiMTc3IiwiRm9udFNldHRpbmdzIjp7IiRpZCI6IjE3OC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c5IiwiTGluZUNvbG9yIjpudWxsLCJMaW5lV2VpZ2h0IjowLjAsIkxpbmVUeXBlIjowLCJQYXJlbnRTdHlsZSI6bnVsbH0sIlBhcmVudFN0eWxlIjp7IiRyZWYiOiI2NSJ9fSwiRGF0ZVN0eWxlIjp7IiRpZCI6IjE4MCIsIkZvbnRTZXR0aW5ncyI6eyIkaWQiOiIxODE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I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I1MWJlZDNkNS1lZTEyLTQyZjItYWZkYS0zNGQ3ZTUyNTcxMDQiLCJJbXBvcnRJZCI6bnVsbCwiVGl0bGUiOiLXkNen15gg16HXmdee15XXnNem15nXlCDXnteo15vXlteZIiwiTm90ZSI6bnVsbCwiSHlwZXJsaW5rIjpudWxsLCJJc0NoYW5nZWQiOmZhbHNlLCJJc05ldyI6ZmFsc2V9LHsiJGlkIjoiMTgzIiwiRGF0ZSI6IjIwMTctMDMtMTVUMjM6NTk6NTkuOTk5WiIsIlN0eWxlIjp7IiRpZCI6IjE4NCIsIlNoYXBlIjoyLCJDb25uZWN0b3JNYXJnaW4iOnsiJHJlZiI6IjU0In0sIkNvbm5lY3RvclN0eWxlIjp7IiRpZCI6IjE4NSIsIkxpbmVDb2xvciI6eyIkaWQiOiIxODYiLCIkdHlwZSI6Ik5MUkUuQ29tbW9uLkRvbS5Tb2xpZENvbG9yQnJ1c2gsIE5MUkUuQ29tbW9uIiwiQ29sb3IiOnsiJGlkIjoiMTg3IiwiQSI6MTI3LCJSIjoyMTgsIkciOjMxLCJCIjo0MH19LCJMaW5lV2VpZ2h0IjoxLjAsIkxpbmVUeXBlIjowLCJQYXJlbnRTdHlsZSI6eyIkcmVmIjoiNTUifX0sIklzQmVsb3dUaW1lYmFuZCI6ZmFsc2UsIkhpZGVEYXRlIjpmYWxzZSwiU2hhcGVTaXplIjoxLCJTcGFjaW5nIjoxLjAsIlBhZGRpbmciOnsiJHJlZiI6IjU4In0sIlNoYXBlU3R5bGUiOnsiJGlkIjoiMTg4IiwiTWFyZ2luIjp7IiRyZWYiOiI2MCJ9LCJQYWRkaW5nIjp7IiRyZWYiOiI2MSJ9LCJCYWNrZ3JvdW5kIjp7IiRpZCI6IjE4OSIsIkNvbG9yIjp7IiRpZCI6IjE5MCIsIkEiOjI1NSwiUiI6MjE4LCJHIjozMSwiQiI6NDB9fSwiSXNWaXNpYmxlIjp0cnVlLCJXaWR0aCI6MTguMCwiSGVpZ2h0IjoyMC4wLCJCb3JkZXJTdHlsZSI6eyIkaWQiOiIxOTEiLCJMaW5lQ29sb3IiOnsiJHJlZiI6IjYzIn0sIkxpbmVXZWlnaHQiOjAuMCwiTGluZVR5cGUiOjAsIlBhcmVudFN0eWxlIjp7IiRyZWYiOiI2MiJ9fSwiUGFyZW50U3R5bGUiOnsiJHJlZiI6IjU5In19LCJUaXRsZVN0eWxlIjp7IiRpZCI6IjE5MiIsIkZvbnRTZXR0aW5ncyI6eyIkaWQiOiIxOT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5NCIsIkxpbmVDb2xvciI6bnVsbCwiTGluZVdlaWdodCI6MC4wLCJMaW5lVHlwZSI6MCwiUGFyZW50U3R5bGUiOm51bGx9LCJQYXJlbnRTdHlsZSI6eyIkcmVmIjoiNjUifX0sIkRhdGVTdHlsZSI6eyIkaWQiOiIxOTUiLCJGb250U2V0dGluZ3MiOnsiJGlkIjoiMTk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lkIjoiZmZlMDAyYTQtYmM0ZC00YzQxLTg1MjgtMDYyYTU3OTYxYTc0IiwiSW1wb3J0SWQiOm51bGwsIlRpdGxlIjoi15DXp9eYINeh15nXnteV15zXpteZ15Qg157XqNeb15bXmSIsIk5vdGUiOm51bGwsIkh5cGVybGluayI6bnVsbCwiSXNDaGFuZ2VkIjpmYWxzZSwiSXNOZXciOmZhbHNlfSx7IiRpZCI6IjE5OCIsIkRhdGUiOiIyMDE3LTAzLTE2VDIzOjU5OjU5Ljk5OVoiLCJTdHlsZSI6eyIkaWQiOiIxOTkiLCJTaGFwZSI6MiwiQ29ubmVjdG9yTWFyZ2luIjp7IiRyZWYiOiI1NCJ9LCJDb25uZWN0b3JTdHlsZSI6eyIkaWQiOiIyMDAiLCJMaW5lQ29sb3IiOnsiJGlkIjoiMjAxIiwiJHR5cGUiOiJOTFJFLkNvbW1vbi5Eb20uU29saWRDb2xvckJydXNoLCBOTFJFLkNvbW1vbiIsIkNvbG9yIjp7IiRpZCI6IjIwMiIsIkEiOjEyNywiUiI6NzEsIkciOjc1LCJCIjoxMjB9fSwiTGluZVdlaWdodCI6MS4wLCJMaW5lVHlwZSI6MCwiUGFyZW50U3R5bGUiOnsiJHJlZiI6IjU1In19LCJJc0JlbG93VGltZWJhbmQiOmZhbHNlLCJIaWRlRGF0ZSI6ZmFsc2UsIlNoYXBlU2l6ZSI6MSwiU3BhY2luZyI6MS4wLCJQYWRkaW5nIjp7IiRyZWYiOiI1OCJ9LCJTaGFwZVN0eWxlIjp7IiRpZCI6IjIwMyIsIk1hcmdpbiI6eyIkcmVmIjoiNjAifSwiUGFkZGluZyI6eyIkcmVmIjoiNjEifSwiQmFja2dyb3VuZCI6eyIkaWQiOiIyMDQiLCJDb2xvciI6eyIkaWQiOiIyMDUiLCJBIjoyNTUsIlIiOjcxLCJHIjo3NSwiQiI6MTIwfX0sIklzVmlzaWJsZSI6dHJ1ZSwiV2lkdGgiOjE4LjAsIkhlaWdodCI6MjAuMCwiQm9yZGVyU3R5bGUiOnsiJGlkIjoiMjA2IiwiTGluZUNvbG9yIjp7IiRyZWYiOiI2MyJ9LCJMaW5lV2VpZ2h0IjowLjAsIkxpbmVUeXBlIjowLCJQYXJlbnRTdHlsZSI6eyIkcmVmIjoiNjIifX0sIlBhcmVudFN0eWxlIjp7IiRyZWYiOiI1OSJ9fSwiVGl0bGVTdHlsZSI6eyIkaWQiOiIyMDciLCJGb250U2V0dGluZ3MiOnsiJGlkIjoiMjA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DkiLCJMaW5lQ29sb3IiOm51bGwsIkxpbmVXZWlnaHQiOjAuMCwiTGluZVR5cGUiOjAsIlBhcmVudFN0eWxlIjpudWxsfSwiUGFyZW50U3R5bGUiOnsiJHJlZiI6IjY1In19LCJEYXRlU3R5bGUiOnsiJGlkIjoiMjEwIiwiRm9udFNldHRpbmdzIjp7IiRpZCI6IjIx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JZCI6IjYxNmY2Y2E0LTUwMDktNDRkMC1hNmEzLTA4YTE0MmUzZWZlMyIsIkltcG9ydElkIjpudWxsLCJUaXRsZSI6Ilwi15TXqNee16og157XodeaXCIiLCJOb3RlIjpudWxsLCJIeXBlcmxpbmsiOm51bGwsIklzQ2hhbmdlZCI6ZmFsc2UsIklzTmV3IjpmYWxzZX0seyIkaWQiOiIyMTMiLCJEYXRlIjoiMjAxNy0wMy0yMVQyMzo1OTo1OS45OTlaIiwiU3R5bGUiOnsiJGlkIjoiMjE0IiwiU2hhcGUiOjIsIkNvbm5lY3Rvck1hcmdpbiI6eyIkcmVmIjoiNTQifSwiQ29ubmVjdG9yU3R5bGUiOnsiJGlkIjoiMjE1IiwiTGluZUNvbG9yIjp7IiRpZCI6IjIxNiIsIiR0eXBlIjoiTkxSRS5Db21tb24uRG9tLlNvbGlkQ29sb3JCcnVzaCwgTkxSRS5Db21tb24iLCJDb2xvciI6eyIkaWQiOiIyMTciLCJBIjoxMjcsIlIiOjEyNSwiRyI6NjAsIkIiOjc0fX0sIkxpbmVXZWlnaHQiOjEuMCwiTGluZVR5cGUiOjAsIlBhcmVudFN0eWxlIjp7IiRyZWYiOiI1NSJ9fSwiSXNCZWxvd1RpbWViYW5kIjpmYWxzZSwiSGlkZURhdGUiOmZhbHNlLCJTaGFwZVNpemUiOjEsIlNwYWNpbmciOjEuMCwiUGFkZGluZyI6eyIkcmVmIjoiNTgifSwiU2hhcGVTdHlsZSI6eyIkaWQiOiIyMTgiLCJNYXJnaW4iOnsiJHJlZiI6IjYwIn0sIlBhZGRpbmciOnsiJHJlZiI6IjYxIn0sIkJhY2tncm91bmQiOnsiJGlkIjoiMjE5IiwiQ29sb3IiOnsiJGlkIjoiMjIwIiwiQSI6MjU1LCJSIjoxMjUsIkciOjYwLCJCIjo3NH19LCJJc1Zpc2libGUiOnRydWUsIldpZHRoIjoxOC4wLCJIZWlnaHQiOjIwLjAsIkJvcmRlclN0eWxlIjp7IiRpZCI6IjIyMSIsIkxpbmVDb2xvciI6eyIkcmVmIjoiNjMifSwiTGluZVdlaWdodCI6MC4wLCJMaW5lVHlwZSI6MCwiUGFyZW50U3R5bGUiOnsiJHJlZiI6IjYyIn19LCJQYXJlbnRTdHlsZSI6eyIkcmVmIjoiNTkifX0sIlRpdGxlU3R5bGUiOnsiJGlkIjoiMjIyIiwiRm9udFNldHRpbmdzIjp7IiRpZCI6IjIyMy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0IiwiTGluZUNvbG9yIjpudWxsLCJMaW5lV2VpZ2h0IjowLjAsIkxpbmVUeXBlIjowLCJQYXJlbnRTdHlsZSI6bnVsbH0sIlBhcmVudFN0eWxlIjp7IiRyZWYiOiI2NSJ9fSwiRGF0ZVN0eWxlIjp7IiRpZCI6IjIyNSIsIkZvbnRTZXR0aW5ncyI6eyIkaWQiOiIy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SWQiOiJlMmY2ODhhOS0zMmE4LTQ2ZTgtYTU2ZS1jOGJmMjMyODM3YzUiLCJJbXBvcnRJZCI6bnVsbCwiVGl0bGUiOiLXqNek15zXp9em15nXlCDXldeU16bXkteqINeq15XXpteo15nXnSIsIk5vdGUiOm51bGwsIkh5cGVybGluayI6bnVsbCwiSXNDaGFuZ2VkIjpmYWxzZSwiSXNOZXciOmZhbHNlfV0sIlRhc2tzIjpbXSwiTXNQcm9qZWN0SXRlbXNUcmVlIjp7IiRpZCI6IjIyOCIsIlJvb3QiOnsiSW1wb3J0SWQiOm51bGwsIklzSW1wb3J0ZWQiOmZhbHNlLCJDaGlsZHJlbiI6W119fSwiTWV0YWRhdGEiOnsiJGlkIjoiMjI5In0sIlNldHRpbmdzIjp7IiRpZCI6IjIzMCIsIkltcGFPcHRpb25zIjp7IiRpZCI6IjIzMS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d4__x05e1__x05d1__x05e8_ xmlns="d98c9973-610b-494f-80d4-07cfab7bd9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6441837EA543A75788DB83E257C9" ma:contentTypeVersion="8" ma:contentTypeDescription="Create a new document." ma:contentTypeScope="" ma:versionID="3d48336f4017d8b8bdd81c8f878a82b4">
  <xsd:schema xmlns:xsd="http://www.w3.org/2001/XMLSchema" xmlns:xs="http://www.w3.org/2001/XMLSchema" xmlns:p="http://schemas.microsoft.com/office/2006/metadata/properties" xmlns:ns2="d98c9973-610b-494f-80d4-07cfab7bd9d1" xmlns:ns3="4509648c-74db-4e07-8cc5-5462f742b81f" targetNamespace="http://schemas.microsoft.com/office/2006/metadata/properties" ma:root="true" ma:fieldsID="fde4b04444a0593428c4045de1ef2e23" ns2:_="" ns3:_="">
    <xsd:import namespace="d98c9973-610b-494f-80d4-07cfab7bd9d1"/>
    <xsd:import namespace="4509648c-74db-4e07-8cc5-5462f742b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x05d4__x05e1__x05d1__x05e8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c9973-610b-494f-80d4-07cfab7bd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x05d4__x05e1__x05d1__x05e8_" ma:index="13" nillable="true" ma:displayName="הסבר" ma:format="Dropdown" ma:internalName="_x05d4__x05e1__x05d1__x05e8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648c-74db-4e07-8cc5-5462f742b8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A27A4B-6209-4A22-9F9C-4B9F3F13DA27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4509648c-74db-4e07-8cc5-5462f742b81f"/>
    <ds:schemaRef ds:uri="http://schemas.microsoft.com/office/infopath/2007/PartnerControls"/>
    <ds:schemaRef ds:uri="http://schemas.openxmlformats.org/package/2006/metadata/core-properties"/>
    <ds:schemaRef ds:uri="d98c9973-610b-494f-80d4-07cfab7bd9d1"/>
  </ds:schemaRefs>
</ds:datastoreItem>
</file>

<file path=customXml/itemProps2.xml><?xml version="1.0" encoding="utf-8"?>
<ds:datastoreItem xmlns:ds="http://schemas.openxmlformats.org/officeDocument/2006/customXml" ds:itemID="{AB9B5827-77B9-4F14-9CDE-733400966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c9973-610b-494f-80d4-07cfab7bd9d1"/>
    <ds:schemaRef ds:uri="4509648c-74db-4e07-8cc5-5462f742b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8CE05A-EE3F-496A-8A54-C285733436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39589</TotalTime>
  <Words>487</Words>
  <Application>Microsoft Office PowerPoint</Application>
  <PresentationFormat>On-screen Show (4:3)</PresentationFormat>
  <Paragraphs>160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Assistant ExtraBold</vt:lpstr>
      <vt:lpstr>Calibri</vt:lpstr>
      <vt:lpstr>Times New Roman</vt:lpstr>
      <vt:lpstr>ערכת נושא Office</vt:lpstr>
      <vt:lpstr>1_ערכת נושא Office</vt:lpstr>
      <vt:lpstr>הסימולציה המדינית-ביטחונית במחזור מ"ט</vt:lpstr>
      <vt:lpstr>הסימולציה המדינית-בטחונית במב"ל</vt:lpstr>
      <vt:lpstr>מטרות הסימולציה המדינית-ביטחונית</vt:lpstr>
      <vt:lpstr>קבוצות משתתפי מב"ל בסימולציה</vt:lpstr>
      <vt:lpstr>PowerPoint Presentation</vt:lpstr>
      <vt:lpstr>PowerPoint Presentation</vt:lpstr>
      <vt:lpstr>שחקני הסימולציה</vt:lpstr>
      <vt:lpstr> תפקידי מנהלת הסימולציה </vt:lpstr>
      <vt:lpstr>מערכת "קברנט"</vt:lpstr>
      <vt:lpstr>דגשים למנהלת</vt:lpstr>
      <vt:lpstr>דגשים למנהלת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מתן אור</cp:lastModifiedBy>
  <cp:revision>342</cp:revision>
  <cp:lastPrinted>2020-01-26T08:17:06Z</cp:lastPrinted>
  <dcterms:created xsi:type="dcterms:W3CDTF">2015-10-15T19:05:43Z</dcterms:created>
  <dcterms:modified xsi:type="dcterms:W3CDTF">2022-02-07T11:39:31Z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0x010100DB446441837EA543A75788DB83E257C9</vt:lpwstr>
  </property>
  <property fmtid="{D5CDD505-2E9C-101B-9397-08002B2CF9AE}" pid="3" name="MSIP_Label_701b9bfc-c426-492e-a46c-1a922d5fe54b_Enabled">
    <vt:lpwstr>true</vt:lpwstr>
  </property>
  <property fmtid="{D5CDD505-2E9C-101B-9397-08002B2CF9AE}" pid="4" name="MSIP_Label_701b9bfc-c426-492e-a46c-1a922d5fe54b_SetDate">
    <vt:lpwstr>2022-01-16T04:56:49Z</vt:lpwstr>
  </property>
  <property fmtid="{D5CDD505-2E9C-101B-9397-08002B2CF9AE}" pid="5" name="MSIP_Label_701b9bfc-c426-492e-a46c-1a922d5fe54b_Method">
    <vt:lpwstr>Privileged</vt:lpwstr>
  </property>
  <property fmtid="{D5CDD505-2E9C-101B-9397-08002B2CF9AE}" pid="6" name="MSIP_Label_701b9bfc-c426-492e-a46c-1a922d5fe54b_Name">
    <vt:lpwstr>בלמ"ס</vt:lpwstr>
  </property>
  <property fmtid="{D5CDD505-2E9C-101B-9397-08002B2CF9AE}" pid="7" name="MSIP_Label_701b9bfc-c426-492e-a46c-1a922d5fe54b_SiteId">
    <vt:lpwstr>78820852-55fa-450b-908d-45c0d911e76b</vt:lpwstr>
  </property>
  <property fmtid="{D5CDD505-2E9C-101B-9397-08002B2CF9AE}" pid="8" name="MSIP_Label_701b9bfc-c426-492e-a46c-1a922d5fe54b_ActionId">
    <vt:lpwstr>347b6987-7973-49fd-97d8-0f69f60f6c7e</vt:lpwstr>
  </property>
  <property fmtid="{D5CDD505-2E9C-101B-9397-08002B2CF9AE}" pid="9" name="MSIP_Label_701b9bfc-c426-492e-a46c-1a922d5fe54b_ContentBits">
    <vt:lpwstr>1</vt:lpwstr>
  </property>
  <property fmtid="{D5CDD505-2E9C-101B-9397-08002B2CF9AE}" pid="10" name="ClassificationContentMarkingHeaderLocations">
    <vt:lpwstr>ערכת נושא Office:8</vt:lpwstr>
  </property>
  <property fmtid="{D5CDD505-2E9C-101B-9397-08002B2CF9AE}" pid="11" name="ClassificationContentMarkingHeaderText">
    <vt:lpwstr>- בלמ"ס -</vt:lpwstr>
  </property>
</Properties>
</file>