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41" r:id="rId3"/>
    <p:sldId id="349" r:id="rId4"/>
    <p:sldId id="329" r:id="rId5"/>
    <p:sldId id="350" r:id="rId6"/>
    <p:sldId id="351" r:id="rId7"/>
    <p:sldId id="352" r:id="rId8"/>
    <p:sldId id="355" r:id="rId9"/>
    <p:sldId id="353" r:id="rId10"/>
    <p:sldId id="348" r:id="rId11"/>
    <p:sldId id="347" r:id="rId12"/>
    <p:sldId id="354" r:id="rId13"/>
    <p:sldId id="357" r:id="rId14"/>
    <p:sldId id="358" r:id="rId15"/>
    <p:sldId id="342" r:id="rId1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15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ז'/אלול/תשע"ט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ז'/אלול/תשע"ט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07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1063716"/>
            <a:ext cx="10255953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National Security College – 47</a:t>
            </a:r>
            <a:r>
              <a:rPr lang="en-US" altLang="he-IL" sz="4200" b="1" baseline="300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4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Class</a:t>
            </a:r>
            <a:endParaRPr lang="en-US" altLang="he-IL" sz="42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963356" y="3133306"/>
            <a:ext cx="9155756" cy="171330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Briefing on the National Defense </a:t>
            </a:r>
            <a:r>
              <a:rPr lang="en-US" sz="4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Tours and the Europe </a:t>
            </a:r>
            <a:r>
              <a:rPr lang="en-US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Seminar and Tour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7985761" y="5397196"/>
            <a:ext cx="32382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September 2019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111" y="4828148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54818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of the Tour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332" y="1365848"/>
            <a:ext cx="10149333" cy="669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Acquiring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knowledge </a:t>
            </a: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of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 member state </a:t>
            </a: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in the EU, and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exploring a chosen element of national security, which constitutes a contemporary </a:t>
            </a: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national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security </a:t>
            </a: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challenge it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faces, against </a:t>
            </a: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the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background of all </a:t>
            </a: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aspects of national security in that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country</a:t>
            </a:r>
            <a:endParaRPr lang="en-US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Acquiring knowledge of </a:t>
            </a: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NATO and the EU as major international organizations in the global system, and exploring their impact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on relevant </a:t>
            </a: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dimensions of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Israel’s national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security</a:t>
            </a: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Global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season </a:t>
            </a: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summary</a:t>
            </a:r>
            <a:endParaRPr lang="he-IL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seminar and tour constitute an academic course that qualifies </a:t>
            </a:r>
            <a:endParaRPr lang="en-US" altLang="he-I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for 3 weekly academic hours</a:t>
            </a:r>
            <a:endParaRPr lang="he-IL" alt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32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727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T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our Structure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7112" y="1899738"/>
            <a:ext cx="9184425" cy="641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10-14 November, 2019</a:t>
            </a: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1085850" lvl="1" indent="-342900" algn="l" rtl="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Sunday to Tuesday - Team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Tour in 4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Countries:</a:t>
            </a:r>
          </a:p>
          <a:p>
            <a:pPr marL="1485900" lvl="2" indent="-342900"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Team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1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Germany</a:t>
            </a:r>
          </a:p>
          <a:p>
            <a:pPr marL="1485900" lvl="2" indent="-342900"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Team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2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Greece</a:t>
            </a:r>
          </a:p>
          <a:p>
            <a:pPr marL="1485900" lvl="2" indent="-342900"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Team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3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UK</a:t>
            </a:r>
          </a:p>
          <a:p>
            <a:pPr marL="1485900" lvl="2" indent="-342900"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Team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4 - Cyprus</a:t>
            </a:r>
          </a:p>
          <a:p>
            <a:pPr marL="1085850" lvl="1" indent="-342900" algn="l" rtl="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Wednesday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to Thursday - joint tour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Brussels in NATO and EU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institutions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646" y="4971354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78075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Method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848955"/>
            <a:ext cx="10149333" cy="6290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 </a:t>
            </a: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preparation for the tour, a </a:t>
            </a: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learning </a:t>
            </a: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seminar will be held </a:t>
            </a: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on each state by each team, </a:t>
            </a: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and </a:t>
            </a: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 one-day joint </a:t>
            </a: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preparation for NATO and EU </a:t>
            </a: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institutions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Leaders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will be appointed in each team;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their role is to formulate the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learning process,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together 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with the team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instructor and the expert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who will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assist each group</a:t>
            </a:r>
            <a:endParaRPr lang="en-US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The seminar will be split between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learning relevant materials for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the tour, and individual and group work in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formulating the research question and the exploration</a:t>
            </a:r>
            <a:endParaRPr lang="en-US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Each team will be joined by an administrative officer who will assist in the entire organizational process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during the 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planning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phase and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during the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tour</a:t>
            </a:r>
            <a:endParaRPr lang="en-US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The joint portion of the tour will be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organized by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the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INDC Staff</a:t>
            </a:r>
            <a:endParaRPr lang="he-IL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262" y="5094514"/>
            <a:ext cx="445544" cy="677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51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8078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Experts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8129" y="2146092"/>
            <a:ext cx="9300901" cy="466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50000"/>
              </a:lnSpc>
            </a:pPr>
            <a:r>
              <a:rPr lang="en-US" altLang="he-IL" sz="2200" u="sng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Germany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- Director of the Center for Research in Europe and Germany at the University of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Haifa, Mrs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. Catherine </a:t>
            </a:r>
            <a:r>
              <a:rPr lang="en-US" alt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Conark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200" u="sng" dirty="0">
                <a:latin typeface="Levenim MT" panose="02010502060101010101" pitchFamily="2" charset="-79"/>
                <a:cs typeface="Levenim MT" panose="02010502060101010101" pitchFamily="2" charset="-79"/>
              </a:rPr>
              <a:t>Greece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 - Former Israeli ambassador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 Athens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, Mr. Ran </a:t>
            </a:r>
            <a:r>
              <a:rPr lang="en-US" alt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Curiel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200" u="sng" dirty="0">
                <a:latin typeface="Levenim MT" panose="02010502060101010101" pitchFamily="2" charset="-79"/>
                <a:cs typeface="Levenim MT" panose="02010502060101010101" pitchFamily="2" charset="-79"/>
              </a:rPr>
              <a:t>United Kingdom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- United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Kingdom’s attaché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C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olonel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James </a:t>
            </a:r>
            <a:r>
              <a:rPr lang="en-US" alt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P</a:t>
            </a:r>
            <a:r>
              <a:rPr lang="en-US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reist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200" u="sng" dirty="0">
                <a:latin typeface="Levenim MT" panose="02010502060101010101" pitchFamily="2" charset="-79"/>
                <a:cs typeface="Levenim MT" panose="02010502060101010101" pitchFamily="2" charset="-79"/>
              </a:rPr>
              <a:t>Cyprus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 - Prof. Yossi Ben </a:t>
            </a:r>
            <a:r>
              <a:rPr lang="en-US" alt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Artzi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4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00095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Required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Deliverables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5896" y="1945187"/>
            <a:ext cx="10277856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Research </a:t>
            </a:r>
            <a:r>
              <a:rPr lang="en-US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question (needs to 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be approved</a:t>
            </a:r>
            <a:r>
              <a:rPr lang="en-US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Detailed plan for preparation stage and the tour itself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A detailed tour file, including the plan, aids, and additional materials as needed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Debriefing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 summary presentation (content-based): 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Purpose, </a:t>
            </a:r>
            <a:r>
              <a:rPr lang="en-US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research question, 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main insights </a:t>
            </a:r>
            <a:r>
              <a:rPr lang="en-US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and lessons learned 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on tour, </a:t>
            </a:r>
            <a:r>
              <a:rPr lang="en-US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and 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participants' </a:t>
            </a:r>
            <a:r>
              <a:rPr lang="en-US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remarks</a:t>
            </a:r>
            <a:endParaRPr 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8242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731521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Highlights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660" y="1727063"/>
            <a:ext cx="10255951" cy="6236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Using preparation time efficiently and wisely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Participants led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Creative thinking</a:t>
            </a: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Code of conduct and dress code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abroad</a:t>
            </a: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Required attendance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Logistics</a:t>
            </a: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Booking 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flights and possibility to integrate private vacations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just" rtl="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8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68252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eneral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896" y="1599614"/>
            <a:ext cx="10255951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Three national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defense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tours are planned during the Israeli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season:</a:t>
            </a:r>
          </a:p>
          <a:p>
            <a:pPr marL="1085850" lvl="1" indent="-342900" algn="l" rtl="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North tour (26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28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November)</a:t>
            </a:r>
          </a:p>
          <a:p>
            <a:pPr marL="1085850" lvl="1" indent="-342900" algn="l" rtl="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South tour (17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19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December)</a:t>
            </a:r>
          </a:p>
          <a:p>
            <a:pPr marL="1085850" lvl="1" indent="-342900" algn="l" rtl="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West Bank and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Jerusalem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tour (28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30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January) </a:t>
            </a: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The tour planning and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preparations will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be the responsibility of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the leading participants’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team.</a:t>
            </a:r>
          </a:p>
          <a:p>
            <a:pPr marL="342900" indent="-3429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national defense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tours and the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preparations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constitute an academic course that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qualifies for 4 weakly academic hours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 </a:t>
            </a:r>
          </a:p>
          <a:p>
            <a:pPr algn="l" rtl="0"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702" y="496245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365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Purpose of the </a:t>
            </a:r>
            <a:r>
              <a:rPr lang="en-US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Tours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599558"/>
            <a:ext cx="10255951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Expanding knowledge in various national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defense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areas by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getting acquainted with topics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characters, and places.</a:t>
            </a:r>
          </a:p>
          <a:p>
            <a:pPr marL="457200" indent="-4572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Familiarization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with the components of national power alongside various gaps and tensions.</a:t>
            </a:r>
          </a:p>
          <a:p>
            <a:pPr marL="457200" indent="-4572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Familiarization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with state resources, their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dispersion rationale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and their impact on national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defense.</a:t>
            </a:r>
            <a:endParaRPr lang="en-US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Developing a critical view of what is being learned - between theory and practice.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7427" y="5135102"/>
            <a:ext cx="474921" cy="72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3930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Distribution of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Responsibility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for 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National Defense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ours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722594"/>
            <a:ext cx="9745978" cy="2908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Northern 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Tour - Team 3</a:t>
            </a:r>
          </a:p>
          <a:p>
            <a:pPr marL="457200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Southern Tour - Team 1</a:t>
            </a:r>
          </a:p>
          <a:p>
            <a:pPr marL="457200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West </a:t>
            </a:r>
            <a:r>
              <a:rPr lang="en-US" altLang="he-IL" sz="2600" smtClean="0">
                <a:latin typeface="Levenim MT" panose="02010502060101010101" pitchFamily="2" charset="-79"/>
                <a:cs typeface="Levenim MT" panose="02010502060101010101" pitchFamily="2" charset="-79"/>
              </a:rPr>
              <a:t>Bank and Jerusalem 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Tour </a:t>
            </a: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Team 4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069" y="4890826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Leading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Team Roles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0608" y="1865246"/>
            <a:ext cx="9745978" cy="584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Self-study of the </a:t>
            </a: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area</a:t>
            </a:r>
            <a:endParaRPr lang="en-US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Planning the rationale (area characteristics, content </a:t>
            </a: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balance).</a:t>
            </a:r>
            <a:endParaRPr lang="en-US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Preparation tours and meetings, preparing plan B</a:t>
            </a: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Presentation of relevant content in the plenum prior to the tours</a:t>
            </a: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Reference </a:t>
            </a: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for reading materials, </a:t>
            </a: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relevant presentations</a:t>
            </a: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</a:t>
            </a: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websites</a:t>
            </a:r>
            <a:endParaRPr lang="en-US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Preparing aids and </a:t>
            </a: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distributing </a:t>
            </a: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tasks for team </a:t>
            </a: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members</a:t>
            </a:r>
            <a:endParaRPr lang="en-US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Leading the tour</a:t>
            </a: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4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418" y="795928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Milestones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902133" y="1743642"/>
            <a:ext cx="1015273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Brainstorming to formulate key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directions -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in the leading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team</a:t>
            </a:r>
            <a:endParaRPr lang="en-US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Formulation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of the tour layout, and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its linkages to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the curriculum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in the team</a:t>
            </a:r>
            <a:endParaRPr lang="en-US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Levenim MT" panose="02010502060101010101" pitchFamily="2" charset="-79"/>
                <a:cs typeface="Levenim MT" panose="02010502060101010101" pitchFamily="2" charset="-79"/>
              </a:rPr>
              <a:t>Program </a:t>
            </a:r>
            <a:r>
              <a:rPr lang="en-US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Approval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- Instructor, Prof. Yossi Ben </a:t>
            </a:r>
            <a:r>
              <a:rPr lang="en-US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Artzi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Chief Instructor and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College Commander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Study relevant content for the tour - preparation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stage</a:t>
            </a:r>
            <a:endParaRPr lang="en-US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Preparation of reading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materials,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maps, panoramic photography etc.</a:t>
            </a:r>
            <a:endParaRPr lang="en-US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During the tour – Leading, coordination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use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of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aids</a:t>
            </a:r>
            <a:endParaRPr lang="en-US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post-tour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 Processing the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insights from the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tour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8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24769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Principles of </a:t>
            </a:r>
            <a:r>
              <a:rPr lang="en-US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Planning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894310" y="1516564"/>
            <a:ext cx="1046534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Dealing with </a:t>
            </a: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all the elements of national </a:t>
            </a: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security </a:t>
            </a: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while maintaining a balance between them (economic, political, security and social)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Formulation </a:t>
            </a: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of research </a:t>
            </a: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questions</a:t>
            </a:r>
            <a:endParaRPr lang="en-US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Integrating </a:t>
            </a: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lecturers </a:t>
            </a: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and places </a:t>
            </a: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that are important relevant for </a:t>
            </a: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national </a:t>
            </a: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security</a:t>
            </a:r>
            <a:endParaRPr lang="en-US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Innovation </a:t>
            </a: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and creativity in tour planning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social </a:t>
            </a: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bonding (cultural program)</a:t>
            </a:r>
            <a:endParaRPr lang="en-US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Team Processing</a:t>
            </a:r>
            <a:endParaRPr 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1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86053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Required D</a:t>
            </a:r>
            <a:r>
              <a:rPr lang="en-US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eliverables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905950" y="1754530"/>
            <a:ext cx="10277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Research question/s (needs to be approved)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Detailed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plan for preparation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stage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and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the tour itself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 detailed tour file, including the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plan, aids, and additional materials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as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needed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Debriefing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 summary presentation with the main insights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and lessons learned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on the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tour,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and participants'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remarks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148460" y="1905059"/>
            <a:ext cx="9730571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60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Europe </a:t>
            </a:r>
            <a:r>
              <a:rPr lang="en-US" sz="6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Seminar and Tour</a:t>
            </a:r>
            <a:endParaRPr lang="he-IL" sz="6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74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11019</TotalTime>
  <Words>858</Words>
  <Application>Microsoft Office PowerPoint</Application>
  <PresentationFormat>מסך רחב</PresentationFormat>
  <Paragraphs>121</Paragraphs>
  <Slides>15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Levenim MT</vt:lpstr>
      <vt:lpstr>Tahoma</vt:lpstr>
      <vt:lpstr>Times New Roman</vt:lpstr>
      <vt:lpstr>Wingdings</vt:lpstr>
      <vt:lpstr>ערכת נושא Office</vt:lpstr>
      <vt:lpstr>National Security College – 47th Class</vt:lpstr>
      <vt:lpstr>General</vt:lpstr>
      <vt:lpstr>Purpose of the Tours</vt:lpstr>
      <vt:lpstr>Distribution of Responsibility for the National Defense Tours</vt:lpstr>
      <vt:lpstr>Leading Team Roles</vt:lpstr>
      <vt:lpstr>Milestones</vt:lpstr>
      <vt:lpstr>Principles of Planning</vt:lpstr>
      <vt:lpstr>Required Deliverables</vt:lpstr>
      <vt:lpstr>מצגת של PowerPoint‏</vt:lpstr>
      <vt:lpstr>Goals of the Tour</vt:lpstr>
      <vt:lpstr>The Tour Structure</vt:lpstr>
      <vt:lpstr>The Method</vt:lpstr>
      <vt:lpstr>Experts</vt:lpstr>
      <vt:lpstr>Required Deliverables</vt:lpstr>
      <vt:lpstr>Highlights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311</cp:revision>
  <cp:lastPrinted>2017-08-27T15:18:28Z</cp:lastPrinted>
  <dcterms:created xsi:type="dcterms:W3CDTF">2017-08-17T05:53:13Z</dcterms:created>
  <dcterms:modified xsi:type="dcterms:W3CDTF">2019-09-07T17:55:32Z</dcterms:modified>
</cp:coreProperties>
</file>