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9F10F-C273-4D34-BF76-C17641440749}" type="datetimeFigureOut">
              <a:rPr lang="he-IL" smtClean="0"/>
              <a:t>כ"ט/אב/תשע"ז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335765"/>
              </p:ext>
            </p:extLst>
          </p:nvPr>
        </p:nvGraphicFramePr>
        <p:xfrm>
          <a:off x="60054" y="930552"/>
          <a:ext cx="12103100" cy="598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4600"/>
                <a:gridCol w="10858500"/>
              </a:tblGrid>
              <a:tr h="23431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תשתית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אסטרטגיה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הציר הביטחוני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הציר המדיני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הציר הכלכלי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הציר החברתי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הבסיס הציוני ערכי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5" name="קבוצה 4"/>
          <p:cNvGrpSpPr/>
          <p:nvPr/>
        </p:nvGrpSpPr>
        <p:grpSpPr>
          <a:xfrm>
            <a:off x="381000" y="558800"/>
            <a:ext cx="10363200" cy="338554"/>
            <a:chOff x="381000" y="876300"/>
            <a:chExt cx="10363200" cy="338554"/>
          </a:xfrm>
        </p:grpSpPr>
        <p:sp>
          <p:nvSpPr>
            <p:cNvPr id="6" name="TextBox 5"/>
            <p:cNvSpPr txBox="1"/>
            <p:nvPr/>
          </p:nvSpPr>
          <p:spPr>
            <a:xfrm>
              <a:off x="98171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ספטמבר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8773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אוקטובר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9248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נובמבר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723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דצמבר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198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ינואר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800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פברואר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402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מרץ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004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אפריל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606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מאי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208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יוני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1000" y="876300"/>
              <a:ext cx="9271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solidFill>
                    <a:srgbClr val="FF000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יולי</a:t>
              </a:r>
              <a:endPara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8100" y="12700"/>
            <a:ext cx="1210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הלימודים במכללה לביטחון לאומי – מחזור מ"ה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054" y="930552"/>
            <a:ext cx="10861946" cy="9109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cxnSp>
        <p:nvCxnSpPr>
          <p:cNvPr id="33" name="מחבר חץ ישר 32"/>
          <p:cNvCxnSpPr/>
          <p:nvPr/>
        </p:nvCxnSpPr>
        <p:spPr>
          <a:xfrm>
            <a:off x="5889625" y="1200271"/>
            <a:ext cx="47752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419975" y="890380"/>
            <a:ext cx="17145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משפט ציבורי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35" name="מחבר חץ ישר 34"/>
          <p:cNvCxnSpPr/>
          <p:nvPr/>
        </p:nvCxnSpPr>
        <p:spPr>
          <a:xfrm>
            <a:off x="9671050" y="1713095"/>
            <a:ext cx="75247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232900" y="1408750"/>
            <a:ext cx="17145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מושגי יסוד </a:t>
            </a:r>
            <a:r>
              <a:rPr lang="he-IL" sz="11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בבטל"ם</a:t>
            </a:r>
            <a:endParaRPr lang="he-IL" sz="11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37" name="מחבר חץ ישר 36"/>
          <p:cNvCxnSpPr/>
          <p:nvPr/>
        </p:nvCxnSpPr>
        <p:spPr>
          <a:xfrm>
            <a:off x="6562725" y="1733860"/>
            <a:ext cx="287337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115175" y="1453667"/>
            <a:ext cx="17145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גישות ואסכולות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39" name="מחבר חץ ישר 38"/>
          <p:cNvCxnSpPr/>
          <p:nvPr/>
        </p:nvCxnSpPr>
        <p:spPr>
          <a:xfrm>
            <a:off x="6575425" y="1429060"/>
            <a:ext cx="287337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932612" y="1148867"/>
            <a:ext cx="230028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הגיאוגרפיה של </a:t>
            </a:r>
            <a:r>
              <a:rPr lang="he-IL" sz="16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054" y="1841500"/>
            <a:ext cx="10861946" cy="5098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graphicFrame>
        <p:nvGraphicFramePr>
          <p:cNvPr id="42" name="טבלה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994243"/>
              </p:ext>
            </p:extLst>
          </p:nvPr>
        </p:nvGraphicFramePr>
        <p:xfrm>
          <a:off x="60054" y="930552"/>
          <a:ext cx="12103100" cy="598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4600"/>
                <a:gridCol w="10858500"/>
              </a:tblGrid>
              <a:tr h="23431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תשתית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אסטרטגיה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הציר הביטחוני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הציר המדיני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הציר הכלכלי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הציר החברתי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הבסיס הציוני ערכי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3" name="מחבר חץ ישר 42"/>
          <p:cNvCxnSpPr/>
          <p:nvPr/>
        </p:nvCxnSpPr>
        <p:spPr>
          <a:xfrm>
            <a:off x="8975725" y="2126050"/>
            <a:ext cx="75247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537575" y="1821705"/>
            <a:ext cx="17145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מחשבה אסטרטגית</a:t>
            </a:r>
            <a:endParaRPr lang="he-IL" sz="11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45" name="מחבר חץ ישר 44"/>
          <p:cNvCxnSpPr/>
          <p:nvPr/>
        </p:nvCxnSpPr>
        <p:spPr>
          <a:xfrm>
            <a:off x="7156450" y="2165156"/>
            <a:ext cx="14351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מחבר חץ ישר 45"/>
          <p:cNvCxnSpPr/>
          <p:nvPr/>
        </p:nvCxnSpPr>
        <p:spPr>
          <a:xfrm>
            <a:off x="6296025" y="2164150"/>
            <a:ext cx="75247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857875" y="1859805"/>
            <a:ext cx="17145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אומנות המערכה</a:t>
            </a:r>
            <a:endParaRPr lang="he-IL" sz="11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0" name="משושה 49"/>
          <p:cNvSpPr/>
          <p:nvPr/>
        </p:nvSpPr>
        <p:spPr>
          <a:xfrm>
            <a:off x="1017274" y="1871162"/>
            <a:ext cx="590185" cy="42652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TextBox 50"/>
          <p:cNvSpPr txBox="1"/>
          <p:nvPr/>
        </p:nvSpPr>
        <p:spPr>
          <a:xfrm>
            <a:off x="7016750" y="1822256"/>
            <a:ext cx="17145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חשיבה אסטרטגית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55325" y="1909003"/>
            <a:ext cx="730949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התנסות מסכמת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3" name="משושה 52"/>
          <p:cNvSpPr/>
          <p:nvPr/>
        </p:nvSpPr>
        <p:spPr>
          <a:xfrm>
            <a:off x="5760810" y="1909003"/>
            <a:ext cx="447675" cy="36718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שושה 53"/>
          <p:cNvSpPr/>
          <p:nvPr/>
        </p:nvSpPr>
        <p:spPr>
          <a:xfrm>
            <a:off x="4265677" y="1817851"/>
            <a:ext cx="714375" cy="53019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TextBox 47"/>
          <p:cNvSpPr txBox="1"/>
          <p:nvPr/>
        </p:nvSpPr>
        <p:spPr>
          <a:xfrm>
            <a:off x="5632222" y="1923744"/>
            <a:ext cx="70485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התנסות מס' 1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48421" y="1817060"/>
            <a:ext cx="806450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סימולציה מדינית ביטחונית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0054" y="2324501"/>
            <a:ext cx="10861946" cy="9395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63" name="TextBox 62"/>
          <p:cNvSpPr txBox="1"/>
          <p:nvPr/>
        </p:nvSpPr>
        <p:spPr>
          <a:xfrm>
            <a:off x="1981200" y="2813857"/>
            <a:ext cx="944563" cy="415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צבא - חברה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64" name="מחבר חץ ישר 63"/>
          <p:cNvCxnSpPr/>
          <p:nvPr/>
        </p:nvCxnSpPr>
        <p:spPr>
          <a:xfrm>
            <a:off x="4868863" y="3056257"/>
            <a:ext cx="206375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103813" y="2680161"/>
            <a:ext cx="17145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הגנה לאומית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6" name="אליפסה 65"/>
          <p:cNvSpPr/>
          <p:nvPr/>
        </p:nvSpPr>
        <p:spPr>
          <a:xfrm>
            <a:off x="4398963" y="2319412"/>
            <a:ext cx="546100" cy="3693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מגילה אנכית 68"/>
          <p:cNvSpPr/>
          <p:nvPr/>
        </p:nvSpPr>
        <p:spPr>
          <a:xfrm>
            <a:off x="1454944" y="2310826"/>
            <a:ext cx="644525" cy="5160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TextBox 70"/>
          <p:cNvSpPr txBox="1"/>
          <p:nvPr/>
        </p:nvSpPr>
        <p:spPr>
          <a:xfrm>
            <a:off x="7258050" y="2731145"/>
            <a:ext cx="17145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מזה"ת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72" name="מחבר חץ ישר 71"/>
          <p:cNvCxnSpPr/>
          <p:nvPr/>
        </p:nvCxnSpPr>
        <p:spPr>
          <a:xfrm>
            <a:off x="7397750" y="3074045"/>
            <a:ext cx="14351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338638" y="2369532"/>
            <a:ext cx="66675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900" b="1" dirty="0" smtClean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שב"כ</a:t>
            </a:r>
            <a:endParaRPr lang="he-IL" sz="900" b="1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4" name="אליפסה 73"/>
          <p:cNvSpPr/>
          <p:nvPr/>
        </p:nvSpPr>
        <p:spPr>
          <a:xfrm>
            <a:off x="3336948" y="2339604"/>
            <a:ext cx="546100" cy="3693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TextBox 66"/>
          <p:cNvSpPr txBox="1"/>
          <p:nvPr/>
        </p:nvSpPr>
        <p:spPr>
          <a:xfrm>
            <a:off x="3308351" y="2351780"/>
            <a:ext cx="66675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900" b="1" dirty="0" smtClean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אמ"ן</a:t>
            </a:r>
            <a:endParaRPr lang="he-IL" sz="900" b="1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5" name="אליפסה 74"/>
          <p:cNvSpPr/>
          <p:nvPr/>
        </p:nvSpPr>
        <p:spPr>
          <a:xfrm>
            <a:off x="2684464" y="2328927"/>
            <a:ext cx="546100" cy="3693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TextBox 67"/>
          <p:cNvSpPr txBox="1"/>
          <p:nvPr/>
        </p:nvSpPr>
        <p:spPr>
          <a:xfrm>
            <a:off x="2634094" y="2368040"/>
            <a:ext cx="66675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900" b="1" dirty="0" smtClean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</a:t>
            </a:r>
            <a:r>
              <a:rPr lang="he-IL" sz="900" b="1" dirty="0" err="1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</a:t>
            </a:r>
            <a:r>
              <a:rPr lang="he-IL" sz="900" b="1" dirty="0" err="1" smtClean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ט"פ</a:t>
            </a:r>
            <a:endParaRPr lang="he-IL" sz="900" b="1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6" name="אליפסה 75"/>
          <p:cNvSpPr/>
          <p:nvPr/>
        </p:nvSpPr>
        <p:spPr>
          <a:xfrm>
            <a:off x="5330825" y="2330837"/>
            <a:ext cx="546100" cy="3693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TextBox 76"/>
          <p:cNvSpPr txBox="1"/>
          <p:nvPr/>
        </p:nvSpPr>
        <p:spPr>
          <a:xfrm>
            <a:off x="5302250" y="2392808"/>
            <a:ext cx="66675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900" b="1" dirty="0" smtClean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מוסד</a:t>
            </a:r>
            <a:endParaRPr lang="he-IL" sz="900" b="1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54" y="3264080"/>
            <a:ext cx="10861946" cy="9160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cxnSp>
        <p:nvCxnSpPr>
          <p:cNvPr id="82" name="מחבר חץ ישר 81"/>
          <p:cNvCxnSpPr/>
          <p:nvPr/>
        </p:nvCxnSpPr>
        <p:spPr>
          <a:xfrm>
            <a:off x="6108700" y="3987800"/>
            <a:ext cx="14351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אליפסה 82"/>
          <p:cNvSpPr/>
          <p:nvPr/>
        </p:nvSpPr>
        <p:spPr>
          <a:xfrm>
            <a:off x="7073900" y="3271222"/>
            <a:ext cx="546100" cy="3693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TextBox 83"/>
          <p:cNvSpPr txBox="1"/>
          <p:nvPr/>
        </p:nvSpPr>
        <p:spPr>
          <a:xfrm>
            <a:off x="5969000" y="3581400"/>
            <a:ext cx="17145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מדיניות חוץ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028485" y="3318125"/>
            <a:ext cx="6667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900" b="1" dirty="0" smtClean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משרד החוץ</a:t>
            </a:r>
            <a:endParaRPr lang="he-IL" sz="900" b="1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0054" y="4180114"/>
            <a:ext cx="10861946" cy="8882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cxnSp>
        <p:nvCxnSpPr>
          <p:cNvPr id="92" name="מחבר חץ ישר 91"/>
          <p:cNvCxnSpPr/>
          <p:nvPr/>
        </p:nvCxnSpPr>
        <p:spPr>
          <a:xfrm>
            <a:off x="8277225" y="4851400"/>
            <a:ext cx="75247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839075" y="4547055"/>
            <a:ext cx="17145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מבוא כלכלה</a:t>
            </a:r>
            <a:endParaRPr lang="he-IL" sz="11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94" name="מחבר חץ ישר 93"/>
          <p:cNvCxnSpPr/>
          <p:nvPr/>
        </p:nvCxnSpPr>
        <p:spPr>
          <a:xfrm>
            <a:off x="6089650" y="4808665"/>
            <a:ext cx="206375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324600" y="4432569"/>
            <a:ext cx="17145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כלכלת ישראל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96" name="מחבר חץ ישר 95"/>
          <p:cNvCxnSpPr/>
          <p:nvPr/>
        </p:nvCxnSpPr>
        <p:spPr>
          <a:xfrm>
            <a:off x="4173538" y="4830262"/>
            <a:ext cx="75247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735388" y="4525917"/>
            <a:ext cx="17145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ניתוחי אירוע</a:t>
            </a:r>
            <a:endParaRPr lang="he-IL" sz="11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260600" y="4586398"/>
            <a:ext cx="944563" cy="415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כלכלה גלובלית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0" name="מגילה אנכית 99"/>
          <p:cNvSpPr/>
          <p:nvPr/>
        </p:nvSpPr>
        <p:spPr>
          <a:xfrm>
            <a:off x="1603194" y="4229582"/>
            <a:ext cx="644525" cy="5160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TextBox 100"/>
          <p:cNvSpPr txBox="1"/>
          <p:nvPr/>
        </p:nvSpPr>
        <p:spPr>
          <a:xfrm>
            <a:off x="1638300" y="4304603"/>
            <a:ext cx="644525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900" b="1" dirty="0">
                <a:latin typeface="David" panose="020E0502060401010101" pitchFamily="34" charset="-79"/>
                <a:cs typeface="David" panose="020E0502060401010101" pitchFamily="34" charset="-79"/>
              </a:rPr>
              <a:t>י</a:t>
            </a:r>
            <a:r>
              <a:rPr lang="he-IL" sz="9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ום עיון תקציב המדינה</a:t>
            </a:r>
            <a:endParaRPr lang="he-IL" sz="9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2" name="אליפסה 101"/>
          <p:cNvSpPr/>
          <p:nvPr/>
        </p:nvSpPr>
        <p:spPr>
          <a:xfrm>
            <a:off x="2945108" y="4229766"/>
            <a:ext cx="546100" cy="3693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TextBox 97"/>
          <p:cNvSpPr txBox="1"/>
          <p:nvPr/>
        </p:nvSpPr>
        <p:spPr>
          <a:xfrm>
            <a:off x="2920207" y="4242470"/>
            <a:ext cx="6667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900" b="1" dirty="0" smtClean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כלכלה</a:t>
            </a:r>
            <a:endParaRPr lang="he-IL" sz="900" b="1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054" y="5068389"/>
            <a:ext cx="10861946" cy="92310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cxnSp>
        <p:nvCxnSpPr>
          <p:cNvPr id="86" name="מחבר חץ ישר 85"/>
          <p:cNvCxnSpPr/>
          <p:nvPr/>
        </p:nvCxnSpPr>
        <p:spPr>
          <a:xfrm>
            <a:off x="6089650" y="5803900"/>
            <a:ext cx="266065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562725" y="5435788"/>
            <a:ext cx="17145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חברה ישראלית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4" name="אליפסה 103"/>
          <p:cNvSpPr/>
          <p:nvPr/>
        </p:nvSpPr>
        <p:spPr>
          <a:xfrm>
            <a:off x="7292975" y="5073689"/>
            <a:ext cx="546100" cy="3693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TextBox 104"/>
          <p:cNvSpPr txBox="1"/>
          <p:nvPr/>
        </p:nvSpPr>
        <p:spPr>
          <a:xfrm>
            <a:off x="7270750" y="5148605"/>
            <a:ext cx="66675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900" b="1" dirty="0" smtClean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חברה</a:t>
            </a:r>
            <a:endParaRPr lang="he-IL" sz="900" b="1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90750" y="5439579"/>
            <a:ext cx="996950" cy="415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שחיתות שלטונית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61" name="מחבר ישר 60"/>
          <p:cNvCxnSpPr/>
          <p:nvPr/>
        </p:nvCxnSpPr>
        <p:spPr>
          <a:xfrm>
            <a:off x="1301022" y="2348047"/>
            <a:ext cx="0" cy="3647804"/>
          </a:xfrm>
          <a:prstGeom prst="line">
            <a:avLst/>
          </a:prstGeom>
          <a:ln w="381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מחבר ישר 88"/>
          <p:cNvCxnSpPr/>
          <p:nvPr/>
        </p:nvCxnSpPr>
        <p:spPr>
          <a:xfrm>
            <a:off x="1737042" y="1879869"/>
            <a:ext cx="0" cy="4124689"/>
          </a:xfrm>
          <a:prstGeom prst="line">
            <a:avLst/>
          </a:prstGeom>
          <a:ln w="381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מחבר ישר 86"/>
          <p:cNvCxnSpPr/>
          <p:nvPr/>
        </p:nvCxnSpPr>
        <p:spPr>
          <a:xfrm>
            <a:off x="3400383" y="1871162"/>
            <a:ext cx="0" cy="4124689"/>
          </a:xfrm>
          <a:prstGeom prst="line">
            <a:avLst/>
          </a:prstGeom>
          <a:ln w="381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מחבר ישר 87"/>
          <p:cNvCxnSpPr/>
          <p:nvPr/>
        </p:nvCxnSpPr>
        <p:spPr>
          <a:xfrm>
            <a:off x="4258178" y="1866806"/>
            <a:ext cx="0" cy="4124689"/>
          </a:xfrm>
          <a:prstGeom prst="line">
            <a:avLst/>
          </a:prstGeom>
          <a:ln w="381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מחבר ישר 58"/>
          <p:cNvCxnSpPr/>
          <p:nvPr/>
        </p:nvCxnSpPr>
        <p:spPr>
          <a:xfrm>
            <a:off x="4618082" y="2382880"/>
            <a:ext cx="0" cy="1832067"/>
          </a:xfrm>
          <a:prstGeom prst="line">
            <a:avLst/>
          </a:prstGeom>
          <a:ln w="381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ישר 57"/>
          <p:cNvCxnSpPr/>
          <p:nvPr/>
        </p:nvCxnSpPr>
        <p:spPr>
          <a:xfrm>
            <a:off x="5994037" y="2348047"/>
            <a:ext cx="0" cy="1832067"/>
          </a:xfrm>
          <a:prstGeom prst="line">
            <a:avLst/>
          </a:prstGeom>
          <a:ln w="381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361804" y="3505200"/>
            <a:ext cx="685800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ארה"ב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71222" y="3505200"/>
            <a:ext cx="685800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מזרח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908696" y="3505200"/>
            <a:ext cx="762000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נאט"ו וא"א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488679" y="2397325"/>
            <a:ext cx="644525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>
                <a:latin typeface="David" panose="020E0502060401010101" pitchFamily="34" charset="-79"/>
                <a:cs typeface="David" panose="020E0502060401010101" pitchFamily="34" charset="-79"/>
              </a:rPr>
              <a:t>י</a:t>
            </a:r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ום עיון סייבר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54" y="6004558"/>
            <a:ext cx="10861946" cy="9153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cxnSp>
        <p:nvCxnSpPr>
          <p:cNvPr id="117" name="מחבר חץ ישר 116"/>
          <p:cNvCxnSpPr/>
          <p:nvPr/>
        </p:nvCxnSpPr>
        <p:spPr>
          <a:xfrm>
            <a:off x="9321800" y="6713469"/>
            <a:ext cx="14351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9182100" y="6370569"/>
            <a:ext cx="17145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אבות האומה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9" name="מגילה אנכית 118"/>
          <p:cNvSpPr/>
          <p:nvPr/>
        </p:nvSpPr>
        <p:spPr>
          <a:xfrm>
            <a:off x="8829675" y="6263352"/>
            <a:ext cx="533401" cy="5160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0" name="TextBox 119"/>
          <p:cNvSpPr txBox="1"/>
          <p:nvPr/>
        </p:nvSpPr>
        <p:spPr>
          <a:xfrm>
            <a:off x="8779736" y="6360536"/>
            <a:ext cx="644525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>
                <a:latin typeface="David" panose="020E0502060401010101" pitchFamily="34" charset="-79"/>
                <a:cs typeface="David" panose="020E0502060401010101" pitchFamily="34" charset="-79"/>
              </a:rPr>
              <a:t>י</a:t>
            </a:r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ום עיון בן גוריון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1" name="מגילה אנכית 120"/>
          <p:cNvSpPr/>
          <p:nvPr/>
        </p:nvSpPr>
        <p:spPr>
          <a:xfrm>
            <a:off x="6134100" y="6270557"/>
            <a:ext cx="644525" cy="5160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2" name="TextBox 121"/>
          <p:cNvSpPr txBox="1"/>
          <p:nvPr/>
        </p:nvSpPr>
        <p:spPr>
          <a:xfrm>
            <a:off x="6134100" y="6357287"/>
            <a:ext cx="644525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>
                <a:latin typeface="David" panose="020E0502060401010101" pitchFamily="34" charset="-79"/>
                <a:cs typeface="David" panose="020E0502060401010101" pitchFamily="34" charset="-79"/>
              </a:rPr>
              <a:t>י</a:t>
            </a:r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ום עיון בינתחומי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3" name="מגילה אנכית 122"/>
          <p:cNvSpPr/>
          <p:nvPr/>
        </p:nvSpPr>
        <p:spPr>
          <a:xfrm>
            <a:off x="5080000" y="6255687"/>
            <a:ext cx="647699" cy="5160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TextBox 123"/>
          <p:cNvSpPr txBox="1"/>
          <p:nvPr/>
        </p:nvSpPr>
        <p:spPr>
          <a:xfrm>
            <a:off x="5102225" y="6339374"/>
            <a:ext cx="644525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כנס המכללות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5" name="מגילה אנכית 124"/>
          <p:cNvSpPr/>
          <p:nvPr/>
        </p:nvSpPr>
        <p:spPr>
          <a:xfrm>
            <a:off x="165100" y="6119684"/>
            <a:ext cx="644525" cy="5160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6" name="TextBox 125"/>
          <p:cNvSpPr txBox="1"/>
          <p:nvPr/>
        </p:nvSpPr>
        <p:spPr>
          <a:xfrm>
            <a:off x="127000" y="6230125"/>
            <a:ext cx="733426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50" b="1" dirty="0">
                <a:latin typeface="David" panose="020E0502060401010101" pitchFamily="34" charset="-79"/>
                <a:cs typeface="David" panose="020E0502060401010101" pitchFamily="34" charset="-79"/>
              </a:rPr>
              <a:t>י</a:t>
            </a:r>
            <a:r>
              <a:rPr lang="he-IL" sz="105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ום עיון דמוקרטיה</a:t>
            </a:r>
            <a:endParaRPr lang="he-IL" sz="105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7763220" y="3983327"/>
            <a:ext cx="3466498" cy="276999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 דרום</a:t>
            </a:r>
            <a:endParaRPr lang="he-IL" sz="1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8" name="TextBox 127"/>
          <p:cNvSpPr txBox="1"/>
          <p:nvPr/>
        </p:nvSpPr>
        <p:spPr>
          <a:xfrm rot="16200000">
            <a:off x="8639090" y="3983327"/>
            <a:ext cx="3466498" cy="276999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 חיפה</a:t>
            </a:r>
            <a:endParaRPr lang="he-IL" sz="1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9" name="TextBox 128"/>
          <p:cNvSpPr txBox="1"/>
          <p:nvPr/>
        </p:nvSpPr>
        <p:spPr>
          <a:xfrm rot="16200000">
            <a:off x="6531321" y="3983327"/>
            <a:ext cx="3466498" cy="276999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 צפון</a:t>
            </a:r>
            <a:endParaRPr lang="he-IL" sz="1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0" name="TextBox 129"/>
          <p:cNvSpPr txBox="1"/>
          <p:nvPr/>
        </p:nvSpPr>
        <p:spPr>
          <a:xfrm rot="16200000">
            <a:off x="5197820" y="3970627"/>
            <a:ext cx="3466498" cy="276999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  סיור  דרום</a:t>
            </a:r>
            <a:endParaRPr lang="he-IL" sz="1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3534077" y="3961700"/>
            <a:ext cx="3466498" cy="276999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 ירושלים  1</a:t>
            </a:r>
            <a:endParaRPr lang="he-IL" sz="1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1133281" y="3963600"/>
            <a:ext cx="3466498" cy="276999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 ירושלים  2</a:t>
            </a:r>
            <a:endParaRPr lang="he-IL" sz="1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3" name="TextBox 132"/>
          <p:cNvSpPr txBox="1"/>
          <p:nvPr/>
        </p:nvSpPr>
        <p:spPr>
          <a:xfrm rot="16200000">
            <a:off x="523681" y="3963600"/>
            <a:ext cx="3466498" cy="276999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 </a:t>
            </a:r>
            <a:r>
              <a:rPr lang="en-US" sz="1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תשתיות</a:t>
            </a:r>
            <a:endParaRPr lang="he-IL" sz="1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36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/>
      <p:bldP spid="36" grpId="0"/>
      <p:bldP spid="38" grpId="0"/>
      <p:bldP spid="40" grpId="0"/>
      <p:bldP spid="41" grpId="0" animBg="1"/>
      <p:bldP spid="44" grpId="0"/>
      <p:bldP spid="47" grpId="0"/>
      <p:bldP spid="50" grpId="0" animBg="1"/>
      <p:bldP spid="51" grpId="0"/>
      <p:bldP spid="52" grpId="0"/>
      <p:bldP spid="53" grpId="0" animBg="1"/>
      <p:bldP spid="54" grpId="0" animBg="1"/>
      <p:bldP spid="48" grpId="0"/>
      <p:bldP spid="49" grpId="0"/>
      <p:bldP spid="62" grpId="0" animBg="1"/>
      <p:bldP spid="63" grpId="0" animBg="1"/>
      <p:bldP spid="65" grpId="0"/>
      <p:bldP spid="66" grpId="0" animBg="1"/>
      <p:bldP spid="69" grpId="0" animBg="1"/>
      <p:bldP spid="71" grpId="0"/>
      <p:bldP spid="73" grpId="0"/>
      <p:bldP spid="74" grpId="0" animBg="1"/>
      <p:bldP spid="67" grpId="0"/>
      <p:bldP spid="75" grpId="0" animBg="1"/>
      <p:bldP spid="68" grpId="0"/>
      <p:bldP spid="76" grpId="0" animBg="1"/>
      <p:bldP spid="77" grpId="0"/>
      <p:bldP spid="78" grpId="0" animBg="1"/>
      <p:bldP spid="83" grpId="0" animBg="1"/>
      <p:bldP spid="84" grpId="0"/>
      <p:bldP spid="85" grpId="0"/>
      <p:bldP spid="90" grpId="0" animBg="1"/>
      <p:bldP spid="93" grpId="0"/>
      <p:bldP spid="95" grpId="0"/>
      <p:bldP spid="97" grpId="0"/>
      <p:bldP spid="99" grpId="0" animBg="1"/>
      <p:bldP spid="100" grpId="0" animBg="1"/>
      <p:bldP spid="101" grpId="0"/>
      <p:bldP spid="102" grpId="0" animBg="1"/>
      <p:bldP spid="98" grpId="0"/>
      <p:bldP spid="2" grpId="0" animBg="1"/>
      <p:bldP spid="103" grpId="0"/>
      <p:bldP spid="104" grpId="0" animBg="1"/>
      <p:bldP spid="105" grpId="0"/>
      <p:bldP spid="106" grpId="0" animBg="1"/>
      <p:bldP spid="79" grpId="0" animBg="1"/>
      <p:bldP spid="80" grpId="0" animBg="1"/>
      <p:bldP spid="81" grpId="0" animBg="1"/>
      <p:bldP spid="70" grpId="0"/>
      <p:bldP spid="3" grpId="0" animBg="1"/>
      <p:bldP spid="118" grpId="0"/>
      <p:bldP spid="119" grpId="0" animBg="1"/>
      <p:bldP spid="120" grpId="0"/>
      <p:bldP spid="121" grpId="0" animBg="1"/>
      <p:bldP spid="122" grpId="0"/>
      <p:bldP spid="123" grpId="0" animBg="1"/>
      <p:bldP spid="124" grpId="0"/>
      <p:bldP spid="125" grpId="0" animBg="1"/>
      <p:bldP spid="126" grpId="0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153</Words>
  <Application>Microsoft Office PowerPoint</Application>
  <PresentationFormat>מסך רחב</PresentationFormat>
  <Paragraphs>70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 </cp:lastModifiedBy>
  <cp:revision>25</cp:revision>
  <dcterms:created xsi:type="dcterms:W3CDTF">2017-08-17T05:53:13Z</dcterms:created>
  <dcterms:modified xsi:type="dcterms:W3CDTF">2017-08-21T13:53:28Z</dcterms:modified>
</cp:coreProperties>
</file>