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autoAdjust="0"/>
    <p:restoredTop sz="94601" autoAdjust="0"/>
  </p:normalViewPr>
  <p:slideViewPr>
    <p:cSldViewPr snapToGrid="0">
      <p:cViewPr varScale="1">
        <p:scale>
          <a:sx n="81" d="100"/>
          <a:sy n="81" d="100"/>
        </p:scale>
        <p:origin x="96" y="58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D49878D5-971B-4D2D-9995-62355A6C1944}" type="datetimeFigureOut">
              <a:rPr lang="he-IL" smtClean="0"/>
              <a:t>ט"ו/תמוז/תשע"ז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B8FCDA1-94C8-42EE-9C5C-CA9727FCEB33}" type="slidenum">
              <a:rPr lang="he-IL" smtClean="0"/>
              <a:t>‹#›</a:t>
            </a:fld>
            <a:endParaRPr lang="he-IL"/>
          </a:p>
        </p:txBody>
      </p:sp>
    </p:spTree>
    <p:extLst>
      <p:ext uri="{BB962C8B-B14F-4D97-AF65-F5344CB8AC3E}">
        <p14:creationId xmlns:p14="http://schemas.microsoft.com/office/powerpoint/2010/main" val="44777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D49878D5-971B-4D2D-9995-62355A6C1944}" type="datetimeFigureOut">
              <a:rPr lang="he-IL" smtClean="0"/>
              <a:t>ט"ו/תמוז/תשע"ז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B8FCDA1-94C8-42EE-9C5C-CA9727FCEB33}" type="slidenum">
              <a:rPr lang="he-IL" smtClean="0"/>
              <a:t>‹#›</a:t>
            </a:fld>
            <a:endParaRPr lang="he-IL"/>
          </a:p>
        </p:txBody>
      </p:sp>
    </p:spTree>
    <p:extLst>
      <p:ext uri="{BB962C8B-B14F-4D97-AF65-F5344CB8AC3E}">
        <p14:creationId xmlns:p14="http://schemas.microsoft.com/office/powerpoint/2010/main" val="2271118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D49878D5-971B-4D2D-9995-62355A6C1944}" type="datetimeFigureOut">
              <a:rPr lang="he-IL" smtClean="0"/>
              <a:t>ט"ו/תמוז/תשע"ז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B8FCDA1-94C8-42EE-9C5C-CA9727FCEB33}" type="slidenum">
              <a:rPr lang="he-IL" smtClean="0"/>
              <a:t>‹#›</a:t>
            </a:fld>
            <a:endParaRPr lang="he-IL"/>
          </a:p>
        </p:txBody>
      </p:sp>
    </p:spTree>
    <p:extLst>
      <p:ext uri="{BB962C8B-B14F-4D97-AF65-F5344CB8AC3E}">
        <p14:creationId xmlns:p14="http://schemas.microsoft.com/office/powerpoint/2010/main" val="2282270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D49878D5-971B-4D2D-9995-62355A6C1944}" type="datetimeFigureOut">
              <a:rPr lang="he-IL" smtClean="0"/>
              <a:t>ט"ו/תמוז/תשע"ז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B8FCDA1-94C8-42EE-9C5C-CA9727FCEB33}" type="slidenum">
              <a:rPr lang="he-IL" smtClean="0"/>
              <a:t>‹#›</a:t>
            </a:fld>
            <a:endParaRPr lang="he-IL"/>
          </a:p>
        </p:txBody>
      </p:sp>
    </p:spTree>
    <p:extLst>
      <p:ext uri="{BB962C8B-B14F-4D97-AF65-F5344CB8AC3E}">
        <p14:creationId xmlns:p14="http://schemas.microsoft.com/office/powerpoint/2010/main" val="941916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D49878D5-971B-4D2D-9995-62355A6C1944}" type="datetimeFigureOut">
              <a:rPr lang="he-IL" smtClean="0"/>
              <a:t>ט"ו/תמוז/תשע"ז</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8B8FCDA1-94C8-42EE-9C5C-CA9727FCEB33}" type="slidenum">
              <a:rPr lang="he-IL" smtClean="0"/>
              <a:t>‹#›</a:t>
            </a:fld>
            <a:endParaRPr lang="he-IL"/>
          </a:p>
        </p:txBody>
      </p:sp>
    </p:spTree>
    <p:extLst>
      <p:ext uri="{BB962C8B-B14F-4D97-AF65-F5344CB8AC3E}">
        <p14:creationId xmlns:p14="http://schemas.microsoft.com/office/powerpoint/2010/main" val="3152878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838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172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D49878D5-971B-4D2D-9995-62355A6C1944}" type="datetimeFigureOut">
              <a:rPr lang="he-IL" smtClean="0"/>
              <a:t>ט"ו/תמוז/תשע"ז</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8B8FCDA1-94C8-42EE-9C5C-CA9727FCEB33}" type="slidenum">
              <a:rPr lang="he-IL" smtClean="0"/>
              <a:t>‹#›</a:t>
            </a:fld>
            <a:endParaRPr lang="he-IL"/>
          </a:p>
        </p:txBody>
      </p:sp>
    </p:spTree>
    <p:extLst>
      <p:ext uri="{BB962C8B-B14F-4D97-AF65-F5344CB8AC3E}">
        <p14:creationId xmlns:p14="http://schemas.microsoft.com/office/powerpoint/2010/main" val="602567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D49878D5-971B-4D2D-9995-62355A6C1944}" type="datetimeFigureOut">
              <a:rPr lang="he-IL" smtClean="0"/>
              <a:t>ט"ו/תמוז/תשע"ז</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8B8FCDA1-94C8-42EE-9C5C-CA9727FCEB33}" type="slidenum">
              <a:rPr lang="he-IL" smtClean="0"/>
              <a:t>‹#›</a:t>
            </a:fld>
            <a:endParaRPr lang="he-IL"/>
          </a:p>
        </p:txBody>
      </p:sp>
    </p:spTree>
    <p:extLst>
      <p:ext uri="{BB962C8B-B14F-4D97-AF65-F5344CB8AC3E}">
        <p14:creationId xmlns:p14="http://schemas.microsoft.com/office/powerpoint/2010/main" val="1682370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D49878D5-971B-4D2D-9995-62355A6C1944}" type="datetimeFigureOut">
              <a:rPr lang="he-IL" smtClean="0"/>
              <a:t>ט"ו/תמוז/תשע"ז</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8B8FCDA1-94C8-42EE-9C5C-CA9727FCEB33}" type="slidenum">
              <a:rPr lang="he-IL" smtClean="0"/>
              <a:t>‹#›</a:t>
            </a:fld>
            <a:endParaRPr lang="he-IL"/>
          </a:p>
        </p:txBody>
      </p:sp>
    </p:spTree>
    <p:extLst>
      <p:ext uri="{BB962C8B-B14F-4D97-AF65-F5344CB8AC3E}">
        <p14:creationId xmlns:p14="http://schemas.microsoft.com/office/powerpoint/2010/main" val="2906308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D49878D5-971B-4D2D-9995-62355A6C1944}" type="datetimeFigureOut">
              <a:rPr lang="he-IL" smtClean="0"/>
              <a:t>ט"ו/תמוז/תשע"ז</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8B8FCDA1-94C8-42EE-9C5C-CA9727FCEB33}" type="slidenum">
              <a:rPr lang="he-IL" smtClean="0"/>
              <a:t>‹#›</a:t>
            </a:fld>
            <a:endParaRPr lang="he-IL"/>
          </a:p>
        </p:txBody>
      </p:sp>
    </p:spTree>
    <p:extLst>
      <p:ext uri="{BB962C8B-B14F-4D97-AF65-F5344CB8AC3E}">
        <p14:creationId xmlns:p14="http://schemas.microsoft.com/office/powerpoint/2010/main" val="2006925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D49878D5-971B-4D2D-9995-62355A6C1944}" type="datetimeFigureOut">
              <a:rPr lang="he-IL" smtClean="0"/>
              <a:t>ט"ו/תמוז/תשע"ז</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8B8FCDA1-94C8-42EE-9C5C-CA9727FCEB33}" type="slidenum">
              <a:rPr lang="he-IL" smtClean="0"/>
              <a:t>‹#›</a:t>
            </a:fld>
            <a:endParaRPr lang="he-IL"/>
          </a:p>
        </p:txBody>
      </p:sp>
    </p:spTree>
    <p:extLst>
      <p:ext uri="{BB962C8B-B14F-4D97-AF65-F5344CB8AC3E}">
        <p14:creationId xmlns:p14="http://schemas.microsoft.com/office/powerpoint/2010/main" val="4255295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D49878D5-971B-4D2D-9995-62355A6C1944}" type="datetimeFigureOut">
              <a:rPr lang="he-IL" smtClean="0"/>
              <a:t>ט"ו/תמוז/תשע"ז</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8B8FCDA1-94C8-42EE-9C5C-CA9727FCEB33}" type="slidenum">
              <a:rPr lang="he-IL" smtClean="0"/>
              <a:t>‹#›</a:t>
            </a:fld>
            <a:endParaRPr lang="he-IL"/>
          </a:p>
        </p:txBody>
      </p:sp>
    </p:spTree>
    <p:extLst>
      <p:ext uri="{BB962C8B-B14F-4D97-AF65-F5344CB8AC3E}">
        <p14:creationId xmlns:p14="http://schemas.microsoft.com/office/powerpoint/2010/main" val="2928879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49878D5-971B-4D2D-9995-62355A6C1944}" type="datetimeFigureOut">
              <a:rPr lang="he-IL" smtClean="0"/>
              <a:t>ט"ו/תמוז/תשע"ז</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B8FCDA1-94C8-42EE-9C5C-CA9727FCEB33}" type="slidenum">
              <a:rPr lang="he-IL" smtClean="0"/>
              <a:t>‹#›</a:t>
            </a:fld>
            <a:endParaRPr lang="he-IL"/>
          </a:p>
        </p:txBody>
      </p:sp>
    </p:spTree>
    <p:extLst>
      <p:ext uri="{BB962C8B-B14F-4D97-AF65-F5344CB8AC3E}">
        <p14:creationId xmlns:p14="http://schemas.microsoft.com/office/powerpoint/2010/main" val="35253809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p:txBody>
          <a:bodyPr>
            <a:normAutofit/>
          </a:bodyPr>
          <a:lstStyle/>
          <a:p>
            <a:r>
              <a:rPr lang="he-IL" sz="2800" b="1" dirty="0">
                <a:latin typeface="David" panose="020E0502060401010101" pitchFamily="34" charset="-79"/>
                <a:cs typeface="David" panose="020E0502060401010101" pitchFamily="34" charset="-79"/>
              </a:rPr>
              <a:t>קליטתם והיטמעותם של עולים חדשים</a:t>
            </a:r>
            <a:r>
              <a:rPr lang="en-US" sz="2800" dirty="0">
                <a:latin typeface="David" panose="020E0502060401010101" pitchFamily="34" charset="-79"/>
                <a:cs typeface="David" panose="020E0502060401010101" pitchFamily="34" charset="-79"/>
              </a:rPr>
              <a:t/>
            </a:r>
            <a:br>
              <a:rPr lang="en-US" sz="2800" dirty="0">
                <a:latin typeface="David" panose="020E0502060401010101" pitchFamily="34" charset="-79"/>
                <a:cs typeface="David" panose="020E0502060401010101" pitchFamily="34" charset="-79"/>
              </a:rPr>
            </a:br>
            <a:r>
              <a:rPr lang="he-IL" sz="2800" b="1" dirty="0">
                <a:latin typeface="David" panose="020E0502060401010101" pitchFamily="34" charset="-79"/>
                <a:cs typeface="David" panose="020E0502060401010101" pitchFamily="34" charset="-79"/>
              </a:rPr>
              <a:t>בחברה הישראלית, מאז קום המדינה,</a:t>
            </a:r>
            <a:r>
              <a:rPr lang="en-US" sz="2800" dirty="0">
                <a:latin typeface="David" panose="020E0502060401010101" pitchFamily="34" charset="-79"/>
                <a:cs typeface="David" panose="020E0502060401010101" pitchFamily="34" charset="-79"/>
              </a:rPr>
              <a:t/>
            </a:r>
            <a:br>
              <a:rPr lang="en-US" sz="2800" dirty="0">
                <a:latin typeface="David" panose="020E0502060401010101" pitchFamily="34" charset="-79"/>
                <a:cs typeface="David" panose="020E0502060401010101" pitchFamily="34" charset="-79"/>
              </a:rPr>
            </a:br>
            <a:r>
              <a:rPr lang="he-IL" sz="2800" b="1" dirty="0">
                <a:latin typeface="David" panose="020E0502060401010101" pitchFamily="34" charset="-79"/>
                <a:cs typeface="David" panose="020E0502060401010101" pitchFamily="34" charset="-79"/>
              </a:rPr>
              <a:t>וביטוין בשירה העברית</a:t>
            </a:r>
            <a:r>
              <a:rPr lang="en-US" sz="2800" dirty="0">
                <a:latin typeface="David" panose="020E0502060401010101" pitchFamily="34" charset="-79"/>
                <a:cs typeface="David" panose="020E0502060401010101" pitchFamily="34" charset="-79"/>
              </a:rPr>
              <a:t/>
            </a:r>
            <a:br>
              <a:rPr lang="en-US" sz="2800" dirty="0">
                <a:latin typeface="David" panose="020E0502060401010101" pitchFamily="34" charset="-79"/>
                <a:cs typeface="David" panose="020E0502060401010101" pitchFamily="34" charset="-79"/>
              </a:rPr>
            </a:br>
            <a:endParaRPr lang="he-IL" sz="2800" dirty="0">
              <a:latin typeface="David" panose="020E0502060401010101" pitchFamily="34" charset="-79"/>
              <a:cs typeface="David" panose="020E0502060401010101" pitchFamily="34" charset="-79"/>
            </a:endParaRPr>
          </a:p>
        </p:txBody>
      </p:sp>
      <p:sp>
        <p:nvSpPr>
          <p:cNvPr id="3" name="כותרת משנה 2"/>
          <p:cNvSpPr>
            <a:spLocks noGrp="1"/>
          </p:cNvSpPr>
          <p:nvPr>
            <p:ph type="subTitle" idx="1"/>
          </p:nvPr>
        </p:nvSpPr>
        <p:spPr/>
        <p:txBody>
          <a:bodyPr/>
          <a:lstStyle/>
          <a:p>
            <a:endParaRPr lang="he-IL" dirty="0"/>
          </a:p>
        </p:txBody>
      </p:sp>
    </p:spTree>
    <p:extLst>
      <p:ext uri="{BB962C8B-B14F-4D97-AF65-F5344CB8AC3E}">
        <p14:creationId xmlns:p14="http://schemas.microsoft.com/office/powerpoint/2010/main" val="10539569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a:t>קליטת העלייה מאתיופיה</a:t>
            </a:r>
            <a:endParaRPr lang="en-US" dirty="0"/>
          </a:p>
        </p:txBody>
      </p:sp>
      <p:pic>
        <p:nvPicPr>
          <p:cNvPr id="4" name="תמונה 3" descr="http://elihirsh.com/wp-content/uploads/2012/09/CCF02092012_00000-0011.jpg"/>
          <p:cNvPicPr/>
          <p:nvPr/>
        </p:nvPicPr>
        <p:blipFill>
          <a:blip r:embed="rId2">
            <a:extLst>
              <a:ext uri="{28A0092B-C50C-407E-A947-70E740481C1C}">
                <a14:useLocalDpi xmlns:a14="http://schemas.microsoft.com/office/drawing/2010/main" val="0"/>
              </a:ext>
            </a:extLst>
          </a:blip>
          <a:srcRect/>
          <a:stretch>
            <a:fillRect/>
          </a:stretch>
        </p:blipFill>
        <p:spPr bwMode="auto">
          <a:xfrm>
            <a:off x="6424551" y="1690687"/>
            <a:ext cx="4929249" cy="4793240"/>
          </a:xfrm>
          <a:prstGeom prst="rect">
            <a:avLst/>
          </a:prstGeom>
          <a:noFill/>
          <a:ln>
            <a:noFill/>
          </a:ln>
        </p:spPr>
      </p:pic>
    </p:spTree>
    <p:extLst>
      <p:ext uri="{BB962C8B-B14F-4D97-AF65-F5344CB8AC3E}">
        <p14:creationId xmlns:p14="http://schemas.microsoft.com/office/powerpoint/2010/main" val="27580674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smtClean="0"/>
              <a:t>קליטת העלייה מאתיופיה</a:t>
            </a:r>
            <a:endParaRPr lang="en-US" dirty="0"/>
          </a:p>
        </p:txBody>
      </p:sp>
      <p:sp>
        <p:nvSpPr>
          <p:cNvPr id="3" name="מציין מיקום תוכן 2"/>
          <p:cNvSpPr>
            <a:spLocks noGrp="1"/>
          </p:cNvSpPr>
          <p:nvPr>
            <p:ph idx="1"/>
          </p:nvPr>
        </p:nvSpPr>
        <p:spPr/>
        <p:txBody>
          <a:bodyPr>
            <a:normAutofit fontScale="55000" lnSpcReduction="20000"/>
          </a:bodyPr>
          <a:lstStyle/>
          <a:p>
            <a:pPr marL="0" indent="0" fontAlgn="base">
              <a:buNone/>
            </a:pPr>
            <a:r>
              <a:rPr lang="he-IL" dirty="0">
                <a:latin typeface="David" panose="020E0502060401010101" pitchFamily="34" charset="-79"/>
                <a:cs typeface="David" panose="020E0502060401010101" pitchFamily="34" charset="-79"/>
              </a:rPr>
              <a:t>גם אֲנִי שָׁר אָמֶרִיקָה.</a:t>
            </a:r>
            <a:endParaRPr lang="en-US" dirty="0">
              <a:latin typeface="David" panose="020E0502060401010101" pitchFamily="34" charset="-79"/>
              <a:cs typeface="David" panose="020E0502060401010101" pitchFamily="34" charset="-79"/>
            </a:endParaRPr>
          </a:p>
          <a:p>
            <a:pPr marL="0" indent="0" fontAlgn="base">
              <a:buNone/>
            </a:pPr>
            <a:r>
              <a:rPr lang="he-IL" dirty="0">
                <a:latin typeface="David" panose="020E0502060401010101" pitchFamily="34" charset="-79"/>
                <a:cs typeface="David" panose="020E0502060401010101" pitchFamily="34" charset="-79"/>
              </a:rPr>
              <a:t>אֲנִי הָאָח הַכֵּהֶה יוֹתֵר</a:t>
            </a:r>
            <a:endParaRPr lang="en-US" dirty="0">
              <a:latin typeface="David" panose="020E0502060401010101" pitchFamily="34" charset="-79"/>
              <a:cs typeface="David" panose="020E0502060401010101" pitchFamily="34" charset="-79"/>
            </a:endParaRPr>
          </a:p>
          <a:p>
            <a:pPr marL="0" indent="0" fontAlgn="base">
              <a:buNone/>
            </a:pPr>
            <a:r>
              <a:rPr lang="he-IL" dirty="0">
                <a:latin typeface="David" panose="020E0502060401010101" pitchFamily="34" charset="-79"/>
                <a:cs typeface="David" panose="020E0502060401010101" pitchFamily="34" charset="-79"/>
              </a:rPr>
              <a:t>אוֹתִי הֵם שׁוֹלְחִים לֶאֱכֹל בַּמִּטְבָּח,</a:t>
            </a:r>
            <a:r>
              <a:rPr lang="en-US" dirty="0">
                <a:latin typeface="David" panose="020E0502060401010101" pitchFamily="34" charset="-79"/>
                <a:cs typeface="David" panose="020E0502060401010101" pitchFamily="34" charset="-79"/>
              </a:rPr>
              <a:t/>
            </a:r>
            <a:br>
              <a:rPr lang="en-US" dirty="0">
                <a:latin typeface="David" panose="020E0502060401010101" pitchFamily="34" charset="-79"/>
                <a:cs typeface="David" panose="020E0502060401010101" pitchFamily="34" charset="-79"/>
              </a:rPr>
            </a:br>
            <a:r>
              <a:rPr lang="he-IL" dirty="0">
                <a:latin typeface="David" panose="020E0502060401010101" pitchFamily="34" charset="-79"/>
                <a:cs typeface="David" panose="020E0502060401010101" pitchFamily="34" charset="-79"/>
              </a:rPr>
              <a:t>כְּשֶׁבָּאִים אוֹרְחִים,</a:t>
            </a:r>
            <a:r>
              <a:rPr lang="en-US" dirty="0">
                <a:latin typeface="David" panose="020E0502060401010101" pitchFamily="34" charset="-79"/>
                <a:cs typeface="David" panose="020E0502060401010101" pitchFamily="34" charset="-79"/>
              </a:rPr>
              <a:t/>
            </a:r>
            <a:br>
              <a:rPr lang="en-US" dirty="0">
                <a:latin typeface="David" panose="020E0502060401010101" pitchFamily="34" charset="-79"/>
                <a:cs typeface="David" panose="020E0502060401010101" pitchFamily="34" charset="-79"/>
              </a:rPr>
            </a:br>
            <a:r>
              <a:rPr lang="he-IL" dirty="0">
                <a:latin typeface="David" panose="020E0502060401010101" pitchFamily="34" charset="-79"/>
                <a:cs typeface="David" panose="020E0502060401010101" pitchFamily="34" charset="-79"/>
              </a:rPr>
              <a:t>אֲבָל אֲנִי צוֹחֵק</a:t>
            </a:r>
            <a:r>
              <a:rPr lang="en-US" dirty="0">
                <a:latin typeface="David" panose="020E0502060401010101" pitchFamily="34" charset="-79"/>
                <a:cs typeface="David" panose="020E0502060401010101" pitchFamily="34" charset="-79"/>
              </a:rPr>
              <a:t/>
            </a:r>
            <a:br>
              <a:rPr lang="en-US" dirty="0">
                <a:latin typeface="David" panose="020E0502060401010101" pitchFamily="34" charset="-79"/>
                <a:cs typeface="David" panose="020E0502060401010101" pitchFamily="34" charset="-79"/>
              </a:rPr>
            </a:br>
            <a:r>
              <a:rPr lang="he-IL" dirty="0">
                <a:latin typeface="David" panose="020E0502060401010101" pitchFamily="34" charset="-79"/>
                <a:cs typeface="David" panose="020E0502060401010101" pitchFamily="34" charset="-79"/>
              </a:rPr>
              <a:t>אֹכֶל הֵיטֵב</a:t>
            </a:r>
            <a:r>
              <a:rPr lang="en-US" dirty="0">
                <a:latin typeface="David" panose="020E0502060401010101" pitchFamily="34" charset="-79"/>
                <a:cs typeface="David" panose="020E0502060401010101" pitchFamily="34" charset="-79"/>
              </a:rPr>
              <a:t/>
            </a:r>
            <a:br>
              <a:rPr lang="en-US" dirty="0">
                <a:latin typeface="David" panose="020E0502060401010101" pitchFamily="34" charset="-79"/>
                <a:cs typeface="David" panose="020E0502060401010101" pitchFamily="34" charset="-79"/>
              </a:rPr>
            </a:br>
            <a:r>
              <a:rPr lang="he-IL" dirty="0">
                <a:latin typeface="David" panose="020E0502060401010101" pitchFamily="34" charset="-79"/>
                <a:cs typeface="David" panose="020E0502060401010101" pitchFamily="34" charset="-79"/>
              </a:rPr>
              <a:t>וּמִתְחַזֵּק.</a:t>
            </a:r>
            <a:endParaRPr lang="en-US" dirty="0">
              <a:latin typeface="David" panose="020E0502060401010101" pitchFamily="34" charset="-79"/>
              <a:cs typeface="David" panose="020E0502060401010101" pitchFamily="34" charset="-79"/>
            </a:endParaRPr>
          </a:p>
          <a:p>
            <a:pPr marL="0" indent="0" fontAlgn="base">
              <a:buNone/>
            </a:pPr>
            <a:r>
              <a:rPr lang="he-IL" dirty="0">
                <a:latin typeface="David" panose="020E0502060401010101" pitchFamily="34" charset="-79"/>
                <a:cs typeface="David" panose="020E0502060401010101" pitchFamily="34" charset="-79"/>
              </a:rPr>
              <a:t>מָחָר,</a:t>
            </a:r>
            <a:endParaRPr lang="en-US" dirty="0">
              <a:latin typeface="David" panose="020E0502060401010101" pitchFamily="34" charset="-79"/>
              <a:cs typeface="David" panose="020E0502060401010101" pitchFamily="34" charset="-79"/>
            </a:endParaRPr>
          </a:p>
          <a:p>
            <a:pPr marL="0" indent="0" fontAlgn="base">
              <a:buNone/>
            </a:pPr>
            <a:r>
              <a:rPr lang="he-IL" dirty="0">
                <a:latin typeface="David" panose="020E0502060401010101" pitchFamily="34" charset="-79"/>
                <a:cs typeface="David" panose="020E0502060401010101" pitchFamily="34" charset="-79"/>
              </a:rPr>
              <a:t>אֵשֵׁב לְיַד </a:t>
            </a:r>
            <a:r>
              <a:rPr lang="he-IL" dirty="0" err="1">
                <a:latin typeface="David" panose="020E0502060401010101" pitchFamily="34" charset="-79"/>
                <a:cs typeface="David" panose="020E0502060401010101" pitchFamily="34" charset="-79"/>
              </a:rPr>
              <a:t>הַשֻּׁלְחָן</a:t>
            </a:r>
            <a:r>
              <a:rPr lang="en-US" dirty="0">
                <a:latin typeface="David" panose="020E0502060401010101" pitchFamily="34" charset="-79"/>
                <a:cs typeface="David" panose="020E0502060401010101" pitchFamily="34" charset="-79"/>
              </a:rPr>
              <a:t/>
            </a:r>
            <a:br>
              <a:rPr lang="en-US" dirty="0">
                <a:latin typeface="David" panose="020E0502060401010101" pitchFamily="34" charset="-79"/>
                <a:cs typeface="David" panose="020E0502060401010101" pitchFamily="34" charset="-79"/>
              </a:rPr>
            </a:br>
            <a:r>
              <a:rPr lang="he-IL" dirty="0">
                <a:latin typeface="David" panose="020E0502060401010101" pitchFamily="34" charset="-79"/>
                <a:cs typeface="David" panose="020E0502060401010101" pitchFamily="34" charset="-79"/>
              </a:rPr>
              <a:t>כְּשֶׁיָּבוֹאוּ הָאוֹרְחִים.</a:t>
            </a:r>
            <a:r>
              <a:rPr lang="en-US" dirty="0">
                <a:latin typeface="David" panose="020E0502060401010101" pitchFamily="34" charset="-79"/>
                <a:cs typeface="David" panose="020E0502060401010101" pitchFamily="34" charset="-79"/>
              </a:rPr>
              <a:t/>
            </a:r>
            <a:br>
              <a:rPr lang="en-US" dirty="0">
                <a:latin typeface="David" panose="020E0502060401010101" pitchFamily="34" charset="-79"/>
                <a:cs typeface="David" panose="020E0502060401010101" pitchFamily="34" charset="-79"/>
              </a:rPr>
            </a:br>
            <a:r>
              <a:rPr lang="he-IL" dirty="0">
                <a:latin typeface="David" panose="020E0502060401010101" pitchFamily="34" charset="-79"/>
                <a:cs typeface="David" panose="020E0502060401010101" pitchFamily="34" charset="-79"/>
              </a:rPr>
              <a:t>אַפְחָד לֹא יָעֵז</a:t>
            </a:r>
            <a:r>
              <a:rPr lang="en-US" dirty="0">
                <a:latin typeface="David" panose="020E0502060401010101" pitchFamily="34" charset="-79"/>
                <a:cs typeface="David" panose="020E0502060401010101" pitchFamily="34" charset="-79"/>
              </a:rPr>
              <a:t/>
            </a:r>
            <a:br>
              <a:rPr lang="en-US" dirty="0">
                <a:latin typeface="David" panose="020E0502060401010101" pitchFamily="34" charset="-79"/>
                <a:cs typeface="David" panose="020E0502060401010101" pitchFamily="34" charset="-79"/>
              </a:rPr>
            </a:br>
            <a:r>
              <a:rPr lang="he-IL" dirty="0">
                <a:latin typeface="David" panose="020E0502060401010101" pitchFamily="34" charset="-79"/>
                <a:cs typeface="David" panose="020E0502060401010101" pitchFamily="34" charset="-79"/>
              </a:rPr>
              <a:t>לוֹמַר לִי,</a:t>
            </a:r>
            <a:r>
              <a:rPr lang="en-US" dirty="0">
                <a:latin typeface="David" panose="020E0502060401010101" pitchFamily="34" charset="-79"/>
                <a:cs typeface="David" panose="020E0502060401010101" pitchFamily="34" charset="-79"/>
              </a:rPr>
              <a:t/>
            </a:r>
            <a:br>
              <a:rPr lang="en-US" dirty="0">
                <a:latin typeface="David" panose="020E0502060401010101" pitchFamily="34" charset="-79"/>
                <a:cs typeface="David" panose="020E0502060401010101" pitchFamily="34" charset="-79"/>
              </a:rPr>
            </a:br>
            <a:r>
              <a:rPr lang="en-US" dirty="0">
                <a:latin typeface="David" panose="020E0502060401010101" pitchFamily="34" charset="-79"/>
                <a:cs typeface="David" panose="020E0502060401010101" pitchFamily="34" charset="-79"/>
              </a:rPr>
              <a:t>"</a:t>
            </a:r>
            <a:r>
              <a:rPr lang="he-IL" dirty="0">
                <a:latin typeface="David" panose="020E0502060401010101" pitchFamily="34" charset="-79"/>
                <a:cs typeface="David" panose="020E0502060401010101" pitchFamily="34" charset="-79"/>
              </a:rPr>
              <a:t>תֹּאכַל בַּמִּטְבָּח</a:t>
            </a:r>
            <a:r>
              <a:rPr lang="en-US" dirty="0">
                <a:latin typeface="David" panose="020E0502060401010101" pitchFamily="34" charset="-79"/>
                <a:cs typeface="David" panose="020E0502060401010101" pitchFamily="34" charset="-79"/>
              </a:rPr>
              <a:t>,"</a:t>
            </a:r>
            <a:br>
              <a:rPr lang="en-US" dirty="0">
                <a:latin typeface="David" panose="020E0502060401010101" pitchFamily="34" charset="-79"/>
                <a:cs typeface="David" panose="020E0502060401010101" pitchFamily="34" charset="-79"/>
              </a:rPr>
            </a:br>
            <a:r>
              <a:rPr lang="he-IL" dirty="0">
                <a:latin typeface="David" panose="020E0502060401010101" pitchFamily="34" charset="-79"/>
                <a:cs typeface="David" panose="020E0502060401010101" pitchFamily="34" charset="-79"/>
              </a:rPr>
              <a:t>אָז.</a:t>
            </a:r>
            <a:endParaRPr lang="en-US" dirty="0">
              <a:latin typeface="David" panose="020E0502060401010101" pitchFamily="34" charset="-79"/>
              <a:cs typeface="David" panose="020E0502060401010101" pitchFamily="34" charset="-79"/>
            </a:endParaRPr>
          </a:p>
          <a:p>
            <a:pPr marL="0" indent="0" fontAlgn="base">
              <a:buNone/>
            </a:pPr>
            <a:r>
              <a:rPr lang="he-IL" dirty="0">
                <a:latin typeface="David" panose="020E0502060401010101" pitchFamily="34" charset="-79"/>
                <a:cs typeface="David" panose="020E0502060401010101" pitchFamily="34" charset="-79"/>
              </a:rPr>
              <a:t>חוּץ מִזֶּה,</a:t>
            </a:r>
            <a:r>
              <a:rPr lang="en-US" dirty="0">
                <a:latin typeface="David" panose="020E0502060401010101" pitchFamily="34" charset="-79"/>
                <a:cs typeface="David" panose="020E0502060401010101" pitchFamily="34" charset="-79"/>
              </a:rPr>
              <a:t/>
            </a:r>
            <a:br>
              <a:rPr lang="en-US" dirty="0">
                <a:latin typeface="David" panose="020E0502060401010101" pitchFamily="34" charset="-79"/>
                <a:cs typeface="David" panose="020E0502060401010101" pitchFamily="34" charset="-79"/>
              </a:rPr>
            </a:br>
            <a:r>
              <a:rPr lang="he-IL" dirty="0">
                <a:latin typeface="David" panose="020E0502060401010101" pitchFamily="34" charset="-79"/>
                <a:cs typeface="David" panose="020E0502060401010101" pitchFamily="34" charset="-79"/>
              </a:rPr>
              <a:t>הֵם יִרְאוּ כַּמָּה יָפֶה אֲנִי,</a:t>
            </a:r>
            <a:r>
              <a:rPr lang="en-US" dirty="0">
                <a:latin typeface="David" panose="020E0502060401010101" pitchFamily="34" charset="-79"/>
                <a:cs typeface="David" panose="020E0502060401010101" pitchFamily="34" charset="-79"/>
              </a:rPr>
              <a:t/>
            </a:r>
            <a:br>
              <a:rPr lang="en-US" dirty="0">
                <a:latin typeface="David" panose="020E0502060401010101" pitchFamily="34" charset="-79"/>
                <a:cs typeface="David" panose="020E0502060401010101" pitchFamily="34" charset="-79"/>
              </a:rPr>
            </a:br>
            <a:r>
              <a:rPr lang="he-IL" dirty="0" err="1">
                <a:latin typeface="David" panose="020E0502060401010101" pitchFamily="34" charset="-79"/>
                <a:cs typeface="David" panose="020E0502060401010101" pitchFamily="34" charset="-79"/>
              </a:rPr>
              <a:t>וְיִתְבַּיְּשׁו</a:t>
            </a:r>
            <a:r>
              <a:rPr lang="he-IL" dirty="0">
                <a:latin typeface="David" panose="020E0502060401010101" pitchFamily="34" charset="-79"/>
                <a:cs typeface="David" panose="020E0502060401010101" pitchFamily="34" charset="-79"/>
              </a:rPr>
              <a:t>-ּ </a:t>
            </a:r>
            <a:endParaRPr lang="en-US" dirty="0">
              <a:latin typeface="David" panose="020E0502060401010101" pitchFamily="34" charset="-79"/>
              <a:cs typeface="David" panose="020E0502060401010101" pitchFamily="34" charset="-79"/>
            </a:endParaRPr>
          </a:p>
          <a:p>
            <a:pPr marL="0" indent="0" fontAlgn="base">
              <a:buNone/>
            </a:pPr>
            <a:r>
              <a:rPr lang="he-IL" dirty="0">
                <a:latin typeface="David" panose="020E0502060401010101" pitchFamily="34" charset="-79"/>
                <a:cs typeface="David" panose="020E0502060401010101" pitchFamily="34" charset="-79"/>
              </a:rPr>
              <a:t>גַּם אֲנִי אָמֶרִיקָה. </a:t>
            </a:r>
            <a:br>
              <a:rPr lang="he-IL" dirty="0">
                <a:latin typeface="David" panose="020E0502060401010101" pitchFamily="34" charset="-79"/>
                <a:cs typeface="David" panose="020E0502060401010101" pitchFamily="34" charset="-79"/>
              </a:rPr>
            </a:br>
            <a:endParaRPr lang="en-US" dirty="0">
              <a:latin typeface="David" panose="020E0502060401010101" pitchFamily="34" charset="-79"/>
              <a:cs typeface="David" panose="020E0502060401010101" pitchFamily="34" charset="-79"/>
            </a:endParaRPr>
          </a:p>
          <a:p>
            <a:pPr marL="0" indent="0" fontAlgn="base">
              <a:buNone/>
            </a:pPr>
            <a:r>
              <a:rPr lang="he-IL" dirty="0">
                <a:latin typeface="David" panose="020E0502060401010101" pitchFamily="34" charset="-79"/>
                <a:cs typeface="David" panose="020E0502060401010101" pitchFamily="34" charset="-79"/>
              </a:rPr>
              <a:t>(</a:t>
            </a:r>
            <a:r>
              <a:rPr lang="he-IL" dirty="0" err="1">
                <a:latin typeface="David" panose="020E0502060401010101" pitchFamily="34" charset="-79"/>
                <a:cs typeface="David" panose="020E0502060401010101" pitchFamily="34" charset="-79"/>
              </a:rPr>
              <a:t>כושילאמאשלהם</a:t>
            </a:r>
            <a:r>
              <a:rPr lang="he-IL" dirty="0">
                <a:latin typeface="David" panose="020E0502060401010101" pitchFamily="34" charset="-79"/>
                <a:cs typeface="David" panose="020E0502060401010101" pitchFamily="34" charset="-79"/>
              </a:rPr>
              <a:t>, 2012: 4).</a:t>
            </a:r>
            <a:endParaRPr lang="en-US"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27340540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smtClean="0"/>
              <a:t>קליטת העלייה מאתיופיה</a:t>
            </a:r>
            <a:endParaRPr lang="en-US" dirty="0"/>
          </a:p>
        </p:txBody>
      </p:sp>
      <p:sp>
        <p:nvSpPr>
          <p:cNvPr id="3" name="מציין מיקום תוכן 2"/>
          <p:cNvSpPr>
            <a:spLocks noGrp="1"/>
          </p:cNvSpPr>
          <p:nvPr>
            <p:ph idx="1"/>
          </p:nvPr>
        </p:nvSpPr>
        <p:spPr/>
        <p:txBody>
          <a:bodyPr>
            <a:normAutofit/>
          </a:bodyPr>
          <a:lstStyle/>
          <a:p>
            <a:pPr marL="0" indent="0">
              <a:buNone/>
            </a:pPr>
            <a:r>
              <a:rPr lang="he-IL" sz="2000" b="1" dirty="0">
                <a:latin typeface="David" panose="020E0502060401010101" pitchFamily="34" charset="-79"/>
                <a:cs typeface="David" panose="020E0502060401010101" pitchFamily="34" charset="-79"/>
              </a:rPr>
              <a:t>רשימות כיס</a:t>
            </a:r>
            <a:endParaRPr lang="en-US" sz="2000" dirty="0">
              <a:latin typeface="David" panose="020E0502060401010101" pitchFamily="34" charset="-79"/>
              <a:cs typeface="David" panose="020E0502060401010101" pitchFamily="34" charset="-79"/>
            </a:endParaRPr>
          </a:p>
          <a:p>
            <a:pPr marL="0" indent="0">
              <a:buNone/>
            </a:pPr>
            <a:r>
              <a:rPr lang="he-IL" sz="2000" dirty="0">
                <a:latin typeface="David" panose="020E0502060401010101" pitchFamily="34" charset="-79"/>
                <a:cs typeface="David" panose="020E0502060401010101" pitchFamily="34" charset="-79"/>
              </a:rPr>
              <a:t>להיות משורר צבעוני</a:t>
            </a:r>
            <a:endParaRPr lang="en-US" sz="2000" dirty="0">
              <a:latin typeface="David" panose="020E0502060401010101" pitchFamily="34" charset="-79"/>
              <a:cs typeface="David" panose="020E0502060401010101" pitchFamily="34" charset="-79"/>
            </a:endParaRPr>
          </a:p>
          <a:p>
            <a:pPr marL="0" indent="0">
              <a:buNone/>
            </a:pPr>
            <a:r>
              <a:rPr lang="he-IL" sz="2000" dirty="0">
                <a:latin typeface="David" panose="020E0502060401010101" pitchFamily="34" charset="-79"/>
                <a:cs typeface="David" panose="020E0502060401010101" pitchFamily="34" charset="-79"/>
              </a:rPr>
              <a:t>זה כמו לחצות את</a:t>
            </a:r>
            <a:endParaRPr lang="en-US" sz="2000" dirty="0">
              <a:latin typeface="David" panose="020E0502060401010101" pitchFamily="34" charset="-79"/>
              <a:cs typeface="David" panose="020E0502060401010101" pitchFamily="34" charset="-79"/>
            </a:endParaRPr>
          </a:p>
          <a:p>
            <a:pPr marL="0" indent="0">
              <a:buNone/>
            </a:pPr>
            <a:r>
              <a:rPr lang="he-IL" sz="2000" dirty="0">
                <a:latin typeface="David" panose="020E0502060401010101" pitchFamily="34" charset="-79"/>
                <a:cs typeface="David" panose="020E0502060401010101" pitchFamily="34" charset="-79"/>
              </a:rPr>
              <a:t>מפלי הניאגרה</a:t>
            </a:r>
            <a:endParaRPr lang="en-US" sz="2000" dirty="0">
              <a:latin typeface="David" panose="020E0502060401010101" pitchFamily="34" charset="-79"/>
              <a:cs typeface="David" panose="020E0502060401010101" pitchFamily="34" charset="-79"/>
            </a:endParaRPr>
          </a:p>
          <a:p>
            <a:pPr marL="0" indent="0">
              <a:buNone/>
            </a:pPr>
            <a:r>
              <a:rPr lang="he-IL" sz="2000" dirty="0">
                <a:latin typeface="David" panose="020E0502060401010101" pitchFamily="34" charset="-79"/>
                <a:cs typeface="David" panose="020E0502060401010101" pitchFamily="34" charset="-79"/>
              </a:rPr>
              <a:t>בחבית...</a:t>
            </a:r>
            <a:endParaRPr lang="en-US" sz="2000" dirty="0">
              <a:latin typeface="David" panose="020E0502060401010101" pitchFamily="34" charset="-79"/>
              <a:cs typeface="David" panose="020E0502060401010101" pitchFamily="34" charset="-79"/>
            </a:endParaRPr>
          </a:p>
          <a:p>
            <a:pPr marL="0" indent="0">
              <a:buNone/>
            </a:pPr>
            <a:r>
              <a:rPr lang="he-IL" sz="2000" dirty="0">
                <a:latin typeface="David" panose="020E0502060401010101" pitchFamily="34" charset="-79"/>
                <a:cs typeface="David" panose="020E0502060401010101" pitchFamily="34" charset="-79"/>
              </a:rPr>
              <a:t>(</a:t>
            </a:r>
            <a:r>
              <a:rPr lang="he-IL" sz="2000" dirty="0" err="1">
                <a:latin typeface="David" panose="020E0502060401010101" pitchFamily="34" charset="-79"/>
                <a:cs typeface="David" panose="020E0502060401010101" pitchFamily="34" charset="-79"/>
              </a:rPr>
              <a:t>כושילאמאשלהם</a:t>
            </a:r>
            <a:r>
              <a:rPr lang="he-IL" sz="2000" dirty="0">
                <a:latin typeface="David" panose="020E0502060401010101" pitchFamily="34" charset="-79"/>
                <a:cs typeface="David" panose="020E0502060401010101" pitchFamily="34" charset="-79"/>
              </a:rPr>
              <a:t>, 2012: 42</a:t>
            </a:r>
            <a:r>
              <a:rPr lang="he-IL" sz="2000" dirty="0" smtClean="0">
                <a:latin typeface="David" panose="020E0502060401010101" pitchFamily="34" charset="-79"/>
                <a:cs typeface="David" panose="020E0502060401010101" pitchFamily="34" charset="-79"/>
              </a:rPr>
              <a:t>)</a:t>
            </a:r>
          </a:p>
          <a:p>
            <a:pPr marL="0" indent="0">
              <a:buNone/>
            </a:pPr>
            <a:endParaRPr lang="he-IL" sz="2000" dirty="0">
              <a:latin typeface="David" panose="020E0502060401010101" pitchFamily="34" charset="-79"/>
              <a:cs typeface="David" panose="020E0502060401010101" pitchFamily="34" charset="-79"/>
            </a:endParaRPr>
          </a:p>
          <a:p>
            <a:pPr marL="0" indent="0">
              <a:buNone/>
            </a:pPr>
            <a:r>
              <a:rPr lang="he-IL" sz="2000" dirty="0">
                <a:latin typeface="David" panose="020E0502060401010101" pitchFamily="34" charset="-79"/>
                <a:cs typeface="David" panose="020E0502060401010101" pitchFamily="34" charset="-79"/>
              </a:rPr>
              <a:t>"עייפנו מלדבר ולבקר את הממשלה על מה שהם עושים. במקום זה אנחנו נבוא מהשוליים ונסדוק לאט </a:t>
            </a:r>
            <a:r>
              <a:rPr lang="he-IL" sz="2000" dirty="0" err="1">
                <a:latin typeface="David" panose="020E0502060401010101" pitchFamily="34" charset="-79"/>
                <a:cs typeface="David" panose="020E0502060401010101" pitchFamily="34" charset="-79"/>
              </a:rPr>
              <a:t>לאט</a:t>
            </a:r>
            <a:r>
              <a:rPr lang="he-IL" sz="2000" dirty="0">
                <a:latin typeface="David" panose="020E0502060401010101" pitchFamily="34" charset="-79"/>
                <a:cs typeface="David" panose="020E0502060401010101" pitchFamily="34" charset="-79"/>
              </a:rPr>
              <a:t>, עד שנמצא את המקום שלנו". היא מסיימת במשפט שמהווה את גרעין המאבק ומעיד יותר מכל על ההתערות בישראל: "</a:t>
            </a:r>
            <a:r>
              <a:rPr lang="he-IL" sz="2000" b="1" dirty="0">
                <a:latin typeface="David" panose="020E0502060401010101" pitchFamily="34" charset="-79"/>
                <a:cs typeface="David" panose="020E0502060401010101" pitchFamily="34" charset="-79"/>
              </a:rPr>
              <a:t>לא בשביל להתקבל, אלא כדי שיהיה לנו את המקום שלנו"</a:t>
            </a:r>
            <a:r>
              <a:rPr lang="he-IL" sz="2000" dirty="0">
                <a:latin typeface="David" panose="020E0502060401010101" pitchFamily="34" charset="-79"/>
                <a:cs typeface="David" panose="020E0502060401010101" pitchFamily="34" charset="-79"/>
              </a:rPr>
              <a:t> </a:t>
            </a:r>
            <a:endParaRPr lang="en-US" sz="2000"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9298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smtClean="0"/>
              <a:t>קליטת העלייה מאתיופיה</a:t>
            </a:r>
            <a:endParaRPr lang="en-US" dirty="0"/>
          </a:p>
        </p:txBody>
      </p:sp>
      <p:sp>
        <p:nvSpPr>
          <p:cNvPr id="3" name="מציין מיקום תוכן 2"/>
          <p:cNvSpPr>
            <a:spLocks noGrp="1"/>
          </p:cNvSpPr>
          <p:nvPr>
            <p:ph idx="1"/>
          </p:nvPr>
        </p:nvSpPr>
        <p:spPr/>
        <p:txBody>
          <a:bodyPr>
            <a:normAutofit/>
          </a:bodyPr>
          <a:lstStyle/>
          <a:p>
            <a:pPr marL="0" indent="0">
              <a:buNone/>
            </a:pPr>
            <a:r>
              <a:rPr lang="he-IL" sz="2000" dirty="0">
                <a:latin typeface="David" panose="020E0502060401010101" pitchFamily="34" charset="-79"/>
                <a:cs typeface="David" panose="020E0502060401010101" pitchFamily="34" charset="-79"/>
              </a:rPr>
              <a:t>המנהלת אז שידרה לי אתה החריג פה בין כולם</a:t>
            </a:r>
            <a:endParaRPr lang="en-US" sz="2000" dirty="0">
              <a:latin typeface="David" panose="020E0502060401010101" pitchFamily="34" charset="-79"/>
              <a:cs typeface="David" panose="020E0502060401010101" pitchFamily="34" charset="-79"/>
            </a:endParaRPr>
          </a:p>
          <a:p>
            <a:pPr marL="0" indent="0">
              <a:buNone/>
            </a:pPr>
            <a:r>
              <a:rPr lang="he-IL" sz="2000" dirty="0">
                <a:latin typeface="David" panose="020E0502060401010101" pitchFamily="34" charset="-79"/>
                <a:cs typeface="David" panose="020E0502060401010101" pitchFamily="34" charset="-79"/>
              </a:rPr>
              <a:t>כשהתבגרתי אז נודע לי, אני לא דפוק זה העולם.</a:t>
            </a:r>
            <a:endParaRPr lang="en-US" sz="2000" dirty="0">
              <a:latin typeface="David" panose="020E0502060401010101" pitchFamily="34" charset="-79"/>
              <a:cs typeface="David" panose="020E0502060401010101" pitchFamily="34" charset="-79"/>
            </a:endParaRPr>
          </a:p>
          <a:p>
            <a:pPr marL="0" indent="0">
              <a:buNone/>
            </a:pPr>
            <a:r>
              <a:rPr lang="he-IL" sz="2000" dirty="0">
                <a:latin typeface="David" panose="020E0502060401010101" pitchFamily="34" charset="-79"/>
                <a:cs typeface="David" panose="020E0502060401010101" pitchFamily="34" charset="-79"/>
              </a:rPr>
              <a:t>אז קעקעתי על הגב, באמהרית את השם</a:t>
            </a:r>
            <a:endParaRPr lang="en-US" sz="2000" dirty="0">
              <a:latin typeface="David" panose="020E0502060401010101" pitchFamily="34" charset="-79"/>
              <a:cs typeface="David" panose="020E0502060401010101" pitchFamily="34" charset="-79"/>
            </a:endParaRPr>
          </a:p>
          <a:p>
            <a:pPr marL="0" indent="0">
              <a:buNone/>
            </a:pPr>
            <a:r>
              <a:rPr lang="he-IL" sz="2000" dirty="0">
                <a:latin typeface="David" panose="020E0502060401010101" pitchFamily="34" charset="-79"/>
                <a:cs typeface="David" panose="020E0502060401010101" pitchFamily="34" charset="-79"/>
              </a:rPr>
              <a:t>סוגר מעגל דרך אגב, עם עצמי אני שלם....</a:t>
            </a:r>
            <a:endParaRPr lang="en-US" sz="2000" dirty="0">
              <a:latin typeface="David" panose="020E0502060401010101" pitchFamily="34" charset="-79"/>
              <a:cs typeface="David" panose="020E0502060401010101" pitchFamily="34" charset="-79"/>
            </a:endParaRPr>
          </a:p>
          <a:p>
            <a:pPr marL="0" indent="0">
              <a:buNone/>
            </a:pPr>
            <a:r>
              <a:rPr lang="he-IL" sz="2000" dirty="0">
                <a:latin typeface="David" panose="020E0502060401010101" pitchFamily="34" charset="-79"/>
                <a:cs typeface="David" panose="020E0502060401010101" pitchFamily="34" charset="-79"/>
              </a:rPr>
              <a:t>לכל אדם בעולם יש זכות לקבוע גורלו</a:t>
            </a:r>
            <a:endParaRPr lang="en-US" sz="2000" dirty="0">
              <a:latin typeface="David" panose="020E0502060401010101" pitchFamily="34" charset="-79"/>
              <a:cs typeface="David" panose="020E0502060401010101" pitchFamily="34" charset="-79"/>
            </a:endParaRPr>
          </a:p>
          <a:p>
            <a:pPr marL="0" indent="0">
              <a:buNone/>
            </a:pPr>
            <a:r>
              <a:rPr lang="he-IL" sz="2000" dirty="0">
                <a:latin typeface="David" panose="020E0502060401010101" pitchFamily="34" charset="-79"/>
                <a:cs typeface="David" panose="020E0502060401010101" pitchFamily="34" charset="-79"/>
              </a:rPr>
              <a:t>ניחא תשנו את השם שלכם, אבל את שלי ואת שלו? </a:t>
            </a:r>
            <a:endParaRPr lang="en-US" sz="2000" dirty="0">
              <a:latin typeface="David" panose="020E0502060401010101" pitchFamily="34" charset="-79"/>
              <a:cs typeface="David" panose="020E0502060401010101" pitchFamily="34" charset="-79"/>
            </a:endParaRPr>
          </a:p>
          <a:p>
            <a:pPr marL="0" indent="0">
              <a:buNone/>
            </a:pPr>
            <a:r>
              <a:rPr lang="he-IL" sz="2000" dirty="0">
                <a:latin typeface="David" panose="020E0502060401010101" pitchFamily="34" charset="-79"/>
                <a:cs typeface="David" panose="020E0502060401010101" pitchFamily="34" charset="-79"/>
              </a:rPr>
              <a:t>עזבו את הדת או הציונות זו הדיקציה הגרועה שלכם</a:t>
            </a:r>
            <a:endParaRPr lang="en-US" sz="2000" dirty="0">
              <a:latin typeface="David" panose="020E0502060401010101" pitchFamily="34" charset="-79"/>
              <a:cs typeface="David" panose="020E0502060401010101" pitchFamily="34" charset="-79"/>
            </a:endParaRPr>
          </a:p>
          <a:p>
            <a:pPr marL="0" indent="0">
              <a:buNone/>
            </a:pPr>
            <a:r>
              <a:rPr lang="he-IL" sz="2000" dirty="0">
                <a:latin typeface="David" panose="020E0502060401010101" pitchFamily="34" charset="-79"/>
                <a:cs typeface="David" panose="020E0502060401010101" pitchFamily="34" charset="-79"/>
              </a:rPr>
              <a:t>אומרים יהיה טוב בעזרת השם, שלי או שלכם. </a:t>
            </a:r>
            <a:endParaRPr lang="en-US" sz="2000" dirty="0">
              <a:latin typeface="David" panose="020E0502060401010101" pitchFamily="34" charset="-79"/>
              <a:cs typeface="David" panose="020E0502060401010101" pitchFamily="34" charset="-79"/>
            </a:endParaRPr>
          </a:p>
          <a:p>
            <a:pPr marL="0" indent="0">
              <a:buNone/>
            </a:pPr>
            <a:r>
              <a:rPr lang="he-IL" sz="2000" dirty="0">
                <a:latin typeface="David" panose="020E0502060401010101" pitchFamily="34" charset="-79"/>
                <a:cs typeface="David" panose="020E0502060401010101" pitchFamily="34" charset="-79"/>
              </a:rPr>
              <a:t>(</a:t>
            </a:r>
            <a:r>
              <a:rPr lang="he-IL" sz="2000" dirty="0" err="1">
                <a:latin typeface="David" panose="020E0502060401010101" pitchFamily="34" charset="-79"/>
                <a:cs typeface="David" panose="020E0502060401010101" pitchFamily="34" charset="-79"/>
              </a:rPr>
              <a:t>כושילאמאשלהם</a:t>
            </a:r>
            <a:r>
              <a:rPr lang="he-IL" sz="2000" dirty="0">
                <a:latin typeface="David" panose="020E0502060401010101" pitchFamily="34" charset="-79"/>
                <a:cs typeface="David" panose="020E0502060401010101" pitchFamily="34" charset="-79"/>
              </a:rPr>
              <a:t>, 2012: 67-69)</a:t>
            </a:r>
            <a:endParaRPr lang="en-US" sz="2000"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27298948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smtClean="0"/>
              <a:t>סיכום</a:t>
            </a:r>
            <a:endParaRPr lang="en-US" dirty="0"/>
          </a:p>
        </p:txBody>
      </p:sp>
      <p:sp>
        <p:nvSpPr>
          <p:cNvPr id="3" name="מציין מיקום תוכן 2"/>
          <p:cNvSpPr>
            <a:spLocks noGrp="1"/>
          </p:cNvSpPr>
          <p:nvPr>
            <p:ph idx="1"/>
          </p:nvPr>
        </p:nvSpPr>
        <p:spPr/>
        <p:txBody>
          <a:bodyPr>
            <a:normAutofit/>
          </a:bodyPr>
          <a:lstStyle/>
          <a:p>
            <a:pPr marL="0" indent="0">
              <a:buNone/>
            </a:pPr>
            <a:r>
              <a:rPr lang="he-IL" sz="2000" dirty="0" smtClean="0">
                <a:latin typeface="David" panose="020E0502060401010101" pitchFamily="34" charset="-79"/>
                <a:cs typeface="David" panose="020E0502060401010101" pitchFamily="34" charset="-79"/>
              </a:rPr>
              <a:t>גישת "ישראליות רב-תרבותית"</a:t>
            </a:r>
            <a:r>
              <a:rPr lang="en-US" sz="2000" dirty="0" smtClean="0">
                <a:latin typeface="David" panose="020E0502060401010101" pitchFamily="34" charset="-79"/>
                <a:cs typeface="David" panose="020E0502060401010101" pitchFamily="34" charset="-79"/>
              </a:rPr>
              <a:t/>
            </a:r>
            <a:br>
              <a:rPr lang="en-US" sz="2000" dirty="0" smtClean="0">
                <a:latin typeface="David" panose="020E0502060401010101" pitchFamily="34" charset="-79"/>
                <a:cs typeface="David" panose="020E0502060401010101" pitchFamily="34" charset="-79"/>
              </a:rPr>
            </a:br>
            <a:r>
              <a:rPr lang="en-US" sz="2000" dirty="0" smtClean="0">
                <a:latin typeface="David" panose="020E0502060401010101" pitchFamily="34" charset="-79"/>
                <a:cs typeface="David" panose="020E0502060401010101" pitchFamily="34" charset="-79"/>
              </a:rPr>
              <a:t/>
            </a:r>
            <a:br>
              <a:rPr lang="en-US" sz="2000" dirty="0" smtClean="0">
                <a:latin typeface="David" panose="020E0502060401010101" pitchFamily="34" charset="-79"/>
                <a:cs typeface="David" panose="020E0502060401010101" pitchFamily="34" charset="-79"/>
              </a:rPr>
            </a:br>
            <a:r>
              <a:rPr lang="he-IL" sz="2000" dirty="0" smtClean="0">
                <a:latin typeface="David" panose="020E0502060401010101" pitchFamily="34" charset="-79"/>
                <a:cs typeface="David" panose="020E0502060401010101" pitchFamily="34" charset="-79"/>
              </a:rPr>
              <a:t>מפתח </a:t>
            </a:r>
            <a:r>
              <a:rPr lang="he-IL" sz="2000" dirty="0">
                <a:latin typeface="David" panose="020E0502060401010101" pitchFamily="34" charset="-79"/>
                <a:cs typeface="David" panose="020E0502060401010101" pitchFamily="34" charset="-79"/>
              </a:rPr>
              <a:t>התרבות</a:t>
            </a:r>
            <a:endParaRPr lang="en-US" sz="2000"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29308104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smtClean="0">
                <a:latin typeface="David" panose="020E0502060401010101" pitchFamily="34" charset="-79"/>
                <a:cs typeface="David" panose="020E0502060401010101" pitchFamily="34" charset="-79"/>
              </a:rPr>
              <a:t>טענת המחקר</a:t>
            </a:r>
            <a:endParaRPr lang="he-IL" b="1" dirty="0">
              <a:latin typeface="David" panose="020E0502060401010101" pitchFamily="34" charset="-79"/>
              <a:cs typeface="David" panose="020E0502060401010101" pitchFamily="34" charset="-79"/>
            </a:endParaRPr>
          </a:p>
        </p:txBody>
      </p:sp>
      <p:sp>
        <p:nvSpPr>
          <p:cNvPr id="3" name="מציין מיקום תוכן 2"/>
          <p:cNvSpPr>
            <a:spLocks noGrp="1"/>
          </p:cNvSpPr>
          <p:nvPr>
            <p:ph idx="1"/>
          </p:nvPr>
        </p:nvSpPr>
        <p:spPr/>
        <p:txBody>
          <a:bodyPr/>
          <a:lstStyle/>
          <a:p>
            <a:pPr marL="0" indent="0">
              <a:buNone/>
            </a:pPr>
            <a:r>
              <a:rPr lang="he-IL" dirty="0">
                <a:latin typeface="David" panose="020E0502060401010101" pitchFamily="34" charset="-79"/>
                <a:cs typeface="David" panose="020E0502060401010101" pitchFamily="34" charset="-79"/>
              </a:rPr>
              <a:t>הטענה המוצגת במוקד העבודה היא, שככל שהטקסטים הספרותיים בכלל והשירה בפרט, נכתבים בשפה ישירה ונוקבת יותר, בעיקר על ידי בני הדור השני והשלישי, אך גם על ידי בני הדור הראשון למהגרים, תוך ויתור על שימוש בדימויים והתרפקות על המולדת שנותרה מאחור, כפי שנהגו בעבר, יש בכך להעיד על מידת קליטתה והתערותה הטובה יותר של הקבוצה בחברה. זאת, בניגוד לדעה הרווחת כי סוג זה של כתיבה נועד להנציח את הפערים והשסעים ומהווה מכשול ואף אבן ריחיים על צווארה של הקבוצה הנקלטת שימנעו ממנה התערות.  </a:t>
            </a:r>
            <a:endParaRPr lang="en-US" dirty="0">
              <a:latin typeface="David" panose="020E0502060401010101" pitchFamily="34" charset="-79"/>
              <a:cs typeface="David" panose="020E0502060401010101" pitchFamily="34" charset="-79"/>
            </a:endParaRPr>
          </a:p>
          <a:p>
            <a:endParaRPr lang="he-IL"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20787754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smtClean="0">
                <a:latin typeface="David" panose="020E0502060401010101" pitchFamily="34" charset="-79"/>
                <a:cs typeface="David" panose="020E0502060401010101" pitchFamily="34" charset="-79"/>
              </a:rPr>
              <a:t>גישת 'כור ההיתוך' </a:t>
            </a:r>
            <a:endParaRPr lang="he-IL" b="1" dirty="0">
              <a:latin typeface="David" panose="020E0502060401010101" pitchFamily="34" charset="-79"/>
              <a:cs typeface="David" panose="020E0502060401010101" pitchFamily="34" charset="-79"/>
            </a:endParaRPr>
          </a:p>
        </p:txBody>
      </p:sp>
      <p:sp>
        <p:nvSpPr>
          <p:cNvPr id="4" name="TextBox 3"/>
          <p:cNvSpPr txBox="1"/>
          <p:nvPr/>
        </p:nvSpPr>
        <p:spPr>
          <a:xfrm>
            <a:off x="5344885" y="1852550"/>
            <a:ext cx="6008915" cy="4893647"/>
          </a:xfrm>
          <a:prstGeom prst="rect">
            <a:avLst/>
          </a:prstGeom>
          <a:noFill/>
        </p:spPr>
        <p:txBody>
          <a:bodyPr wrap="square" rtlCol="1">
            <a:spAutoFit/>
          </a:bodyPr>
          <a:lstStyle/>
          <a:p>
            <a:r>
              <a:rPr lang="he-IL" sz="2400" dirty="0" smtClean="0">
                <a:latin typeface="David" panose="020E0502060401010101" pitchFamily="34" charset="-79"/>
                <a:cs typeface="David" panose="020E0502060401010101" pitchFamily="34" charset="-79"/>
              </a:rPr>
              <a:t>אֶקְרָא מוֹלֶדֶת לְמֶרְחַב הַשֶּׁלֶג,</a:t>
            </a:r>
            <a:endParaRPr lang="en-US" sz="2400" dirty="0" smtClean="0">
              <a:latin typeface="David" panose="020E0502060401010101" pitchFamily="34" charset="-79"/>
              <a:cs typeface="David" panose="020E0502060401010101" pitchFamily="34" charset="-79"/>
            </a:endParaRPr>
          </a:p>
          <a:p>
            <a:r>
              <a:rPr lang="he-IL" sz="2400" dirty="0" smtClean="0">
                <a:latin typeface="David" panose="020E0502060401010101" pitchFamily="34" charset="-79"/>
                <a:cs typeface="David" panose="020E0502060401010101" pitchFamily="34" charset="-79"/>
              </a:rPr>
              <a:t>לְקֶרַח יְרַקְרַק כּוֹבֵל הַפֶּלֶג,</a:t>
            </a:r>
            <a:endParaRPr lang="en-US" sz="2400" dirty="0" smtClean="0">
              <a:latin typeface="David" panose="020E0502060401010101" pitchFamily="34" charset="-79"/>
              <a:cs typeface="David" panose="020E0502060401010101" pitchFamily="34" charset="-79"/>
            </a:endParaRPr>
          </a:p>
          <a:p>
            <a:r>
              <a:rPr lang="he-IL" sz="2400" dirty="0" smtClean="0">
                <a:latin typeface="David" panose="020E0502060401010101" pitchFamily="34" charset="-79"/>
                <a:cs typeface="David" panose="020E0502060401010101" pitchFamily="34" charset="-79"/>
              </a:rPr>
              <a:t>לִלְשׁוֹן הַשִּׁיר בְּאֶרֶץ </a:t>
            </a:r>
            <a:r>
              <a:rPr lang="he-IL" sz="2400" dirty="0" err="1" smtClean="0">
                <a:latin typeface="David" panose="020E0502060401010101" pitchFamily="34" charset="-79"/>
                <a:cs typeface="David" panose="020E0502060401010101" pitchFamily="34" charset="-79"/>
              </a:rPr>
              <a:t>נָכְרִיָה</a:t>
            </a:r>
            <a:r>
              <a:rPr lang="he-IL" sz="2400" dirty="0" smtClean="0">
                <a:latin typeface="David" panose="020E0502060401010101" pitchFamily="34" charset="-79"/>
                <a:cs typeface="David" panose="020E0502060401010101" pitchFamily="34" charset="-79"/>
              </a:rPr>
              <a:t>.</a:t>
            </a:r>
            <a:endParaRPr lang="en-US" sz="2400" dirty="0" smtClean="0">
              <a:latin typeface="David" panose="020E0502060401010101" pitchFamily="34" charset="-79"/>
              <a:cs typeface="David" panose="020E0502060401010101" pitchFamily="34" charset="-79"/>
            </a:endParaRPr>
          </a:p>
          <a:p>
            <a:r>
              <a:rPr lang="he-IL" sz="2400" dirty="0" smtClean="0">
                <a:latin typeface="David" panose="020E0502060401010101" pitchFamily="34" charset="-79"/>
                <a:cs typeface="David" panose="020E0502060401010101" pitchFamily="34" charset="-79"/>
              </a:rPr>
              <a:t> </a:t>
            </a:r>
            <a:endParaRPr lang="en-US" sz="2400" dirty="0" smtClean="0">
              <a:latin typeface="David" panose="020E0502060401010101" pitchFamily="34" charset="-79"/>
              <a:cs typeface="David" panose="020E0502060401010101" pitchFamily="34" charset="-79"/>
            </a:endParaRPr>
          </a:p>
          <a:p>
            <a:r>
              <a:rPr lang="he-IL" sz="2400" dirty="0" smtClean="0">
                <a:latin typeface="David" panose="020E0502060401010101" pitchFamily="34" charset="-79"/>
                <a:cs typeface="David" panose="020E0502060401010101" pitchFamily="34" charset="-79"/>
              </a:rPr>
              <a:t>אוּלַי רַק צִפֳּרֵי-מַסָּע יוֹדְעוֹת –</a:t>
            </a:r>
            <a:endParaRPr lang="en-US" sz="2400" dirty="0" smtClean="0">
              <a:latin typeface="David" panose="020E0502060401010101" pitchFamily="34" charset="-79"/>
              <a:cs typeface="David" panose="020E0502060401010101" pitchFamily="34" charset="-79"/>
            </a:endParaRPr>
          </a:p>
          <a:p>
            <a:r>
              <a:rPr lang="he-IL" sz="2400" dirty="0" smtClean="0">
                <a:latin typeface="David" panose="020E0502060401010101" pitchFamily="34" charset="-79"/>
                <a:cs typeface="David" panose="020E0502060401010101" pitchFamily="34" charset="-79"/>
              </a:rPr>
              <a:t>כְּשֶׁהֵן תְּלוּיוֹת בֵּין אֶרֶץ וְשָׁמַיִם –</a:t>
            </a:r>
            <a:endParaRPr lang="en-US" sz="2400" dirty="0" smtClean="0">
              <a:latin typeface="David" panose="020E0502060401010101" pitchFamily="34" charset="-79"/>
              <a:cs typeface="David" panose="020E0502060401010101" pitchFamily="34" charset="-79"/>
            </a:endParaRPr>
          </a:p>
          <a:p>
            <a:r>
              <a:rPr lang="he-IL" sz="2400" dirty="0" smtClean="0">
                <a:latin typeface="David" panose="020E0502060401010101" pitchFamily="34" charset="-79"/>
                <a:cs typeface="David" panose="020E0502060401010101" pitchFamily="34" charset="-79"/>
              </a:rPr>
              <a:t>אֶת זֶה הַכְּאֵב שֶׁל שְׁתֵּי הַמוֹלָדוֹת.</a:t>
            </a:r>
            <a:endParaRPr lang="en-US" sz="2400" dirty="0" smtClean="0">
              <a:latin typeface="David" panose="020E0502060401010101" pitchFamily="34" charset="-79"/>
              <a:cs typeface="David" panose="020E0502060401010101" pitchFamily="34" charset="-79"/>
            </a:endParaRPr>
          </a:p>
          <a:p>
            <a:r>
              <a:rPr lang="he-IL" sz="2400" dirty="0" smtClean="0">
                <a:latin typeface="David" panose="020E0502060401010101" pitchFamily="34" charset="-79"/>
                <a:cs typeface="David" panose="020E0502060401010101" pitchFamily="34" charset="-79"/>
              </a:rPr>
              <a:t> </a:t>
            </a:r>
            <a:endParaRPr lang="en-US" sz="2400" dirty="0" smtClean="0">
              <a:latin typeface="David" panose="020E0502060401010101" pitchFamily="34" charset="-79"/>
              <a:cs typeface="David" panose="020E0502060401010101" pitchFamily="34" charset="-79"/>
            </a:endParaRPr>
          </a:p>
          <a:p>
            <a:r>
              <a:rPr lang="he-IL" sz="2400" dirty="0" smtClean="0">
                <a:latin typeface="David" panose="020E0502060401010101" pitchFamily="34" charset="-79"/>
                <a:cs typeface="David" panose="020E0502060401010101" pitchFamily="34" charset="-79"/>
              </a:rPr>
              <a:t>אִתְּכֶם אֲנִי </a:t>
            </a:r>
            <a:r>
              <a:rPr lang="he-IL" sz="2400" dirty="0" err="1" smtClean="0">
                <a:latin typeface="David" panose="020E0502060401010101" pitchFamily="34" charset="-79"/>
                <a:cs typeface="David" panose="020E0502060401010101" pitchFamily="34" charset="-79"/>
              </a:rPr>
              <a:t>נִשְׁתַלְתֵי</a:t>
            </a:r>
            <a:r>
              <a:rPr lang="he-IL" sz="2400" dirty="0" smtClean="0">
                <a:latin typeface="David" panose="020E0502060401010101" pitchFamily="34" charset="-79"/>
                <a:cs typeface="David" panose="020E0502060401010101" pitchFamily="34" charset="-79"/>
              </a:rPr>
              <a:t> פַּעֲמַיִם,</a:t>
            </a:r>
            <a:endParaRPr lang="en-US" sz="2400" dirty="0" smtClean="0">
              <a:latin typeface="David" panose="020E0502060401010101" pitchFamily="34" charset="-79"/>
              <a:cs typeface="David" panose="020E0502060401010101" pitchFamily="34" charset="-79"/>
            </a:endParaRPr>
          </a:p>
          <a:p>
            <a:r>
              <a:rPr lang="he-IL" sz="2400" dirty="0" smtClean="0">
                <a:latin typeface="David" panose="020E0502060401010101" pitchFamily="34" charset="-79"/>
                <a:cs typeface="David" panose="020E0502060401010101" pitchFamily="34" charset="-79"/>
              </a:rPr>
              <a:t>אִתְּכֶם אֲנִי צָמַחְתִּי, </a:t>
            </a:r>
            <a:r>
              <a:rPr lang="he-IL" sz="2400" dirty="0" err="1" smtClean="0">
                <a:latin typeface="David" panose="020E0502060401010101" pitchFamily="34" charset="-79"/>
                <a:cs typeface="David" panose="020E0502060401010101" pitchFamily="34" charset="-79"/>
              </a:rPr>
              <a:t>אֳרָנִים</a:t>
            </a:r>
            <a:r>
              <a:rPr lang="he-IL" sz="2400" dirty="0" smtClean="0">
                <a:latin typeface="David" panose="020E0502060401010101" pitchFamily="34" charset="-79"/>
                <a:cs typeface="David" panose="020E0502060401010101" pitchFamily="34" charset="-79"/>
              </a:rPr>
              <a:t>,</a:t>
            </a:r>
            <a:endParaRPr lang="en-US" sz="2400" dirty="0" smtClean="0">
              <a:latin typeface="David" panose="020E0502060401010101" pitchFamily="34" charset="-79"/>
              <a:cs typeface="David" panose="020E0502060401010101" pitchFamily="34" charset="-79"/>
            </a:endParaRPr>
          </a:p>
          <a:p>
            <a:r>
              <a:rPr lang="he-IL" sz="2400" dirty="0" smtClean="0">
                <a:latin typeface="David" panose="020E0502060401010101" pitchFamily="34" charset="-79"/>
                <a:cs typeface="David" panose="020E0502060401010101" pitchFamily="34" charset="-79"/>
              </a:rPr>
              <a:t>וְשָׁרָשַׁי בִּשְׁנֵי נוֹפִים שׁוֹנִים.</a:t>
            </a:r>
            <a:endParaRPr lang="en-US" sz="2400" dirty="0" smtClean="0">
              <a:latin typeface="David" panose="020E0502060401010101" pitchFamily="34" charset="-79"/>
              <a:cs typeface="David" panose="020E0502060401010101" pitchFamily="34" charset="-79"/>
            </a:endParaRPr>
          </a:p>
          <a:p>
            <a:r>
              <a:rPr lang="he-IL" sz="2400" dirty="0" smtClean="0">
                <a:latin typeface="David" panose="020E0502060401010101" pitchFamily="34" charset="-79"/>
                <a:cs typeface="David" panose="020E0502060401010101" pitchFamily="34" charset="-79"/>
              </a:rPr>
              <a:t> (גולדברג,1959: 182 ) </a:t>
            </a:r>
          </a:p>
          <a:p>
            <a:endParaRPr lang="he-IL" sz="2400"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4638058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smtClean="0">
                <a:latin typeface="David" panose="020E0502060401010101" pitchFamily="34" charset="-79"/>
                <a:cs typeface="David" panose="020E0502060401010101" pitchFamily="34" charset="-79"/>
              </a:rPr>
              <a:t>גישת 'כור ההיתוך' </a:t>
            </a:r>
            <a:endParaRPr lang="he-IL" b="1" dirty="0">
              <a:latin typeface="David" panose="020E0502060401010101" pitchFamily="34" charset="-79"/>
              <a:cs typeface="David" panose="020E0502060401010101" pitchFamily="34" charset="-79"/>
            </a:endParaRPr>
          </a:p>
        </p:txBody>
      </p:sp>
      <p:sp>
        <p:nvSpPr>
          <p:cNvPr id="4" name="TextBox 3"/>
          <p:cNvSpPr txBox="1"/>
          <p:nvPr/>
        </p:nvSpPr>
        <p:spPr>
          <a:xfrm>
            <a:off x="5344885" y="1852550"/>
            <a:ext cx="6008915" cy="4708981"/>
          </a:xfrm>
          <a:prstGeom prst="rect">
            <a:avLst/>
          </a:prstGeom>
          <a:noFill/>
        </p:spPr>
        <p:txBody>
          <a:bodyPr wrap="square" rtlCol="1">
            <a:spAutoFit/>
          </a:bodyPr>
          <a:lstStyle/>
          <a:p>
            <a:r>
              <a:rPr lang="he-IL" sz="2000" b="1" dirty="0">
                <a:latin typeface="David" panose="020E0502060401010101" pitchFamily="34" charset="-79"/>
                <a:cs typeface="David" panose="020E0502060401010101" pitchFamily="34" charset="-79"/>
              </a:rPr>
              <a:t>ארז ביטון// אמי משדלת ציפור</a:t>
            </a:r>
            <a:endParaRPr lang="en-US" sz="2000" dirty="0">
              <a:latin typeface="David" panose="020E0502060401010101" pitchFamily="34" charset="-79"/>
              <a:cs typeface="David" panose="020E0502060401010101" pitchFamily="34" charset="-79"/>
            </a:endParaRPr>
          </a:p>
          <a:p>
            <a:r>
              <a:rPr lang="he-IL" sz="2000" dirty="0">
                <a:latin typeface="David" panose="020E0502060401010101" pitchFamily="34" charset="-79"/>
                <a:cs typeface="David" panose="020E0502060401010101" pitchFamily="34" charset="-79"/>
              </a:rPr>
              <a:t>אִמִּי מְשַׁדֶּלֶת צִפּוֹר שֶׁקּוֹרְאִים לָהּ - </a:t>
            </a:r>
            <a:r>
              <a:rPr lang="he-IL" sz="2000" dirty="0" err="1">
                <a:latin typeface="David" panose="020E0502060401010101" pitchFamily="34" charset="-79"/>
                <a:cs typeface="David" panose="020E0502060401010101" pitchFamily="34" charset="-79"/>
              </a:rPr>
              <a:t>תִּמְבִּיסֶרְת</a:t>
            </a:r>
            <a:r>
              <a:rPr lang="en-US" sz="2000" dirty="0">
                <a:latin typeface="David" panose="020E0502060401010101" pitchFamily="34" charset="-79"/>
                <a:cs typeface="David" panose="020E0502060401010101" pitchFamily="34" charset="-79"/>
              </a:rPr>
              <a:t/>
            </a:r>
            <a:br>
              <a:rPr lang="en-US" sz="2000" dirty="0">
                <a:latin typeface="David" panose="020E0502060401010101" pitchFamily="34" charset="-79"/>
                <a:cs typeface="David" panose="020E0502060401010101" pitchFamily="34" charset="-79"/>
              </a:rPr>
            </a:br>
            <a:r>
              <a:rPr lang="he-IL" sz="2000" dirty="0">
                <a:latin typeface="David" panose="020E0502060401010101" pitchFamily="34" charset="-79"/>
                <a:cs typeface="David" panose="020E0502060401010101" pitchFamily="34" charset="-79"/>
              </a:rPr>
              <a:t>אִמִּי מְפַזֶּרֶת </a:t>
            </a:r>
            <a:r>
              <a:rPr lang="he-IL" sz="2000" dirty="0" err="1">
                <a:latin typeface="David" panose="020E0502060401010101" pitchFamily="34" charset="-79"/>
                <a:cs typeface="David" panose="020E0502060401010101" pitchFamily="34" charset="-79"/>
              </a:rPr>
              <a:t>זֵרְעוֹנִים</a:t>
            </a:r>
            <a:r>
              <a:rPr lang="he-IL" sz="2000" dirty="0">
                <a:latin typeface="David" panose="020E0502060401010101" pitchFamily="34" charset="-79"/>
                <a:cs typeface="David" panose="020E0502060401010101" pitchFamily="34" charset="-79"/>
              </a:rPr>
              <a:t> לַצִּפּוֹר שֶׁקּוֹרְאִים לָהּ </a:t>
            </a:r>
            <a:r>
              <a:rPr lang="he-IL" sz="2000" dirty="0" err="1">
                <a:latin typeface="David" panose="020E0502060401010101" pitchFamily="34" charset="-79"/>
                <a:cs typeface="David" panose="020E0502060401010101" pitchFamily="34" charset="-79"/>
              </a:rPr>
              <a:t>תִּמְבִּיסֶרְת</a:t>
            </a:r>
            <a:r>
              <a:rPr lang="en-US" sz="2000" dirty="0">
                <a:latin typeface="David" panose="020E0502060401010101" pitchFamily="34" charset="-79"/>
                <a:cs typeface="David" panose="020E0502060401010101" pitchFamily="34" charset="-79"/>
              </a:rPr>
              <a:t/>
            </a:r>
            <a:br>
              <a:rPr lang="en-US" sz="2000" dirty="0">
                <a:latin typeface="David" panose="020E0502060401010101" pitchFamily="34" charset="-79"/>
                <a:cs typeface="David" panose="020E0502060401010101" pitchFamily="34" charset="-79"/>
              </a:rPr>
            </a:br>
            <a:r>
              <a:rPr lang="he-IL" sz="2000" dirty="0">
                <a:latin typeface="David" panose="020E0502060401010101" pitchFamily="34" charset="-79"/>
                <a:cs typeface="David" panose="020E0502060401010101" pitchFamily="34" charset="-79"/>
              </a:rPr>
              <a:t>כָּךְ בְּמִטְפַּחַת רֹאשׁ, רְכוּנָה</a:t>
            </a:r>
            <a:r>
              <a:rPr lang="en-US" sz="2000" dirty="0">
                <a:latin typeface="David" panose="020E0502060401010101" pitchFamily="34" charset="-79"/>
                <a:cs typeface="David" panose="020E0502060401010101" pitchFamily="34" charset="-79"/>
              </a:rPr>
              <a:t>,</a:t>
            </a:r>
            <a:br>
              <a:rPr lang="en-US" sz="2000" dirty="0">
                <a:latin typeface="David" panose="020E0502060401010101" pitchFamily="34" charset="-79"/>
                <a:cs typeface="David" panose="020E0502060401010101" pitchFamily="34" charset="-79"/>
              </a:rPr>
            </a:br>
            <a:r>
              <a:rPr lang="he-IL" sz="2000" dirty="0">
                <a:latin typeface="David" panose="020E0502060401010101" pitchFamily="34" charset="-79"/>
                <a:cs typeface="David" panose="020E0502060401010101" pitchFamily="34" charset="-79"/>
              </a:rPr>
              <a:t>בְּעֶמְדָּה שֶׁל צִפּוֹר</a:t>
            </a:r>
            <a:r>
              <a:rPr lang="en-US" sz="2000" dirty="0">
                <a:latin typeface="David" panose="020E0502060401010101" pitchFamily="34" charset="-79"/>
                <a:cs typeface="David" panose="020E0502060401010101" pitchFamily="34" charset="-79"/>
              </a:rPr>
              <a:t/>
            </a:r>
            <a:br>
              <a:rPr lang="en-US" sz="2000" dirty="0">
                <a:latin typeface="David" panose="020E0502060401010101" pitchFamily="34" charset="-79"/>
                <a:cs typeface="David" panose="020E0502060401010101" pitchFamily="34" charset="-79"/>
              </a:rPr>
            </a:br>
            <a:r>
              <a:rPr lang="he-IL" sz="2000" dirty="0">
                <a:latin typeface="David" panose="020E0502060401010101" pitchFamily="34" charset="-79"/>
                <a:cs typeface="David" panose="020E0502060401010101" pitchFamily="34" charset="-79"/>
              </a:rPr>
              <a:t>אִמִּי נוֹבֶרֶת בְּצִפְצוּפִים</a:t>
            </a:r>
            <a:r>
              <a:rPr lang="en-US" sz="2000" dirty="0">
                <a:latin typeface="David" panose="020E0502060401010101" pitchFamily="34" charset="-79"/>
                <a:cs typeface="David" panose="020E0502060401010101" pitchFamily="34" charset="-79"/>
              </a:rPr>
              <a:t/>
            </a:r>
            <a:br>
              <a:rPr lang="en-US" sz="2000" dirty="0">
                <a:latin typeface="David" panose="020E0502060401010101" pitchFamily="34" charset="-79"/>
                <a:cs typeface="David" panose="020E0502060401010101" pitchFamily="34" charset="-79"/>
              </a:rPr>
            </a:br>
            <a:r>
              <a:rPr lang="he-IL" sz="2000" dirty="0">
                <a:latin typeface="David" panose="020E0502060401010101" pitchFamily="34" charset="-79"/>
                <a:cs typeface="David" panose="020E0502060401010101" pitchFamily="34" charset="-79"/>
              </a:rPr>
              <a:t>מְצָרֶפֶת אוֹתוֹת </a:t>
            </a:r>
            <a:r>
              <a:rPr lang="he-IL" sz="2000" dirty="0" err="1">
                <a:latin typeface="David" panose="020E0502060401010101" pitchFamily="34" charset="-79"/>
                <a:cs typeface="David" panose="020E0502060401010101" pitchFamily="34" charset="-79"/>
              </a:rPr>
              <a:t>לִמְצֹא</a:t>
            </a:r>
            <a:r>
              <a:rPr lang="he-IL" sz="2000" dirty="0">
                <a:latin typeface="David" panose="020E0502060401010101" pitchFamily="34" charset="-79"/>
                <a:cs typeface="David" panose="020E0502060401010101" pitchFamily="34" charset="-79"/>
              </a:rPr>
              <a:t> עֲקֵבוֹת מִמָּקוֹם אַחֵר</a:t>
            </a:r>
            <a:r>
              <a:rPr lang="en-US" sz="2000" dirty="0">
                <a:latin typeface="David" panose="020E0502060401010101" pitchFamily="34" charset="-79"/>
                <a:cs typeface="David" panose="020E0502060401010101" pitchFamily="34" charset="-79"/>
              </a:rPr>
              <a:t>:</a:t>
            </a:r>
            <a:br>
              <a:rPr lang="en-US" sz="2000" dirty="0">
                <a:latin typeface="David" panose="020E0502060401010101" pitchFamily="34" charset="-79"/>
                <a:cs typeface="David" panose="020E0502060401010101" pitchFamily="34" charset="-79"/>
              </a:rPr>
            </a:br>
            <a:r>
              <a:rPr lang="en-US" sz="2000" dirty="0">
                <a:latin typeface="David" panose="020E0502060401010101" pitchFamily="34" charset="-79"/>
                <a:cs typeface="David" panose="020E0502060401010101" pitchFamily="34" charset="-79"/>
              </a:rPr>
              <a:t>"</a:t>
            </a:r>
            <a:r>
              <a:rPr lang="he-IL" sz="2000" dirty="0">
                <a:latin typeface="David" panose="020E0502060401010101" pitchFamily="34" charset="-79"/>
                <a:cs typeface="David" panose="020E0502060401010101" pitchFamily="34" charset="-79"/>
              </a:rPr>
              <a:t>הִנֵּה סֻכָּה שֶׁל נְצָרִים</a:t>
            </a:r>
            <a:r>
              <a:rPr lang="en-US" sz="2000" dirty="0">
                <a:latin typeface="David" panose="020E0502060401010101" pitchFamily="34" charset="-79"/>
                <a:cs typeface="David" panose="020E0502060401010101" pitchFamily="34" charset="-79"/>
              </a:rPr>
              <a:t>,</a:t>
            </a:r>
            <a:br>
              <a:rPr lang="en-US" sz="2000" dirty="0">
                <a:latin typeface="David" panose="020E0502060401010101" pitchFamily="34" charset="-79"/>
                <a:cs typeface="David" panose="020E0502060401010101" pitchFamily="34" charset="-79"/>
              </a:rPr>
            </a:br>
            <a:r>
              <a:rPr lang="he-IL" sz="2000" dirty="0">
                <a:latin typeface="David" panose="020E0502060401010101" pitchFamily="34" charset="-79"/>
                <a:cs typeface="David" panose="020E0502060401010101" pitchFamily="34" charset="-79"/>
              </a:rPr>
              <a:t>הִנֵּה יַלְדָּה גִּבּוֹרָה מֵעֲלִילוֹת עֲרָב</a:t>
            </a:r>
            <a:r>
              <a:rPr lang="en-US" sz="2000" dirty="0">
                <a:latin typeface="David" panose="020E0502060401010101" pitchFamily="34" charset="-79"/>
                <a:cs typeface="David" panose="020E0502060401010101" pitchFamily="34" charset="-79"/>
              </a:rPr>
              <a:t>",</a:t>
            </a:r>
            <a:br>
              <a:rPr lang="en-US" sz="2000" dirty="0">
                <a:latin typeface="David" panose="020E0502060401010101" pitchFamily="34" charset="-79"/>
                <a:cs typeface="David" panose="020E0502060401010101" pitchFamily="34" charset="-79"/>
              </a:rPr>
            </a:br>
            <a:r>
              <a:rPr lang="he-IL" sz="2000" dirty="0">
                <a:latin typeface="David" panose="020E0502060401010101" pitchFamily="34" charset="-79"/>
                <a:cs typeface="David" panose="020E0502060401010101" pitchFamily="34" charset="-79"/>
              </a:rPr>
              <a:t>כָּךְ בְּמִטְפַּחַת רֹאשׁ, רְכוּנָה</a:t>
            </a:r>
            <a:r>
              <a:rPr lang="en-US" sz="2000" dirty="0">
                <a:latin typeface="David" panose="020E0502060401010101" pitchFamily="34" charset="-79"/>
                <a:cs typeface="David" panose="020E0502060401010101" pitchFamily="34" charset="-79"/>
              </a:rPr>
              <a:t/>
            </a:r>
            <a:br>
              <a:rPr lang="en-US" sz="2000" dirty="0">
                <a:latin typeface="David" panose="020E0502060401010101" pitchFamily="34" charset="-79"/>
                <a:cs typeface="David" panose="020E0502060401010101" pitchFamily="34" charset="-79"/>
              </a:rPr>
            </a:br>
            <a:r>
              <a:rPr lang="he-IL" sz="2000" dirty="0">
                <a:latin typeface="David" panose="020E0502060401010101" pitchFamily="34" charset="-79"/>
                <a:cs typeface="David" panose="020E0502060401010101" pitchFamily="34" charset="-79"/>
              </a:rPr>
              <a:t>נִזְרֶקֶת מֵעוֹנָה לְעוֹנָה בְּהַבְטָחוֹת עָבָר</a:t>
            </a:r>
            <a:r>
              <a:rPr lang="en-US" sz="2000" dirty="0">
                <a:latin typeface="David" panose="020E0502060401010101" pitchFamily="34" charset="-79"/>
                <a:cs typeface="David" panose="020E0502060401010101" pitchFamily="34" charset="-79"/>
              </a:rPr>
              <a:t>,</a:t>
            </a:r>
            <a:br>
              <a:rPr lang="en-US" sz="2000" dirty="0">
                <a:latin typeface="David" panose="020E0502060401010101" pitchFamily="34" charset="-79"/>
                <a:cs typeface="David" panose="020E0502060401010101" pitchFamily="34" charset="-79"/>
              </a:rPr>
            </a:br>
            <a:r>
              <a:rPr lang="he-IL" sz="2000" dirty="0">
                <a:latin typeface="David" panose="020E0502060401010101" pitchFamily="34" charset="-79"/>
                <a:cs typeface="David" panose="020E0502060401010101" pitchFamily="34" charset="-79"/>
              </a:rPr>
              <a:t>לְמָה אַתְּ מַמְתִּינָה</a:t>
            </a:r>
            <a:r>
              <a:rPr lang="en-US" sz="2000" dirty="0">
                <a:latin typeface="David" panose="020E0502060401010101" pitchFamily="34" charset="-79"/>
                <a:cs typeface="David" panose="020E0502060401010101" pitchFamily="34" charset="-79"/>
              </a:rPr>
              <a:t/>
            </a:r>
            <a:br>
              <a:rPr lang="en-US" sz="2000" dirty="0">
                <a:latin typeface="David" panose="020E0502060401010101" pitchFamily="34" charset="-79"/>
                <a:cs typeface="David" panose="020E0502060401010101" pitchFamily="34" charset="-79"/>
              </a:rPr>
            </a:br>
            <a:r>
              <a:rPr lang="he-IL" sz="2000" dirty="0">
                <a:latin typeface="David" panose="020E0502060401010101" pitchFamily="34" charset="-79"/>
                <a:cs typeface="David" panose="020E0502060401010101" pitchFamily="34" charset="-79"/>
              </a:rPr>
              <a:t>לֹא תָּעוּפִי</a:t>
            </a:r>
            <a:r>
              <a:rPr lang="en-US" sz="2000" dirty="0">
                <a:latin typeface="David" panose="020E0502060401010101" pitchFamily="34" charset="-79"/>
                <a:cs typeface="David" panose="020E0502060401010101" pitchFamily="34" charset="-79"/>
              </a:rPr>
              <a:t/>
            </a:r>
            <a:br>
              <a:rPr lang="en-US" sz="2000" dirty="0">
                <a:latin typeface="David" panose="020E0502060401010101" pitchFamily="34" charset="-79"/>
                <a:cs typeface="David" panose="020E0502060401010101" pitchFamily="34" charset="-79"/>
              </a:rPr>
            </a:br>
            <a:r>
              <a:rPr lang="en-US" sz="2000" dirty="0">
                <a:latin typeface="David" panose="020E0502060401010101" pitchFamily="34" charset="-79"/>
                <a:cs typeface="David" panose="020E0502060401010101" pitchFamily="34" charset="-79"/>
              </a:rPr>
              <a:t> </a:t>
            </a:r>
            <a:r>
              <a:rPr lang="he-IL" sz="2000" dirty="0">
                <a:latin typeface="David" panose="020E0502060401010101" pitchFamily="34" charset="-79"/>
                <a:cs typeface="David" panose="020E0502060401010101" pitchFamily="34" charset="-79"/>
              </a:rPr>
              <a:t>יַלְדָּה גִּבּוֹרָה מֵעֲלִילוֹת עֲרָב</a:t>
            </a:r>
            <a:r>
              <a:rPr lang="en-US" sz="2000" dirty="0">
                <a:latin typeface="David" panose="020E0502060401010101" pitchFamily="34" charset="-79"/>
                <a:cs typeface="David" panose="020E0502060401010101" pitchFamily="34" charset="-79"/>
              </a:rPr>
              <a:t>…</a:t>
            </a:r>
          </a:p>
          <a:p>
            <a:r>
              <a:rPr lang="he-IL" sz="2000" dirty="0">
                <a:latin typeface="David" panose="020E0502060401010101" pitchFamily="34" charset="-79"/>
                <a:cs typeface="David" panose="020E0502060401010101" pitchFamily="34" charset="-79"/>
              </a:rPr>
              <a:t>(ביטון, ארז, ספר הנענע, אמי משדלת ציפור, 1979: 65).</a:t>
            </a:r>
            <a:endParaRPr lang="en-US" sz="2000"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21699801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smtClean="0">
                <a:latin typeface="David" panose="020E0502060401010101" pitchFamily="34" charset="-79"/>
                <a:cs typeface="David" panose="020E0502060401010101" pitchFamily="34" charset="-79"/>
              </a:rPr>
              <a:t>גישת 'כור ההיתוך' </a:t>
            </a:r>
            <a:endParaRPr lang="he-IL" b="1" dirty="0">
              <a:latin typeface="David" panose="020E0502060401010101" pitchFamily="34" charset="-79"/>
              <a:cs typeface="David" panose="020E0502060401010101" pitchFamily="34" charset="-79"/>
            </a:endParaRPr>
          </a:p>
        </p:txBody>
      </p:sp>
      <p:sp>
        <p:nvSpPr>
          <p:cNvPr id="4" name="TextBox 3"/>
          <p:cNvSpPr txBox="1"/>
          <p:nvPr/>
        </p:nvSpPr>
        <p:spPr>
          <a:xfrm>
            <a:off x="5344885" y="1852550"/>
            <a:ext cx="6008915" cy="4678204"/>
          </a:xfrm>
          <a:prstGeom prst="rect">
            <a:avLst/>
          </a:prstGeom>
          <a:noFill/>
        </p:spPr>
        <p:txBody>
          <a:bodyPr wrap="square" rtlCol="1">
            <a:spAutoFit/>
          </a:bodyPr>
          <a:lstStyle/>
          <a:p>
            <a:r>
              <a:rPr lang="he-IL" sz="2000" dirty="0">
                <a:latin typeface="David" panose="020E0502060401010101" pitchFamily="34" charset="-79"/>
                <a:cs typeface="David" panose="020E0502060401010101" pitchFamily="34" charset="-79"/>
              </a:rPr>
              <a:t>וּמַה לַעֲשׂוֹת שֶׁאֶצְלִי</a:t>
            </a:r>
            <a:endParaRPr lang="en-US" sz="2000" dirty="0">
              <a:latin typeface="David" panose="020E0502060401010101" pitchFamily="34" charset="-79"/>
              <a:cs typeface="David" panose="020E0502060401010101" pitchFamily="34" charset="-79"/>
            </a:endParaRPr>
          </a:p>
          <a:p>
            <a:r>
              <a:rPr lang="he-IL" sz="2000" dirty="0" err="1">
                <a:latin typeface="David" panose="020E0502060401010101" pitchFamily="34" charset="-79"/>
                <a:cs typeface="David" panose="020E0502060401010101" pitchFamily="34" charset="-79"/>
              </a:rPr>
              <a:t>הַנִּתּוּח</a:t>
            </a:r>
            <a:r>
              <a:rPr lang="he-IL" sz="2000" dirty="0">
                <a:latin typeface="David" panose="020E0502060401010101" pitchFamily="34" charset="-79"/>
                <a:cs typeface="David" panose="020E0502060401010101" pitchFamily="34" charset="-79"/>
              </a:rPr>
              <a:t>ַ הִצְלִיחַ וּבַּגְדָּד </a:t>
            </a:r>
            <a:endParaRPr lang="en-US" sz="2000" dirty="0">
              <a:latin typeface="David" panose="020E0502060401010101" pitchFamily="34" charset="-79"/>
              <a:cs typeface="David" panose="020E0502060401010101" pitchFamily="34" charset="-79"/>
            </a:endParaRPr>
          </a:p>
          <a:p>
            <a:r>
              <a:rPr lang="he-IL" sz="2000" dirty="0">
                <a:latin typeface="David" panose="020E0502060401010101" pitchFamily="34" charset="-79"/>
                <a:cs typeface="David" panose="020E0502060401010101" pitchFamily="34" charset="-79"/>
              </a:rPr>
              <a:t>מֵתָה. וְלֹא נוֹתְרָה </a:t>
            </a:r>
            <a:endParaRPr lang="en-US" sz="2000" dirty="0">
              <a:latin typeface="David" panose="020E0502060401010101" pitchFamily="34" charset="-79"/>
              <a:cs typeface="David" panose="020E0502060401010101" pitchFamily="34" charset="-79"/>
            </a:endParaRPr>
          </a:p>
          <a:p>
            <a:r>
              <a:rPr lang="he-IL" sz="2000" dirty="0">
                <a:latin typeface="David" panose="020E0502060401010101" pitchFamily="34" charset="-79"/>
                <a:cs typeface="David" panose="020E0502060401010101" pitchFamily="34" charset="-79"/>
              </a:rPr>
              <a:t>אֶלָּא הַמּוּסִיקָה שֶׁהָיָה אֲבִי </a:t>
            </a:r>
            <a:endParaRPr lang="en-US" sz="2000" dirty="0">
              <a:latin typeface="David" panose="020E0502060401010101" pitchFamily="34" charset="-79"/>
              <a:cs typeface="David" panose="020E0502060401010101" pitchFamily="34" charset="-79"/>
            </a:endParaRPr>
          </a:p>
          <a:p>
            <a:r>
              <a:rPr lang="he-IL" sz="2000" dirty="0">
                <a:latin typeface="David" panose="020E0502060401010101" pitchFamily="34" charset="-79"/>
                <a:cs typeface="David" panose="020E0502060401010101" pitchFamily="34" charset="-79"/>
              </a:rPr>
              <a:t>שׁוֹמֵעַ בְּתַחֲנוֹת הַבּוּשָׁה, </a:t>
            </a:r>
            <a:endParaRPr lang="en-US" sz="2000" dirty="0">
              <a:latin typeface="David" panose="020E0502060401010101" pitchFamily="34" charset="-79"/>
              <a:cs typeface="David" panose="020E0502060401010101" pitchFamily="34" charset="-79"/>
            </a:endParaRPr>
          </a:p>
          <a:p>
            <a:r>
              <a:rPr lang="he-IL" sz="2000" dirty="0">
                <a:latin typeface="David" panose="020E0502060401010101" pitchFamily="34" charset="-79"/>
                <a:cs typeface="David" panose="020E0502060401010101" pitchFamily="34" charset="-79"/>
              </a:rPr>
              <a:t>כְּשֶׁהִמְתִּין בַּחַנְיוֹן התַּת-קַרְקָעִי, </a:t>
            </a:r>
            <a:endParaRPr lang="en-US" sz="2000" dirty="0">
              <a:latin typeface="David" panose="020E0502060401010101" pitchFamily="34" charset="-79"/>
              <a:cs typeface="David" panose="020E0502060401010101" pitchFamily="34" charset="-79"/>
            </a:endParaRPr>
          </a:p>
          <a:p>
            <a:r>
              <a:rPr lang="he-IL" sz="2000" dirty="0">
                <a:latin typeface="David" panose="020E0502060401010101" pitchFamily="34" charset="-79"/>
                <a:cs typeface="David" panose="020E0502060401010101" pitchFamily="34" charset="-79"/>
              </a:rPr>
              <a:t>לָקַחַת אוֹתִי אֶל צְבָא הָעָם </a:t>
            </a:r>
            <a:endParaRPr lang="en-US" sz="2000" dirty="0">
              <a:latin typeface="David" panose="020E0502060401010101" pitchFamily="34" charset="-79"/>
              <a:cs typeface="David" panose="020E0502060401010101" pitchFamily="34" charset="-79"/>
            </a:endParaRPr>
          </a:p>
          <a:p>
            <a:r>
              <a:rPr lang="he-IL" sz="2000" dirty="0">
                <a:latin typeface="David" panose="020E0502060401010101" pitchFamily="34" charset="-79"/>
                <a:cs typeface="David" panose="020E0502060401010101" pitchFamily="34" charset="-79"/>
              </a:rPr>
              <a:t>בְּדַרְכּוֹ לָעֲבוֹדָה.</a:t>
            </a:r>
            <a:endParaRPr lang="en-US" sz="2000" dirty="0">
              <a:latin typeface="David" panose="020E0502060401010101" pitchFamily="34" charset="-79"/>
              <a:cs typeface="David" panose="020E0502060401010101" pitchFamily="34" charset="-79"/>
            </a:endParaRPr>
          </a:p>
          <a:p>
            <a:r>
              <a:rPr lang="he-IL" sz="2000" dirty="0">
                <a:latin typeface="David" panose="020E0502060401010101" pitchFamily="34" charset="-79"/>
                <a:cs typeface="David" panose="020E0502060401010101" pitchFamily="34" charset="-79"/>
              </a:rPr>
              <a:t> </a:t>
            </a:r>
            <a:endParaRPr lang="en-US" sz="2000" dirty="0">
              <a:latin typeface="David" panose="020E0502060401010101" pitchFamily="34" charset="-79"/>
              <a:cs typeface="David" panose="020E0502060401010101" pitchFamily="34" charset="-79"/>
            </a:endParaRPr>
          </a:p>
          <a:p>
            <a:r>
              <a:rPr lang="he-IL" sz="2000" dirty="0">
                <a:latin typeface="David" panose="020E0502060401010101" pitchFamily="34" charset="-79"/>
                <a:cs typeface="David" panose="020E0502060401010101" pitchFamily="34" charset="-79"/>
              </a:rPr>
              <a:t>וְלֹא אֶשְׁכַּח לְעוֹלָם </a:t>
            </a:r>
            <a:endParaRPr lang="en-US" sz="2000" dirty="0">
              <a:latin typeface="David" panose="020E0502060401010101" pitchFamily="34" charset="-79"/>
              <a:cs typeface="David" panose="020E0502060401010101" pitchFamily="34" charset="-79"/>
            </a:endParaRPr>
          </a:p>
          <a:p>
            <a:r>
              <a:rPr lang="he-IL" sz="2000" dirty="0">
                <a:latin typeface="David" panose="020E0502060401010101" pitchFamily="34" charset="-79"/>
                <a:cs typeface="David" panose="020E0502060401010101" pitchFamily="34" charset="-79"/>
              </a:rPr>
              <a:t>אֶת עֶצֶב יָדוֹ הַמְּגַשֶּׁשֶׁת </a:t>
            </a:r>
            <a:endParaRPr lang="en-US" sz="2000" dirty="0">
              <a:latin typeface="David" panose="020E0502060401010101" pitchFamily="34" charset="-79"/>
              <a:cs typeface="David" panose="020E0502060401010101" pitchFamily="34" charset="-79"/>
            </a:endParaRPr>
          </a:p>
          <a:p>
            <a:r>
              <a:rPr lang="he-IL" sz="2000" dirty="0">
                <a:latin typeface="David" panose="020E0502060401010101" pitchFamily="34" charset="-79"/>
                <a:cs typeface="David" panose="020E0502060401010101" pitchFamily="34" charset="-79"/>
              </a:rPr>
              <a:t>אַחַר הָעִבְרִית, לְהַחְלִיף מַהֵר, </a:t>
            </a:r>
            <a:endParaRPr lang="en-US" sz="2000" dirty="0">
              <a:latin typeface="David" panose="020E0502060401010101" pitchFamily="34" charset="-79"/>
              <a:cs typeface="David" panose="020E0502060401010101" pitchFamily="34" charset="-79"/>
            </a:endParaRPr>
          </a:p>
          <a:p>
            <a:r>
              <a:rPr lang="he-IL" sz="2000" dirty="0">
                <a:latin typeface="David" panose="020E0502060401010101" pitchFamily="34" charset="-79"/>
                <a:cs typeface="David" panose="020E0502060401010101" pitchFamily="34" charset="-79"/>
              </a:rPr>
              <a:t>לִפְנֵי שֶׁיוֹצְאִים וְעוֹלִים </a:t>
            </a:r>
            <a:endParaRPr lang="en-US" sz="2000" dirty="0">
              <a:latin typeface="David" panose="020E0502060401010101" pitchFamily="34" charset="-79"/>
              <a:cs typeface="David" panose="020E0502060401010101" pitchFamily="34" charset="-79"/>
            </a:endParaRPr>
          </a:p>
          <a:p>
            <a:r>
              <a:rPr lang="he-IL" sz="2000" dirty="0">
                <a:latin typeface="David" panose="020E0502060401010101" pitchFamily="34" charset="-79"/>
                <a:cs typeface="David" panose="020E0502060401010101" pitchFamily="34" charset="-79"/>
              </a:rPr>
              <a:t>מֵעַל פְּנֵי הָאֲדָמָה.</a:t>
            </a:r>
            <a:endParaRPr lang="en-US" sz="2000" dirty="0">
              <a:latin typeface="David" panose="020E0502060401010101" pitchFamily="34" charset="-79"/>
              <a:cs typeface="David" panose="020E0502060401010101" pitchFamily="34" charset="-79"/>
            </a:endParaRPr>
          </a:p>
          <a:p>
            <a:r>
              <a:rPr lang="he-IL" sz="2000" dirty="0">
                <a:latin typeface="David" panose="020E0502060401010101" pitchFamily="34" charset="-79"/>
                <a:cs typeface="David" panose="020E0502060401010101" pitchFamily="34" charset="-79"/>
              </a:rPr>
              <a:t> (אליהו, אני ולא מלאך,2008: 61)</a:t>
            </a:r>
            <a:endParaRPr lang="en-US" sz="2000"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20276216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smtClean="0">
                <a:latin typeface="David" panose="020E0502060401010101" pitchFamily="34" charset="-79"/>
                <a:cs typeface="David" panose="020E0502060401010101" pitchFamily="34" charset="-79"/>
              </a:rPr>
              <a:t>היום שאחרי </a:t>
            </a:r>
            <a:r>
              <a:rPr lang="he-IL" b="1" dirty="0" smtClean="0">
                <a:latin typeface="David" panose="020E0502060401010101" pitchFamily="34" charset="-79"/>
                <a:cs typeface="David" panose="020E0502060401010101" pitchFamily="34" charset="-79"/>
              </a:rPr>
              <a:t>גישת 'כור ההיתוך' </a:t>
            </a:r>
            <a:endParaRPr lang="he-IL" b="1" dirty="0">
              <a:latin typeface="David" panose="020E0502060401010101" pitchFamily="34" charset="-79"/>
              <a:cs typeface="David" panose="020E0502060401010101" pitchFamily="34" charset="-79"/>
            </a:endParaRPr>
          </a:p>
        </p:txBody>
      </p:sp>
      <p:sp>
        <p:nvSpPr>
          <p:cNvPr id="3" name="מציין מיקום תוכן 2"/>
          <p:cNvSpPr>
            <a:spLocks noGrp="1"/>
          </p:cNvSpPr>
          <p:nvPr>
            <p:ph idx="1"/>
          </p:nvPr>
        </p:nvSpPr>
        <p:spPr/>
        <p:txBody>
          <a:bodyPr>
            <a:normAutofit fontScale="62500" lnSpcReduction="20000"/>
          </a:bodyPr>
          <a:lstStyle/>
          <a:p>
            <a:pPr marL="0" indent="0">
              <a:buNone/>
            </a:pPr>
            <a:r>
              <a:rPr lang="en-US" sz="3800" dirty="0" smtClean="0">
                <a:latin typeface="David" panose="020E0502060401010101" pitchFamily="34" charset="-79"/>
                <a:cs typeface="David" panose="020E0502060401010101" pitchFamily="34" charset="-79"/>
              </a:rPr>
              <a:t>“</a:t>
            </a:r>
            <a:r>
              <a:rPr lang="he-IL" sz="3800" dirty="0" smtClean="0">
                <a:latin typeface="David" panose="020E0502060401010101" pitchFamily="34" charset="-79"/>
                <a:cs typeface="David" panose="020E0502060401010101" pitchFamily="34" charset="-79"/>
              </a:rPr>
              <a:t>ערס פואטיקה</a:t>
            </a:r>
            <a:r>
              <a:rPr lang="en-US" sz="3800" dirty="0" smtClean="0">
                <a:latin typeface="David" panose="020E0502060401010101" pitchFamily="34" charset="-79"/>
                <a:cs typeface="David" panose="020E0502060401010101" pitchFamily="34" charset="-79"/>
              </a:rPr>
              <a:t>“</a:t>
            </a:r>
          </a:p>
          <a:p>
            <a:pPr marL="0" indent="0">
              <a:buNone/>
            </a:pPr>
            <a:endParaRPr lang="en-US" dirty="0" smtClean="0">
              <a:latin typeface="David" panose="020E0502060401010101" pitchFamily="34" charset="-79"/>
              <a:cs typeface="David" panose="020E0502060401010101" pitchFamily="34" charset="-79"/>
            </a:endParaRPr>
          </a:p>
          <a:p>
            <a:pPr marL="0" indent="0">
              <a:buNone/>
            </a:pPr>
            <a:r>
              <a:rPr lang="en-US" dirty="0"/>
              <a:t> </a:t>
            </a:r>
            <a:r>
              <a:rPr lang="he-IL" dirty="0">
                <a:latin typeface="David" panose="020E0502060401010101" pitchFamily="34" charset="-79"/>
                <a:cs typeface="David" panose="020E0502060401010101" pitchFamily="34" charset="-79"/>
              </a:rPr>
              <a:t>וְאֵלֶּה שְׁמוֹת בְּנֵי יִשְׂרָאֵל הַיּוֹצְאִים מִמִּצְרַיִם/ וּמָרוֹקוֹ/ וְתֵימָן/וְכּוּרְדִּיסְטָן/וּפָרַס/ וְעִירַאק//</a:t>
            </a:r>
            <a:endParaRPr lang="en-US" dirty="0">
              <a:latin typeface="David" panose="020E0502060401010101" pitchFamily="34" charset="-79"/>
              <a:cs typeface="David" panose="020E0502060401010101" pitchFamily="34" charset="-79"/>
            </a:endParaRPr>
          </a:p>
          <a:p>
            <a:pPr marL="0" indent="0">
              <a:buNone/>
            </a:pPr>
            <a:r>
              <a:rPr lang="he-IL" dirty="0">
                <a:latin typeface="David" panose="020E0502060401010101" pitchFamily="34" charset="-79"/>
                <a:cs typeface="David" panose="020E0502060401010101" pitchFamily="34" charset="-79"/>
              </a:rPr>
              <a:t>וַיָּבוֹאוּ אַרְצָה שְׁלֹשׁ מֵאוֹת אֶלֶף/ אֲבַק אֲנָשִׁים/ וַאֲבַק אֲנָשִׁים הוֹלִידוּ אֶת/ זֶרַע שֶׁלֹּא יָדַעְנוּ כְּמוֹתוֹ בְּיִשְׂרָאֵל / וְאֶת / אוֹהֲבִים שֶׁמַּעֲבִידִים אוֹתָם בַּפֶּרֶךְ / וְזֶרַע שֶׁלֹּא יָדַעְנוּ כְּמוֹתוֹ בְּיִשְׂרָאֵל הוֹלִיד אֶת רָמָתָם עוֹלָה רַק בִּמְעַט/ עַל רָמַת חַיּוֹת שֶׁנִּתְפְּסוּ/ וְאֶת</a:t>
            </a:r>
            <a:r>
              <a:rPr lang="en-US" dirty="0">
                <a:latin typeface="David" panose="020E0502060401010101" pitchFamily="34" charset="-79"/>
                <a:cs typeface="David" panose="020E0502060401010101" pitchFamily="34" charset="-79"/>
              </a:rPr>
              <a:t/>
            </a:r>
            <a:br>
              <a:rPr lang="en-US" dirty="0">
                <a:latin typeface="David" panose="020E0502060401010101" pitchFamily="34" charset="-79"/>
                <a:cs typeface="David" panose="020E0502060401010101" pitchFamily="34" charset="-79"/>
              </a:rPr>
            </a:br>
            <a:r>
              <a:rPr lang="he-IL" dirty="0">
                <a:latin typeface="David" panose="020E0502060401010101" pitchFamily="34" charset="-79"/>
                <a:cs typeface="David" panose="020E0502060401010101" pitchFamily="34" charset="-79"/>
              </a:rPr>
              <a:t>נְהִימָתָם דּוֹמָה/ לְנַהֲמַת חַיּוֹת/ וְנַהֲמַת חַיּוֹת הוֹלִידָה אֶת בָּבּוּנִים/ </a:t>
            </a:r>
            <a:endParaRPr lang="en-US" dirty="0">
              <a:latin typeface="David" panose="020E0502060401010101" pitchFamily="34" charset="-79"/>
              <a:cs typeface="David" panose="020E0502060401010101" pitchFamily="34" charset="-79"/>
            </a:endParaRPr>
          </a:p>
          <a:p>
            <a:pPr marL="0" indent="0">
              <a:buNone/>
            </a:pPr>
            <a:r>
              <a:rPr lang="he-IL" dirty="0">
                <a:latin typeface="David" panose="020E0502060401010101" pitchFamily="34" charset="-79"/>
                <a:cs typeface="David" panose="020E0502060401010101" pitchFamily="34" charset="-79"/>
              </a:rPr>
              <a:t>וּבָּבּוּנִים הוֹלִידוּ אֶת טוֹבִים רַק בִּמְעַט/ מִן הָעֲרָבִים אִתָּם חַיוּ/ וּנְחוּתִים מִן הָעֲרָבִים/ אֲלֵיהֶם הִתְרַגַּלְנוּ/...רָמָתָם הָרוּחָנִית וְהָאִינְטֶלֶקְטוּאָלִית נְמוּכָה/ וְאֶת תַּרְבּוּת/ בְּשֵׁפֶל הַמַּדְרֵגָה/ וְתַרְבּוּת בְּשֵׁפֶל הַמַּדְרֵגָה הוֹלִידָה אֶת תַּרְבּוּת נְחוּתָה//...</a:t>
            </a:r>
            <a:endParaRPr lang="en-US" dirty="0">
              <a:latin typeface="David" panose="020E0502060401010101" pitchFamily="34" charset="-79"/>
              <a:cs typeface="David" panose="020E0502060401010101" pitchFamily="34" charset="-79"/>
            </a:endParaRPr>
          </a:p>
          <a:p>
            <a:pPr marL="0" indent="0">
              <a:buNone/>
            </a:pPr>
            <a:r>
              <a:rPr lang="he-IL" dirty="0">
                <a:latin typeface="David" panose="020E0502060401010101" pitchFamily="34" charset="-79"/>
                <a:cs typeface="David" panose="020E0502060401010101" pitchFamily="34" charset="-79"/>
              </a:rPr>
              <a:t>וַיָּבוֹאוּ אַרְצָה שְׁלֹשׁ מֵאוֹת אֶלֶף</a:t>
            </a:r>
            <a:r>
              <a:rPr lang="en-US" dirty="0">
                <a:latin typeface="David" panose="020E0502060401010101" pitchFamily="34" charset="-79"/>
                <a:cs typeface="David" panose="020E0502060401010101" pitchFamily="34" charset="-79"/>
              </a:rPr>
              <a:t/>
            </a:r>
            <a:br>
              <a:rPr lang="en-US" dirty="0">
                <a:latin typeface="David" panose="020E0502060401010101" pitchFamily="34" charset="-79"/>
                <a:cs typeface="David" panose="020E0502060401010101" pitchFamily="34" charset="-79"/>
              </a:rPr>
            </a:br>
            <a:r>
              <a:rPr lang="he-IL" dirty="0">
                <a:latin typeface="David" panose="020E0502060401010101" pitchFamily="34" charset="-79"/>
                <a:cs typeface="David" panose="020E0502060401010101" pitchFamily="34" charset="-79"/>
              </a:rPr>
              <a:t>אֲבַק אֲנָשִׁים</a:t>
            </a:r>
            <a:r>
              <a:rPr lang="en-US" dirty="0">
                <a:latin typeface="David" panose="020E0502060401010101" pitchFamily="34" charset="-79"/>
                <a:cs typeface="David" panose="020E0502060401010101" pitchFamily="34" charset="-79"/>
              </a:rPr>
              <a:t/>
            </a:r>
            <a:br>
              <a:rPr lang="en-US" dirty="0">
                <a:latin typeface="David" panose="020E0502060401010101" pitchFamily="34" charset="-79"/>
                <a:cs typeface="David" panose="020E0502060401010101" pitchFamily="34" charset="-79"/>
              </a:rPr>
            </a:br>
            <a:r>
              <a:rPr lang="he-IL" dirty="0">
                <a:latin typeface="David" panose="020E0502060401010101" pitchFamily="34" charset="-79"/>
                <a:cs typeface="David" panose="020E0502060401010101" pitchFamily="34" charset="-79"/>
              </a:rPr>
              <a:t>וְכֻלָּם הוֹלִידוּ</a:t>
            </a:r>
            <a:r>
              <a:rPr lang="en-US" dirty="0">
                <a:latin typeface="David" panose="020E0502060401010101" pitchFamily="34" charset="-79"/>
                <a:cs typeface="David" panose="020E0502060401010101" pitchFamily="34" charset="-79"/>
              </a:rPr>
              <a:t/>
            </a:r>
            <a:br>
              <a:rPr lang="en-US" dirty="0">
                <a:latin typeface="David" panose="020E0502060401010101" pitchFamily="34" charset="-79"/>
                <a:cs typeface="David" panose="020E0502060401010101" pitchFamily="34" charset="-79"/>
              </a:rPr>
            </a:br>
            <a:r>
              <a:rPr lang="he-IL" dirty="0">
                <a:latin typeface="David" panose="020E0502060401010101" pitchFamily="34" charset="-79"/>
                <a:cs typeface="David" panose="020E0502060401010101" pitchFamily="34" charset="-79"/>
              </a:rPr>
              <a:t>בָּנוֹת וּבָנִים</a:t>
            </a:r>
            <a:r>
              <a:rPr lang="en-US" dirty="0">
                <a:latin typeface="David" panose="020E0502060401010101" pitchFamily="34" charset="-79"/>
                <a:cs typeface="David" panose="020E0502060401010101" pitchFamily="34" charset="-79"/>
              </a:rPr>
              <a:t> -</a:t>
            </a:r>
            <a:br>
              <a:rPr lang="en-US" dirty="0">
                <a:latin typeface="David" panose="020E0502060401010101" pitchFamily="34" charset="-79"/>
                <a:cs typeface="David" panose="020E0502060401010101" pitchFamily="34" charset="-79"/>
              </a:rPr>
            </a:br>
            <a:r>
              <a:rPr lang="he-IL" dirty="0">
                <a:latin typeface="David" panose="020E0502060401010101" pitchFamily="34" charset="-79"/>
                <a:cs typeface="David" panose="020E0502060401010101" pitchFamily="34" charset="-79"/>
              </a:rPr>
              <a:t>פְרֵחוֹת</a:t>
            </a:r>
            <a:r>
              <a:rPr lang="en-US" dirty="0">
                <a:latin typeface="David" panose="020E0502060401010101" pitchFamily="34" charset="-79"/>
                <a:cs typeface="David" panose="020E0502060401010101" pitchFamily="34" charset="-79"/>
              </a:rPr>
              <a:t>,</a:t>
            </a:r>
            <a:br>
              <a:rPr lang="en-US" dirty="0">
                <a:latin typeface="David" panose="020E0502060401010101" pitchFamily="34" charset="-79"/>
                <a:cs typeface="David" panose="020E0502060401010101" pitchFamily="34" charset="-79"/>
              </a:rPr>
            </a:br>
            <a:r>
              <a:rPr lang="he-IL" dirty="0">
                <a:latin typeface="David" panose="020E0502060401010101" pitchFamily="34" charset="-79"/>
                <a:cs typeface="David" panose="020E0502060401010101" pitchFamily="34" charset="-79"/>
              </a:rPr>
              <a:t>וְעַרְסִים</a:t>
            </a:r>
            <a:r>
              <a:rPr lang="en-US" dirty="0">
                <a:latin typeface="David" panose="020E0502060401010101" pitchFamily="34" charset="-79"/>
                <a:cs typeface="David" panose="020E0502060401010101" pitchFamily="34" charset="-79"/>
              </a:rPr>
              <a:t>. </a:t>
            </a:r>
          </a:p>
          <a:p>
            <a:pPr marL="0" indent="0">
              <a:buNone/>
            </a:pPr>
            <a:r>
              <a:rPr lang="he-IL" dirty="0">
                <a:latin typeface="David" panose="020E0502060401010101" pitchFamily="34" charset="-79"/>
                <a:cs typeface="David" panose="020E0502060401010101" pitchFamily="34" charset="-79"/>
              </a:rPr>
              <a:t>(מזרח ירח, 2016: 33</a:t>
            </a:r>
            <a:r>
              <a:rPr lang="he-IL" dirty="0" smtClean="0">
                <a:latin typeface="David" panose="020E0502060401010101" pitchFamily="34" charset="-79"/>
                <a:cs typeface="David" panose="020E0502060401010101" pitchFamily="34" charset="-79"/>
              </a:rPr>
              <a:t>).</a:t>
            </a:r>
            <a:endParaRPr lang="he-IL"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3241108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smtClean="0">
                <a:latin typeface="David" panose="020E0502060401010101" pitchFamily="34" charset="-79"/>
                <a:cs typeface="David" panose="020E0502060401010101" pitchFamily="34" charset="-79"/>
              </a:rPr>
              <a:t>היום שאחרי </a:t>
            </a:r>
            <a:r>
              <a:rPr lang="he-IL" b="1" dirty="0" smtClean="0">
                <a:latin typeface="David" panose="020E0502060401010101" pitchFamily="34" charset="-79"/>
                <a:cs typeface="David" panose="020E0502060401010101" pitchFamily="34" charset="-79"/>
              </a:rPr>
              <a:t>גישת 'כור ההיתוך' </a:t>
            </a:r>
            <a:endParaRPr lang="he-IL" b="1" dirty="0">
              <a:latin typeface="David" panose="020E0502060401010101" pitchFamily="34" charset="-79"/>
              <a:cs typeface="David" panose="020E0502060401010101" pitchFamily="34" charset="-79"/>
            </a:endParaRPr>
          </a:p>
        </p:txBody>
      </p:sp>
      <p:sp>
        <p:nvSpPr>
          <p:cNvPr id="3" name="מציין מיקום תוכן 2"/>
          <p:cNvSpPr>
            <a:spLocks noGrp="1"/>
          </p:cNvSpPr>
          <p:nvPr>
            <p:ph idx="1"/>
          </p:nvPr>
        </p:nvSpPr>
        <p:spPr>
          <a:xfrm>
            <a:off x="7018317" y="1690687"/>
            <a:ext cx="4335483" cy="4895809"/>
          </a:xfrm>
        </p:spPr>
        <p:txBody>
          <a:bodyPr>
            <a:noAutofit/>
          </a:bodyPr>
          <a:lstStyle/>
          <a:p>
            <a:pPr marL="0" indent="0">
              <a:buNone/>
            </a:pPr>
            <a:r>
              <a:rPr lang="he-IL" sz="1800" dirty="0">
                <a:latin typeface="David" panose="020E0502060401010101" pitchFamily="34" charset="-79"/>
                <a:cs typeface="David" panose="020E0502060401010101" pitchFamily="34" charset="-79"/>
              </a:rPr>
              <a:t>אֲנִי הַמִּזְרָחִית</a:t>
            </a:r>
            <a:endParaRPr lang="en-US" sz="1800" dirty="0">
              <a:latin typeface="David" panose="020E0502060401010101" pitchFamily="34" charset="-79"/>
              <a:cs typeface="David" panose="020E0502060401010101" pitchFamily="34" charset="-79"/>
            </a:endParaRPr>
          </a:p>
          <a:p>
            <a:pPr marL="0" indent="0">
              <a:buNone/>
            </a:pPr>
            <a:r>
              <a:rPr lang="he-IL" sz="1800" dirty="0">
                <a:latin typeface="David" panose="020E0502060401010101" pitchFamily="34" charset="-79"/>
                <a:cs typeface="David" panose="020E0502060401010101" pitchFamily="34" charset="-79"/>
              </a:rPr>
              <a:t>שֶׁאַתֶּם לֹא מַכִּירִים</a:t>
            </a:r>
            <a:endParaRPr lang="en-US" sz="1800" dirty="0">
              <a:latin typeface="David" panose="020E0502060401010101" pitchFamily="34" charset="-79"/>
              <a:cs typeface="David" panose="020E0502060401010101" pitchFamily="34" charset="-79"/>
            </a:endParaRPr>
          </a:p>
          <a:p>
            <a:pPr marL="0" indent="0">
              <a:buNone/>
            </a:pPr>
            <a:r>
              <a:rPr lang="he-IL" sz="1800" dirty="0">
                <a:latin typeface="David" panose="020E0502060401010101" pitchFamily="34" charset="-79"/>
                <a:cs typeface="David" panose="020E0502060401010101" pitchFamily="34" charset="-79"/>
              </a:rPr>
              <a:t>אֲנִי הַמִּזְרָחִית</a:t>
            </a:r>
            <a:endParaRPr lang="en-US" sz="1800" dirty="0">
              <a:latin typeface="David" panose="020E0502060401010101" pitchFamily="34" charset="-79"/>
              <a:cs typeface="David" panose="020E0502060401010101" pitchFamily="34" charset="-79"/>
            </a:endParaRPr>
          </a:p>
          <a:p>
            <a:pPr marL="0" indent="0">
              <a:buNone/>
            </a:pPr>
            <a:r>
              <a:rPr lang="he-IL" sz="1800" dirty="0">
                <a:latin typeface="David" panose="020E0502060401010101" pitchFamily="34" charset="-79"/>
                <a:cs typeface="David" panose="020E0502060401010101" pitchFamily="34" charset="-79"/>
              </a:rPr>
              <a:t>שֶׁאַתֶּם לֹא מַזְכִּירִים</a:t>
            </a:r>
            <a:endParaRPr lang="en-US" sz="1800" dirty="0">
              <a:latin typeface="David" panose="020E0502060401010101" pitchFamily="34" charset="-79"/>
              <a:cs typeface="David" panose="020E0502060401010101" pitchFamily="34" charset="-79"/>
            </a:endParaRPr>
          </a:p>
          <a:p>
            <a:pPr marL="0" indent="0">
              <a:buNone/>
            </a:pPr>
            <a:r>
              <a:rPr lang="he-IL" sz="1800" dirty="0">
                <a:latin typeface="David" panose="020E0502060401010101" pitchFamily="34" charset="-79"/>
                <a:cs typeface="David" panose="020E0502060401010101" pitchFamily="34" charset="-79"/>
              </a:rPr>
              <a:t>שֶׁיּוֹדַעַת לְדַקְלֵם/ אֶת כָּל הַשִּׁירִים/ שֶׁל זֹהַר אַרְגּוֹב</a:t>
            </a:r>
            <a:endParaRPr lang="en-US" sz="1800" dirty="0">
              <a:latin typeface="David" panose="020E0502060401010101" pitchFamily="34" charset="-79"/>
              <a:cs typeface="David" panose="020E0502060401010101" pitchFamily="34" charset="-79"/>
            </a:endParaRPr>
          </a:p>
          <a:p>
            <a:pPr marL="0" indent="0">
              <a:buNone/>
            </a:pPr>
            <a:r>
              <a:rPr lang="he-IL" sz="1800" dirty="0">
                <a:latin typeface="David" panose="020E0502060401010101" pitchFamily="34" charset="-79"/>
                <a:cs typeface="David" panose="020E0502060401010101" pitchFamily="34" charset="-79"/>
              </a:rPr>
              <a:t>וְקוֹרֵאת אַלְבֶּר קָאמִי/ </a:t>
            </a:r>
            <a:r>
              <a:rPr lang="he-IL" sz="1800" dirty="0" err="1">
                <a:latin typeface="David" panose="020E0502060401010101" pitchFamily="34" charset="-79"/>
                <a:cs typeface="David" panose="020E0502060401010101" pitchFamily="34" charset="-79"/>
              </a:rPr>
              <a:t>וְבּוּלְגָּקוֹב</a:t>
            </a:r>
            <a:r>
              <a:rPr lang="he-IL" sz="1800" dirty="0">
                <a:latin typeface="David" panose="020E0502060401010101" pitchFamily="34" charset="-79"/>
                <a:cs typeface="David" panose="020E0502060401010101" pitchFamily="34" charset="-79"/>
              </a:rPr>
              <a:t>/ ... מָה תַּעֲשׂוּ לִי</a:t>
            </a:r>
            <a:r>
              <a:rPr lang="en-US" sz="1800" dirty="0">
                <a:latin typeface="David" panose="020E0502060401010101" pitchFamily="34" charset="-79"/>
                <a:cs typeface="David" panose="020E0502060401010101" pitchFamily="34" charset="-79"/>
              </a:rPr>
              <a:t>?</a:t>
            </a:r>
          </a:p>
          <a:p>
            <a:pPr marL="0" indent="0">
              <a:buNone/>
            </a:pPr>
            <a:r>
              <a:rPr lang="he-IL" sz="1800" dirty="0">
                <a:latin typeface="David" panose="020E0502060401010101" pitchFamily="34" charset="-79"/>
                <a:cs typeface="David" panose="020E0502060401010101" pitchFamily="34" charset="-79"/>
              </a:rPr>
              <a:t>אֲנִי נוֹשֶׁמֶת בְּעִבְרִית/ קוֹנָה בְּאַנְגְּלִית/ אוֹהֶבֶת בַּעֲרָבִית.../ </a:t>
            </a:r>
            <a:r>
              <a:rPr lang="he-IL" sz="1800" dirty="0" err="1">
                <a:latin typeface="David" panose="020E0502060401010101" pitchFamily="34" charset="-79"/>
                <a:cs typeface="David" panose="020E0502060401010101" pitchFamily="34" charset="-79"/>
              </a:rPr>
              <a:t>מִתְבַּכְיֶנֶת</a:t>
            </a:r>
            <a:r>
              <a:rPr lang="he-IL" sz="1800" dirty="0">
                <a:latin typeface="David" panose="020E0502060401010101" pitchFamily="34" charset="-79"/>
                <a:cs typeface="David" panose="020E0502060401010101" pitchFamily="34" charset="-79"/>
              </a:rPr>
              <a:t> בְּמִזְרָחִית/ ...מָה תַּעֲשׂוּ לִי</a:t>
            </a:r>
            <a:r>
              <a:rPr lang="en-US" sz="1800" dirty="0">
                <a:latin typeface="David" panose="020E0502060401010101" pitchFamily="34" charset="-79"/>
                <a:cs typeface="David" panose="020E0502060401010101" pitchFamily="34" charset="-79"/>
              </a:rPr>
              <a:t>?</a:t>
            </a:r>
          </a:p>
          <a:p>
            <a:pPr marL="0" indent="0">
              <a:buNone/>
            </a:pPr>
            <a:r>
              <a:rPr lang="he-IL" sz="1800" dirty="0">
                <a:latin typeface="David" panose="020E0502060401010101" pitchFamily="34" charset="-79"/>
                <a:cs typeface="David" panose="020E0502060401010101" pitchFamily="34" charset="-79"/>
              </a:rPr>
              <a:t>אַל תַּגִּיד לִי אֵיךְ לִהְיוֹת מִזְרָחִית/ גַּם אִם קָרָאתָ אֶדוּאַרְד סַעִיד/ כִּי אֲנִי הַמִּזְרָחִית</a:t>
            </a:r>
            <a:endParaRPr lang="en-US" sz="1800" dirty="0">
              <a:latin typeface="David" panose="020E0502060401010101" pitchFamily="34" charset="-79"/>
              <a:cs typeface="David" panose="020E0502060401010101" pitchFamily="34" charset="-79"/>
            </a:endParaRPr>
          </a:p>
          <a:p>
            <a:pPr marL="0" indent="0">
              <a:buNone/>
            </a:pPr>
            <a:r>
              <a:rPr lang="he-IL" sz="1800" dirty="0">
                <a:latin typeface="David" panose="020E0502060401010101" pitchFamily="34" charset="-79"/>
                <a:cs typeface="David" panose="020E0502060401010101" pitchFamily="34" charset="-79"/>
              </a:rPr>
              <a:t>שֶׁלֹּא מְפַחֶדֶת מִמְּךָ/ לֹא </a:t>
            </a:r>
            <a:r>
              <a:rPr lang="he-IL" sz="1800" dirty="0" err="1">
                <a:latin typeface="David" panose="020E0502060401010101" pitchFamily="34" charset="-79"/>
                <a:cs typeface="David" panose="020E0502060401010101" pitchFamily="34" charset="-79"/>
              </a:rPr>
              <a:t>בְּוַעֲדוֹת</a:t>
            </a:r>
            <a:r>
              <a:rPr lang="he-IL" sz="1800" dirty="0">
                <a:latin typeface="David" panose="020E0502060401010101" pitchFamily="34" charset="-79"/>
                <a:cs typeface="David" panose="020E0502060401010101" pitchFamily="34" charset="-79"/>
              </a:rPr>
              <a:t> קַבָּלָה/ לֹא בְּרַאֲיוֹנוֹת עֲבוֹדָה</a:t>
            </a:r>
            <a:endParaRPr lang="en-US" sz="1800" dirty="0">
              <a:latin typeface="David" panose="020E0502060401010101" pitchFamily="34" charset="-79"/>
              <a:cs typeface="David" panose="020E0502060401010101" pitchFamily="34" charset="-79"/>
            </a:endParaRPr>
          </a:p>
          <a:p>
            <a:pPr marL="0" indent="0">
              <a:buNone/>
            </a:pPr>
            <a:r>
              <a:rPr lang="he-IL" sz="1800" dirty="0">
                <a:latin typeface="David" panose="020E0502060401010101" pitchFamily="34" charset="-79"/>
                <a:cs typeface="David" panose="020E0502060401010101" pitchFamily="34" charset="-79"/>
              </a:rPr>
              <a:t>וְלֹא בִּשְׂדוֹת תְּעוּפָה/...</a:t>
            </a:r>
            <a:r>
              <a:rPr lang="en-US" sz="1800" dirty="0">
                <a:latin typeface="David" panose="020E0502060401010101" pitchFamily="34" charset="-79"/>
                <a:cs typeface="David" panose="020E0502060401010101" pitchFamily="34" charset="-79"/>
              </a:rPr>
              <a:t> </a:t>
            </a:r>
            <a:r>
              <a:rPr lang="he-IL" sz="1800" dirty="0">
                <a:latin typeface="David" panose="020E0502060401010101" pitchFamily="34" charset="-79"/>
                <a:cs typeface="David" panose="020E0502060401010101" pitchFamily="34" charset="-79"/>
              </a:rPr>
              <a:t>מָה תַּעֲשֶׂה לִי</a:t>
            </a:r>
            <a:r>
              <a:rPr lang="en-US" sz="1800" dirty="0" smtClean="0">
                <a:latin typeface="David" panose="020E0502060401010101" pitchFamily="34" charset="-79"/>
                <a:cs typeface="David" panose="020E0502060401010101" pitchFamily="34" charset="-79"/>
              </a:rPr>
              <a:t>?</a:t>
            </a:r>
            <a:endParaRPr lang="en-US" sz="1800" dirty="0">
              <a:latin typeface="David" panose="020E0502060401010101" pitchFamily="34" charset="-79"/>
              <a:cs typeface="David" panose="020E0502060401010101" pitchFamily="34" charset="-79"/>
            </a:endParaRPr>
          </a:p>
        </p:txBody>
      </p:sp>
      <p:sp>
        <p:nvSpPr>
          <p:cNvPr id="5" name="מציין מיקום תוכן 2"/>
          <p:cNvSpPr txBox="1">
            <a:spLocks/>
          </p:cNvSpPr>
          <p:nvPr/>
        </p:nvSpPr>
        <p:spPr>
          <a:xfrm>
            <a:off x="2349334" y="1690688"/>
            <a:ext cx="4335483" cy="4895809"/>
          </a:xfrm>
          <a:prstGeom prst="rect">
            <a:avLst/>
          </a:prstGeom>
        </p:spPr>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he-IL" sz="1800" dirty="0">
                <a:latin typeface="David" panose="020E0502060401010101" pitchFamily="34" charset="-79"/>
                <a:cs typeface="David" panose="020E0502060401010101" pitchFamily="34" charset="-79"/>
              </a:rPr>
              <a:t>//...וְאַתֶּם גּוֹעֲרִים/ אִם תַּפְסִיקִי לְדַבֵּר עַל זֶה/ זֶה כְּבָר לֹא יִהְיֶה קַיָּם</a:t>
            </a:r>
            <a:endParaRPr lang="en-US" sz="1800" dirty="0">
              <a:latin typeface="David" panose="020E0502060401010101" pitchFamily="34" charset="-79"/>
              <a:cs typeface="David" panose="020E0502060401010101" pitchFamily="34" charset="-79"/>
            </a:endParaRPr>
          </a:p>
          <a:p>
            <a:pPr marL="0" indent="0">
              <a:buNone/>
            </a:pPr>
            <a:r>
              <a:rPr lang="he-IL" sz="1800" dirty="0">
                <a:latin typeface="David" panose="020E0502060401010101" pitchFamily="34" charset="-79"/>
                <a:cs typeface="David" panose="020E0502060401010101" pitchFamily="34" charset="-79"/>
              </a:rPr>
              <a:t>אִם תַּפְסִיקִי לְדַבֵּר עַל זֶה/ זֶה כְּבָר לֹא יִהְיֶה קַיָּם/ כִּי הַיּוֹם כֻּלָּם מִתְחַתְּנִים עִם כֻּלָּם</a:t>
            </a:r>
            <a:endParaRPr lang="en-US" sz="1800" dirty="0">
              <a:latin typeface="David" panose="020E0502060401010101" pitchFamily="34" charset="-79"/>
              <a:cs typeface="David" panose="020E0502060401010101" pitchFamily="34" charset="-79"/>
            </a:endParaRPr>
          </a:p>
          <a:p>
            <a:pPr marL="0" indent="0">
              <a:buNone/>
            </a:pPr>
            <a:r>
              <a:rPr lang="he-IL" sz="1800" dirty="0">
                <a:latin typeface="David" panose="020E0502060401010101" pitchFamily="34" charset="-79"/>
                <a:cs typeface="David" panose="020E0502060401010101" pitchFamily="34" charset="-79"/>
              </a:rPr>
              <a:t>שִׂימוּ מוּזִיקָה מִזְרָחִית בַּחֲתֻנָּה/ מִזְרָחִית עוֹשָׂה שָׂמֵחַ/ וּבְתוֹךְ הָרֹאשׁ שֶׁלִּי</a:t>
            </a:r>
            <a:endParaRPr lang="en-US" sz="1800" dirty="0">
              <a:latin typeface="David" panose="020E0502060401010101" pitchFamily="34" charset="-79"/>
              <a:cs typeface="David" panose="020E0502060401010101" pitchFamily="34" charset="-79"/>
            </a:endParaRPr>
          </a:p>
          <a:p>
            <a:pPr marL="0" indent="0">
              <a:buNone/>
            </a:pPr>
            <a:r>
              <a:rPr lang="he-IL" sz="1800" dirty="0">
                <a:latin typeface="David" panose="020E0502060401010101" pitchFamily="34" charset="-79"/>
                <a:cs typeface="David" panose="020E0502060401010101" pitchFamily="34" charset="-79"/>
              </a:rPr>
              <a:t>אֲהוּבָה עוֹזֵרִי</a:t>
            </a:r>
            <a:endParaRPr lang="en-US" sz="1800" dirty="0">
              <a:latin typeface="David" panose="020E0502060401010101" pitchFamily="34" charset="-79"/>
              <a:cs typeface="David" panose="020E0502060401010101" pitchFamily="34" charset="-79"/>
            </a:endParaRPr>
          </a:p>
          <a:p>
            <a:pPr marL="0" indent="0">
              <a:buNone/>
            </a:pPr>
            <a:r>
              <a:rPr lang="he-IL" sz="1800" dirty="0">
                <a:latin typeface="David" panose="020E0502060401010101" pitchFamily="34" charset="-79"/>
                <a:cs typeface="David" panose="020E0502060401010101" pitchFamily="34" charset="-79"/>
              </a:rPr>
              <a:t>נוֹתֶנֶת לִי שׁוּב אֶת קוֹלָהּ/ נוֹתֶנֶת לִי שׁוּב אֶת הַקּוֹל/ נוֹתֶנֶת לִי שׁוּב אֶת </a:t>
            </a:r>
            <a:r>
              <a:rPr lang="he-IL" sz="1800" dirty="0" err="1">
                <a:latin typeface="David" panose="020E0502060401010101" pitchFamily="34" charset="-79"/>
                <a:cs typeface="David" panose="020E0502060401010101" pitchFamily="34" charset="-79"/>
              </a:rPr>
              <a:t>הַכֹּל</a:t>
            </a:r>
            <a:endParaRPr lang="en-US" sz="1800" dirty="0">
              <a:latin typeface="David" panose="020E0502060401010101" pitchFamily="34" charset="-79"/>
              <a:cs typeface="David" panose="020E0502060401010101" pitchFamily="34" charset="-79"/>
            </a:endParaRPr>
          </a:p>
          <a:p>
            <a:pPr marL="0" indent="0">
              <a:buNone/>
            </a:pPr>
            <a:r>
              <a:rPr lang="he-IL" sz="1800" dirty="0">
                <a:latin typeface="David" panose="020E0502060401010101" pitchFamily="34" charset="-79"/>
                <a:cs typeface="David" panose="020E0502060401010101" pitchFamily="34" charset="-79"/>
              </a:rPr>
              <a:t>וּבְתוֹךְ הָרֹאשׁ שֶׁלִּי/ צִלְצוּלֵי פַּעֲמוֹנִים</a:t>
            </a:r>
            <a:endParaRPr lang="en-US" sz="1800" dirty="0">
              <a:latin typeface="David" panose="020E0502060401010101" pitchFamily="34" charset="-79"/>
              <a:cs typeface="David" panose="020E0502060401010101" pitchFamily="34" charset="-79"/>
            </a:endParaRPr>
          </a:p>
          <a:p>
            <a:pPr marL="0" indent="0">
              <a:buNone/>
            </a:pPr>
            <a:r>
              <a:rPr lang="en-US" sz="1800" dirty="0">
                <a:latin typeface="David" panose="020E0502060401010101" pitchFamily="34" charset="-79"/>
                <a:cs typeface="David" panose="020E0502060401010101" pitchFamily="34" charset="-79"/>
              </a:rPr>
              <a:t>"</a:t>
            </a:r>
            <a:r>
              <a:rPr lang="he-IL" sz="1800" dirty="0">
                <a:latin typeface="David" panose="020E0502060401010101" pitchFamily="34" charset="-79"/>
                <a:cs typeface="David" panose="020E0502060401010101" pitchFamily="34" charset="-79"/>
              </a:rPr>
              <a:t>אִמִּי </a:t>
            </a:r>
            <a:r>
              <a:rPr lang="he-IL" sz="1800" dirty="0" err="1">
                <a:latin typeface="David" panose="020E0502060401010101" pitchFamily="34" charset="-79"/>
                <a:cs typeface="David" panose="020E0502060401010101" pitchFamily="34" charset="-79"/>
              </a:rPr>
              <a:t>אִמִּי</a:t>
            </a:r>
            <a:r>
              <a:rPr lang="he-IL" sz="1800" dirty="0">
                <a:latin typeface="David" panose="020E0502060401010101" pitchFamily="34" charset="-79"/>
                <a:cs typeface="David" panose="020E0502060401010101" pitchFamily="34" charset="-79"/>
              </a:rPr>
              <a:t> פִּתְחִי הַדֶּלֶת</a:t>
            </a:r>
            <a:endParaRPr lang="en-US" sz="1800" dirty="0">
              <a:latin typeface="David" panose="020E0502060401010101" pitchFamily="34" charset="-79"/>
              <a:cs typeface="David" panose="020E0502060401010101" pitchFamily="34" charset="-79"/>
            </a:endParaRPr>
          </a:p>
          <a:p>
            <a:pPr marL="0" indent="0">
              <a:buNone/>
            </a:pPr>
            <a:r>
              <a:rPr lang="he-IL" sz="1800" dirty="0">
                <a:latin typeface="David" panose="020E0502060401010101" pitchFamily="34" charset="-79"/>
                <a:cs typeface="David" panose="020E0502060401010101" pitchFamily="34" charset="-79"/>
              </a:rPr>
              <a:t>כֹּל גּוּפִי רוֹעֵד מִקֹּר</a:t>
            </a:r>
            <a:endParaRPr lang="en-US" sz="1800" dirty="0">
              <a:latin typeface="David" panose="020E0502060401010101" pitchFamily="34" charset="-79"/>
              <a:cs typeface="David" panose="020E0502060401010101" pitchFamily="34" charset="-79"/>
            </a:endParaRPr>
          </a:p>
          <a:p>
            <a:pPr marL="0" indent="0">
              <a:buNone/>
            </a:pPr>
            <a:r>
              <a:rPr lang="he-IL" sz="1800" dirty="0">
                <a:latin typeface="David" panose="020E0502060401010101" pitchFamily="34" charset="-79"/>
                <a:cs typeface="David" panose="020E0502060401010101" pitchFamily="34" charset="-79"/>
              </a:rPr>
              <a:t>אִמִּי </a:t>
            </a:r>
            <a:r>
              <a:rPr lang="he-IL" sz="1800" dirty="0" err="1">
                <a:latin typeface="David" panose="020E0502060401010101" pitchFamily="34" charset="-79"/>
                <a:cs typeface="David" panose="020E0502060401010101" pitchFamily="34" charset="-79"/>
              </a:rPr>
              <a:t>אִמִּי</a:t>
            </a:r>
            <a:r>
              <a:rPr lang="he-IL" sz="1800" dirty="0">
                <a:latin typeface="David" panose="020E0502060401010101" pitchFamily="34" charset="-79"/>
                <a:cs typeface="David" panose="020E0502060401010101" pitchFamily="34" charset="-79"/>
              </a:rPr>
              <a:t> פִּתְחִי הַדֶּלֶת</a:t>
            </a:r>
            <a:endParaRPr lang="en-US" sz="1800" dirty="0">
              <a:latin typeface="David" panose="020E0502060401010101" pitchFamily="34" charset="-79"/>
              <a:cs typeface="David" panose="020E0502060401010101" pitchFamily="34" charset="-79"/>
            </a:endParaRPr>
          </a:p>
          <a:p>
            <a:pPr marL="0" indent="0">
              <a:buNone/>
            </a:pPr>
            <a:r>
              <a:rPr lang="he-IL" sz="1800" dirty="0">
                <a:latin typeface="David" panose="020E0502060401010101" pitchFamily="34" charset="-79"/>
                <a:cs typeface="David" panose="020E0502060401010101" pitchFamily="34" charset="-79"/>
              </a:rPr>
              <a:t>עַל כְּתֵפִי מַשָּׂא כָּבֵד</a:t>
            </a:r>
            <a:r>
              <a:rPr lang="en-US" sz="1800" dirty="0">
                <a:latin typeface="David" panose="020E0502060401010101" pitchFamily="34" charset="-79"/>
                <a:cs typeface="David" panose="020E0502060401010101" pitchFamily="34" charset="-79"/>
              </a:rPr>
              <a:t>".</a:t>
            </a:r>
            <a:r>
              <a:rPr lang="he-IL" sz="1800" dirty="0">
                <a:latin typeface="David" panose="020E0502060401010101" pitchFamily="34" charset="-79"/>
                <a:cs typeface="David" panose="020E0502060401010101" pitchFamily="34" charset="-79"/>
              </a:rPr>
              <a:t>    </a:t>
            </a:r>
            <a:endParaRPr lang="en-US" sz="1800" dirty="0">
              <a:latin typeface="David" panose="020E0502060401010101" pitchFamily="34" charset="-79"/>
              <a:cs typeface="David" panose="020E0502060401010101" pitchFamily="34" charset="-79"/>
            </a:endParaRPr>
          </a:p>
          <a:p>
            <a:pPr marL="0" indent="0">
              <a:buNone/>
            </a:pPr>
            <a:r>
              <a:rPr lang="he-IL" sz="1800" dirty="0">
                <a:latin typeface="David" panose="020E0502060401010101" pitchFamily="34" charset="-79"/>
                <a:cs typeface="David" panose="020E0502060401010101" pitchFamily="34" charset="-79"/>
              </a:rPr>
              <a:t> ("שחור על גבי שחור", קיסר, 2014: 66). </a:t>
            </a:r>
            <a:endParaRPr lang="en-US" sz="1800"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30395690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a:t>שיטת 'הקליטה הישירה'</a:t>
            </a:r>
            <a:endParaRPr lang="en-US" dirty="0"/>
          </a:p>
        </p:txBody>
      </p:sp>
      <p:sp>
        <p:nvSpPr>
          <p:cNvPr id="3" name="מציין מיקום תוכן 2"/>
          <p:cNvSpPr>
            <a:spLocks noGrp="1"/>
          </p:cNvSpPr>
          <p:nvPr>
            <p:ph idx="1"/>
          </p:nvPr>
        </p:nvSpPr>
        <p:spPr/>
        <p:txBody>
          <a:bodyPr>
            <a:normAutofit fontScale="70000" lnSpcReduction="20000"/>
          </a:bodyPr>
          <a:lstStyle/>
          <a:p>
            <a:pPr marL="0" indent="0">
              <a:buNone/>
            </a:pPr>
            <a:r>
              <a:rPr lang="he-IL" dirty="0" smtClean="0">
                <a:latin typeface="David" panose="020E0502060401010101" pitchFamily="34" charset="-79"/>
                <a:cs typeface="David" panose="020E0502060401010101" pitchFamily="34" charset="-79"/>
              </a:rPr>
              <a:t>אל תפתחי את היין</a:t>
            </a:r>
            <a:r>
              <a:rPr lang="en-US" dirty="0" smtClean="0">
                <a:latin typeface="David" panose="020E0502060401010101" pitchFamily="34" charset="-79"/>
                <a:cs typeface="David" panose="020E0502060401010101" pitchFamily="34" charset="-79"/>
              </a:rPr>
              <a:t/>
            </a:r>
            <a:br>
              <a:rPr lang="en-US" dirty="0" smtClean="0">
                <a:latin typeface="David" panose="020E0502060401010101" pitchFamily="34" charset="-79"/>
                <a:cs typeface="David" panose="020E0502060401010101" pitchFamily="34" charset="-79"/>
              </a:rPr>
            </a:br>
            <a:r>
              <a:rPr lang="he-IL" dirty="0" smtClean="0">
                <a:latin typeface="David" panose="020E0502060401010101" pitchFamily="34" charset="-79"/>
                <a:cs typeface="David" panose="020E0502060401010101" pitchFamily="34" charset="-79"/>
              </a:rPr>
              <a:t>אל תגעי במחבת</a:t>
            </a:r>
            <a:r>
              <a:rPr lang="en-US" dirty="0" smtClean="0">
                <a:latin typeface="David" panose="020E0502060401010101" pitchFamily="34" charset="-79"/>
                <a:cs typeface="David" panose="020E0502060401010101" pitchFamily="34" charset="-79"/>
              </a:rPr>
              <a:t/>
            </a:r>
            <a:br>
              <a:rPr lang="en-US" dirty="0" smtClean="0">
                <a:latin typeface="David" panose="020E0502060401010101" pitchFamily="34" charset="-79"/>
                <a:cs typeface="David" panose="020E0502060401010101" pitchFamily="34" charset="-79"/>
              </a:rPr>
            </a:br>
            <a:r>
              <a:rPr lang="he-IL" dirty="0" smtClean="0">
                <a:latin typeface="David" panose="020E0502060401010101" pitchFamily="34" charset="-79"/>
                <a:cs typeface="David" panose="020E0502060401010101" pitchFamily="34" charset="-79"/>
              </a:rPr>
              <a:t>רגע, נטלת כבר ידיים</a:t>
            </a:r>
            <a:r>
              <a:rPr lang="en-US" dirty="0" smtClean="0">
                <a:latin typeface="David" panose="020E0502060401010101" pitchFamily="34" charset="-79"/>
                <a:cs typeface="David" panose="020E0502060401010101" pitchFamily="34" charset="-79"/>
              </a:rPr>
              <a:t>?</a:t>
            </a:r>
            <a:br>
              <a:rPr lang="en-US" dirty="0" smtClean="0">
                <a:latin typeface="David" panose="020E0502060401010101" pitchFamily="34" charset="-79"/>
                <a:cs typeface="David" panose="020E0502060401010101" pitchFamily="34" charset="-79"/>
              </a:rPr>
            </a:br>
            <a:r>
              <a:rPr lang="he-IL" dirty="0" smtClean="0">
                <a:latin typeface="David" panose="020E0502060401010101" pitchFamily="34" charset="-79"/>
                <a:cs typeface="David" panose="020E0502060401010101" pitchFamily="34" charset="-79"/>
              </a:rPr>
              <a:t>אז איך ה"גוי" לא נשטף</a:t>
            </a:r>
            <a:r>
              <a:rPr lang="en-US" dirty="0" smtClean="0">
                <a:latin typeface="David" panose="020E0502060401010101" pitchFamily="34" charset="-79"/>
                <a:cs typeface="David" panose="020E0502060401010101" pitchFamily="34" charset="-79"/>
              </a:rPr>
              <a:t>?</a:t>
            </a:r>
            <a:br>
              <a:rPr lang="en-US" dirty="0" smtClean="0">
                <a:latin typeface="David" panose="020E0502060401010101" pitchFamily="34" charset="-79"/>
                <a:cs typeface="David" panose="020E0502060401010101" pitchFamily="34" charset="-79"/>
              </a:rPr>
            </a:br>
            <a:r>
              <a:rPr lang="en-US" dirty="0" smtClean="0">
                <a:latin typeface="David" panose="020E0502060401010101" pitchFamily="34" charset="-79"/>
                <a:cs typeface="David" panose="020E0502060401010101" pitchFamily="34" charset="-79"/>
              </a:rPr>
              <a:t> </a:t>
            </a:r>
            <a:br>
              <a:rPr lang="en-US" dirty="0" smtClean="0">
                <a:latin typeface="David" panose="020E0502060401010101" pitchFamily="34" charset="-79"/>
                <a:cs typeface="David" panose="020E0502060401010101" pitchFamily="34" charset="-79"/>
              </a:rPr>
            </a:br>
            <a:r>
              <a:rPr lang="he-IL" dirty="0" smtClean="0">
                <a:latin typeface="David" panose="020E0502060401010101" pitchFamily="34" charset="-79"/>
                <a:cs typeface="David" panose="020E0502060401010101" pitchFamily="34" charset="-79"/>
              </a:rPr>
              <a:t>היי! לא לגעת! רק להסתכל</a:t>
            </a:r>
            <a:r>
              <a:rPr lang="en-US" dirty="0" smtClean="0">
                <a:latin typeface="David" panose="020E0502060401010101" pitchFamily="34" charset="-79"/>
                <a:cs typeface="David" panose="020E0502060401010101" pitchFamily="34" charset="-79"/>
              </a:rPr>
              <a:t>.</a:t>
            </a:r>
            <a:br>
              <a:rPr lang="en-US" dirty="0" smtClean="0">
                <a:latin typeface="David" panose="020E0502060401010101" pitchFamily="34" charset="-79"/>
                <a:cs typeface="David" panose="020E0502060401010101" pitchFamily="34" charset="-79"/>
              </a:rPr>
            </a:br>
            <a:r>
              <a:rPr lang="he-IL" dirty="0" smtClean="0">
                <a:latin typeface="David" panose="020E0502060401010101" pitchFamily="34" charset="-79"/>
                <a:cs typeface="David" panose="020E0502060401010101" pitchFamily="34" charset="-79"/>
              </a:rPr>
              <a:t>תודה לאל, עם ישראל- אחים</a:t>
            </a:r>
            <a:r>
              <a:rPr lang="en-US" dirty="0" smtClean="0">
                <a:latin typeface="David" panose="020E0502060401010101" pitchFamily="34" charset="-79"/>
                <a:cs typeface="David" panose="020E0502060401010101" pitchFamily="34" charset="-79"/>
              </a:rPr>
              <a:t>!</a:t>
            </a:r>
            <a:br>
              <a:rPr lang="en-US" dirty="0" smtClean="0">
                <a:latin typeface="David" panose="020E0502060401010101" pitchFamily="34" charset="-79"/>
                <a:cs typeface="David" panose="020E0502060401010101" pitchFamily="34" charset="-79"/>
              </a:rPr>
            </a:br>
            <a:r>
              <a:rPr lang="he-IL" dirty="0" smtClean="0">
                <a:latin typeface="David" panose="020E0502060401010101" pitchFamily="34" charset="-79"/>
                <a:cs typeface="David" panose="020E0502060401010101" pitchFamily="34" charset="-79"/>
              </a:rPr>
              <a:t>רק אל תשכחי להגיש מסמכים</a:t>
            </a:r>
            <a:r>
              <a:rPr lang="en-US" dirty="0" smtClean="0">
                <a:latin typeface="David" panose="020E0502060401010101" pitchFamily="34" charset="-79"/>
                <a:cs typeface="David" panose="020E0502060401010101" pitchFamily="34" charset="-79"/>
              </a:rPr>
              <a:t>..</a:t>
            </a:r>
            <a:r>
              <a:rPr lang="he-IL" dirty="0" smtClean="0">
                <a:latin typeface="David" panose="020E0502060401010101" pitchFamily="34" charset="-79"/>
                <a:cs typeface="David" panose="020E0502060401010101" pitchFamily="34" charset="-79"/>
              </a:rPr>
              <a:t>.//</a:t>
            </a:r>
            <a:endParaRPr lang="en-US" dirty="0" smtClean="0">
              <a:latin typeface="David" panose="020E0502060401010101" pitchFamily="34" charset="-79"/>
              <a:cs typeface="David" panose="020E0502060401010101" pitchFamily="34" charset="-79"/>
            </a:endParaRPr>
          </a:p>
          <a:p>
            <a:pPr marL="0" indent="0">
              <a:buNone/>
            </a:pPr>
            <a:r>
              <a:rPr lang="he-IL" dirty="0" smtClean="0">
                <a:latin typeface="David" panose="020E0502060401010101" pitchFamily="34" charset="-79"/>
                <a:cs typeface="David" panose="020E0502060401010101" pitchFamily="34" charset="-79"/>
              </a:rPr>
              <a:t>נמחקה לי החותמת כשרות</a:t>
            </a:r>
            <a:r>
              <a:rPr lang="en-US" dirty="0" smtClean="0">
                <a:latin typeface="David" panose="020E0502060401010101" pitchFamily="34" charset="-79"/>
                <a:cs typeface="David" panose="020E0502060401010101" pitchFamily="34" charset="-79"/>
              </a:rPr>
              <a:t>,</a:t>
            </a:r>
            <a:br>
              <a:rPr lang="en-US" dirty="0" smtClean="0">
                <a:latin typeface="David" panose="020E0502060401010101" pitchFamily="34" charset="-79"/>
                <a:cs typeface="David" panose="020E0502060401010101" pitchFamily="34" charset="-79"/>
              </a:rPr>
            </a:br>
            <a:r>
              <a:rPr lang="he-IL" dirty="0" smtClean="0">
                <a:latin typeface="David" panose="020E0502060401010101" pitchFamily="34" charset="-79"/>
                <a:cs typeface="David" panose="020E0502060401010101" pitchFamily="34" charset="-79"/>
              </a:rPr>
              <a:t>היום זה לא כמו עם רות</a:t>
            </a:r>
            <a:r>
              <a:rPr lang="en-US" dirty="0" smtClean="0">
                <a:latin typeface="David" panose="020E0502060401010101" pitchFamily="34" charset="-79"/>
                <a:cs typeface="David" panose="020E0502060401010101" pitchFamily="34" charset="-79"/>
              </a:rPr>
              <a:t>...</a:t>
            </a:r>
            <a:br>
              <a:rPr lang="en-US" dirty="0" smtClean="0">
                <a:latin typeface="David" panose="020E0502060401010101" pitchFamily="34" charset="-79"/>
                <a:cs typeface="David" panose="020E0502060401010101" pitchFamily="34" charset="-79"/>
              </a:rPr>
            </a:br>
            <a:r>
              <a:rPr lang="he-IL" dirty="0" smtClean="0">
                <a:latin typeface="David" panose="020E0502060401010101" pitchFamily="34" charset="-79"/>
                <a:cs typeface="David" panose="020E0502060401010101" pitchFamily="34" charset="-79"/>
              </a:rPr>
              <a:t>תפלה התפילה</a:t>
            </a:r>
            <a:r>
              <a:rPr lang="en-US" dirty="0" smtClean="0">
                <a:latin typeface="David" panose="020E0502060401010101" pitchFamily="34" charset="-79"/>
                <a:cs typeface="David" panose="020E0502060401010101" pitchFamily="34" charset="-79"/>
              </a:rPr>
              <a:t/>
            </a:r>
            <a:br>
              <a:rPr lang="en-US" dirty="0" smtClean="0">
                <a:latin typeface="David" panose="020E0502060401010101" pitchFamily="34" charset="-79"/>
                <a:cs typeface="David" panose="020E0502060401010101" pitchFamily="34" charset="-79"/>
              </a:rPr>
            </a:br>
            <a:r>
              <a:rPr lang="he-IL" dirty="0" smtClean="0">
                <a:latin typeface="David" panose="020E0502060401010101" pitchFamily="34" charset="-79"/>
                <a:cs typeface="David" panose="020E0502060401010101" pitchFamily="34" charset="-79"/>
              </a:rPr>
              <a:t>ואין דרך ארץ</a:t>
            </a:r>
            <a:r>
              <a:rPr lang="en-US" dirty="0" smtClean="0">
                <a:latin typeface="David" panose="020E0502060401010101" pitchFamily="34" charset="-79"/>
                <a:cs typeface="David" panose="020E0502060401010101" pitchFamily="34" charset="-79"/>
              </a:rPr>
              <a:t/>
            </a:r>
            <a:br>
              <a:rPr lang="en-US" dirty="0" smtClean="0">
                <a:latin typeface="David" panose="020E0502060401010101" pitchFamily="34" charset="-79"/>
                <a:cs typeface="David" panose="020E0502060401010101" pitchFamily="34" charset="-79"/>
              </a:rPr>
            </a:br>
            <a:r>
              <a:rPr lang="he-IL" dirty="0" smtClean="0">
                <a:latin typeface="David" panose="020E0502060401010101" pitchFamily="34" charset="-79"/>
                <a:cs typeface="David" panose="020E0502060401010101" pitchFamily="34" charset="-79"/>
              </a:rPr>
              <a:t>וגם לא יעזור לי להצביע למרצ</a:t>
            </a:r>
            <a:endParaRPr lang="en-US" dirty="0" smtClean="0">
              <a:latin typeface="David" panose="020E0502060401010101" pitchFamily="34" charset="-79"/>
              <a:cs typeface="David" panose="020E0502060401010101" pitchFamily="34" charset="-79"/>
            </a:endParaRPr>
          </a:p>
          <a:p>
            <a:pPr marL="0" indent="0">
              <a:buNone/>
            </a:pPr>
            <a:r>
              <a:rPr lang="he-IL" dirty="0" smtClean="0">
                <a:latin typeface="David" panose="020E0502060401010101" pitchFamily="34" charset="-79"/>
                <a:cs typeface="David" panose="020E0502060401010101" pitchFamily="34" charset="-79"/>
              </a:rPr>
              <a:t>סליחה שעליתי, הייתי בת שבע. לא אמרו בנתב"ג שגוים לא חותמים קבע</a:t>
            </a:r>
            <a:r>
              <a:rPr lang="en-US" dirty="0" smtClean="0">
                <a:latin typeface="David" panose="020E0502060401010101" pitchFamily="34" charset="-79"/>
                <a:cs typeface="David" panose="020E0502060401010101" pitchFamily="34" charset="-79"/>
              </a:rPr>
              <a:t/>
            </a:r>
            <a:br>
              <a:rPr lang="en-US" dirty="0" smtClean="0">
                <a:latin typeface="David" panose="020E0502060401010101" pitchFamily="34" charset="-79"/>
                <a:cs typeface="David" panose="020E0502060401010101" pitchFamily="34" charset="-79"/>
              </a:rPr>
            </a:br>
            <a:r>
              <a:rPr lang="he-IL" dirty="0" smtClean="0">
                <a:latin typeface="David" panose="020E0502060401010101" pitchFamily="34" charset="-79"/>
                <a:cs typeface="David" panose="020E0502060401010101" pitchFamily="34" charset="-79"/>
              </a:rPr>
              <a:t>התעודה כחולה</a:t>
            </a:r>
            <a:r>
              <a:rPr lang="en-US" dirty="0" smtClean="0">
                <a:latin typeface="David" panose="020E0502060401010101" pitchFamily="34" charset="-79"/>
                <a:cs typeface="David" panose="020E0502060401010101" pitchFamily="34" charset="-79"/>
              </a:rPr>
              <a:t/>
            </a:r>
            <a:br>
              <a:rPr lang="en-US" dirty="0" smtClean="0">
                <a:latin typeface="David" panose="020E0502060401010101" pitchFamily="34" charset="-79"/>
                <a:cs typeface="David" panose="020E0502060401010101" pitchFamily="34" charset="-79"/>
              </a:rPr>
            </a:br>
            <a:r>
              <a:rPr lang="he-IL" dirty="0" smtClean="0">
                <a:latin typeface="David" panose="020E0502060401010101" pitchFamily="34" charset="-79"/>
                <a:cs typeface="David" panose="020E0502060401010101" pitchFamily="34" charset="-79"/>
              </a:rPr>
              <a:t>הלב לבן</a:t>
            </a:r>
            <a:r>
              <a:rPr lang="en-US" dirty="0" smtClean="0">
                <a:latin typeface="David" panose="020E0502060401010101" pitchFamily="34" charset="-79"/>
                <a:cs typeface="David" panose="020E0502060401010101" pitchFamily="34" charset="-79"/>
              </a:rPr>
              <a:t/>
            </a:r>
            <a:br>
              <a:rPr lang="en-US" dirty="0" smtClean="0">
                <a:latin typeface="David" panose="020E0502060401010101" pitchFamily="34" charset="-79"/>
                <a:cs typeface="David" panose="020E0502060401010101" pitchFamily="34" charset="-79"/>
              </a:rPr>
            </a:br>
            <a:r>
              <a:rPr lang="he-IL" dirty="0" smtClean="0">
                <a:latin typeface="David" panose="020E0502060401010101" pitchFamily="34" charset="-79"/>
                <a:cs typeface="David" panose="020E0502060401010101" pitchFamily="34" charset="-79"/>
              </a:rPr>
              <a:t>רק אל תגעי בטלית, את לא מכאן</a:t>
            </a:r>
            <a:r>
              <a:rPr lang="en-US" dirty="0" smtClean="0">
                <a:latin typeface="David" panose="020E0502060401010101" pitchFamily="34" charset="-79"/>
                <a:cs typeface="David" panose="020E0502060401010101" pitchFamily="34" charset="-79"/>
              </a:rPr>
              <a:t>!</a:t>
            </a:r>
            <a:br>
              <a:rPr lang="en-US" dirty="0" smtClean="0">
                <a:latin typeface="David" panose="020E0502060401010101" pitchFamily="34" charset="-79"/>
                <a:cs typeface="David" panose="020E0502060401010101" pitchFamily="34" charset="-79"/>
              </a:rPr>
            </a:br>
            <a:r>
              <a:rPr lang="en-US" dirty="0" smtClean="0">
                <a:latin typeface="David" panose="020E0502060401010101" pitchFamily="34" charset="-79"/>
                <a:cs typeface="David" panose="020E0502060401010101" pitchFamily="34" charset="-79"/>
              </a:rPr>
              <a:t> </a:t>
            </a:r>
            <a:r>
              <a:rPr lang="he-IL" dirty="0" smtClean="0">
                <a:latin typeface="David" panose="020E0502060401010101" pitchFamily="34" charset="-79"/>
                <a:cs typeface="David" panose="020E0502060401010101" pitchFamily="34" charset="-79"/>
              </a:rPr>
              <a:t>(</a:t>
            </a:r>
            <a:r>
              <a:rPr lang="he-IL" dirty="0" err="1" smtClean="0">
                <a:latin typeface="David" panose="020E0502060401010101" pitchFamily="34" charset="-79"/>
                <a:cs typeface="David" panose="020E0502060401010101" pitchFamily="34" charset="-79"/>
              </a:rPr>
              <a:t>ירמולוב</a:t>
            </a:r>
            <a:r>
              <a:rPr lang="he-IL" dirty="0" smtClean="0">
                <a:latin typeface="David" panose="020E0502060401010101" pitchFamily="34" charset="-79"/>
                <a:cs typeface="David" panose="020E0502060401010101" pitchFamily="34" charset="-79"/>
              </a:rPr>
              <a:t>, "עד כאן" 2015) </a:t>
            </a:r>
            <a:endParaRPr lang="he-IL"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30187012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b="1" dirty="0"/>
              <a:t>שיטת 'הקליטה הישירה'</a:t>
            </a:r>
            <a:endParaRPr lang="en-US" dirty="0"/>
          </a:p>
        </p:txBody>
      </p:sp>
      <p:sp>
        <p:nvSpPr>
          <p:cNvPr id="3" name="מציין מיקום תוכן 2"/>
          <p:cNvSpPr>
            <a:spLocks noGrp="1"/>
          </p:cNvSpPr>
          <p:nvPr>
            <p:ph idx="1"/>
          </p:nvPr>
        </p:nvSpPr>
        <p:spPr>
          <a:xfrm>
            <a:off x="6341422" y="1690688"/>
            <a:ext cx="5012377" cy="4351338"/>
          </a:xfrm>
        </p:spPr>
        <p:txBody>
          <a:bodyPr>
            <a:noAutofit/>
          </a:bodyPr>
          <a:lstStyle/>
          <a:p>
            <a:pPr marL="0" indent="0">
              <a:buNone/>
            </a:pPr>
            <a:r>
              <a:rPr lang="en-US" sz="2000" dirty="0" smtClean="0">
                <a:latin typeface="David" panose="020E0502060401010101" pitchFamily="34" charset="-79"/>
                <a:cs typeface="David" panose="020E0502060401010101" pitchFamily="34" charset="-79"/>
              </a:rPr>
              <a:t> </a:t>
            </a:r>
            <a:r>
              <a:rPr lang="he-IL" sz="2000" dirty="0" smtClean="0">
                <a:latin typeface="David" panose="020E0502060401010101" pitchFamily="34" charset="-79"/>
                <a:cs typeface="David" panose="020E0502060401010101" pitchFamily="34" charset="-79"/>
              </a:rPr>
              <a:t>עָשִׂיתִי </a:t>
            </a:r>
            <a:r>
              <a:rPr lang="he-IL" sz="2000" dirty="0">
                <a:latin typeface="David" panose="020E0502060401010101" pitchFamily="34" charset="-79"/>
                <a:cs typeface="David" panose="020E0502060401010101" pitchFamily="34" charset="-79"/>
              </a:rPr>
              <a:t>אוֹתָךְ פַּרְטִיזָנִית</a:t>
            </a:r>
            <a:endParaRPr lang="en-US" sz="2000" dirty="0">
              <a:latin typeface="David" panose="020E0502060401010101" pitchFamily="34" charset="-79"/>
              <a:cs typeface="David" panose="020E0502060401010101" pitchFamily="34" charset="-79"/>
            </a:endParaRPr>
          </a:p>
          <a:p>
            <a:pPr marL="0" indent="0">
              <a:buNone/>
            </a:pPr>
            <a:r>
              <a:rPr lang="he-IL" sz="2000" dirty="0">
                <a:latin typeface="David" panose="020E0502060401010101" pitchFamily="34" charset="-79"/>
                <a:cs typeface="David" panose="020E0502060401010101" pitchFamily="34" charset="-79"/>
              </a:rPr>
              <a:t> לוֹחֶמֶת חֵירוּת, גִּיבּוֹרָה לְאוּמִית.</a:t>
            </a:r>
            <a:endParaRPr lang="en-US" sz="2000" dirty="0">
              <a:latin typeface="David" panose="020E0502060401010101" pitchFamily="34" charset="-79"/>
              <a:cs typeface="David" panose="020E0502060401010101" pitchFamily="34" charset="-79"/>
            </a:endParaRPr>
          </a:p>
          <a:p>
            <a:pPr marL="0" indent="0">
              <a:buNone/>
            </a:pPr>
            <a:r>
              <a:rPr lang="he-IL" sz="2000" dirty="0">
                <a:latin typeface="David" panose="020E0502060401010101" pitchFamily="34" charset="-79"/>
                <a:cs typeface="David" panose="020E0502060401010101" pitchFamily="34" charset="-79"/>
              </a:rPr>
              <a:t> עָלִית כִּי רָצִית,</a:t>
            </a:r>
            <a:endParaRPr lang="en-US" sz="2000" dirty="0">
              <a:latin typeface="David" panose="020E0502060401010101" pitchFamily="34" charset="-79"/>
              <a:cs typeface="David" panose="020E0502060401010101" pitchFamily="34" charset="-79"/>
            </a:endParaRPr>
          </a:p>
          <a:p>
            <a:pPr marL="0" indent="0">
              <a:buNone/>
            </a:pPr>
            <a:r>
              <a:rPr lang="he-IL" sz="2000" dirty="0">
                <a:latin typeface="David" panose="020E0502060401010101" pitchFamily="34" charset="-79"/>
                <a:cs typeface="David" panose="020E0502060401010101" pitchFamily="34" charset="-79"/>
              </a:rPr>
              <a:t> וְרָצִית, כַּמּוּבָן, כִּי הָיִית צִיּוֹנִית.</a:t>
            </a:r>
            <a:endParaRPr lang="en-US" sz="2000" dirty="0">
              <a:latin typeface="David" panose="020E0502060401010101" pitchFamily="34" charset="-79"/>
              <a:cs typeface="David" panose="020E0502060401010101" pitchFamily="34" charset="-79"/>
            </a:endParaRPr>
          </a:p>
          <a:p>
            <a:pPr marL="0" indent="0">
              <a:buNone/>
            </a:pPr>
            <a:r>
              <a:rPr lang="he-IL" sz="2000" dirty="0">
                <a:latin typeface="David" panose="020E0502060401010101" pitchFamily="34" charset="-79"/>
                <a:cs typeface="David" panose="020E0502060401010101" pitchFamily="34" charset="-79"/>
              </a:rPr>
              <a:t> הַשְׁרָאַת שְׁאֵרִית הַפְּלֵיטָה,</a:t>
            </a:r>
            <a:endParaRPr lang="en-US" sz="2000" dirty="0">
              <a:latin typeface="David" panose="020E0502060401010101" pitchFamily="34" charset="-79"/>
              <a:cs typeface="David" panose="020E0502060401010101" pitchFamily="34" charset="-79"/>
            </a:endParaRPr>
          </a:p>
          <a:p>
            <a:pPr marL="0" indent="0">
              <a:buNone/>
            </a:pPr>
            <a:r>
              <a:rPr lang="he-IL" sz="2000" dirty="0">
                <a:latin typeface="David" panose="020E0502060401010101" pitchFamily="34" charset="-79"/>
                <a:cs typeface="David" panose="020E0502060401010101" pitchFamily="34" charset="-79"/>
              </a:rPr>
              <a:t> לֹא עוֹד זָרוּת גָּלוּתִית.</a:t>
            </a:r>
            <a:endParaRPr lang="en-US" sz="2000" dirty="0">
              <a:latin typeface="David" panose="020E0502060401010101" pitchFamily="34" charset="-79"/>
              <a:cs typeface="David" panose="020E0502060401010101" pitchFamily="34" charset="-79"/>
            </a:endParaRPr>
          </a:p>
          <a:p>
            <a:pPr marL="0" indent="0">
              <a:buNone/>
            </a:pPr>
            <a:r>
              <a:rPr lang="he-IL" sz="2000" dirty="0">
                <a:latin typeface="David" panose="020E0502060401010101" pitchFamily="34" charset="-79"/>
                <a:cs typeface="David" panose="020E0502060401010101" pitchFamily="34" charset="-79"/>
              </a:rPr>
              <a:t> וְלֹא סִיפַּרְתִּי –עַל מְחִיקַת הַחֲלוֹמוֹת,</a:t>
            </a:r>
            <a:endParaRPr lang="en-US" sz="2000" dirty="0">
              <a:latin typeface="David" panose="020E0502060401010101" pitchFamily="34" charset="-79"/>
              <a:cs typeface="David" panose="020E0502060401010101" pitchFamily="34" charset="-79"/>
            </a:endParaRPr>
          </a:p>
          <a:p>
            <a:pPr marL="0" indent="0">
              <a:buNone/>
            </a:pPr>
            <a:r>
              <a:rPr lang="he-IL" sz="2000" dirty="0">
                <a:latin typeface="David" panose="020E0502060401010101" pitchFamily="34" charset="-79"/>
                <a:cs typeface="David" panose="020E0502060401010101" pitchFamily="34" charset="-79"/>
              </a:rPr>
              <a:t> נִיקָיוֹן </a:t>
            </a:r>
            <a:r>
              <a:rPr lang="he-IL" sz="2000" dirty="0" smtClean="0">
                <a:latin typeface="David" panose="020E0502060401010101" pitchFamily="34" charset="-79"/>
                <a:cs typeface="David" panose="020E0502060401010101" pitchFamily="34" charset="-79"/>
              </a:rPr>
              <a:t>הָרְצָפוֹת</a:t>
            </a:r>
            <a:endParaRPr lang="en-US" sz="2000" dirty="0">
              <a:latin typeface="David" panose="020E0502060401010101" pitchFamily="34" charset="-79"/>
              <a:cs typeface="David" panose="020E0502060401010101" pitchFamily="34" charset="-79"/>
            </a:endParaRPr>
          </a:p>
        </p:txBody>
      </p:sp>
      <p:sp>
        <p:nvSpPr>
          <p:cNvPr id="4" name="מציין מיקום תוכן 2"/>
          <p:cNvSpPr txBox="1">
            <a:spLocks/>
          </p:cNvSpPr>
          <p:nvPr/>
        </p:nvSpPr>
        <p:spPr>
          <a:xfrm>
            <a:off x="1083623" y="1690688"/>
            <a:ext cx="5012377" cy="4351338"/>
          </a:xfrm>
          <a:prstGeom prst="rect">
            <a:avLst/>
          </a:prstGeom>
        </p:spPr>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he-IL" sz="2000" dirty="0" smtClean="0">
                <a:latin typeface="David" panose="020E0502060401010101" pitchFamily="34" charset="-79"/>
                <a:cs typeface="David" panose="020E0502060401010101" pitchFamily="34" charset="-79"/>
              </a:rPr>
              <a:t>וְהַחֲרָדָה. </a:t>
            </a:r>
            <a:endParaRPr lang="en-US" sz="2000" dirty="0" smtClean="0">
              <a:latin typeface="David" panose="020E0502060401010101" pitchFamily="34" charset="-79"/>
              <a:cs typeface="David" panose="020E0502060401010101" pitchFamily="34" charset="-79"/>
            </a:endParaRPr>
          </a:p>
          <a:p>
            <a:pPr marL="0" indent="0">
              <a:buFont typeface="Arial" panose="020B0604020202020204" pitchFamily="34" charset="0"/>
              <a:buNone/>
            </a:pPr>
            <a:r>
              <a:rPr lang="he-IL" sz="2000" dirty="0" smtClean="0">
                <a:latin typeface="David" panose="020E0502060401010101" pitchFamily="34" charset="-79"/>
                <a:cs typeface="David" panose="020E0502060401010101" pitchFamily="34" charset="-79"/>
              </a:rPr>
              <a:t> וּלְעֵת עֶרֶב,</a:t>
            </a:r>
            <a:endParaRPr lang="en-US" sz="2000" dirty="0" smtClean="0">
              <a:latin typeface="David" panose="020E0502060401010101" pitchFamily="34" charset="-79"/>
              <a:cs typeface="David" panose="020E0502060401010101" pitchFamily="34" charset="-79"/>
            </a:endParaRPr>
          </a:p>
          <a:p>
            <a:pPr marL="0" indent="0">
              <a:buFont typeface="Arial" panose="020B0604020202020204" pitchFamily="34" charset="0"/>
              <a:buNone/>
            </a:pPr>
            <a:r>
              <a:rPr lang="he-IL" sz="2000" dirty="0" smtClean="0">
                <a:latin typeface="David" panose="020E0502060401010101" pitchFamily="34" charset="-79"/>
                <a:cs typeface="David" panose="020E0502060401010101" pitchFamily="34" charset="-79"/>
              </a:rPr>
              <a:t> כְּשֶׁסִּייַמְתִּי לָדוּן אֶת חַיַּיִךְ לְכוֹס רְמִיָיה,</a:t>
            </a:r>
            <a:endParaRPr lang="en-US" sz="2000" dirty="0" smtClean="0">
              <a:latin typeface="David" panose="020E0502060401010101" pitchFamily="34" charset="-79"/>
              <a:cs typeface="David" panose="020E0502060401010101" pitchFamily="34" charset="-79"/>
            </a:endParaRPr>
          </a:p>
          <a:p>
            <a:pPr marL="0" indent="0">
              <a:buFont typeface="Arial" panose="020B0604020202020204" pitchFamily="34" charset="0"/>
              <a:buNone/>
            </a:pPr>
            <a:r>
              <a:rPr lang="he-IL" sz="2000" dirty="0" smtClean="0">
                <a:latin typeface="David" panose="020E0502060401010101" pitchFamily="34" charset="-79"/>
                <a:cs typeface="David" panose="020E0502060401010101" pitchFamily="34" charset="-79"/>
              </a:rPr>
              <a:t> רָצִיתִי לְהוֹרִיד הָעֲגִילִים,</a:t>
            </a:r>
            <a:endParaRPr lang="en-US" sz="2000" dirty="0" smtClean="0">
              <a:latin typeface="David" panose="020E0502060401010101" pitchFamily="34" charset="-79"/>
              <a:cs typeface="David" panose="020E0502060401010101" pitchFamily="34" charset="-79"/>
            </a:endParaRPr>
          </a:p>
          <a:p>
            <a:pPr marL="0" indent="0">
              <a:buFont typeface="Arial" panose="020B0604020202020204" pitchFamily="34" charset="0"/>
              <a:buNone/>
            </a:pPr>
            <a:r>
              <a:rPr lang="he-IL" sz="2000" dirty="0" smtClean="0">
                <a:latin typeface="David" panose="020E0502060401010101" pitchFamily="34" charset="-79"/>
                <a:cs typeface="David" panose="020E0502060401010101" pitchFamily="34" charset="-79"/>
              </a:rPr>
              <a:t> וְלֹא הָיָה.</a:t>
            </a:r>
            <a:endParaRPr lang="en-US" sz="2000" dirty="0" smtClean="0">
              <a:latin typeface="David" panose="020E0502060401010101" pitchFamily="34" charset="-79"/>
              <a:cs typeface="David" panose="020E0502060401010101" pitchFamily="34" charset="-79"/>
            </a:endParaRPr>
          </a:p>
          <a:p>
            <a:pPr marL="0" indent="0">
              <a:buFont typeface="Arial" panose="020B0604020202020204" pitchFamily="34" charset="0"/>
              <a:buNone/>
            </a:pPr>
            <a:r>
              <a:rPr lang="he-IL" sz="2000" dirty="0" smtClean="0">
                <a:latin typeface="David" panose="020E0502060401010101" pitchFamily="34" charset="-79"/>
                <a:cs typeface="David" panose="020E0502060401010101" pitchFamily="34" charset="-79"/>
              </a:rPr>
              <a:t> הַשֶּׁקֶר שֶׁלִּי הִתְאַחָה לְתוֹכִי,</a:t>
            </a:r>
            <a:endParaRPr lang="en-US" sz="2000" dirty="0" smtClean="0">
              <a:latin typeface="David" panose="020E0502060401010101" pitchFamily="34" charset="-79"/>
              <a:cs typeface="David" panose="020E0502060401010101" pitchFamily="34" charset="-79"/>
            </a:endParaRPr>
          </a:p>
          <a:p>
            <a:pPr marL="0" indent="0">
              <a:buFont typeface="Arial" panose="020B0604020202020204" pitchFamily="34" charset="0"/>
              <a:buNone/>
            </a:pPr>
            <a:r>
              <a:rPr lang="he-IL" sz="2000" dirty="0" smtClean="0">
                <a:latin typeface="David" panose="020E0502060401010101" pitchFamily="34" charset="-79"/>
                <a:cs typeface="David" panose="020E0502060401010101" pitchFamily="34" charset="-79"/>
              </a:rPr>
              <a:t> כְּמוֹ כּוּר הִיתוּךְ מוּצְלָח,</a:t>
            </a:r>
            <a:endParaRPr lang="en-US" sz="2000" dirty="0" smtClean="0">
              <a:latin typeface="David" panose="020E0502060401010101" pitchFamily="34" charset="-79"/>
              <a:cs typeface="David" panose="020E0502060401010101" pitchFamily="34" charset="-79"/>
            </a:endParaRPr>
          </a:p>
          <a:p>
            <a:pPr marL="0" indent="0">
              <a:buFont typeface="Arial" panose="020B0604020202020204" pitchFamily="34" charset="0"/>
              <a:buNone/>
            </a:pPr>
            <a:r>
              <a:rPr lang="he-IL" sz="2000" dirty="0" smtClean="0">
                <a:latin typeface="David" panose="020E0502060401010101" pitchFamily="34" charset="-79"/>
                <a:cs typeface="David" panose="020E0502060401010101" pitchFamily="34" charset="-79"/>
              </a:rPr>
              <a:t> כְּמוֹ גְּוִיָּה.</a:t>
            </a:r>
            <a:endParaRPr lang="en-US" sz="2000" dirty="0" smtClean="0">
              <a:latin typeface="David" panose="020E0502060401010101" pitchFamily="34" charset="-79"/>
              <a:cs typeface="David" panose="020E0502060401010101" pitchFamily="34" charset="-79"/>
            </a:endParaRPr>
          </a:p>
          <a:p>
            <a:pPr marL="0" indent="0">
              <a:buFont typeface="Arial" panose="020B0604020202020204" pitchFamily="34" charset="0"/>
              <a:buNone/>
            </a:pPr>
            <a:r>
              <a:rPr lang="he-IL" sz="2000" dirty="0" smtClean="0">
                <a:latin typeface="David" panose="020E0502060401010101" pitchFamily="34" charset="-79"/>
                <a:cs typeface="David" panose="020E0502060401010101" pitchFamily="34" charset="-79"/>
              </a:rPr>
              <a:t>("עגילי היהלום של אימא", ריף, </a:t>
            </a:r>
            <a:r>
              <a:rPr lang="he-IL" sz="2000" dirty="0" err="1" smtClean="0">
                <a:latin typeface="David" panose="020E0502060401010101" pitchFamily="34" charset="-79"/>
                <a:cs typeface="David" panose="020E0502060401010101" pitchFamily="34" charset="-79"/>
              </a:rPr>
              <a:t>אלקס</a:t>
            </a:r>
            <a:r>
              <a:rPr lang="he-IL" sz="2000" dirty="0" smtClean="0">
                <a:latin typeface="David" panose="020E0502060401010101" pitchFamily="34" charset="-79"/>
                <a:cs typeface="David" panose="020E0502060401010101" pitchFamily="34" charset="-79"/>
              </a:rPr>
              <a:t>, התשובה הרוסית לערס פואטיקה, </a:t>
            </a:r>
            <a:r>
              <a:rPr lang="en-US" sz="2000" dirty="0" smtClean="0">
                <a:latin typeface="David" panose="020E0502060401010101" pitchFamily="34" charset="-79"/>
                <a:cs typeface="David" panose="020E0502060401010101" pitchFamily="34" charset="-79"/>
              </a:rPr>
              <a:t>YNET, 31.01.16</a:t>
            </a:r>
            <a:r>
              <a:rPr lang="he-IL" sz="2000" dirty="0" smtClean="0">
                <a:latin typeface="David" panose="020E0502060401010101" pitchFamily="34" charset="-79"/>
                <a:cs typeface="David" panose="020E0502060401010101" pitchFamily="34" charset="-79"/>
              </a:rPr>
              <a:t>).</a:t>
            </a:r>
            <a:endParaRPr lang="en-US" sz="2000"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344403970"/>
      </p:ext>
    </p:extLst>
  </p:cSld>
  <p:clrMapOvr>
    <a:masterClrMapping/>
  </p:clrMapOvr>
  <p:timing>
    <p:tnLst>
      <p:par>
        <p:cTn id="1" dur="indefinite" restart="never" nodeType="tmRoot"/>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732</Words>
  <Application>Microsoft Office PowerPoint</Application>
  <PresentationFormat>מסך רחב</PresentationFormat>
  <Paragraphs>119</Paragraphs>
  <Slides>14</Slides>
  <Notes>0</Notes>
  <HiddenSlides>0</HiddenSlides>
  <MMClips>0</MMClips>
  <ScaleCrop>false</ScaleCrop>
  <HeadingPairs>
    <vt:vector size="6" baseType="variant">
      <vt:variant>
        <vt:lpstr>גופנים בשימוש</vt:lpstr>
      </vt:variant>
      <vt:variant>
        <vt:i4>5</vt:i4>
      </vt:variant>
      <vt:variant>
        <vt:lpstr>ערכת נושא</vt:lpstr>
      </vt:variant>
      <vt:variant>
        <vt:i4>1</vt:i4>
      </vt:variant>
      <vt:variant>
        <vt:lpstr>כותרות שקופיות</vt:lpstr>
      </vt:variant>
      <vt:variant>
        <vt:i4>14</vt:i4>
      </vt:variant>
    </vt:vector>
  </HeadingPairs>
  <TitlesOfParts>
    <vt:vector size="20" baseType="lpstr">
      <vt:lpstr>Arial</vt:lpstr>
      <vt:lpstr>Calibri</vt:lpstr>
      <vt:lpstr>Calibri Light</vt:lpstr>
      <vt:lpstr>David</vt:lpstr>
      <vt:lpstr>Times New Roman</vt:lpstr>
      <vt:lpstr>ערכת נושא Office</vt:lpstr>
      <vt:lpstr>קליטתם והיטמעותם של עולים חדשים בחברה הישראלית, מאז קום המדינה, וביטוין בשירה העברית </vt:lpstr>
      <vt:lpstr>טענת המחקר</vt:lpstr>
      <vt:lpstr>גישת 'כור ההיתוך' </vt:lpstr>
      <vt:lpstr>גישת 'כור ההיתוך' </vt:lpstr>
      <vt:lpstr>גישת 'כור ההיתוך' </vt:lpstr>
      <vt:lpstr>היום שאחרי גישת 'כור ההיתוך' </vt:lpstr>
      <vt:lpstr>היום שאחרי גישת 'כור ההיתוך' </vt:lpstr>
      <vt:lpstr>שיטת 'הקליטה הישירה'</vt:lpstr>
      <vt:lpstr>שיטת 'הקליטה הישירה'</vt:lpstr>
      <vt:lpstr>קליטת העלייה מאתיופיה</vt:lpstr>
      <vt:lpstr>קליטת העלייה מאתיופיה</vt:lpstr>
      <vt:lpstr>קליטת העלייה מאתיופיה</vt:lpstr>
      <vt:lpstr>קליטת העלייה מאתיופיה</vt:lpstr>
      <vt:lpstr>סיכום</vt:lpstr>
    </vt:vector>
  </TitlesOfParts>
  <Company>GOI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קליטתם והיטמעותם של עולים חדשים בחברה הישראלית, מאז קום המדינה, וביטוין בשירה העברית </dc:title>
  <dc:creator>GOI</dc:creator>
  <cp:lastModifiedBy>GOI</cp:lastModifiedBy>
  <cp:revision>3</cp:revision>
  <dcterms:created xsi:type="dcterms:W3CDTF">2017-07-09T08:33:08Z</dcterms:created>
  <dcterms:modified xsi:type="dcterms:W3CDTF">2017-07-09T08:47:11Z</dcterms:modified>
</cp:coreProperties>
</file>