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2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0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6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2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70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1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9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001A5-5F82-4C13-A29B-3DE6C4688CA1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8AC53-44BF-4A62-956A-BDDDB1BDC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2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4000" dirty="0"/>
              <a:t>תיחום מדינה שלטון מקומי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370" y="3672113"/>
            <a:ext cx="11698515" cy="1493611"/>
          </a:xfrm>
        </p:spPr>
        <p:txBody>
          <a:bodyPr>
            <a:normAutofit/>
          </a:bodyPr>
          <a:lstStyle/>
          <a:p>
            <a:r>
              <a:rPr lang="he-IL" sz="2000"/>
              <a:t>מב"ל 19.1.21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9935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sz="4000" dirty="0"/>
              <a:t>  </a:t>
            </a:r>
            <a:r>
              <a:rPr lang="he-IL" sz="4000" dirty="0"/>
              <a:t>החזיתות החדשות ישנות של שלטון מקומי בישראל</a:t>
            </a:r>
            <a:br>
              <a:rPr lang="he-IL" sz="4000" dirty="0"/>
            </a:br>
            <a:r>
              <a:rPr lang="en-US" sz="4000" dirty="0"/>
              <a:t>the new old frontiers of Israeli local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sz="2000" dirty="0"/>
              <a:t>מאז 2011 עירוניות מואצת עם פילטרים ירוקים והחלשות חשיבה אורבנית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ערים חכמות </a:t>
            </a:r>
            <a:r>
              <a:rPr lang="en-US" sz="2000" dirty="0"/>
              <a:t> smart cities</a:t>
            </a:r>
            <a:endParaRPr lang="he-IL" sz="2000" dirty="0"/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חוסן </a:t>
            </a:r>
            <a:r>
              <a:rPr lang="en-US" sz="2000" dirty="0"/>
              <a:t>resilience </a:t>
            </a:r>
            <a:endParaRPr lang="he-IL" sz="2000" dirty="0"/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ארגז כלים התחדשות עירונית, מחיר למשכן, הסכמי גג, שכונה מוכנה, תמ"א 38 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סוף איחוד רשויות בת ים – חולון, מבשרת – </a:t>
            </a:r>
            <a:r>
              <a:rPr lang="he-IL" sz="2000" dirty="0" err="1"/>
              <a:t>י"ם</a:t>
            </a:r>
            <a:r>
              <a:rPr lang="he-IL" sz="2000" dirty="0"/>
              <a:t>, אור יהודה –סביון, כ"ס הוד השרון, הרצליה- רמת השרון ורמת גן – גבעתיים המיתולוגיות</a:t>
            </a:r>
            <a:r>
              <a:rPr lang="en-US" sz="2000" dirty="0"/>
              <a:t> ) </a:t>
            </a:r>
            <a:r>
              <a:rPr lang="he-IL" sz="2000" dirty="0"/>
              <a:t>רווחים צנועים של 3-4%)</a:t>
            </a:r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אשכולות הישגים ומגבלות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4966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הסכמי גג וועדות גבולות</a:t>
            </a:r>
            <a:br>
              <a:rPr lang="he-IL" sz="4000" dirty="0"/>
            </a:br>
            <a:r>
              <a:rPr lang="en-US" sz="4000" dirty="0"/>
              <a:t>“roof” agreements and redrawing borders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he-IL" sz="2000" dirty="0"/>
              <a:t>הסכמי גג כעירוניות מואצת כאשר עירייה מקבלת תקציב פיתוח חד פעמי להכנת התשתית ומתחייבת בתמורה לקרקע לפתח בהתחדשות עירונית ושכונות חדשות אלפי יחידות דיור. עד ה למעלה מ-30 וירושלים חתמה השבוע על 20,000 יחידות דיור ואשדוד לפניה על 40,000 . ערים מכפילות גודלן .</a:t>
            </a:r>
          </a:p>
          <a:p>
            <a:pPr algn="r" rtl="1"/>
            <a:r>
              <a:rPr lang="he-IL" sz="2000" dirty="0"/>
              <a:t>משבר הדיור והוצאת התכנון ממשרד הפנים והקמת </a:t>
            </a:r>
            <a:r>
              <a:rPr lang="he-IL" sz="2000" dirty="0" err="1"/>
              <a:t>ותמ"לים</a:t>
            </a:r>
            <a:r>
              <a:rPr lang="he-IL" sz="2000" dirty="0"/>
              <a:t> בחסות קבינט דיור.</a:t>
            </a:r>
          </a:p>
          <a:p>
            <a:pPr algn="r" rtl="1"/>
            <a:r>
              <a:rPr lang="he-IL" sz="2000" dirty="0"/>
              <a:t>ביקורות: תמהיל לא נכון של דיור ועסקים, העדר תחשיב נכון של הוצאות (עמדות פנים ובנק ישראל), דמיון תעסוקה ילדותי, מחירים בעירוניות ושכונות ותיקות, העדר </a:t>
            </a:r>
            <a:r>
              <a:rPr lang="he-IL" sz="2000" dirty="0" err="1"/>
              <a:t>שצ"פים</a:t>
            </a:r>
            <a:r>
              <a:rPr lang="he-IL" sz="2000" dirty="0"/>
              <a:t> ותחבורה, העדר חשיבה אזורית, עמוס לא מחושב על שטחי ציבור כמו בית חולים , בנייה לגובה ללא חשיבה על השלכות, הכפלת אוכלוסייה ללא חשיבה קהילתית, אין </a:t>
            </a:r>
            <a:r>
              <a:rPr lang="en-US" sz="2000" dirty="0"/>
              <a:t>space to grow</a:t>
            </a:r>
            <a:r>
              <a:rPr lang="he-IL" sz="2000" dirty="0"/>
              <a:t>, השיווק והפניית אוכלוסייה בידי השוק והממשלה, אין הגיון של רצף אורבאני אלא ניצול שטחים פתוחים </a:t>
            </a:r>
            <a:r>
              <a:rPr lang="en-US" sz="2000" dirty="0"/>
              <a:t>the slams of tomorrow</a:t>
            </a:r>
            <a:r>
              <a:rPr lang="he-IL" sz="2000" dirty="0"/>
              <a:t> או מצב של משבר לאומי כמו שנות החמישים או ה-90. </a:t>
            </a:r>
          </a:p>
          <a:p>
            <a:pPr algn="r" rtl="1"/>
            <a:r>
              <a:rPr lang="he-IL" sz="2000" dirty="0"/>
              <a:t>השאלה האתית של צדק חלוקתי עם תביעות מארבעה סוגים:</a:t>
            </a:r>
          </a:p>
          <a:p>
            <a:pPr marL="0" indent="0" algn="r" rtl="1">
              <a:buNone/>
            </a:pPr>
            <a:r>
              <a:rPr lang="he-IL" sz="2000" dirty="0"/>
              <a:t>א. העברת שטח שכונת קריית מיכה בחולון או אזור תעשייה ראשון לבת ים או אזור תעשייה קיים בין שתי רשויות.</a:t>
            </a:r>
          </a:p>
          <a:p>
            <a:pPr marL="0" indent="0" algn="r" rtl="1">
              <a:buNone/>
            </a:pPr>
            <a:r>
              <a:rPr lang="he-IL" sz="2000" dirty="0"/>
              <a:t>ב. חלוקת ארנונה ממפעלים ציבוריים או תעשייתיים גדולים כמו פוספטים, בתי סוהר או בסיסי צבא רמת נגב ירוחם, מצפה רמון, מועצה אזורית תמר ודימונה.</a:t>
            </a:r>
          </a:p>
          <a:p>
            <a:pPr marL="0" indent="0" algn="r" rtl="1">
              <a:buNone/>
            </a:pPr>
            <a:r>
              <a:rPr lang="he-IL" sz="2000" dirty="0"/>
              <a:t>ג. העברת שטח עם פוטנציאל צמיחה מרשות או מועצה אזורית אחת לאחרת כמו שטח 500 מחולון לבת ים.</a:t>
            </a:r>
          </a:p>
          <a:p>
            <a:pPr marL="0" indent="0" algn="r" rtl="1">
              <a:buNone/>
            </a:pPr>
            <a:r>
              <a:rPr lang="he-IL" sz="2000" dirty="0"/>
              <a:t>ד. שחרור מהסכמים מגבילים עם גופים צבאיים ובטחונים כמו מתחם רפא"ל בין קריית ים לקריית מוצקין.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724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מספר רשויות מקומיות</a:t>
            </a:r>
            <a:br>
              <a:rPr lang="he-IL" sz="4000" dirty="0"/>
            </a:br>
            <a:r>
              <a:rPr lang="en-US" sz="4000" dirty="0"/>
              <a:t>number of local municipalities and councils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000" dirty="0"/>
              <a:t>255 רשויות </a:t>
            </a:r>
            <a:endParaRPr lang="en-US" sz="2000" dirty="0"/>
          </a:p>
          <a:p>
            <a:pPr algn="r" rtl="1"/>
            <a:r>
              <a:rPr lang="en-US" sz="2000" dirty="0"/>
              <a:t>77</a:t>
            </a:r>
            <a:r>
              <a:rPr lang="he-IL" sz="2000" dirty="0"/>
              <a:t> עיריות  6,500,000</a:t>
            </a:r>
            <a:r>
              <a:rPr lang="en-US" sz="2000" dirty="0"/>
              <a:t>   </a:t>
            </a:r>
          </a:p>
          <a:p>
            <a:pPr algn="r" rtl="1"/>
            <a:r>
              <a:rPr lang="en-US" sz="2000" dirty="0"/>
              <a:t>124</a:t>
            </a:r>
            <a:r>
              <a:rPr lang="he-IL" sz="2000" dirty="0"/>
              <a:t> מועצות מקומיות</a:t>
            </a:r>
            <a:r>
              <a:rPr lang="en-US" sz="2000" dirty="0"/>
              <a:t> </a:t>
            </a:r>
            <a:r>
              <a:rPr lang="he-IL" sz="2000" dirty="0"/>
              <a:t> 1,270,000</a:t>
            </a:r>
            <a:endParaRPr lang="en-US" sz="2000" dirty="0"/>
          </a:p>
          <a:p>
            <a:pPr algn="r" rtl="1"/>
            <a:r>
              <a:rPr lang="en-US" sz="2000" dirty="0"/>
              <a:t>2000-25,000 </a:t>
            </a:r>
            <a:r>
              <a:rPr lang="he-IL" sz="2000" dirty="0"/>
              <a:t> ערבים </a:t>
            </a:r>
            <a:r>
              <a:rPr lang="en-US" sz="2000" dirty="0"/>
              <a:t>60%</a:t>
            </a:r>
            <a:r>
              <a:rPr lang="he-IL" sz="2000" dirty="0"/>
              <a:t> </a:t>
            </a:r>
            <a:endParaRPr lang="en-US" sz="2000" dirty="0"/>
          </a:p>
          <a:p>
            <a:pPr algn="r" rtl="1"/>
            <a:r>
              <a:rPr lang="en-US" sz="2000" dirty="0"/>
              <a:t>54</a:t>
            </a:r>
            <a:r>
              <a:rPr lang="he-IL" sz="2000" dirty="0"/>
              <a:t> מועצות אזוריות 960,000</a:t>
            </a:r>
            <a:r>
              <a:rPr lang="en-US" sz="2000" dirty="0"/>
              <a:t> </a:t>
            </a:r>
          </a:p>
          <a:p>
            <a:pPr marL="0" indent="0" algn="r" rtl="1">
              <a:buNone/>
            </a:pPr>
            <a:r>
              <a:rPr lang="he-IL" sz="2000" dirty="0"/>
              <a:t> (</a:t>
            </a:r>
            <a:r>
              <a:rPr lang="en-US" sz="2000" dirty="0"/>
              <a:t> 35%</a:t>
            </a:r>
            <a:r>
              <a:rPr lang="he-IL" sz="2000" dirty="0"/>
              <a:t>קיבוצים ומושבים)</a:t>
            </a:r>
            <a:endParaRPr lang="en-US" sz="2000" dirty="0"/>
          </a:p>
          <a:p>
            <a:pPr algn="r" rtl="1"/>
            <a:r>
              <a:rPr lang="en-US" sz="2000" dirty="0"/>
              <a:t>2</a:t>
            </a:r>
            <a:r>
              <a:rPr lang="he-IL" sz="2000" dirty="0"/>
              <a:t> מועצות תעשייתיות (</a:t>
            </a:r>
            <a:r>
              <a:rPr lang="he-IL" sz="2000" dirty="0" err="1"/>
              <a:t>תפן</a:t>
            </a:r>
            <a:r>
              <a:rPr lang="he-IL" sz="2000" dirty="0"/>
              <a:t> ונאות חובב)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002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בהיבט השוואתי: אופייני לדגם בריטי ריכוזי </a:t>
            </a:r>
            <a:br>
              <a:rPr lang="he-IL" sz="4000" dirty="0"/>
            </a:br>
            <a:r>
              <a:rPr lang="en-US" sz="4000" dirty="0"/>
              <a:t>compared with other countries average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000" dirty="0"/>
              <a:t>קושי אוניברסאלי ביחסי שלטון מרכזי שלטון מקומי בגלל מתח בין דמוקרטיה מלמטה לאינטרס מדינתי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הקשר היסטורי של בניין אומה מול הקשר של רשויות שקדמו למדינה המודרנית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היחלשות מדינת הלאום הריכוזית במשבר מדינת הרווחה והגלובליזציה ועליית הלוקאלי מוניציפאלי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מקור של אי שוויון ו </a:t>
            </a:r>
            <a:r>
              <a:rPr lang="en-US" sz="2000" dirty="0"/>
              <a:t>nimby</a:t>
            </a:r>
            <a:endParaRPr lang="he-IL" sz="2000" dirty="0"/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50 שנות כישלון ברפורמות שלטון מקומי </a:t>
            </a:r>
          </a:p>
        </p:txBody>
      </p:sp>
    </p:spTree>
    <p:extLst>
      <p:ext uri="{BB962C8B-B14F-4D97-AF65-F5344CB8AC3E}">
        <p14:creationId xmlns:p14="http://schemas.microsoft.com/office/powerpoint/2010/main" val="125300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ההקשר ההיסטורי</a:t>
            </a:r>
            <a:br>
              <a:rPr lang="he-IL" sz="4000" dirty="0"/>
            </a:br>
            <a:r>
              <a:rPr lang="en-US" sz="4000" dirty="0"/>
              <a:t>historical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000" dirty="0"/>
              <a:t>מסורת כלל עולמית של ריכוזיות 1945-75 בגלל מעורבות של מדינה בשיקום, כלכלה לאומית, מערכות תחבורה עם תלות הדדית, תכנון מרכזי חזק, השענות על שלטון מקומי בשירותים ציבוריים.</a:t>
            </a:r>
          </a:p>
          <a:p>
            <a:pPr algn="r" rtl="1"/>
            <a:endParaRPr lang="he-IL" sz="2000" dirty="0"/>
          </a:p>
          <a:p>
            <a:pPr algn="r" rtl="1"/>
            <a:r>
              <a:rPr lang="en-US" sz="2000" dirty="0"/>
              <a:t>1975-1995 </a:t>
            </a:r>
            <a:r>
              <a:rPr lang="he-IL" sz="2000" dirty="0"/>
              <a:t> רפורמות של ביזור, לוקאליזם, קהילתיות, דמוקרטיה ישירה, התבזרות ו-</a:t>
            </a:r>
            <a:r>
              <a:rPr lang="en-US" sz="2000" dirty="0"/>
              <a:t>nimby</a:t>
            </a:r>
            <a:r>
              <a:rPr lang="he-IL" sz="2000" dirty="0"/>
              <a:t>, אי שוויון ושונות.  </a:t>
            </a:r>
          </a:p>
          <a:p>
            <a:pPr marL="0" indent="0" algn="r" rtl="1">
              <a:buNone/>
            </a:pPr>
            <a:endParaRPr lang="he-IL" sz="2000" dirty="0"/>
          </a:p>
          <a:p>
            <a:pPr algn="r" rtl="1"/>
            <a:r>
              <a:rPr lang="en-US" sz="2000" dirty="0"/>
              <a:t>1995-2020</a:t>
            </a:r>
            <a:r>
              <a:rPr lang="he-IL" sz="2000" dirty="0"/>
              <a:t> האתגר הגלובאלי עם פחות רלבנטיות לרשויות ישראליות וערים חכמות טכנולוגית</a:t>
            </a:r>
          </a:p>
        </p:txBody>
      </p:sp>
    </p:spTree>
    <p:extLst>
      <p:ext uri="{BB962C8B-B14F-4D97-AF65-F5344CB8AC3E}">
        <p14:creationId xmlns:p14="http://schemas.microsoft.com/office/powerpoint/2010/main" val="82859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ההיסטוריה של שלטון מקומי בישראל</a:t>
            </a:r>
            <a:br>
              <a:rPr lang="he-IL" sz="4000" dirty="0"/>
            </a:br>
            <a:r>
              <a:rPr lang="en-US" sz="4000" dirty="0"/>
              <a:t>the history of local government in Israel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000" dirty="0"/>
              <a:t>1864 ווילאיית ורפורמות עותומניות בשלטון מקומי וירושלים הופכת עיר אימפריאלית עם 22 ערי מחוז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1920 הבריטים קובעים מסגרת ריכוזית לשלטון המקומי כביטוי למנדט עם עוצמה רבה של מנהלי מחוז </a:t>
            </a:r>
          </a:p>
          <a:p>
            <a:pPr algn="r" rtl="1"/>
            <a:endParaRPr lang="he-IL" sz="2000" dirty="0"/>
          </a:p>
          <a:p>
            <a:pPr algn="r" rtl="1"/>
            <a:r>
              <a:rPr lang="en-US" sz="2000" dirty="0"/>
              <a:t>1934</a:t>
            </a:r>
            <a:r>
              <a:rPr lang="he-IL" sz="2000" dirty="0"/>
              <a:t> פקודת העיריות ששמה בסיס חוקי יחיד לניהול הרשויות המקומיות עד שנות השבעים (ריכוזיות וחוקי עזר)</a:t>
            </a:r>
          </a:p>
          <a:p>
            <a:pPr marL="0" indent="0" algn="r" rtl="1">
              <a:buNone/>
            </a:pPr>
            <a:endParaRPr lang="he-IL" sz="2000" dirty="0"/>
          </a:p>
          <a:p>
            <a:pPr algn="r" rtl="1"/>
            <a:r>
              <a:rPr lang="he-IL" sz="2000" dirty="0"/>
              <a:t>אמצעי לוויסות תהליך בניית הריבונות היהודי ומתן שירותים לערבים</a:t>
            </a:r>
          </a:p>
          <a:p>
            <a:pPr marL="0" indent="0" algn="r" rtl="1">
              <a:buNone/>
            </a:pPr>
            <a:r>
              <a:rPr lang="en-US" sz="2000" dirty="0"/>
              <a:t> </a:t>
            </a:r>
            <a:r>
              <a:rPr lang="he-IL" sz="2000" dirty="0"/>
              <a:t>  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903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1948 ריכוזיות מטעמים של בניין אומה ושליטה</a:t>
            </a:r>
            <a:br>
              <a:rPr lang="he-IL" sz="4000" dirty="0"/>
            </a:br>
            <a:r>
              <a:rPr lang="en-US" sz="4000" dirty="0"/>
              <a:t>the Israeli heavily centralized conduct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sz="2000" dirty="0"/>
              <a:t>מניעים להמשך המרכוז: תכנון מרכזי, פיזור אוכלוסין, עולים וערבים, מסורת ריכוזית, דפוסי הקמת יישובים ושליטה.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הפונקציה הדואלית של אספקת שירותים מקומיים (מים, ביוב, כבאות, גינות ציבוריות, תאורה), שירותי בריאות רווחה ובעיקר חינוך של שלטון מרכזי</a:t>
            </a:r>
          </a:p>
          <a:p>
            <a:pPr algn="r" rtl="1"/>
            <a:endParaRPr lang="he-IL" sz="2000" dirty="0"/>
          </a:p>
          <a:p>
            <a:pPr algn="r" rtl="1"/>
            <a:r>
              <a:rPr lang="en-US" sz="2000" dirty="0"/>
              <a:t>1964</a:t>
            </a:r>
            <a:r>
              <a:rPr lang="he-IL" sz="2000" dirty="0"/>
              <a:t> פקודת העיריות, אי נחת מבירוקרטיה, מקומונים ראשונים, תעלת בלאומיך וקישון, אינטגרציה וחינוך, מלחמת יום הכיפורים ושיקום שכונות, ועדת </a:t>
            </a:r>
            <a:r>
              <a:rPr lang="he-IL" sz="2000" dirty="0" err="1"/>
              <a:t>זנבר</a:t>
            </a:r>
            <a:r>
              <a:rPr lang="he-IL" sz="2000" dirty="0"/>
              <a:t> ובחירה ישירה של ראשי ערים</a:t>
            </a:r>
            <a:r>
              <a:rPr lang="en-US" sz="2000" dirty="0"/>
              <a:t>  </a:t>
            </a:r>
            <a:r>
              <a:rPr lang="he-IL" sz="2000" dirty="0"/>
              <a:t> והשפעה פוליטית.</a:t>
            </a:r>
          </a:p>
          <a:p>
            <a:pPr marL="0" indent="0" algn="r" rtl="1">
              <a:buNone/>
            </a:pPr>
            <a:endParaRPr lang="he-IL" sz="2000" dirty="0"/>
          </a:p>
          <a:p>
            <a:pPr algn="r" rtl="1"/>
            <a:r>
              <a:rPr lang="he-IL" sz="2000" dirty="0"/>
              <a:t>1985 ראשית האחיזה מחדש ועידן הגירעונות "שיטת </a:t>
            </a:r>
            <a:r>
              <a:rPr lang="he-IL" sz="2000" dirty="0" err="1"/>
              <a:t>צ'יץ</a:t>
            </a:r>
            <a:r>
              <a:rPr lang="he-IL" sz="2000" dirty="0"/>
              <a:t>' אי אמון שלטון מקומי שלטון מרכזי 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59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חיפוש אחר פתרונות חדשים והתרחבות השירותים 2011</a:t>
            </a:r>
            <a:br>
              <a:rPr lang="he-IL" sz="4000" dirty="0"/>
            </a:br>
            <a:r>
              <a:rPr lang="en-US" sz="4000" dirty="0"/>
              <a:t>new directions for governance and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sz="2000" dirty="0"/>
              <a:t>ניהול דיפרנציאלי בריכוזיות, איחוד רשויות, עיריית גג ושינוי גבולות 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שימוש בכלים דרקוניים של וועדה קרואה, חשב מלווה ותכניות הבראה שמצליחים לשנות מאזן הכנסות</a:t>
            </a:r>
            <a:r>
              <a:rPr lang="en-US" sz="2000" dirty="0"/>
              <a:t> </a:t>
            </a:r>
            <a:r>
              <a:rPr lang="he-IL" sz="2000" dirty="0"/>
              <a:t> פחות משברים</a:t>
            </a:r>
            <a:endParaRPr lang="en-US" sz="2000" dirty="0"/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שונות עצומה בין רשויות: עני ועשיר (אוכלוסייה ורשות), זהות תושבים (חרדים וערבים), גודל, מבנה משפטי, הערים הגדולות, ציר שוהם רעננה (רשויות מאוזנות), פורום ה-15</a:t>
            </a:r>
          </a:p>
          <a:p>
            <a:pPr marL="0" indent="0" algn="r" rtl="1">
              <a:buNone/>
            </a:pPr>
            <a:endParaRPr lang="en-US" sz="2000" dirty="0"/>
          </a:p>
          <a:p>
            <a:pPr algn="r" rtl="1"/>
            <a:r>
              <a:rPr lang="he-IL" sz="2000" dirty="0"/>
              <a:t>מאז שנות ה-80 התרחבות שירותי רווחה, חינוך, פנאי וציפיות תושבים</a:t>
            </a:r>
            <a:endParaRPr lang="en-US" sz="2000" dirty="0"/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הארנונה כבסיס מס בעייתי היוצר אי שוויון חישוב לפי מטר שאינו מנבא צרכים ופער בין עסקי רווחי למשקי בית גרעונית</a:t>
            </a:r>
          </a:p>
          <a:p>
            <a:pPr algn="r" rt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1025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קשיים מבניים והישגים מסוימים</a:t>
            </a:r>
            <a:br>
              <a:rPr lang="he-IL" sz="4000" dirty="0"/>
            </a:br>
            <a:r>
              <a:rPr lang="en-US" sz="4000" dirty="0"/>
              <a:t>structural problems and modest achievements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he-IL" sz="2000" dirty="0"/>
              <a:t>ארבע ערים שקרסו ב-2006 צפת קריית שמונה נהרייה ועכו (חוסן)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שחיתות וכמה נרטיבים על הסיבות</a:t>
            </a:r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תחרות ואין אזוריות ותשובת האשכולות </a:t>
            </a:r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אין חשיבה על </a:t>
            </a:r>
            <a:r>
              <a:rPr lang="en-US" sz="2000" dirty="0"/>
              <a:t>right sizing </a:t>
            </a:r>
            <a:endParaRPr lang="he-IL" sz="2000" dirty="0"/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אין איזון תקציבי ורגולציה יתר </a:t>
            </a:r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חלק מרשויות במצב סביר</a:t>
            </a:r>
          </a:p>
          <a:p>
            <a:pPr algn="r" rtl="1"/>
            <a:endParaRPr lang="he-IL" sz="2000" dirty="0"/>
          </a:p>
          <a:p>
            <a:pPr algn="r" rtl="1"/>
            <a:endParaRPr lang="he-IL" sz="2000" dirty="0"/>
          </a:p>
          <a:p>
            <a:pPr marL="0" indent="0" algn="r" rtl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2444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4000" dirty="0"/>
              <a:t> שתי מטאפורות: חינוך ותחבורה</a:t>
            </a:r>
            <a:br>
              <a:rPr lang="he-IL" sz="4000" dirty="0"/>
            </a:br>
            <a:r>
              <a:rPr lang="en-US" sz="4000" dirty="0"/>
              <a:t>two metaphors of education and transportation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r" rtl="1"/>
            <a:r>
              <a:rPr lang="en-US" dirty="0"/>
              <a:t> </a:t>
            </a:r>
            <a:r>
              <a:rPr lang="he-IL" sz="2000" dirty="0"/>
              <a:t>מגישה של "גיר וקיר" למערכי חינוך מפצים ומשלימים, מינוי מנהלים, חינוך בלתי פורמאלי וגיוס משאבים</a:t>
            </a:r>
          </a:p>
          <a:p>
            <a:pPr algn="r" rtl="1"/>
            <a:endParaRPr lang="he-IL" sz="2000" dirty="0"/>
          </a:p>
          <a:p>
            <a:pPr algn="r" rtl="1"/>
            <a:endParaRPr lang="en-US" sz="2000" dirty="0"/>
          </a:p>
          <a:p>
            <a:pPr algn="r" rtl="1"/>
            <a:r>
              <a:rPr lang="he-IL" sz="2000" dirty="0"/>
              <a:t>בניגוד להגיון התכנוני והחשיבה האורבנית שליטה מוחלטת של משרד התחבורה על סלילת כבישים ותחבורה ציבורית נוכח מימון ורגולציה. </a:t>
            </a:r>
          </a:p>
          <a:p>
            <a:pPr algn="r" rtl="1"/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74158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915</Words>
  <Application>Microsoft Office PowerPoint</Application>
  <PresentationFormat>מסך רחב</PresentationFormat>
  <Paragraphs>92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תיחום מדינה שלטון מקומי </vt:lpstr>
      <vt:lpstr>מספר רשויות מקומיות number of local municipalities and councils </vt:lpstr>
      <vt:lpstr>בהיבט השוואתי: אופייני לדגם בריטי ריכוזי  compared with other countries average </vt:lpstr>
      <vt:lpstr>ההקשר ההיסטורי historical context</vt:lpstr>
      <vt:lpstr>ההיסטוריה של שלטון מקומי בישראל the history of local government in Israel</vt:lpstr>
      <vt:lpstr>1948 ריכוזיות מטעמים של בניין אומה ושליטה the Israeli heavily centralized conduct </vt:lpstr>
      <vt:lpstr>חיפוש אחר פתרונות חדשים והתרחבות השירותים 2011 new directions for governance and expansion</vt:lpstr>
      <vt:lpstr>קשיים מבניים והישגים מסוימים structural problems and modest achievements</vt:lpstr>
      <vt:lpstr> שתי מטאפורות: חינוך ותחבורה two metaphors of education and transportation</vt:lpstr>
      <vt:lpstr>  החזיתות החדשות ישנות של שלטון מקומי בישראל the new old frontiers of Israeli local government</vt:lpstr>
      <vt:lpstr>הסכמי גג וועדות גבולות “roof” agreements and redrawing borders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תיחום מדינה שלטון מקומי</dc:title>
  <dc:creator>edu-tamarY720</dc:creator>
  <cp:lastModifiedBy>user</cp:lastModifiedBy>
  <cp:revision>32</cp:revision>
  <dcterms:created xsi:type="dcterms:W3CDTF">2019-03-14T00:25:46Z</dcterms:created>
  <dcterms:modified xsi:type="dcterms:W3CDTF">2021-01-18T17:51:22Z</dcterms:modified>
</cp:coreProperties>
</file>