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9" r:id="rId1"/>
  </p:sldMasterIdLst>
  <p:notesMasterIdLst>
    <p:notesMasterId r:id="rId32"/>
  </p:notesMasterIdLst>
  <p:sldIdLst>
    <p:sldId id="256" r:id="rId2"/>
    <p:sldId id="257" r:id="rId3"/>
    <p:sldId id="308" r:id="rId4"/>
    <p:sldId id="298" r:id="rId5"/>
    <p:sldId id="299" r:id="rId6"/>
    <p:sldId id="289" r:id="rId7"/>
    <p:sldId id="258" r:id="rId8"/>
    <p:sldId id="276" r:id="rId9"/>
    <p:sldId id="266" r:id="rId10"/>
    <p:sldId id="272" r:id="rId11"/>
    <p:sldId id="271" r:id="rId12"/>
    <p:sldId id="292" r:id="rId13"/>
    <p:sldId id="295" r:id="rId14"/>
    <p:sldId id="293" r:id="rId15"/>
    <p:sldId id="319" r:id="rId16"/>
    <p:sldId id="296" r:id="rId17"/>
    <p:sldId id="300" r:id="rId18"/>
    <p:sldId id="317" r:id="rId19"/>
    <p:sldId id="304" r:id="rId20"/>
    <p:sldId id="306" r:id="rId21"/>
    <p:sldId id="307" r:id="rId22"/>
    <p:sldId id="305" r:id="rId23"/>
    <p:sldId id="309" r:id="rId24"/>
    <p:sldId id="312" r:id="rId25"/>
    <p:sldId id="315" r:id="rId26"/>
    <p:sldId id="313" r:id="rId27"/>
    <p:sldId id="311" r:id="rId28"/>
    <p:sldId id="314" r:id="rId29"/>
    <p:sldId id="318" r:id="rId30"/>
    <p:sldId id="316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סגנון ביניים 2 - הדגשה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סגנון ביניים 2 - הדגשה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0C115D-A02E-4F6F-B14D-EB57A10D7F0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F5197C83-E44B-4415-8B1D-9A2442530C41}">
      <dgm:prSet phldrT="[טקסט]"/>
      <dgm:spPr/>
      <dgm:t>
        <a:bodyPr/>
        <a:lstStyle/>
        <a:p>
          <a:pPr rtl="1"/>
          <a:r>
            <a:rPr lang="he-IL" b="1" dirty="0" smtClean="0">
              <a:solidFill>
                <a:srgbClr val="C00000"/>
              </a:solidFill>
            </a:rPr>
            <a:t>יום הכנה ראשון </a:t>
          </a:r>
          <a:r>
            <a:rPr lang="he-IL" dirty="0" smtClean="0"/>
            <a:t>– ירושלים </a:t>
          </a:r>
          <a:r>
            <a:rPr lang="he-IL" dirty="0" err="1" smtClean="0"/>
            <a:t>ואיו"ש</a:t>
          </a:r>
          <a:r>
            <a:rPr lang="he-IL" dirty="0" smtClean="0"/>
            <a:t> 10.10.19</a:t>
          </a:r>
          <a:endParaRPr lang="he-IL" dirty="0"/>
        </a:p>
      </dgm:t>
    </dgm:pt>
    <dgm:pt modelId="{E8441C87-F97B-4A2F-82A3-4D47A28F6F4A}" type="parTrans" cxnId="{69034CAA-D210-4D0F-A4FA-6F4406C47716}">
      <dgm:prSet/>
      <dgm:spPr/>
      <dgm:t>
        <a:bodyPr/>
        <a:lstStyle/>
        <a:p>
          <a:pPr rtl="1"/>
          <a:endParaRPr lang="he-IL"/>
        </a:p>
      </dgm:t>
    </dgm:pt>
    <dgm:pt modelId="{D2FE7D22-0C5C-4974-B7E3-75D58F52015B}" type="sibTrans" cxnId="{69034CAA-D210-4D0F-A4FA-6F4406C47716}">
      <dgm:prSet/>
      <dgm:spPr/>
      <dgm:t>
        <a:bodyPr/>
        <a:lstStyle/>
        <a:p>
          <a:pPr rtl="1"/>
          <a:endParaRPr lang="he-IL"/>
        </a:p>
      </dgm:t>
    </dgm:pt>
    <dgm:pt modelId="{CC766A8C-5E40-476E-AD54-069C3D07AF37}">
      <dgm:prSet phldrT="[טקסט]"/>
      <dgm:spPr/>
      <dgm:t>
        <a:bodyPr/>
        <a:lstStyle/>
        <a:p>
          <a:pPr rtl="1"/>
          <a:r>
            <a:rPr lang="he-IL" b="1" dirty="0" smtClean="0">
              <a:solidFill>
                <a:srgbClr val="C00000"/>
              </a:solidFill>
            </a:rPr>
            <a:t>יום הכנה שני </a:t>
          </a:r>
          <a:r>
            <a:rPr lang="he-IL" dirty="0" smtClean="0"/>
            <a:t>– ירושלים</a:t>
          </a:r>
        </a:p>
        <a:p>
          <a:pPr rtl="1"/>
          <a:r>
            <a:rPr lang="he-IL" dirty="0" smtClean="0"/>
            <a:t>8.12.19</a:t>
          </a:r>
          <a:endParaRPr lang="he-IL" dirty="0"/>
        </a:p>
      </dgm:t>
    </dgm:pt>
    <dgm:pt modelId="{FC37503F-9D3F-4304-8F92-9A87E0DCE435}" type="sibTrans" cxnId="{6D8BBB8F-89C4-485D-B0C7-738057FD3FFE}">
      <dgm:prSet/>
      <dgm:spPr/>
      <dgm:t>
        <a:bodyPr/>
        <a:lstStyle/>
        <a:p>
          <a:pPr rtl="1"/>
          <a:endParaRPr lang="he-IL"/>
        </a:p>
      </dgm:t>
    </dgm:pt>
    <dgm:pt modelId="{601C5E48-114A-4D59-9627-BBF5DA9CA59E}" type="parTrans" cxnId="{6D8BBB8F-89C4-485D-B0C7-738057FD3FFE}">
      <dgm:prSet/>
      <dgm:spPr/>
      <dgm:t>
        <a:bodyPr/>
        <a:lstStyle/>
        <a:p>
          <a:pPr rtl="1"/>
          <a:endParaRPr lang="he-IL"/>
        </a:p>
      </dgm:t>
    </dgm:pt>
    <dgm:pt modelId="{5CEC8990-8C85-4C98-94DD-178402747821}">
      <dgm:prSet phldrT="[טקסט]"/>
      <dgm:spPr/>
      <dgm:t>
        <a:bodyPr/>
        <a:lstStyle/>
        <a:p>
          <a:pPr rtl="1"/>
          <a:r>
            <a:rPr lang="he-IL" dirty="0" smtClean="0"/>
            <a:t>אישור  תכניות </a:t>
          </a:r>
          <a:r>
            <a:rPr lang="he-IL" dirty="0" err="1" smtClean="0"/>
            <a:t>מד"רית</a:t>
          </a:r>
          <a:endParaRPr lang="he-IL" dirty="0" smtClean="0"/>
        </a:p>
        <a:p>
          <a:pPr rtl="1"/>
          <a:r>
            <a:rPr lang="he-IL" dirty="0" smtClean="0"/>
            <a:t>23.12.19</a:t>
          </a:r>
          <a:endParaRPr lang="he-IL" dirty="0"/>
        </a:p>
      </dgm:t>
    </dgm:pt>
    <dgm:pt modelId="{1673B974-E433-4172-8D8C-BDF7575B00B1}" type="sibTrans" cxnId="{F1D0430B-4367-4F54-868B-D13FC23E5484}">
      <dgm:prSet/>
      <dgm:spPr/>
      <dgm:t>
        <a:bodyPr/>
        <a:lstStyle/>
        <a:p>
          <a:pPr rtl="1"/>
          <a:endParaRPr lang="he-IL"/>
        </a:p>
      </dgm:t>
    </dgm:pt>
    <dgm:pt modelId="{019D12BD-3ED6-4E9B-B94C-8FD8A7D4A76D}" type="parTrans" cxnId="{F1D0430B-4367-4F54-868B-D13FC23E5484}">
      <dgm:prSet/>
      <dgm:spPr/>
      <dgm:t>
        <a:bodyPr/>
        <a:lstStyle/>
        <a:p>
          <a:pPr rtl="1"/>
          <a:endParaRPr lang="he-IL"/>
        </a:p>
      </dgm:t>
    </dgm:pt>
    <dgm:pt modelId="{077D1F7B-5D24-46E1-B24F-5916DD7CF983}">
      <dgm:prSet phldrT="[טקסט]"/>
      <dgm:spPr/>
      <dgm:t>
        <a:bodyPr/>
        <a:lstStyle/>
        <a:p>
          <a:pPr rtl="1"/>
          <a:r>
            <a:rPr lang="he-IL" dirty="0" smtClean="0"/>
            <a:t>דיון התנעה</a:t>
          </a:r>
        </a:p>
        <a:p>
          <a:pPr rtl="1"/>
          <a:r>
            <a:rPr lang="he-IL" dirty="0" smtClean="0"/>
            <a:t>צוות מוביל-מדריך </a:t>
          </a:r>
          <a:r>
            <a:rPr lang="he-IL" dirty="0" err="1" smtClean="0"/>
            <a:t>מב"ל</a:t>
          </a:r>
          <a:endParaRPr lang="he-IL" dirty="0" smtClean="0"/>
        </a:p>
        <a:p>
          <a:pPr rtl="1"/>
          <a:r>
            <a:rPr lang="he-IL" dirty="0" smtClean="0"/>
            <a:t>אוקטובר 2019</a:t>
          </a:r>
          <a:endParaRPr lang="he-IL" dirty="0"/>
        </a:p>
      </dgm:t>
    </dgm:pt>
    <dgm:pt modelId="{1CC6360B-5C3F-4C33-A759-D6C7B8F3A891}" type="sibTrans" cxnId="{E9488723-4644-434E-8B1E-731CDC6FA306}">
      <dgm:prSet/>
      <dgm:spPr/>
      <dgm:t>
        <a:bodyPr/>
        <a:lstStyle/>
        <a:p>
          <a:pPr rtl="1"/>
          <a:endParaRPr lang="he-IL"/>
        </a:p>
      </dgm:t>
    </dgm:pt>
    <dgm:pt modelId="{E799F15B-B236-475E-87BB-EF18CBB36224}" type="parTrans" cxnId="{E9488723-4644-434E-8B1E-731CDC6FA306}">
      <dgm:prSet/>
      <dgm:spPr/>
      <dgm:t>
        <a:bodyPr/>
        <a:lstStyle/>
        <a:p>
          <a:pPr rtl="1"/>
          <a:endParaRPr lang="he-IL"/>
        </a:p>
      </dgm:t>
    </dgm:pt>
    <dgm:pt modelId="{4C6E6FCD-419E-4300-ADF2-E0EB6B74F504}">
      <dgm:prSet phldrT="[טקסט]"/>
      <dgm:spPr/>
      <dgm:t>
        <a:bodyPr/>
        <a:lstStyle/>
        <a:p>
          <a:pPr rtl="1"/>
          <a:r>
            <a:rPr lang="he-IL" dirty="0" smtClean="0"/>
            <a:t>סטטוס  יוסי בן ארצי ומדריך צוות, אבי אלמוג</a:t>
          </a:r>
        </a:p>
        <a:p>
          <a:pPr rtl="1"/>
          <a:r>
            <a:rPr lang="he-IL" dirty="0" smtClean="0"/>
            <a:t>31/10/19</a:t>
          </a:r>
          <a:endParaRPr lang="he-IL" dirty="0"/>
        </a:p>
      </dgm:t>
    </dgm:pt>
    <dgm:pt modelId="{AD42B16A-05BA-4AB6-9C36-98B48CFBDD26}" type="sibTrans" cxnId="{96F85FE0-D3C6-4A3B-928F-C434AC1D488E}">
      <dgm:prSet/>
      <dgm:spPr/>
      <dgm:t>
        <a:bodyPr/>
        <a:lstStyle/>
        <a:p>
          <a:pPr rtl="1"/>
          <a:endParaRPr lang="he-IL"/>
        </a:p>
      </dgm:t>
    </dgm:pt>
    <dgm:pt modelId="{7BF4E941-B663-47A8-B43F-070947E8D6C0}" type="parTrans" cxnId="{96F85FE0-D3C6-4A3B-928F-C434AC1D488E}">
      <dgm:prSet/>
      <dgm:spPr/>
      <dgm:t>
        <a:bodyPr/>
        <a:lstStyle/>
        <a:p>
          <a:pPr rtl="1"/>
          <a:endParaRPr lang="he-IL"/>
        </a:p>
      </dgm:t>
    </dgm:pt>
    <dgm:pt modelId="{E83931B3-376C-4CBA-8D34-42121A98DE55}">
      <dgm:prSet phldrT="[טקסט]"/>
      <dgm:spPr/>
      <dgm:t>
        <a:bodyPr/>
        <a:lstStyle/>
        <a:p>
          <a:pPr rtl="1"/>
          <a:r>
            <a:rPr lang="he-IL" dirty="0" smtClean="0"/>
            <a:t>אישור תכניות – </a:t>
          </a:r>
        </a:p>
        <a:p>
          <a:pPr rtl="1"/>
          <a:r>
            <a:rPr lang="he-IL" dirty="0" smtClean="0"/>
            <a:t>מדריך צוות, אבי אלמוג</a:t>
          </a:r>
        </a:p>
        <a:p>
          <a:pPr rtl="1"/>
          <a:r>
            <a:rPr lang="he-IL" dirty="0" smtClean="0"/>
            <a:t>23.12.19</a:t>
          </a:r>
          <a:endParaRPr lang="he-IL" dirty="0"/>
        </a:p>
      </dgm:t>
    </dgm:pt>
    <dgm:pt modelId="{80898513-2556-492C-901A-3E2EA16E72D8}" type="parTrans" cxnId="{92205B4D-B89B-4D35-BB53-D510DA400174}">
      <dgm:prSet/>
      <dgm:spPr/>
      <dgm:t>
        <a:bodyPr/>
        <a:lstStyle/>
        <a:p>
          <a:pPr rtl="1"/>
          <a:endParaRPr lang="he-IL"/>
        </a:p>
      </dgm:t>
    </dgm:pt>
    <dgm:pt modelId="{6C118B3D-5F0B-413C-A591-E837DC5899F3}" type="sibTrans" cxnId="{92205B4D-B89B-4D35-BB53-D510DA400174}">
      <dgm:prSet/>
      <dgm:spPr/>
      <dgm:t>
        <a:bodyPr/>
        <a:lstStyle/>
        <a:p>
          <a:pPr rtl="1"/>
          <a:endParaRPr lang="he-IL"/>
        </a:p>
      </dgm:t>
    </dgm:pt>
    <dgm:pt modelId="{2E3D2B00-7F68-44D5-9971-125B44233FBB}">
      <dgm:prSet phldrT="[טקסט]"/>
      <dgm:spPr/>
      <dgm:t>
        <a:bodyPr/>
        <a:lstStyle/>
        <a:p>
          <a:pPr rtl="1"/>
          <a:r>
            <a:rPr lang="he-IL" b="1" dirty="0" smtClean="0">
              <a:solidFill>
                <a:srgbClr val="C00000"/>
              </a:solidFill>
            </a:rPr>
            <a:t>יום הכנה שלישי </a:t>
          </a:r>
          <a:r>
            <a:rPr lang="he-IL" dirty="0" smtClean="0"/>
            <a:t>–שומרון ובנימין – </a:t>
          </a:r>
        </a:p>
        <a:p>
          <a:pPr rtl="1"/>
          <a:r>
            <a:rPr lang="he-IL" dirty="0" smtClean="0"/>
            <a:t>15.12.19</a:t>
          </a:r>
          <a:endParaRPr lang="he-IL" dirty="0"/>
        </a:p>
      </dgm:t>
    </dgm:pt>
    <dgm:pt modelId="{7404348D-D203-4E61-96E3-0B4230A1E64A}" type="parTrans" cxnId="{CA65C14A-D9D7-4331-B646-DE0A409A15B3}">
      <dgm:prSet/>
      <dgm:spPr/>
      <dgm:t>
        <a:bodyPr/>
        <a:lstStyle/>
        <a:p>
          <a:pPr rtl="1"/>
          <a:endParaRPr lang="he-IL"/>
        </a:p>
      </dgm:t>
    </dgm:pt>
    <dgm:pt modelId="{9650F048-9E69-4EF6-AA52-2F1823844829}" type="sibTrans" cxnId="{CA65C14A-D9D7-4331-B646-DE0A409A15B3}">
      <dgm:prSet/>
      <dgm:spPr/>
      <dgm:t>
        <a:bodyPr/>
        <a:lstStyle/>
        <a:p>
          <a:pPr rtl="1"/>
          <a:endParaRPr lang="he-IL"/>
        </a:p>
      </dgm:t>
    </dgm:pt>
    <dgm:pt modelId="{4A01680E-C401-4D82-BACF-BDC186E9E554}">
      <dgm:prSet phldrT="[טקסט]"/>
      <dgm:spPr/>
      <dgm:t>
        <a:bodyPr/>
        <a:lstStyle/>
        <a:p>
          <a:pPr rtl="1"/>
          <a:r>
            <a:rPr lang="he-IL" dirty="0" smtClean="0"/>
            <a:t>א.ת</a:t>
          </a:r>
          <a:r>
            <a:rPr lang="he-IL" smtClean="0"/>
            <a:t>. ראשוני</a:t>
          </a:r>
          <a:endParaRPr lang="he-IL" dirty="0" smtClean="0"/>
        </a:p>
        <a:p>
          <a:pPr rtl="1"/>
          <a:r>
            <a:rPr lang="he-IL" dirty="0" smtClean="0"/>
            <a:t>11.12.19</a:t>
          </a:r>
          <a:endParaRPr lang="he-IL" dirty="0"/>
        </a:p>
      </dgm:t>
    </dgm:pt>
    <dgm:pt modelId="{7C4DF856-D26B-4DE7-845D-473836E862EF}" type="parTrans" cxnId="{D3253F0B-8FA1-4547-9057-3D8E0DF127B5}">
      <dgm:prSet/>
      <dgm:spPr/>
      <dgm:t>
        <a:bodyPr/>
        <a:lstStyle/>
        <a:p>
          <a:pPr rtl="1"/>
          <a:endParaRPr lang="he-IL"/>
        </a:p>
      </dgm:t>
    </dgm:pt>
    <dgm:pt modelId="{352ABA91-2534-43E6-8126-E91AEB068D72}" type="sibTrans" cxnId="{D3253F0B-8FA1-4547-9057-3D8E0DF127B5}">
      <dgm:prSet/>
      <dgm:spPr/>
      <dgm:t>
        <a:bodyPr/>
        <a:lstStyle/>
        <a:p>
          <a:pPr rtl="1"/>
          <a:endParaRPr lang="he-IL"/>
        </a:p>
      </dgm:t>
    </dgm:pt>
    <dgm:pt modelId="{90D276FE-6740-4D06-8B82-274645071D97}">
      <dgm:prSet phldrT="[טקסט]"/>
      <dgm:spPr/>
      <dgm:t>
        <a:bodyPr/>
        <a:lstStyle/>
        <a:p>
          <a:pPr rtl="1"/>
          <a:r>
            <a:rPr lang="he-IL" dirty="0" smtClean="0"/>
            <a:t>28-29/1/20</a:t>
          </a:r>
        </a:p>
        <a:p>
          <a:pPr rtl="1"/>
          <a:r>
            <a:rPr lang="he-IL" dirty="0" smtClean="0"/>
            <a:t>סיור או"ש וירושלים</a:t>
          </a:r>
        </a:p>
        <a:p>
          <a:pPr rtl="1"/>
          <a:r>
            <a:rPr lang="he-IL" dirty="0" smtClean="0"/>
            <a:t>בהצלחה!</a:t>
          </a:r>
          <a:endParaRPr lang="he-IL" dirty="0"/>
        </a:p>
      </dgm:t>
    </dgm:pt>
    <dgm:pt modelId="{15F89093-9F67-47DB-AECB-E85821F5B811}" type="parTrans" cxnId="{551778E9-2481-405F-A0BE-1EFDC43FEDB8}">
      <dgm:prSet/>
      <dgm:spPr/>
      <dgm:t>
        <a:bodyPr/>
        <a:lstStyle/>
        <a:p>
          <a:pPr rtl="1"/>
          <a:endParaRPr lang="he-IL"/>
        </a:p>
      </dgm:t>
    </dgm:pt>
    <dgm:pt modelId="{0682F622-F793-4BE6-9843-875EB2A101F8}" type="sibTrans" cxnId="{551778E9-2481-405F-A0BE-1EFDC43FEDB8}">
      <dgm:prSet/>
      <dgm:spPr/>
      <dgm:t>
        <a:bodyPr/>
        <a:lstStyle/>
        <a:p>
          <a:pPr rtl="1"/>
          <a:endParaRPr lang="he-IL"/>
        </a:p>
      </dgm:t>
    </dgm:pt>
    <dgm:pt modelId="{B204B127-E03E-40D1-A4FE-6F296B331FE0}">
      <dgm:prSet phldrT="[טקסט]"/>
      <dgm:spPr/>
      <dgm:t>
        <a:bodyPr/>
        <a:lstStyle/>
        <a:p>
          <a:pPr rtl="1"/>
          <a:r>
            <a:rPr lang="he-IL" dirty="0" smtClean="0"/>
            <a:t>22-23/1/20</a:t>
          </a:r>
        </a:p>
        <a:p>
          <a:pPr rtl="1"/>
          <a:r>
            <a:rPr lang="he-IL" dirty="0" smtClean="0"/>
            <a:t>ימי טעינה </a:t>
          </a:r>
        </a:p>
        <a:p>
          <a:pPr rtl="1"/>
          <a:r>
            <a:rPr lang="he-IL" dirty="0" smtClean="0"/>
            <a:t>6 משכים </a:t>
          </a:r>
          <a:endParaRPr lang="he-IL" dirty="0"/>
        </a:p>
      </dgm:t>
    </dgm:pt>
    <dgm:pt modelId="{B58F44BE-BBAB-4478-BEC0-5B4584D11784}" type="parTrans" cxnId="{332B828B-532D-4BFD-8705-99B31E5DE046}">
      <dgm:prSet/>
      <dgm:spPr/>
      <dgm:t>
        <a:bodyPr/>
        <a:lstStyle/>
        <a:p>
          <a:pPr rtl="1"/>
          <a:endParaRPr lang="he-IL"/>
        </a:p>
      </dgm:t>
    </dgm:pt>
    <dgm:pt modelId="{358DE705-2F37-435F-A612-1F206E27A353}" type="sibTrans" cxnId="{332B828B-532D-4BFD-8705-99B31E5DE046}">
      <dgm:prSet/>
      <dgm:spPr/>
      <dgm:t>
        <a:bodyPr/>
        <a:lstStyle/>
        <a:p>
          <a:pPr rtl="1"/>
          <a:endParaRPr lang="he-IL"/>
        </a:p>
      </dgm:t>
    </dgm:pt>
    <dgm:pt modelId="{DDC9B355-B52E-4EBA-9E45-25772FBDE09B}">
      <dgm:prSet phldrT="[טקסט]"/>
      <dgm:spPr/>
      <dgm:t>
        <a:bodyPr/>
        <a:lstStyle/>
        <a:p>
          <a:pPr rtl="1"/>
          <a:r>
            <a:rPr lang="he-IL" dirty="0" smtClean="0"/>
            <a:t>אישור תכניות אלוף</a:t>
          </a:r>
        </a:p>
        <a:p>
          <a:pPr rtl="1"/>
          <a:r>
            <a:rPr lang="he-IL" dirty="0" smtClean="0"/>
            <a:t>9.1.20</a:t>
          </a:r>
          <a:endParaRPr lang="he-IL" dirty="0"/>
        </a:p>
      </dgm:t>
    </dgm:pt>
    <dgm:pt modelId="{5167E8A8-60AB-4D0C-B317-A4EC15E1FD3B}" type="parTrans" cxnId="{83BDE4C3-8F9C-4256-ADF3-0D11DDB63B5D}">
      <dgm:prSet/>
      <dgm:spPr/>
      <dgm:t>
        <a:bodyPr/>
        <a:lstStyle/>
        <a:p>
          <a:pPr rtl="1"/>
          <a:endParaRPr lang="he-IL"/>
        </a:p>
      </dgm:t>
    </dgm:pt>
    <dgm:pt modelId="{8AB30B60-8E6D-4886-B65E-2DB644D2C3A1}" type="sibTrans" cxnId="{83BDE4C3-8F9C-4256-ADF3-0D11DDB63B5D}">
      <dgm:prSet/>
      <dgm:spPr/>
      <dgm:t>
        <a:bodyPr/>
        <a:lstStyle/>
        <a:p>
          <a:pPr rtl="1"/>
          <a:endParaRPr lang="he-IL"/>
        </a:p>
      </dgm:t>
    </dgm:pt>
    <dgm:pt modelId="{5B2000BD-1999-4DC0-9DF9-AD31AF1A269F}">
      <dgm:prSet phldrT="[טקסט]"/>
      <dgm:spPr/>
      <dgm:t>
        <a:bodyPr/>
        <a:lstStyle/>
        <a:p>
          <a:pPr rtl="1"/>
          <a:r>
            <a:rPr lang="he-IL" b="1" dirty="0" smtClean="0">
              <a:solidFill>
                <a:srgbClr val="C00000"/>
              </a:solidFill>
            </a:rPr>
            <a:t>יום הכנה רביעי </a:t>
          </a:r>
          <a:r>
            <a:rPr lang="he-IL" dirty="0" smtClean="0"/>
            <a:t>– חברון ועציון – 29.12.19</a:t>
          </a:r>
          <a:endParaRPr lang="he-IL" dirty="0"/>
        </a:p>
      </dgm:t>
    </dgm:pt>
    <dgm:pt modelId="{010D0760-925D-48EA-8B7B-8408C4FF9B76}" type="parTrans" cxnId="{0DD84FA7-61D2-4C15-9845-14F97A8F94FE}">
      <dgm:prSet/>
      <dgm:spPr/>
      <dgm:t>
        <a:bodyPr/>
        <a:lstStyle/>
        <a:p>
          <a:pPr rtl="1"/>
          <a:endParaRPr lang="he-IL"/>
        </a:p>
      </dgm:t>
    </dgm:pt>
    <dgm:pt modelId="{71C818FD-E151-42B9-824D-893C459A7D03}" type="sibTrans" cxnId="{0DD84FA7-61D2-4C15-9845-14F97A8F94FE}">
      <dgm:prSet/>
      <dgm:spPr/>
      <dgm:t>
        <a:bodyPr/>
        <a:lstStyle/>
        <a:p>
          <a:pPr rtl="1"/>
          <a:endParaRPr lang="he-IL"/>
        </a:p>
      </dgm:t>
    </dgm:pt>
    <dgm:pt modelId="{E42A8011-A6B5-4CA7-B4C6-190154434907}" type="pres">
      <dgm:prSet presAssocID="{200C115D-A02E-4F6F-B14D-EB57A10D7F0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F040C883-D613-4BA1-8AE4-B86D41C7C627}" type="pres">
      <dgm:prSet presAssocID="{CC766A8C-5E40-476E-AD54-069C3D07AF37}" presName="node" presStyleLbl="node1" presStyleIdx="0" presStyleCnt="12" custScaleX="128946" custLinFactNeighborX="36713" custLinFactNeighborY="5828">
        <dgm:presLayoutVars>
          <dgm:bulletEnabled val="1"/>
        </dgm:presLayoutVars>
      </dgm:prSet>
      <dgm:spPr>
        <a:prstGeom prst="flowChartOnlineStorage">
          <a:avLst/>
        </a:prstGeom>
      </dgm:spPr>
      <dgm:t>
        <a:bodyPr/>
        <a:lstStyle/>
        <a:p>
          <a:pPr rtl="1"/>
          <a:endParaRPr lang="he-IL"/>
        </a:p>
      </dgm:t>
    </dgm:pt>
    <dgm:pt modelId="{EFD7641E-1157-4B58-81BC-F1704759F33E}" type="pres">
      <dgm:prSet presAssocID="{FC37503F-9D3F-4304-8F92-9A87E0DCE435}" presName="sibTrans" presStyleCnt="0"/>
      <dgm:spPr/>
    </dgm:pt>
    <dgm:pt modelId="{C147465F-646D-4573-9429-4D5C42BCBEA6}" type="pres">
      <dgm:prSet presAssocID="{4C6E6FCD-419E-4300-ADF2-E0EB6B74F504}" presName="node" presStyleLbl="node1" presStyleIdx="1" presStyleCnt="12" custScaleX="122288" custLinFactNeighborX="21434" custLinFactNeighborY="2061">
        <dgm:presLayoutVars>
          <dgm:bulletEnabled val="1"/>
        </dgm:presLayoutVars>
      </dgm:prSet>
      <dgm:spPr>
        <a:prstGeom prst="flowChartOnlineStorage">
          <a:avLst/>
        </a:prstGeom>
      </dgm:spPr>
      <dgm:t>
        <a:bodyPr/>
        <a:lstStyle/>
        <a:p>
          <a:pPr rtl="1"/>
          <a:endParaRPr lang="he-IL"/>
        </a:p>
      </dgm:t>
    </dgm:pt>
    <dgm:pt modelId="{E4088514-BECF-4B72-A2FC-BD7DB7980A0F}" type="pres">
      <dgm:prSet presAssocID="{AD42B16A-05BA-4AB6-9C36-98B48CFBDD26}" presName="sibTrans" presStyleCnt="0"/>
      <dgm:spPr/>
    </dgm:pt>
    <dgm:pt modelId="{03FA3440-7234-4F16-A827-D7C1CAB32972}" type="pres">
      <dgm:prSet presAssocID="{F5197C83-E44B-4415-8B1D-9A2442530C41}" presName="node" presStyleLbl="node1" presStyleIdx="2" presStyleCnt="12" custScaleX="132869" custLinFactNeighborX="11712" custLinFactNeighborY="1673">
        <dgm:presLayoutVars>
          <dgm:bulletEnabled val="1"/>
        </dgm:presLayoutVars>
      </dgm:prSet>
      <dgm:spPr>
        <a:prstGeom prst="flowChartOnlineStorage">
          <a:avLst/>
        </a:prstGeom>
      </dgm:spPr>
      <dgm:t>
        <a:bodyPr/>
        <a:lstStyle/>
        <a:p>
          <a:pPr rtl="1"/>
          <a:endParaRPr lang="he-IL"/>
        </a:p>
      </dgm:t>
    </dgm:pt>
    <dgm:pt modelId="{BFDA5390-3DBB-4A10-8959-1AC2A3BC220F}" type="pres">
      <dgm:prSet presAssocID="{D2FE7D22-0C5C-4974-B7E3-75D58F52015B}" presName="sibTrans" presStyleCnt="0"/>
      <dgm:spPr/>
    </dgm:pt>
    <dgm:pt modelId="{1640ED58-F26F-45BC-BB49-3B995C2E7AC3}" type="pres">
      <dgm:prSet presAssocID="{077D1F7B-5D24-46E1-B24F-5916DD7CF983}" presName="node" presStyleLbl="node1" presStyleIdx="3" presStyleCnt="12" custLinFactNeighborX="26093" custLinFactNeighborY="659">
        <dgm:presLayoutVars>
          <dgm:bulletEnabled val="1"/>
        </dgm:presLayoutVars>
      </dgm:prSet>
      <dgm:spPr>
        <a:prstGeom prst="flowChartOnlineStorage">
          <a:avLst/>
        </a:prstGeom>
      </dgm:spPr>
      <dgm:t>
        <a:bodyPr/>
        <a:lstStyle/>
        <a:p>
          <a:pPr rtl="1"/>
          <a:endParaRPr lang="he-IL"/>
        </a:p>
      </dgm:t>
    </dgm:pt>
    <dgm:pt modelId="{A76DB4A4-D759-4EF8-AEED-10CDA29B8619}" type="pres">
      <dgm:prSet presAssocID="{1CC6360B-5C3F-4C33-A759-D6C7B8F3A891}" presName="sibTrans" presStyleCnt="0"/>
      <dgm:spPr/>
    </dgm:pt>
    <dgm:pt modelId="{D2030EF7-C520-4DE2-954A-12D68B2BB241}" type="pres">
      <dgm:prSet presAssocID="{5CEC8990-8C85-4C98-94DD-178402747821}" presName="node" presStyleLbl="node1" presStyleIdx="4" presStyleCnt="12" custScaleX="128456" custLinFactNeighborX="31468" custLinFactNeighborY="0">
        <dgm:presLayoutVars>
          <dgm:bulletEnabled val="1"/>
        </dgm:presLayoutVars>
      </dgm:prSet>
      <dgm:spPr>
        <a:prstGeom prst="flowChartOnlineStorage">
          <a:avLst/>
        </a:prstGeom>
      </dgm:spPr>
      <dgm:t>
        <a:bodyPr/>
        <a:lstStyle/>
        <a:p>
          <a:pPr rtl="1"/>
          <a:endParaRPr lang="he-IL"/>
        </a:p>
      </dgm:t>
    </dgm:pt>
    <dgm:pt modelId="{866636B9-5348-436B-AF0E-2B62821A6648}" type="pres">
      <dgm:prSet presAssocID="{1673B974-E433-4172-8D8C-BDF7575B00B1}" presName="sibTrans" presStyleCnt="0"/>
      <dgm:spPr/>
    </dgm:pt>
    <dgm:pt modelId="{65A4A6C6-61E4-4A00-ACCE-4BB666EFE58A}" type="pres">
      <dgm:prSet presAssocID="{E83931B3-376C-4CBA-8D34-42121A98DE55}" presName="node" presStyleLbl="node1" presStyleIdx="5" presStyleCnt="12" custScaleX="127829" custScaleY="96251" custLinFactNeighborX="27653" custLinFactNeighborY="-3814">
        <dgm:presLayoutVars>
          <dgm:bulletEnabled val="1"/>
        </dgm:presLayoutVars>
      </dgm:prSet>
      <dgm:spPr>
        <a:prstGeom prst="flowChartOnlineStorage">
          <a:avLst/>
        </a:prstGeom>
      </dgm:spPr>
      <dgm:t>
        <a:bodyPr/>
        <a:lstStyle/>
        <a:p>
          <a:pPr rtl="1"/>
          <a:endParaRPr lang="he-IL"/>
        </a:p>
      </dgm:t>
    </dgm:pt>
    <dgm:pt modelId="{0614F288-168E-4EC2-8E4E-DF9FA9B40B66}" type="pres">
      <dgm:prSet presAssocID="{6C118B3D-5F0B-413C-A591-E837DC5899F3}" presName="sibTrans" presStyleCnt="0"/>
      <dgm:spPr/>
    </dgm:pt>
    <dgm:pt modelId="{987B6BC8-5CCA-40A3-B2F8-B2B311BFCA19}" type="pres">
      <dgm:prSet presAssocID="{2E3D2B00-7F68-44D5-9971-125B44233FBB}" presName="node" presStyleLbl="node1" presStyleIdx="6" presStyleCnt="12" custScaleX="121350" custLinFactNeighborX="13578" custLinFactNeighborY="-5216">
        <dgm:presLayoutVars>
          <dgm:bulletEnabled val="1"/>
        </dgm:presLayoutVars>
      </dgm:prSet>
      <dgm:spPr>
        <a:prstGeom prst="flowChartOnlineStorage">
          <a:avLst/>
        </a:prstGeom>
      </dgm:spPr>
      <dgm:t>
        <a:bodyPr/>
        <a:lstStyle/>
        <a:p>
          <a:pPr rtl="1"/>
          <a:endParaRPr lang="he-IL"/>
        </a:p>
      </dgm:t>
    </dgm:pt>
    <dgm:pt modelId="{45D5F8C4-778C-4F65-A499-A9A40243D72B}" type="pres">
      <dgm:prSet presAssocID="{9650F048-9E69-4EF6-AA52-2F1823844829}" presName="sibTrans" presStyleCnt="0"/>
      <dgm:spPr/>
    </dgm:pt>
    <dgm:pt modelId="{07C3C389-E696-4ADE-8236-2E97E279DF7D}" type="pres">
      <dgm:prSet presAssocID="{4A01680E-C401-4D82-BACF-BDC186E9E554}" presName="node" presStyleLbl="node1" presStyleIdx="7" presStyleCnt="12" custLinFactNeighborX="22671" custLinFactNeighborY="-7193">
        <dgm:presLayoutVars>
          <dgm:bulletEnabled val="1"/>
        </dgm:presLayoutVars>
      </dgm:prSet>
      <dgm:spPr>
        <a:prstGeom prst="flowChartOnlineStorage">
          <a:avLst/>
        </a:prstGeom>
      </dgm:spPr>
      <dgm:t>
        <a:bodyPr/>
        <a:lstStyle/>
        <a:p>
          <a:pPr rtl="1"/>
          <a:endParaRPr lang="he-IL"/>
        </a:p>
      </dgm:t>
    </dgm:pt>
    <dgm:pt modelId="{26246F44-D6F3-4213-B544-C8E7EE3D846D}" type="pres">
      <dgm:prSet presAssocID="{352ABA91-2534-43E6-8126-E91AEB068D72}" presName="sibTrans" presStyleCnt="0"/>
      <dgm:spPr/>
    </dgm:pt>
    <dgm:pt modelId="{DC8676BE-FF97-4056-9670-29A3AA68F10E}" type="pres">
      <dgm:prSet presAssocID="{90D276FE-6740-4D06-8B82-274645071D97}" presName="node" presStyleLbl="node1" presStyleIdx="8" presStyleCnt="12" custScaleX="144100" custLinFactNeighborX="43279" custLinFactNeighborY="-2822">
        <dgm:presLayoutVars>
          <dgm:bulletEnabled val="1"/>
        </dgm:presLayoutVars>
      </dgm:prSet>
      <dgm:spPr>
        <a:prstGeom prst="flowChartOnlineStorage">
          <a:avLst/>
        </a:prstGeom>
      </dgm:spPr>
      <dgm:t>
        <a:bodyPr/>
        <a:lstStyle/>
        <a:p>
          <a:pPr rtl="1"/>
          <a:endParaRPr lang="he-IL"/>
        </a:p>
      </dgm:t>
    </dgm:pt>
    <dgm:pt modelId="{035F3A72-D82C-4493-85A1-EABAAAC4FE8B}" type="pres">
      <dgm:prSet presAssocID="{0682F622-F793-4BE6-9843-875EB2A101F8}" presName="sibTrans" presStyleCnt="0"/>
      <dgm:spPr/>
    </dgm:pt>
    <dgm:pt modelId="{BA345419-287D-4AD6-90D3-4A18DDFF14D7}" type="pres">
      <dgm:prSet presAssocID="{B204B127-E03E-40D1-A4FE-6F296B331FE0}" presName="node" presStyleLbl="node1" presStyleIdx="9" presStyleCnt="12" custScaleX="122015" custLinFactNeighborX="27905" custLinFactNeighborY="-4388">
        <dgm:presLayoutVars>
          <dgm:bulletEnabled val="1"/>
        </dgm:presLayoutVars>
      </dgm:prSet>
      <dgm:spPr>
        <a:prstGeom prst="flowChartOnlineStorage">
          <a:avLst/>
        </a:prstGeom>
      </dgm:spPr>
      <dgm:t>
        <a:bodyPr/>
        <a:lstStyle/>
        <a:p>
          <a:pPr rtl="1"/>
          <a:endParaRPr lang="he-IL"/>
        </a:p>
      </dgm:t>
    </dgm:pt>
    <dgm:pt modelId="{9E274003-0B77-47EB-BFDF-D45E1F501C23}" type="pres">
      <dgm:prSet presAssocID="{358DE705-2F37-435F-A612-1F206E27A353}" presName="sibTrans" presStyleCnt="0"/>
      <dgm:spPr/>
    </dgm:pt>
    <dgm:pt modelId="{0065735E-680A-4834-AF14-12538DE8DE6A}" type="pres">
      <dgm:prSet presAssocID="{DDC9B355-B52E-4EBA-9E45-25772FBDE09B}" presName="node" presStyleLbl="node1" presStyleIdx="10" presStyleCnt="12" custScaleX="117348" custLinFactNeighborX="14362" custLinFactNeighborY="-8481">
        <dgm:presLayoutVars>
          <dgm:bulletEnabled val="1"/>
        </dgm:presLayoutVars>
      </dgm:prSet>
      <dgm:spPr>
        <a:prstGeom prst="flowChartOnlineStorage">
          <a:avLst/>
        </a:prstGeom>
      </dgm:spPr>
      <dgm:t>
        <a:bodyPr/>
        <a:lstStyle/>
        <a:p>
          <a:pPr rtl="1"/>
          <a:endParaRPr lang="he-IL"/>
        </a:p>
      </dgm:t>
    </dgm:pt>
    <dgm:pt modelId="{EC1F2B3C-1BE4-41D7-8079-E6234C017C52}" type="pres">
      <dgm:prSet presAssocID="{8AB30B60-8E6D-4886-B65E-2DB644D2C3A1}" presName="sibTrans" presStyleCnt="0"/>
      <dgm:spPr/>
    </dgm:pt>
    <dgm:pt modelId="{805F6F36-FEAA-4B96-8AA8-B8D46A2EB288}" type="pres">
      <dgm:prSet presAssocID="{5B2000BD-1999-4DC0-9DF9-AD31AF1A269F}" presName="node" presStyleLbl="node1" presStyleIdx="11" presStyleCnt="12" custLinFactNeighborX="28997" custLinFactNeighborY="-10487">
        <dgm:presLayoutVars>
          <dgm:bulletEnabled val="1"/>
        </dgm:presLayoutVars>
      </dgm:prSet>
      <dgm:spPr>
        <a:prstGeom prst="flowChartOnlineStorage">
          <a:avLst/>
        </a:prstGeom>
      </dgm:spPr>
      <dgm:t>
        <a:bodyPr/>
        <a:lstStyle/>
        <a:p>
          <a:pPr rtl="1"/>
          <a:endParaRPr lang="he-IL"/>
        </a:p>
      </dgm:t>
    </dgm:pt>
  </dgm:ptLst>
  <dgm:cxnLst>
    <dgm:cxn modelId="{92DB3261-9411-4F8D-9BE6-7689C5E2D5B9}" type="presOf" srcId="{5B2000BD-1999-4DC0-9DF9-AD31AF1A269F}" destId="{805F6F36-FEAA-4B96-8AA8-B8D46A2EB288}" srcOrd="0" destOrd="0" presId="urn:microsoft.com/office/officeart/2005/8/layout/default"/>
    <dgm:cxn modelId="{332B828B-532D-4BFD-8705-99B31E5DE046}" srcId="{200C115D-A02E-4F6F-B14D-EB57A10D7F0F}" destId="{B204B127-E03E-40D1-A4FE-6F296B331FE0}" srcOrd="9" destOrd="0" parTransId="{B58F44BE-BBAB-4478-BEC0-5B4584D11784}" sibTransId="{358DE705-2F37-435F-A612-1F206E27A353}"/>
    <dgm:cxn modelId="{7297111A-5A39-4710-9B4E-6628B2B57379}" type="presOf" srcId="{90D276FE-6740-4D06-8B82-274645071D97}" destId="{DC8676BE-FF97-4056-9670-29A3AA68F10E}" srcOrd="0" destOrd="0" presId="urn:microsoft.com/office/officeart/2005/8/layout/default"/>
    <dgm:cxn modelId="{B5EE0510-5B13-4D9E-B3D1-0CB0C7F22C22}" type="presOf" srcId="{E83931B3-376C-4CBA-8D34-42121A98DE55}" destId="{65A4A6C6-61E4-4A00-ACCE-4BB666EFE58A}" srcOrd="0" destOrd="0" presId="urn:microsoft.com/office/officeart/2005/8/layout/default"/>
    <dgm:cxn modelId="{6D8BBB8F-89C4-485D-B0C7-738057FD3FFE}" srcId="{200C115D-A02E-4F6F-B14D-EB57A10D7F0F}" destId="{CC766A8C-5E40-476E-AD54-069C3D07AF37}" srcOrd="0" destOrd="0" parTransId="{601C5E48-114A-4D59-9627-BBF5DA9CA59E}" sibTransId="{FC37503F-9D3F-4304-8F92-9A87E0DCE435}"/>
    <dgm:cxn modelId="{03467A40-E37B-4610-8432-AEBE4CA757CF}" type="presOf" srcId="{4A01680E-C401-4D82-BACF-BDC186E9E554}" destId="{07C3C389-E696-4ADE-8236-2E97E279DF7D}" srcOrd="0" destOrd="0" presId="urn:microsoft.com/office/officeart/2005/8/layout/default"/>
    <dgm:cxn modelId="{CA65C14A-D9D7-4331-B646-DE0A409A15B3}" srcId="{200C115D-A02E-4F6F-B14D-EB57A10D7F0F}" destId="{2E3D2B00-7F68-44D5-9971-125B44233FBB}" srcOrd="6" destOrd="0" parTransId="{7404348D-D203-4E61-96E3-0B4230A1E64A}" sibTransId="{9650F048-9E69-4EF6-AA52-2F1823844829}"/>
    <dgm:cxn modelId="{8489892C-0F22-40D2-AF41-0C84A10F62C4}" type="presOf" srcId="{2E3D2B00-7F68-44D5-9971-125B44233FBB}" destId="{987B6BC8-5CCA-40A3-B2F8-B2B311BFCA19}" srcOrd="0" destOrd="0" presId="urn:microsoft.com/office/officeart/2005/8/layout/default"/>
    <dgm:cxn modelId="{D3253F0B-8FA1-4547-9057-3D8E0DF127B5}" srcId="{200C115D-A02E-4F6F-B14D-EB57A10D7F0F}" destId="{4A01680E-C401-4D82-BACF-BDC186E9E554}" srcOrd="7" destOrd="0" parTransId="{7C4DF856-D26B-4DE7-845D-473836E862EF}" sibTransId="{352ABA91-2534-43E6-8126-E91AEB068D72}"/>
    <dgm:cxn modelId="{69034CAA-D210-4D0F-A4FA-6F4406C47716}" srcId="{200C115D-A02E-4F6F-B14D-EB57A10D7F0F}" destId="{F5197C83-E44B-4415-8B1D-9A2442530C41}" srcOrd="2" destOrd="0" parTransId="{E8441C87-F97B-4A2F-82A3-4D47A28F6F4A}" sibTransId="{D2FE7D22-0C5C-4974-B7E3-75D58F52015B}"/>
    <dgm:cxn modelId="{551778E9-2481-405F-A0BE-1EFDC43FEDB8}" srcId="{200C115D-A02E-4F6F-B14D-EB57A10D7F0F}" destId="{90D276FE-6740-4D06-8B82-274645071D97}" srcOrd="8" destOrd="0" parTransId="{15F89093-9F67-47DB-AECB-E85821F5B811}" sibTransId="{0682F622-F793-4BE6-9843-875EB2A101F8}"/>
    <dgm:cxn modelId="{F1D0430B-4367-4F54-868B-D13FC23E5484}" srcId="{200C115D-A02E-4F6F-B14D-EB57A10D7F0F}" destId="{5CEC8990-8C85-4C98-94DD-178402747821}" srcOrd="4" destOrd="0" parTransId="{019D12BD-3ED6-4E9B-B94C-8FD8A7D4A76D}" sibTransId="{1673B974-E433-4172-8D8C-BDF7575B00B1}"/>
    <dgm:cxn modelId="{DD37169F-57FB-4C73-A36D-CDF641936F11}" type="presOf" srcId="{4C6E6FCD-419E-4300-ADF2-E0EB6B74F504}" destId="{C147465F-646D-4573-9429-4D5C42BCBEA6}" srcOrd="0" destOrd="0" presId="urn:microsoft.com/office/officeart/2005/8/layout/default"/>
    <dgm:cxn modelId="{27477B07-8A8C-41F0-A686-9C01364168BA}" type="presOf" srcId="{B204B127-E03E-40D1-A4FE-6F296B331FE0}" destId="{BA345419-287D-4AD6-90D3-4A18DDFF14D7}" srcOrd="0" destOrd="0" presId="urn:microsoft.com/office/officeart/2005/8/layout/default"/>
    <dgm:cxn modelId="{B64C6A6B-7125-4DBA-9660-B2BD619E694F}" type="presOf" srcId="{CC766A8C-5E40-476E-AD54-069C3D07AF37}" destId="{F040C883-D613-4BA1-8AE4-B86D41C7C627}" srcOrd="0" destOrd="0" presId="urn:microsoft.com/office/officeart/2005/8/layout/default"/>
    <dgm:cxn modelId="{E9488723-4644-434E-8B1E-731CDC6FA306}" srcId="{200C115D-A02E-4F6F-B14D-EB57A10D7F0F}" destId="{077D1F7B-5D24-46E1-B24F-5916DD7CF983}" srcOrd="3" destOrd="0" parTransId="{E799F15B-B236-475E-87BB-EF18CBB36224}" sibTransId="{1CC6360B-5C3F-4C33-A759-D6C7B8F3A891}"/>
    <dgm:cxn modelId="{84DA5934-B8F1-499A-B5E9-5F51D28115A0}" type="presOf" srcId="{077D1F7B-5D24-46E1-B24F-5916DD7CF983}" destId="{1640ED58-F26F-45BC-BB49-3B995C2E7AC3}" srcOrd="0" destOrd="0" presId="urn:microsoft.com/office/officeart/2005/8/layout/default"/>
    <dgm:cxn modelId="{C7CEF973-1B5F-4ABD-BACB-19035DF7EB27}" type="presOf" srcId="{5CEC8990-8C85-4C98-94DD-178402747821}" destId="{D2030EF7-C520-4DE2-954A-12D68B2BB241}" srcOrd="0" destOrd="0" presId="urn:microsoft.com/office/officeart/2005/8/layout/default"/>
    <dgm:cxn modelId="{96F85FE0-D3C6-4A3B-928F-C434AC1D488E}" srcId="{200C115D-A02E-4F6F-B14D-EB57A10D7F0F}" destId="{4C6E6FCD-419E-4300-ADF2-E0EB6B74F504}" srcOrd="1" destOrd="0" parTransId="{7BF4E941-B663-47A8-B43F-070947E8D6C0}" sibTransId="{AD42B16A-05BA-4AB6-9C36-98B48CFBDD26}"/>
    <dgm:cxn modelId="{495D7E42-EFC0-46FB-8F06-8931FBE9989D}" type="presOf" srcId="{200C115D-A02E-4F6F-B14D-EB57A10D7F0F}" destId="{E42A8011-A6B5-4CA7-B4C6-190154434907}" srcOrd="0" destOrd="0" presId="urn:microsoft.com/office/officeart/2005/8/layout/default"/>
    <dgm:cxn modelId="{92205B4D-B89B-4D35-BB53-D510DA400174}" srcId="{200C115D-A02E-4F6F-B14D-EB57A10D7F0F}" destId="{E83931B3-376C-4CBA-8D34-42121A98DE55}" srcOrd="5" destOrd="0" parTransId="{80898513-2556-492C-901A-3E2EA16E72D8}" sibTransId="{6C118B3D-5F0B-413C-A591-E837DC5899F3}"/>
    <dgm:cxn modelId="{83BDE4C3-8F9C-4256-ADF3-0D11DDB63B5D}" srcId="{200C115D-A02E-4F6F-B14D-EB57A10D7F0F}" destId="{DDC9B355-B52E-4EBA-9E45-25772FBDE09B}" srcOrd="10" destOrd="0" parTransId="{5167E8A8-60AB-4D0C-B317-A4EC15E1FD3B}" sibTransId="{8AB30B60-8E6D-4886-B65E-2DB644D2C3A1}"/>
    <dgm:cxn modelId="{1B010DCE-3450-4286-B930-021671CEE38F}" type="presOf" srcId="{F5197C83-E44B-4415-8B1D-9A2442530C41}" destId="{03FA3440-7234-4F16-A827-D7C1CAB32972}" srcOrd="0" destOrd="0" presId="urn:microsoft.com/office/officeart/2005/8/layout/default"/>
    <dgm:cxn modelId="{1317BE61-1CFA-468A-8341-8F399FC7F079}" type="presOf" srcId="{DDC9B355-B52E-4EBA-9E45-25772FBDE09B}" destId="{0065735E-680A-4834-AF14-12538DE8DE6A}" srcOrd="0" destOrd="0" presId="urn:microsoft.com/office/officeart/2005/8/layout/default"/>
    <dgm:cxn modelId="{0DD84FA7-61D2-4C15-9845-14F97A8F94FE}" srcId="{200C115D-A02E-4F6F-B14D-EB57A10D7F0F}" destId="{5B2000BD-1999-4DC0-9DF9-AD31AF1A269F}" srcOrd="11" destOrd="0" parTransId="{010D0760-925D-48EA-8B7B-8408C4FF9B76}" sibTransId="{71C818FD-E151-42B9-824D-893C459A7D03}"/>
    <dgm:cxn modelId="{A0170E78-80EF-4F07-B6E0-C73EB4B66E06}" type="presParOf" srcId="{E42A8011-A6B5-4CA7-B4C6-190154434907}" destId="{F040C883-D613-4BA1-8AE4-B86D41C7C627}" srcOrd="0" destOrd="0" presId="urn:microsoft.com/office/officeart/2005/8/layout/default"/>
    <dgm:cxn modelId="{8A48FB22-74C9-4E29-ADA2-39FE05EB3CDE}" type="presParOf" srcId="{E42A8011-A6B5-4CA7-B4C6-190154434907}" destId="{EFD7641E-1157-4B58-81BC-F1704759F33E}" srcOrd="1" destOrd="0" presId="urn:microsoft.com/office/officeart/2005/8/layout/default"/>
    <dgm:cxn modelId="{56D67601-6509-4F86-BC8B-1ED17E778BFA}" type="presParOf" srcId="{E42A8011-A6B5-4CA7-B4C6-190154434907}" destId="{C147465F-646D-4573-9429-4D5C42BCBEA6}" srcOrd="2" destOrd="0" presId="urn:microsoft.com/office/officeart/2005/8/layout/default"/>
    <dgm:cxn modelId="{CDD8A439-7189-4FAB-AB04-E72709C1DCEB}" type="presParOf" srcId="{E42A8011-A6B5-4CA7-B4C6-190154434907}" destId="{E4088514-BECF-4B72-A2FC-BD7DB7980A0F}" srcOrd="3" destOrd="0" presId="urn:microsoft.com/office/officeart/2005/8/layout/default"/>
    <dgm:cxn modelId="{F339080C-0889-4625-A834-8B44A749D443}" type="presParOf" srcId="{E42A8011-A6B5-4CA7-B4C6-190154434907}" destId="{03FA3440-7234-4F16-A827-D7C1CAB32972}" srcOrd="4" destOrd="0" presId="urn:microsoft.com/office/officeart/2005/8/layout/default"/>
    <dgm:cxn modelId="{4584B0B8-02A9-4E19-9E06-E0AD775CD241}" type="presParOf" srcId="{E42A8011-A6B5-4CA7-B4C6-190154434907}" destId="{BFDA5390-3DBB-4A10-8959-1AC2A3BC220F}" srcOrd="5" destOrd="0" presId="urn:microsoft.com/office/officeart/2005/8/layout/default"/>
    <dgm:cxn modelId="{F1C0FA3A-F499-44DB-AF57-6E46FB4F3F52}" type="presParOf" srcId="{E42A8011-A6B5-4CA7-B4C6-190154434907}" destId="{1640ED58-F26F-45BC-BB49-3B995C2E7AC3}" srcOrd="6" destOrd="0" presId="urn:microsoft.com/office/officeart/2005/8/layout/default"/>
    <dgm:cxn modelId="{131A1D1A-7942-4E41-A9C1-FA250CB276B7}" type="presParOf" srcId="{E42A8011-A6B5-4CA7-B4C6-190154434907}" destId="{A76DB4A4-D759-4EF8-AEED-10CDA29B8619}" srcOrd="7" destOrd="0" presId="urn:microsoft.com/office/officeart/2005/8/layout/default"/>
    <dgm:cxn modelId="{7452D126-E3DD-4458-9B53-AB45FE991CC2}" type="presParOf" srcId="{E42A8011-A6B5-4CA7-B4C6-190154434907}" destId="{D2030EF7-C520-4DE2-954A-12D68B2BB241}" srcOrd="8" destOrd="0" presId="urn:microsoft.com/office/officeart/2005/8/layout/default"/>
    <dgm:cxn modelId="{6CCD0627-E164-4B8B-9A2F-2E3A0DA6A459}" type="presParOf" srcId="{E42A8011-A6B5-4CA7-B4C6-190154434907}" destId="{866636B9-5348-436B-AF0E-2B62821A6648}" srcOrd="9" destOrd="0" presId="urn:microsoft.com/office/officeart/2005/8/layout/default"/>
    <dgm:cxn modelId="{D07E023B-C12C-437C-AB31-5DC14C5B5B52}" type="presParOf" srcId="{E42A8011-A6B5-4CA7-B4C6-190154434907}" destId="{65A4A6C6-61E4-4A00-ACCE-4BB666EFE58A}" srcOrd="10" destOrd="0" presId="urn:microsoft.com/office/officeart/2005/8/layout/default"/>
    <dgm:cxn modelId="{CE9A8E21-0C98-4BF5-8384-CD9E72703F90}" type="presParOf" srcId="{E42A8011-A6B5-4CA7-B4C6-190154434907}" destId="{0614F288-168E-4EC2-8E4E-DF9FA9B40B66}" srcOrd="11" destOrd="0" presId="urn:microsoft.com/office/officeart/2005/8/layout/default"/>
    <dgm:cxn modelId="{1FA9F2F1-1EE7-42BD-A348-AC4CD336DFD6}" type="presParOf" srcId="{E42A8011-A6B5-4CA7-B4C6-190154434907}" destId="{987B6BC8-5CCA-40A3-B2F8-B2B311BFCA19}" srcOrd="12" destOrd="0" presId="urn:microsoft.com/office/officeart/2005/8/layout/default"/>
    <dgm:cxn modelId="{4E36D4B3-D0F5-40C7-8DBA-641000569875}" type="presParOf" srcId="{E42A8011-A6B5-4CA7-B4C6-190154434907}" destId="{45D5F8C4-778C-4F65-A499-A9A40243D72B}" srcOrd="13" destOrd="0" presId="urn:microsoft.com/office/officeart/2005/8/layout/default"/>
    <dgm:cxn modelId="{6B9F9688-3E27-4BE8-A8D5-CF4D738C6620}" type="presParOf" srcId="{E42A8011-A6B5-4CA7-B4C6-190154434907}" destId="{07C3C389-E696-4ADE-8236-2E97E279DF7D}" srcOrd="14" destOrd="0" presId="urn:microsoft.com/office/officeart/2005/8/layout/default"/>
    <dgm:cxn modelId="{87FE285D-57D0-4113-9C6B-853622A84040}" type="presParOf" srcId="{E42A8011-A6B5-4CA7-B4C6-190154434907}" destId="{26246F44-D6F3-4213-B544-C8E7EE3D846D}" srcOrd="15" destOrd="0" presId="urn:microsoft.com/office/officeart/2005/8/layout/default"/>
    <dgm:cxn modelId="{44E9E97D-9D1A-4466-BCA8-64ACFC62FD54}" type="presParOf" srcId="{E42A8011-A6B5-4CA7-B4C6-190154434907}" destId="{DC8676BE-FF97-4056-9670-29A3AA68F10E}" srcOrd="16" destOrd="0" presId="urn:microsoft.com/office/officeart/2005/8/layout/default"/>
    <dgm:cxn modelId="{505605EF-F6D4-4D4C-BD7C-3D744518D3EC}" type="presParOf" srcId="{E42A8011-A6B5-4CA7-B4C6-190154434907}" destId="{035F3A72-D82C-4493-85A1-EABAAAC4FE8B}" srcOrd="17" destOrd="0" presId="urn:microsoft.com/office/officeart/2005/8/layout/default"/>
    <dgm:cxn modelId="{AB8E6184-8B18-428B-BF0E-7948F38CCB7F}" type="presParOf" srcId="{E42A8011-A6B5-4CA7-B4C6-190154434907}" destId="{BA345419-287D-4AD6-90D3-4A18DDFF14D7}" srcOrd="18" destOrd="0" presId="urn:microsoft.com/office/officeart/2005/8/layout/default"/>
    <dgm:cxn modelId="{31133A60-F984-4765-90D3-A5C83CE118D4}" type="presParOf" srcId="{E42A8011-A6B5-4CA7-B4C6-190154434907}" destId="{9E274003-0B77-47EB-BFDF-D45E1F501C23}" srcOrd="19" destOrd="0" presId="urn:microsoft.com/office/officeart/2005/8/layout/default"/>
    <dgm:cxn modelId="{5F033C9D-BC52-43DF-945D-0A42C57872AD}" type="presParOf" srcId="{E42A8011-A6B5-4CA7-B4C6-190154434907}" destId="{0065735E-680A-4834-AF14-12538DE8DE6A}" srcOrd="20" destOrd="0" presId="urn:microsoft.com/office/officeart/2005/8/layout/default"/>
    <dgm:cxn modelId="{13977C5E-F895-4A37-8684-489302B8066B}" type="presParOf" srcId="{E42A8011-A6B5-4CA7-B4C6-190154434907}" destId="{EC1F2B3C-1BE4-41D7-8079-E6234C017C52}" srcOrd="21" destOrd="0" presId="urn:microsoft.com/office/officeart/2005/8/layout/default"/>
    <dgm:cxn modelId="{594A0BC5-4D67-4447-8441-208720502549}" type="presParOf" srcId="{E42A8011-A6B5-4CA7-B4C6-190154434907}" destId="{805F6F36-FEAA-4B96-8AA8-B8D46A2EB288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0C883-D613-4BA1-8AE4-B86D41C7C627}">
      <dsp:nvSpPr>
        <dsp:cNvPr id="0" name=""/>
        <dsp:cNvSpPr/>
      </dsp:nvSpPr>
      <dsp:spPr>
        <a:xfrm>
          <a:off x="690193" y="208665"/>
          <a:ext cx="2408734" cy="1120810"/>
        </a:xfrm>
        <a:prstGeom prst="flowChartOnlineStora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b="1" kern="1200" dirty="0" smtClean="0">
              <a:solidFill>
                <a:srgbClr val="C00000"/>
              </a:solidFill>
            </a:rPr>
            <a:t>יום הכנה שני </a:t>
          </a:r>
          <a:r>
            <a:rPr lang="he-IL" sz="1500" kern="1200" dirty="0" smtClean="0"/>
            <a:t>– ירושלים</a:t>
          </a:r>
        </a:p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 smtClean="0"/>
            <a:t>8.12.19</a:t>
          </a:r>
          <a:endParaRPr lang="he-IL" sz="1500" kern="1200" dirty="0"/>
        </a:p>
      </dsp:txBody>
      <dsp:txXfrm>
        <a:off x="1091649" y="208665"/>
        <a:ext cx="1605822" cy="1120810"/>
      </dsp:txXfrm>
    </dsp:sp>
    <dsp:sp modelId="{C147465F-646D-4573-9429-4D5C42BCBEA6}">
      <dsp:nvSpPr>
        <dsp:cNvPr id="0" name=""/>
        <dsp:cNvSpPr/>
      </dsp:nvSpPr>
      <dsp:spPr>
        <a:xfrm>
          <a:off x="3000315" y="166444"/>
          <a:ext cx="2284361" cy="1120810"/>
        </a:xfrm>
        <a:prstGeom prst="flowChartOnlineStora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 smtClean="0"/>
            <a:t>סטטוס  יוסי בן ארצי ומדריך צוות, אבי אלמוג</a:t>
          </a:r>
        </a:p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 smtClean="0"/>
            <a:t>31/10/19</a:t>
          </a:r>
          <a:endParaRPr lang="he-IL" sz="1500" kern="1200" dirty="0"/>
        </a:p>
      </dsp:txBody>
      <dsp:txXfrm>
        <a:off x="3381042" y="166444"/>
        <a:ext cx="1522907" cy="1120810"/>
      </dsp:txXfrm>
    </dsp:sp>
    <dsp:sp modelId="{03FA3440-7234-4F16-A827-D7C1CAB32972}">
      <dsp:nvSpPr>
        <dsp:cNvPr id="0" name=""/>
        <dsp:cNvSpPr/>
      </dsp:nvSpPr>
      <dsp:spPr>
        <a:xfrm>
          <a:off x="5289869" y="162095"/>
          <a:ext cx="2482016" cy="1120810"/>
        </a:xfrm>
        <a:prstGeom prst="flowChartOnlineStora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b="1" kern="1200" dirty="0" smtClean="0">
              <a:solidFill>
                <a:srgbClr val="C00000"/>
              </a:solidFill>
            </a:rPr>
            <a:t>יום הכנה ראשון </a:t>
          </a:r>
          <a:r>
            <a:rPr lang="he-IL" sz="1500" kern="1200" dirty="0" smtClean="0"/>
            <a:t>– ירושלים </a:t>
          </a:r>
          <a:r>
            <a:rPr lang="he-IL" sz="1500" kern="1200" dirty="0" err="1" smtClean="0"/>
            <a:t>ואיו"ש</a:t>
          </a:r>
          <a:r>
            <a:rPr lang="he-IL" sz="1500" kern="1200" dirty="0" smtClean="0"/>
            <a:t> 10.10.19</a:t>
          </a:r>
          <a:endParaRPr lang="he-IL" sz="1500" kern="1200" dirty="0"/>
        </a:p>
      </dsp:txBody>
      <dsp:txXfrm>
        <a:off x="5703538" y="162095"/>
        <a:ext cx="1654678" cy="1120810"/>
      </dsp:txXfrm>
    </dsp:sp>
    <dsp:sp modelId="{1640ED58-F26F-45BC-BB49-3B995C2E7AC3}">
      <dsp:nvSpPr>
        <dsp:cNvPr id="0" name=""/>
        <dsp:cNvSpPr/>
      </dsp:nvSpPr>
      <dsp:spPr>
        <a:xfrm>
          <a:off x="7744294" y="150730"/>
          <a:ext cx="1868017" cy="1120810"/>
        </a:xfrm>
        <a:prstGeom prst="flowChartOnlineStora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 smtClean="0"/>
            <a:t>דיון התנעה</a:t>
          </a:r>
        </a:p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 smtClean="0"/>
            <a:t>צוות מוביל-מדריך </a:t>
          </a:r>
          <a:r>
            <a:rPr lang="he-IL" sz="1500" kern="1200" dirty="0" err="1" smtClean="0"/>
            <a:t>מב"ל</a:t>
          </a:r>
          <a:endParaRPr lang="he-IL" sz="1500" kern="1200" dirty="0" smtClean="0"/>
        </a:p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 smtClean="0"/>
            <a:t>אוקטובר 2019</a:t>
          </a:r>
          <a:endParaRPr lang="he-IL" sz="1500" kern="1200" dirty="0"/>
        </a:p>
      </dsp:txBody>
      <dsp:txXfrm>
        <a:off x="8055630" y="150730"/>
        <a:ext cx="1245345" cy="1120810"/>
      </dsp:txXfrm>
    </dsp:sp>
    <dsp:sp modelId="{D2030EF7-C520-4DE2-954A-12D68B2BB241}">
      <dsp:nvSpPr>
        <dsp:cNvPr id="0" name=""/>
        <dsp:cNvSpPr/>
      </dsp:nvSpPr>
      <dsp:spPr>
        <a:xfrm>
          <a:off x="652628" y="1450957"/>
          <a:ext cx="2399580" cy="1120810"/>
        </a:xfrm>
        <a:prstGeom prst="flowChartOnlineStora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 smtClean="0"/>
            <a:t>אישור  תכניות </a:t>
          </a:r>
          <a:r>
            <a:rPr lang="he-IL" sz="1500" kern="1200" dirty="0" err="1" smtClean="0"/>
            <a:t>מד"רית</a:t>
          </a:r>
          <a:endParaRPr lang="he-IL" sz="1500" kern="1200" dirty="0" smtClean="0"/>
        </a:p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 smtClean="0"/>
            <a:t>23.12.19</a:t>
          </a:r>
          <a:endParaRPr lang="he-IL" sz="1500" kern="1200" dirty="0"/>
        </a:p>
      </dsp:txBody>
      <dsp:txXfrm>
        <a:off x="1052558" y="1450957"/>
        <a:ext cx="1599720" cy="1120810"/>
      </dsp:txXfrm>
    </dsp:sp>
    <dsp:sp modelId="{65A4A6C6-61E4-4A00-ACCE-4BB666EFE58A}">
      <dsp:nvSpPr>
        <dsp:cNvPr id="0" name=""/>
        <dsp:cNvSpPr/>
      </dsp:nvSpPr>
      <dsp:spPr>
        <a:xfrm>
          <a:off x="3167745" y="1429219"/>
          <a:ext cx="2387868" cy="1078791"/>
        </a:xfrm>
        <a:prstGeom prst="flowChartOnlineStora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 smtClean="0"/>
            <a:t>אישור תכניות – </a:t>
          </a:r>
        </a:p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 smtClean="0"/>
            <a:t>מדריך צוות, אבי אלמוג</a:t>
          </a:r>
        </a:p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 smtClean="0"/>
            <a:t>23.12.19</a:t>
          </a:r>
          <a:endParaRPr lang="he-IL" sz="1500" kern="1200" dirty="0"/>
        </a:p>
      </dsp:txBody>
      <dsp:txXfrm>
        <a:off x="3565723" y="1429219"/>
        <a:ext cx="1591912" cy="1078791"/>
      </dsp:txXfrm>
    </dsp:sp>
    <dsp:sp modelId="{987B6BC8-5CCA-40A3-B2F8-B2B311BFCA19}">
      <dsp:nvSpPr>
        <dsp:cNvPr id="0" name=""/>
        <dsp:cNvSpPr/>
      </dsp:nvSpPr>
      <dsp:spPr>
        <a:xfrm>
          <a:off x="5479492" y="1392495"/>
          <a:ext cx="2266839" cy="1120810"/>
        </a:xfrm>
        <a:prstGeom prst="flowChartOnlineStora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b="1" kern="1200" dirty="0" smtClean="0">
              <a:solidFill>
                <a:srgbClr val="C00000"/>
              </a:solidFill>
            </a:rPr>
            <a:t>יום הכנה שלישי </a:t>
          </a:r>
          <a:r>
            <a:rPr lang="he-IL" sz="1500" kern="1200" dirty="0" smtClean="0"/>
            <a:t>–שומרון ובנימין – </a:t>
          </a:r>
        </a:p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 smtClean="0"/>
            <a:t>15.12.19</a:t>
          </a:r>
          <a:endParaRPr lang="he-IL" sz="1500" kern="1200" dirty="0"/>
        </a:p>
      </dsp:txBody>
      <dsp:txXfrm>
        <a:off x="5857299" y="1392495"/>
        <a:ext cx="1511226" cy="1120810"/>
      </dsp:txXfrm>
    </dsp:sp>
    <dsp:sp modelId="{07C3C389-E696-4ADE-8236-2E97E279DF7D}">
      <dsp:nvSpPr>
        <dsp:cNvPr id="0" name=""/>
        <dsp:cNvSpPr/>
      </dsp:nvSpPr>
      <dsp:spPr>
        <a:xfrm>
          <a:off x="7744294" y="1370337"/>
          <a:ext cx="1868017" cy="1120810"/>
        </a:xfrm>
        <a:prstGeom prst="flowChartOnlineStora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 smtClean="0"/>
            <a:t>א.ת</a:t>
          </a:r>
          <a:r>
            <a:rPr lang="he-IL" sz="1500" kern="1200" smtClean="0"/>
            <a:t>. ראשוני</a:t>
          </a:r>
          <a:endParaRPr lang="he-IL" sz="1500" kern="1200" dirty="0" smtClean="0"/>
        </a:p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 smtClean="0"/>
            <a:t>11.12.19</a:t>
          </a:r>
          <a:endParaRPr lang="he-IL" sz="1500" kern="1200" dirty="0"/>
        </a:p>
      </dsp:txBody>
      <dsp:txXfrm>
        <a:off x="8055630" y="1370337"/>
        <a:ext cx="1245345" cy="1120810"/>
      </dsp:txXfrm>
    </dsp:sp>
    <dsp:sp modelId="{DC8676BE-FF97-4056-9670-29A3AA68F10E}">
      <dsp:nvSpPr>
        <dsp:cNvPr id="0" name=""/>
        <dsp:cNvSpPr/>
      </dsp:nvSpPr>
      <dsp:spPr>
        <a:xfrm>
          <a:off x="818825" y="2726940"/>
          <a:ext cx="2691813" cy="1120810"/>
        </a:xfrm>
        <a:prstGeom prst="flowChartOnlineStora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 smtClean="0"/>
            <a:t>28-29/1/20</a:t>
          </a:r>
        </a:p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 smtClean="0"/>
            <a:t>סיור או"ש וירושלים</a:t>
          </a:r>
        </a:p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 smtClean="0"/>
            <a:t>בהצלחה!</a:t>
          </a:r>
          <a:endParaRPr lang="he-IL" sz="1500" kern="1200" dirty="0"/>
        </a:p>
      </dsp:txBody>
      <dsp:txXfrm>
        <a:off x="1267461" y="2726940"/>
        <a:ext cx="1794542" cy="1120810"/>
      </dsp:txXfrm>
    </dsp:sp>
    <dsp:sp modelId="{BA345419-287D-4AD6-90D3-4A18DDFF14D7}">
      <dsp:nvSpPr>
        <dsp:cNvPr id="0" name=""/>
        <dsp:cNvSpPr/>
      </dsp:nvSpPr>
      <dsp:spPr>
        <a:xfrm>
          <a:off x="3410251" y="2709388"/>
          <a:ext cx="2279261" cy="1120810"/>
        </a:xfrm>
        <a:prstGeom prst="flowChartOnlineStora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 smtClean="0"/>
            <a:t>22-23/1/20</a:t>
          </a:r>
        </a:p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 smtClean="0"/>
            <a:t>ימי טעינה </a:t>
          </a:r>
        </a:p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 smtClean="0"/>
            <a:t>6 משכים </a:t>
          </a:r>
          <a:endParaRPr lang="he-IL" sz="1500" kern="1200" dirty="0"/>
        </a:p>
      </dsp:txBody>
      <dsp:txXfrm>
        <a:off x="3790128" y="2709388"/>
        <a:ext cx="1519507" cy="1120810"/>
      </dsp:txXfrm>
    </dsp:sp>
    <dsp:sp modelId="{0065735E-680A-4834-AF14-12538DE8DE6A}">
      <dsp:nvSpPr>
        <dsp:cNvPr id="0" name=""/>
        <dsp:cNvSpPr/>
      </dsp:nvSpPr>
      <dsp:spPr>
        <a:xfrm>
          <a:off x="5623329" y="2663513"/>
          <a:ext cx="2192081" cy="1120810"/>
        </a:xfrm>
        <a:prstGeom prst="flowChartOnlineStora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 smtClean="0"/>
            <a:t>אישור תכניות אלוף</a:t>
          </a:r>
        </a:p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 smtClean="0"/>
            <a:t>9.1.20</a:t>
          </a:r>
          <a:endParaRPr lang="he-IL" sz="1500" kern="1200" dirty="0"/>
        </a:p>
      </dsp:txBody>
      <dsp:txXfrm>
        <a:off x="5988676" y="2663513"/>
        <a:ext cx="1461387" cy="1120810"/>
      </dsp:txXfrm>
    </dsp:sp>
    <dsp:sp modelId="{805F6F36-FEAA-4B96-8AA8-B8D46A2EB288}">
      <dsp:nvSpPr>
        <dsp:cNvPr id="0" name=""/>
        <dsp:cNvSpPr/>
      </dsp:nvSpPr>
      <dsp:spPr>
        <a:xfrm>
          <a:off x="7744294" y="2641030"/>
          <a:ext cx="1868017" cy="1120810"/>
        </a:xfrm>
        <a:prstGeom prst="flowChartOnlineStora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b="1" kern="1200" dirty="0" smtClean="0">
              <a:solidFill>
                <a:srgbClr val="C00000"/>
              </a:solidFill>
            </a:rPr>
            <a:t>יום הכנה רביעי </a:t>
          </a:r>
          <a:r>
            <a:rPr lang="he-IL" sz="1500" kern="1200" dirty="0" smtClean="0"/>
            <a:t>– חברון ועציון – 29.12.19</a:t>
          </a:r>
          <a:endParaRPr lang="he-IL" sz="1500" kern="1200" dirty="0"/>
        </a:p>
      </dsp:txBody>
      <dsp:txXfrm>
        <a:off x="8055630" y="2641030"/>
        <a:ext cx="1245345" cy="11208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1CF217F-CF0F-4B3F-AA03-1DCFE55A8543}" type="datetimeFigureOut">
              <a:rPr lang="he-IL" smtClean="0"/>
              <a:t>כ"ה/כסלו/תש"פ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663DAA2-348F-420A-A930-AB839B8013A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0043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320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65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836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641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716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380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357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364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796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12/23/2019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535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472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809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1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371600" y="515566"/>
            <a:ext cx="9448800" cy="1614791"/>
          </a:xfrm>
        </p:spPr>
        <p:txBody>
          <a:bodyPr>
            <a:normAutofit/>
          </a:bodyPr>
          <a:lstStyle/>
          <a:p>
            <a:pPr algn="ctr"/>
            <a:r>
              <a:rPr lang="he-IL" sz="4800" b="1" dirty="0" smtClean="0">
                <a:solidFill>
                  <a:srgbClr val="0070C0"/>
                </a:solidFill>
                <a:latin typeface="BN Cloud" panose="02000000000000000000" pitchFamily="2" charset="-79"/>
                <a:cs typeface="BN Cloud" panose="02000000000000000000" pitchFamily="2" charset="-79"/>
              </a:rPr>
              <a:t>סיור </a:t>
            </a:r>
            <a:r>
              <a:rPr lang="he-IL" sz="4800" b="1" dirty="0" err="1" smtClean="0">
                <a:solidFill>
                  <a:srgbClr val="0070C0"/>
                </a:solidFill>
                <a:latin typeface="BN Cloud" panose="02000000000000000000" pitchFamily="2" charset="-79"/>
                <a:cs typeface="BN Cloud" panose="02000000000000000000" pitchFamily="2" charset="-79"/>
              </a:rPr>
              <a:t>איו"ש</a:t>
            </a:r>
            <a:r>
              <a:rPr lang="he-IL" sz="4800" b="1" dirty="0" smtClean="0">
                <a:solidFill>
                  <a:srgbClr val="0070C0"/>
                </a:solidFill>
                <a:latin typeface="BN Cloud" panose="02000000000000000000" pitchFamily="2" charset="-79"/>
                <a:cs typeface="BN Cloud" panose="02000000000000000000" pitchFamily="2" charset="-79"/>
              </a:rPr>
              <a:t> וירושלים- הצגה </a:t>
            </a:r>
            <a:r>
              <a:rPr lang="he-IL" sz="4800" b="1" dirty="0" err="1" smtClean="0">
                <a:solidFill>
                  <a:srgbClr val="0070C0"/>
                </a:solidFill>
                <a:latin typeface="BN Cloud" panose="02000000000000000000" pitchFamily="2" charset="-79"/>
                <a:cs typeface="BN Cloud" panose="02000000000000000000" pitchFamily="2" charset="-79"/>
              </a:rPr>
              <a:t>למד"רית</a:t>
            </a:r>
            <a:endParaRPr lang="he-IL" sz="4800" b="1" dirty="0">
              <a:solidFill>
                <a:srgbClr val="0070C0"/>
              </a:solidFill>
              <a:latin typeface="BN Cloud" panose="02000000000000000000" pitchFamily="2" charset="-79"/>
              <a:cs typeface="BN Cloud" panose="02000000000000000000" pitchFamily="2" charset="-79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4922195"/>
            <a:ext cx="9448800" cy="881839"/>
          </a:xfrm>
        </p:spPr>
        <p:txBody>
          <a:bodyPr>
            <a:normAutofit lnSpcReduction="10000"/>
          </a:bodyPr>
          <a:lstStyle/>
          <a:p>
            <a:pPr algn="ctr"/>
            <a:r>
              <a:rPr lang="he-IL" dirty="0" smtClean="0">
                <a:solidFill>
                  <a:srgbClr val="0070C0"/>
                </a:solidFill>
              </a:rPr>
              <a:t>24.12.19</a:t>
            </a:r>
          </a:p>
          <a:p>
            <a:pPr algn="ctr"/>
            <a:r>
              <a:rPr lang="he-IL" dirty="0" smtClean="0">
                <a:solidFill>
                  <a:srgbClr val="0070C0"/>
                </a:solidFill>
              </a:rPr>
              <a:t>צוות מוביל: שלומי </a:t>
            </a:r>
            <a:r>
              <a:rPr lang="he-IL" dirty="0" err="1" smtClean="0">
                <a:solidFill>
                  <a:srgbClr val="0070C0"/>
                </a:solidFill>
              </a:rPr>
              <a:t>טולדנו</a:t>
            </a:r>
            <a:r>
              <a:rPr lang="he-IL" dirty="0" smtClean="0">
                <a:solidFill>
                  <a:srgbClr val="0070C0"/>
                </a:solidFill>
              </a:rPr>
              <a:t>, עמית ימין וסימה שפיצר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87810" y="6432413"/>
            <a:ext cx="5567967" cy="65335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pic>
        <p:nvPicPr>
          <p:cNvPr id="1026" name="Picture 2" descr="קריתה מרדתא כיו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135" y="2092642"/>
            <a:ext cx="4095345" cy="238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תוצאת תמונה עבור יהודה ושומרון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752" y="2092642"/>
            <a:ext cx="3602205" cy="238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תוצאת תמונה עבור יהודה ושומרון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32" y="2092642"/>
            <a:ext cx="4131320" cy="238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5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755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44893" y="-450800"/>
            <a:ext cx="9813557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he-IL" b="1" dirty="0" smtClean="0">
                <a:solidFill>
                  <a:srgbClr val="0070C0"/>
                </a:solidFill>
                <a:latin typeface="BN Cloud" panose="02000000000000000000" pitchFamily="2" charset="-79"/>
                <a:cs typeface="BN Cloud" panose="02000000000000000000" pitchFamily="2" charset="-79"/>
              </a:rPr>
              <a:t>יום טעינה </a:t>
            </a:r>
            <a:r>
              <a:rPr lang="he-IL" b="1" dirty="0" err="1" smtClean="0">
                <a:solidFill>
                  <a:srgbClr val="0070C0"/>
                </a:solidFill>
                <a:latin typeface="BN Cloud" panose="02000000000000000000" pitchFamily="2" charset="-79"/>
                <a:cs typeface="BN Cloud" panose="02000000000000000000" pitchFamily="2" charset="-79"/>
              </a:rPr>
              <a:t>איו"ש</a:t>
            </a:r>
            <a:r>
              <a:rPr lang="he-IL" b="1" dirty="0" smtClean="0">
                <a:solidFill>
                  <a:srgbClr val="0070C0"/>
                </a:solidFill>
                <a:latin typeface="BN Cloud" panose="02000000000000000000" pitchFamily="2" charset="-79"/>
                <a:cs typeface="BN Cloud" panose="02000000000000000000" pitchFamily="2" charset="-79"/>
              </a:rPr>
              <a:t> וירושלים יום ה- 23.1.2020</a:t>
            </a:r>
            <a:endParaRPr lang="he-IL" b="1" dirty="0">
              <a:solidFill>
                <a:srgbClr val="0070C0"/>
              </a:solidFill>
              <a:latin typeface="BN Cloud" panose="02000000000000000000" pitchFamily="2" charset="-79"/>
              <a:cs typeface="BN Cloud" panose="02000000000000000000" pitchFamily="2" charset="-79"/>
            </a:endParaRPr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5536787"/>
              </p:ext>
            </p:extLst>
          </p:nvPr>
        </p:nvGraphicFramePr>
        <p:xfrm>
          <a:off x="960187" y="733645"/>
          <a:ext cx="10074729" cy="5619189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035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8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9740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300" dirty="0">
                          <a:effectLst/>
                        </a:rPr>
                        <a:t> </a:t>
                      </a:r>
                      <a:r>
                        <a:rPr lang="he-IL" sz="1300" dirty="0" smtClean="0">
                          <a:effectLst/>
                        </a:rPr>
                        <a:t>לו"ז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300" dirty="0" smtClean="0">
                          <a:effectLst/>
                        </a:rPr>
                        <a:t>תוכן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4644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300" b="1" dirty="0" smtClean="0">
                          <a:effectLst/>
                        </a:rPr>
                        <a:t>08:30-10:00</a:t>
                      </a:r>
                      <a:endParaRPr lang="en-US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אתגרי הריבון ביהודה ושומרון- הרצאת אלוף פקמ"ז נדב פדן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815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300" b="1" dirty="0" smtClean="0">
                          <a:effectLst/>
                        </a:rPr>
                        <a:t>10:15- 10:00</a:t>
                      </a:r>
                      <a:endParaRPr lang="en-US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cs typeface="+mn-cs"/>
                        </a:rPr>
                        <a:t>הפסקה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1180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300" b="1" dirty="0" smtClean="0">
                          <a:effectLst/>
                        </a:rPr>
                        <a:t>10:15-11:15</a:t>
                      </a:r>
                      <a:endParaRPr lang="en-US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1" dirty="0" smtClean="0">
                          <a:effectLst/>
                          <a:cs typeface="+mn-cs"/>
                        </a:rPr>
                        <a:t>ירושלים בירת ישראל,</a:t>
                      </a:r>
                      <a:r>
                        <a:rPr lang="he-IL" sz="1200" b="1" baseline="0" dirty="0" smtClean="0">
                          <a:effectLst/>
                          <a:cs typeface="+mn-cs"/>
                        </a:rPr>
                        <a:t> בין המוניציפלי למדיני- משה ליאון ר' העיר, דורי גולד – מנכ"ל </a:t>
                      </a:r>
                    </a:p>
                    <a:p>
                      <a:pPr marL="457200" marR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1" baseline="0" dirty="0" smtClean="0">
                          <a:effectLst/>
                          <a:cs typeface="+mn-cs"/>
                        </a:rPr>
                        <a:t>מנכ"ל משרד לענייני ירושלים מר מרדכי בניטה </a:t>
                      </a:r>
                    </a:p>
                    <a:p>
                      <a:pPr marL="457200" marR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1" baseline="0" dirty="0" smtClean="0">
                          <a:effectLst/>
                          <a:cs typeface="+mn-cs"/>
                        </a:rPr>
                        <a:t>אופציה לבחינה – השר לענייני ירושלים זאב </a:t>
                      </a:r>
                      <a:r>
                        <a:rPr lang="he-IL" sz="1200" b="1" baseline="0" dirty="0" err="1" smtClean="0">
                          <a:effectLst/>
                          <a:cs typeface="+mn-cs"/>
                        </a:rPr>
                        <a:t>אלקין</a:t>
                      </a:r>
                      <a:r>
                        <a:rPr lang="he-IL" sz="1200" b="1" baseline="0" dirty="0" smtClean="0">
                          <a:effectLst/>
                          <a:cs typeface="+mn-cs"/>
                        </a:rPr>
                        <a:t> , ח"כ ניר ברקת </a:t>
                      </a:r>
                      <a:endParaRPr lang="en-US" sz="1200" b="1" dirty="0" smtClean="0">
                        <a:effectLst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0210"/>
                  </a:ext>
                </a:extLst>
              </a:tr>
              <a:tr h="446390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3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11:15-11:30 </a:t>
                      </a:r>
                      <a:endParaRPr lang="en-US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הפסקה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5023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3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11:30-12:30</a:t>
                      </a:r>
                      <a:endParaRPr lang="en-US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פאנל בנושא ירושלים: חרדי, חילוני, ערבי, דתי לאומי</a:t>
                      </a:r>
                    </a:p>
                    <a:p>
                      <a:pPr marL="457200" marR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הובלת </a:t>
                      </a:r>
                      <a:r>
                        <a:rPr lang="he-IL" sz="12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הפנאל</a:t>
                      </a: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: מכון ירושלים לחקר מדיניות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601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3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12:30</a:t>
                      </a:r>
                      <a:r>
                        <a:rPr lang="he-IL" sz="13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א.צ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6390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59434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76324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691761"/>
                  </a:ext>
                </a:extLst>
              </a:tr>
            </a:tbl>
          </a:graphicData>
        </a:graphic>
      </p:graphicFrame>
      <p:pic>
        <p:nvPicPr>
          <p:cNvPr id="5" name="תמונה 4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703341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297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694214" y="-15963"/>
            <a:ext cx="7674429" cy="1020170"/>
          </a:xfrm>
        </p:spPr>
        <p:txBody>
          <a:bodyPr>
            <a:normAutofit/>
          </a:bodyPr>
          <a:lstStyle/>
          <a:p>
            <a:r>
              <a:rPr lang="he-IL" sz="3600" b="1" dirty="0" smtClean="0">
                <a:solidFill>
                  <a:srgbClr val="0070C0"/>
                </a:solidFill>
                <a:latin typeface="BN Cloud" panose="02000000000000000000" pitchFamily="2" charset="-79"/>
                <a:cs typeface="BN Cloud" panose="02000000000000000000" pitchFamily="2" charset="-79"/>
              </a:rPr>
              <a:t>סיור שומרון בנימין– יום ג'   28.1.2020</a:t>
            </a:r>
            <a:endParaRPr lang="he-IL" sz="3600" b="1" dirty="0">
              <a:solidFill>
                <a:srgbClr val="0070C0"/>
              </a:solidFill>
              <a:latin typeface="BN Cloud" panose="02000000000000000000" pitchFamily="2" charset="-79"/>
              <a:cs typeface="BN Cloud" panose="02000000000000000000" pitchFamily="2" charset="-79"/>
            </a:endParaRPr>
          </a:p>
        </p:txBody>
      </p:sp>
      <p:graphicFrame>
        <p:nvGraphicFramePr>
          <p:cNvPr id="8" name="מציין מיקום תוכן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7733209"/>
              </p:ext>
            </p:extLst>
          </p:nvPr>
        </p:nvGraphicFramePr>
        <p:xfrm>
          <a:off x="1134837" y="1012362"/>
          <a:ext cx="9987870" cy="4885309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3439432303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173340489"/>
                    </a:ext>
                  </a:extLst>
                </a:gridCol>
                <a:gridCol w="3282270">
                  <a:extLst>
                    <a:ext uri="{9D8B030D-6E8A-4147-A177-3AD203B41FA5}">
                      <a16:colId xmlns:a16="http://schemas.microsoft.com/office/drawing/2014/main" val="490967385"/>
                    </a:ext>
                  </a:extLst>
                </a:gridCol>
              </a:tblGrid>
              <a:tr h="477643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שעות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תוכן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אחריות </a:t>
                      </a: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והערות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8785248"/>
                  </a:ext>
                </a:extLst>
              </a:tr>
              <a:tr h="477643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07:30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התכנסות </a:t>
                      </a:r>
                      <a:r>
                        <a:rPr lang="he-IL" sz="12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במב"ל</a:t>
                      </a: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/לטרון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מב"ל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3560966"/>
                  </a:ext>
                </a:extLst>
              </a:tr>
              <a:tr h="477643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07:30-08:30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נסיעה </a:t>
                      </a: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לאלון מורה – יקב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מב"ל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6499745"/>
                  </a:ext>
                </a:extLst>
              </a:tr>
              <a:tr h="477643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09:00-09:45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200" b="1" dirty="0" smtClean="0">
                          <a:latin typeface="David" panose="020E0502060401010101" pitchFamily="34" charset="-79"/>
                          <a:cs typeface="+mn-cs"/>
                        </a:rPr>
                        <a:t>ארוחת בוקר ביקב אלון מורה</a:t>
                      </a:r>
                      <a:endParaRPr lang="he-IL" sz="1200" b="1" dirty="0">
                        <a:latin typeface="David" panose="020E0502060401010101" pitchFamily="34" charset="-79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he-IL" sz="1200" b="1" dirty="0"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7571351"/>
                  </a:ext>
                </a:extLst>
              </a:tr>
              <a:tr h="851174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10:00-11:30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תצפית הר כביר – כאן </a:t>
                      </a:r>
                      <a:r>
                        <a:rPr lang="he-IL" sz="12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הכל</a:t>
                      </a: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התחיל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יוסי בן </a:t>
                      </a: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ארצי (20 דקות), </a:t>
                      </a: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בני </a:t>
                      </a:r>
                      <a:r>
                        <a:rPr lang="he-IL" sz="12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קצובר</a:t>
                      </a: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(60 דקות), </a:t>
                      </a: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אופיר </a:t>
                      </a:r>
                      <a:r>
                        <a:rPr lang="he-IL" sz="12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לויוס</a:t>
                      </a: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(10 דקות)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הגמ"ר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מקום חלופי – יקב אלון מורה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0769849"/>
                  </a:ext>
                </a:extLst>
              </a:tr>
              <a:tr h="477643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11:30-12:30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נסיעה לתל שילה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הגמ"ר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7204785"/>
                  </a:ext>
                </a:extLst>
              </a:tr>
              <a:tr h="1394061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12:30-13:00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סקירה</a:t>
                      </a: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על אתר תל שילה – מנכ"ל תל שילה </a:t>
                      </a: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מבט ארכיאולוגי – שחר </a:t>
                      </a:r>
                      <a:r>
                        <a:rPr lang="he-IL" sz="12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בץ</a:t>
                      </a: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endParaRPr lang="he-IL" sz="1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תל </a:t>
                      </a: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שילה חלוקה לקבוצות: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חיזיון אור קולי – ההיסטוריה של שילה הקדומה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הולוגרמה משכן </a:t>
                      </a: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שילה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הגמ"ר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9701289"/>
                  </a:ext>
                </a:extLst>
              </a:tr>
            </a:tbl>
          </a:graphicData>
        </a:graphic>
      </p:graphicFrame>
      <p:pic>
        <p:nvPicPr>
          <p:cNvPr id="4" name="תמונה 3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562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694214" y="-15963"/>
            <a:ext cx="7674429" cy="1020170"/>
          </a:xfrm>
        </p:spPr>
        <p:txBody>
          <a:bodyPr>
            <a:normAutofit/>
          </a:bodyPr>
          <a:lstStyle/>
          <a:p>
            <a:r>
              <a:rPr lang="he-IL" sz="3600" b="1" dirty="0" smtClean="0">
                <a:solidFill>
                  <a:srgbClr val="0070C0"/>
                </a:solidFill>
                <a:latin typeface="BN Cloud" panose="02000000000000000000" pitchFamily="2" charset="-79"/>
                <a:cs typeface="BN Cloud" panose="02000000000000000000" pitchFamily="2" charset="-79"/>
              </a:rPr>
              <a:t>סיור שומרון בנימין– יום ג'   28.1.2020</a:t>
            </a:r>
            <a:endParaRPr lang="he-IL" sz="3600" b="1" dirty="0">
              <a:solidFill>
                <a:srgbClr val="0070C0"/>
              </a:solidFill>
              <a:latin typeface="BN Cloud" panose="02000000000000000000" pitchFamily="2" charset="-79"/>
              <a:cs typeface="BN Cloud" panose="02000000000000000000" pitchFamily="2" charset="-79"/>
            </a:endParaRPr>
          </a:p>
        </p:txBody>
      </p:sp>
      <p:graphicFrame>
        <p:nvGraphicFramePr>
          <p:cNvPr id="10" name="מציין מיקום תוכן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5325989"/>
              </p:ext>
            </p:extLst>
          </p:nvPr>
        </p:nvGraphicFramePr>
        <p:xfrm>
          <a:off x="2111601" y="1183819"/>
          <a:ext cx="8257042" cy="506041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71783">
                  <a:extLst>
                    <a:ext uri="{9D8B030D-6E8A-4147-A177-3AD203B41FA5}">
                      <a16:colId xmlns:a16="http://schemas.microsoft.com/office/drawing/2014/main" val="3439432303"/>
                    </a:ext>
                  </a:extLst>
                </a:gridCol>
                <a:gridCol w="2771783">
                  <a:extLst>
                    <a:ext uri="{9D8B030D-6E8A-4147-A177-3AD203B41FA5}">
                      <a16:colId xmlns:a16="http://schemas.microsoft.com/office/drawing/2014/main" val="173340489"/>
                    </a:ext>
                  </a:extLst>
                </a:gridCol>
                <a:gridCol w="2713476">
                  <a:extLst>
                    <a:ext uri="{9D8B030D-6E8A-4147-A177-3AD203B41FA5}">
                      <a16:colId xmlns:a16="http://schemas.microsoft.com/office/drawing/2014/main" val="490967385"/>
                    </a:ext>
                  </a:extLst>
                </a:gridCol>
              </a:tblGrid>
              <a:tr h="477643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שעות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תוכן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אחריות </a:t>
                      </a: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והערות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8785248"/>
                  </a:ext>
                </a:extLst>
              </a:tr>
              <a:tr h="477643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13:00-14:00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תל שילה - ארוחת צהרים בנוכחות </a:t>
                      </a: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רמ"א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(קייטרינג יקב פסגות)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2153861"/>
                  </a:ext>
                </a:extLst>
              </a:tr>
              <a:tr h="477643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14:15-14:45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נסיעה </a:t>
                      </a:r>
                      <a:r>
                        <a:rPr lang="he-IL" sz="12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לראוובי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3057253"/>
                  </a:ext>
                </a:extLst>
              </a:tr>
              <a:tr h="542886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14:45-16:15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ראוובי</a:t>
                      </a: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– סיור בעיר ושיחה עם בשאר על מסרי במרכז המבקרים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מנהל אזרחי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3328479"/>
                  </a:ext>
                </a:extLst>
              </a:tr>
              <a:tr h="477643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16:15-17:00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נסיעה לרמאללה, דרך גשר ביר זית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9706819"/>
                  </a:ext>
                </a:extLst>
              </a:tr>
              <a:tr h="542886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17:00-18:00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רמאללה – שיח עם נציג בכיר מהנהגת הרשות הפלס'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מנהל אזרחי </a:t>
                      </a:r>
                      <a:endParaRPr lang="en-US" sz="1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8333415"/>
                  </a:ext>
                </a:extLst>
              </a:tr>
              <a:tr h="477643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18:00-19:00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נסיעה לקיבוץ רמת רחל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1646992"/>
                  </a:ext>
                </a:extLst>
              </a:tr>
              <a:tr h="477643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19:00-19:45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התארגנות בחדרים</a:t>
                      </a:r>
                      <a:endParaRPr lang="en-US" sz="1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318020"/>
                  </a:ext>
                </a:extLst>
              </a:tr>
              <a:tr h="477643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19:45-20:30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עיבוד צוותי</a:t>
                      </a:r>
                      <a:endParaRPr lang="en-US" sz="1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9393419"/>
                  </a:ext>
                </a:extLst>
              </a:tr>
              <a:tr h="477643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20:30-22:30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ערב בסגנון </a:t>
                      </a: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ערבי- רמת רחל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שב"כ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1357955"/>
                  </a:ext>
                </a:extLst>
              </a:tr>
            </a:tbl>
          </a:graphicData>
        </a:graphic>
      </p:graphicFrame>
      <p:pic>
        <p:nvPicPr>
          <p:cNvPr id="4" name="תמונה 3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09" y="5120639"/>
            <a:ext cx="2817956" cy="116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40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940118" y="-15963"/>
            <a:ext cx="8428525" cy="1020170"/>
          </a:xfrm>
        </p:spPr>
        <p:txBody>
          <a:bodyPr>
            <a:normAutofit fontScale="90000"/>
          </a:bodyPr>
          <a:lstStyle/>
          <a:p>
            <a:r>
              <a:rPr lang="he-IL" b="1" dirty="0" smtClean="0">
                <a:solidFill>
                  <a:srgbClr val="0070C0"/>
                </a:solidFill>
                <a:latin typeface="BN Cloud" panose="02000000000000000000" pitchFamily="2" charset="-79"/>
                <a:cs typeface="BN Cloud" panose="02000000000000000000" pitchFamily="2" charset="-79"/>
              </a:rPr>
              <a:t>סיור עציון חברון   – יום ד'   </a:t>
            </a:r>
            <a:r>
              <a:rPr lang="he-IL" sz="4000" b="1" dirty="0" smtClean="0">
                <a:solidFill>
                  <a:srgbClr val="0070C0"/>
                </a:solidFill>
                <a:latin typeface="BN Cloud" panose="02000000000000000000" pitchFamily="2" charset="-79"/>
                <a:cs typeface="BN Cloud" panose="02000000000000000000" pitchFamily="2" charset="-79"/>
              </a:rPr>
              <a:t>29.1.2020</a:t>
            </a:r>
            <a:endParaRPr lang="he-IL" sz="4000" b="1" dirty="0">
              <a:solidFill>
                <a:srgbClr val="0070C0"/>
              </a:solidFill>
              <a:latin typeface="BN Cloud" panose="02000000000000000000" pitchFamily="2" charset="-79"/>
              <a:cs typeface="BN Cloud" panose="02000000000000000000" pitchFamily="2" charset="-79"/>
            </a:endParaRPr>
          </a:p>
        </p:txBody>
      </p:sp>
      <p:graphicFrame>
        <p:nvGraphicFramePr>
          <p:cNvPr id="8" name="מציין מיקום תוכן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3275915"/>
              </p:ext>
            </p:extLst>
          </p:nvPr>
        </p:nvGraphicFramePr>
        <p:xfrm>
          <a:off x="1134837" y="1012363"/>
          <a:ext cx="9987870" cy="547615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3439432303"/>
                    </a:ext>
                  </a:extLst>
                </a:gridCol>
                <a:gridCol w="3354925">
                  <a:extLst>
                    <a:ext uri="{9D8B030D-6E8A-4147-A177-3AD203B41FA5}">
                      <a16:colId xmlns:a16="http://schemas.microsoft.com/office/drawing/2014/main" val="173340489"/>
                    </a:ext>
                  </a:extLst>
                </a:gridCol>
                <a:gridCol w="3280145">
                  <a:extLst>
                    <a:ext uri="{9D8B030D-6E8A-4147-A177-3AD203B41FA5}">
                      <a16:colId xmlns:a16="http://schemas.microsoft.com/office/drawing/2014/main" val="490967385"/>
                    </a:ext>
                  </a:extLst>
                </a:gridCol>
              </a:tblGrid>
              <a:tr h="318211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שעות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תוכן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אחריות </a:t>
                      </a: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והערות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8785248"/>
                  </a:ext>
                </a:extLst>
              </a:tr>
              <a:tr h="318211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06:30-07:30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אימון כושר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3560966"/>
                  </a:ext>
                </a:extLst>
              </a:tr>
              <a:tr h="318211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07:30-08:45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התארגנות ארוחת בוקר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6499745"/>
                  </a:ext>
                </a:extLst>
              </a:tr>
              <a:tr h="318211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08:45-09:30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200" b="1" dirty="0" smtClean="0">
                          <a:latin typeface="David" panose="020E0502060401010101" pitchFamily="34" charset="-79"/>
                          <a:cs typeface="+mn-cs"/>
                        </a:rPr>
                        <a:t>נסיעה לגוש</a:t>
                      </a:r>
                      <a:r>
                        <a:rPr lang="he-IL" sz="1200" b="1" baseline="0" dirty="0" smtClean="0">
                          <a:latin typeface="David" panose="020E0502060401010101" pitchFamily="34" charset="-79"/>
                          <a:cs typeface="+mn-cs"/>
                        </a:rPr>
                        <a:t> עציון</a:t>
                      </a:r>
                      <a:endParaRPr lang="he-IL" sz="1200" b="1" dirty="0">
                        <a:latin typeface="David" panose="020E0502060401010101" pitchFamily="34" charset="-79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he-IL" sz="1200" b="1" dirty="0"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7571351"/>
                  </a:ext>
                </a:extLst>
              </a:tr>
              <a:tr h="567061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09:30-10:15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מפגש</a:t>
                      </a: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עם הנהגה מקומית </a:t>
                      </a: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ראש מועצת אפרת/ראש העיר החרדית ביתר עלית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0769849"/>
                  </a:ext>
                </a:extLst>
              </a:tr>
              <a:tr h="318211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10:15-10:45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נסיעה</a:t>
                      </a: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לצומת גוש עציון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7204785"/>
                  </a:ext>
                </a:extLst>
              </a:tr>
              <a:tr h="1036121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10:45-12:00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עמדת השמאל</a:t>
                      </a: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תצפית נווה</a:t>
                      </a: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דניאל – מר יריב אופנהיימר </a:t>
                      </a:r>
                      <a:endParaRPr lang="en-US" sz="1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9701289"/>
                  </a:ext>
                </a:extLst>
              </a:tr>
              <a:tr h="928738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12:00-13:00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ארוחת צהרים</a:t>
                      </a:r>
                    </a:p>
                    <a:p>
                      <a:pPr marL="45720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מסעדת רוזה/</a:t>
                      </a:r>
                      <a:r>
                        <a:rPr lang="he-IL" sz="12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עו"ז</a:t>
                      </a: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lang="he-IL" sz="12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וגאו"ן</a:t>
                      </a: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ע"ב </a:t>
                      </a:r>
                      <a:r>
                        <a:rPr lang="he-IL" sz="12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חטמ"ר</a:t>
                      </a: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עציון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3727547"/>
                  </a:ext>
                </a:extLst>
              </a:tr>
              <a:tr h="928738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13:00-13:45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נסיעה לצומת זיף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8559124"/>
                  </a:ext>
                </a:extLst>
              </a:tr>
            </a:tbl>
          </a:graphicData>
        </a:graphic>
      </p:graphicFrame>
      <p:pic>
        <p:nvPicPr>
          <p:cNvPr id="4" name="תמונה 3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816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694214" y="-15963"/>
            <a:ext cx="7674429" cy="1020170"/>
          </a:xfrm>
        </p:spPr>
        <p:txBody>
          <a:bodyPr>
            <a:normAutofit/>
          </a:bodyPr>
          <a:lstStyle/>
          <a:p>
            <a:r>
              <a:rPr lang="he-IL" sz="3600" b="1" dirty="0" smtClean="0">
                <a:solidFill>
                  <a:srgbClr val="0070C0"/>
                </a:solidFill>
                <a:latin typeface="BN Cloud" panose="02000000000000000000" pitchFamily="2" charset="-79"/>
                <a:cs typeface="BN Cloud" panose="02000000000000000000" pitchFamily="2" charset="-79"/>
              </a:rPr>
              <a:t>סיור עציון חברון– יום ד'   29.1.2020</a:t>
            </a:r>
            <a:endParaRPr lang="he-IL" sz="3600" b="1" dirty="0">
              <a:solidFill>
                <a:srgbClr val="0070C0"/>
              </a:solidFill>
              <a:latin typeface="BN Cloud" panose="02000000000000000000" pitchFamily="2" charset="-79"/>
              <a:cs typeface="BN Cloud" panose="02000000000000000000" pitchFamily="2" charset="-79"/>
            </a:endParaRPr>
          </a:p>
        </p:txBody>
      </p:sp>
      <p:graphicFrame>
        <p:nvGraphicFramePr>
          <p:cNvPr id="10" name="מציין מיקום תוכן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8982904"/>
              </p:ext>
            </p:extLst>
          </p:nvPr>
        </p:nvGraphicFramePr>
        <p:xfrm>
          <a:off x="794327" y="895928"/>
          <a:ext cx="10621818" cy="542486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565608">
                  <a:extLst>
                    <a:ext uri="{9D8B030D-6E8A-4147-A177-3AD203B41FA5}">
                      <a16:colId xmlns:a16="http://schemas.microsoft.com/office/drawing/2014/main" val="3439432303"/>
                    </a:ext>
                  </a:extLst>
                </a:gridCol>
                <a:gridCol w="3565608">
                  <a:extLst>
                    <a:ext uri="{9D8B030D-6E8A-4147-A177-3AD203B41FA5}">
                      <a16:colId xmlns:a16="http://schemas.microsoft.com/office/drawing/2014/main" val="173340489"/>
                    </a:ext>
                  </a:extLst>
                </a:gridCol>
                <a:gridCol w="3490602">
                  <a:extLst>
                    <a:ext uri="{9D8B030D-6E8A-4147-A177-3AD203B41FA5}">
                      <a16:colId xmlns:a16="http://schemas.microsoft.com/office/drawing/2014/main" val="490967385"/>
                    </a:ext>
                  </a:extLst>
                </a:gridCol>
              </a:tblGrid>
              <a:tr h="418859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שעות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תוכן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אחריות </a:t>
                      </a: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והערות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8785248"/>
                  </a:ext>
                </a:extLst>
              </a:tr>
              <a:tr h="418859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13:00-13:45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נסיעה לצומת זיף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2153861"/>
                  </a:ext>
                </a:extLst>
              </a:tr>
              <a:tr h="721675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13:45-14:30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+mn-cs"/>
                        </a:rPr>
                        <a:t>דיוואן</a:t>
                      </a:r>
                      <a:r>
                        <a:rPr lang="he-IL" sz="1200" b="1" baseline="0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lang="he-IL" sz="1200" b="1" baseline="0" dirty="0" err="1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+mn-cs"/>
                        </a:rPr>
                        <a:t>ג'עברי</a:t>
                      </a:r>
                      <a:r>
                        <a:rPr lang="he-IL" sz="1200" b="1" baseline="0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+mn-cs"/>
                        </a:rPr>
                        <a:t> – מפגש עם השיח </a:t>
                      </a:r>
                      <a:r>
                        <a:rPr lang="he-IL" sz="1200" b="1" baseline="0" dirty="0" err="1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+mn-cs"/>
                        </a:rPr>
                        <a:t>ג'עברי</a:t>
                      </a:r>
                      <a:r>
                        <a:rPr lang="he-IL" sz="1200" b="1" baseline="0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+mn-cs"/>
                        </a:rPr>
                        <a:t>  (הנהגה מסורתית )+מפגש עם צעירי חברון 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3057253"/>
                  </a:ext>
                </a:extLst>
              </a:tr>
              <a:tr h="476072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14:30-15:15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נסיעה ליישוב היהודי בחברון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3328479"/>
                  </a:ext>
                </a:extLst>
              </a:tr>
              <a:tr h="695784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15:15-16:45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סיור ביישוב היהודי בחברון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פרופסור יוסי ארצי</a:t>
                      </a: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– היסטוריה וגיאוגרפיה</a:t>
                      </a: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מח"ט חברון – היבטי ביטחון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9706819"/>
                  </a:ext>
                </a:extLst>
              </a:tr>
              <a:tr h="484296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16:45-17:30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ביקור במערת המכפלה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נועם ארנון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8333415"/>
                  </a:ext>
                </a:extLst>
              </a:tr>
              <a:tr h="418859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18:00-19:00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נסיעה לקיבוץ רמת רחל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1646992"/>
                  </a:ext>
                </a:extLst>
              </a:tr>
              <a:tr h="418859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19:00-19:45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ארוחת ערב</a:t>
                      </a:r>
                      <a:endParaRPr lang="en-US" sz="1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318020"/>
                  </a:ext>
                </a:extLst>
              </a:tr>
              <a:tr h="543697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19:45-20:30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עיבוד </a:t>
                      </a:r>
                      <a:r>
                        <a:rPr lang="he-IL" sz="12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צוותי+התארגנות</a:t>
                      </a:r>
                      <a:endParaRPr lang="en-US" sz="1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9393419"/>
                  </a:ext>
                </a:extLst>
              </a:tr>
              <a:tr h="815546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20:30-22:30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יציאה לערב </a:t>
                      </a:r>
                      <a:r>
                        <a:rPr lang="he-IL" sz="12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מב"ל</a:t>
                      </a: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ג'קי לוי, גולן אזולאי</a:t>
                      </a: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ערב קריוקי </a:t>
                      </a: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מערת צדקיהו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1357955"/>
                  </a:ext>
                </a:extLst>
              </a:tr>
            </a:tbl>
          </a:graphicData>
        </a:graphic>
      </p:graphicFrame>
      <p:pic>
        <p:nvPicPr>
          <p:cNvPr id="4" name="תמונה 3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746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Stam" panose="02010401010101010101" pitchFamily="2" charset="-79"/>
                <a:cs typeface="Guttman Stam" panose="02010401010101010101" pitchFamily="2" charset="-79"/>
              </a:rPr>
              <a:t>ירושלים של  זהב</a:t>
            </a:r>
            <a:r>
              <a:rPr lang="he-IL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Stam" panose="02010401010101010101" pitchFamily="2" charset="-79"/>
                <a:cs typeface="Guttman Stam" panose="02010401010101010101" pitchFamily="2" charset="-79"/>
              </a:rPr>
              <a:t>...</a:t>
            </a:r>
            <a:endParaRPr lang="he-IL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ttman Stam" panose="02010401010101010101" pitchFamily="2" charset="-79"/>
              <a:cs typeface="Guttman Stam" panose="02010401010101010101" pitchFamily="2" charset="-79"/>
            </a:endParaRPr>
          </a:p>
        </p:txBody>
      </p:sp>
      <p:pic>
        <p:nvPicPr>
          <p:cNvPr id="4" name="Picture 2" descr="×ª××× × ×§×©××¨×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5144" y="1669775"/>
            <a:ext cx="9626094" cy="4341452"/>
          </a:xfrm>
          <a:prstGeom prst="rect">
            <a:avLst/>
          </a:prstGeom>
          <a:noFill/>
        </p:spPr>
      </p:pic>
      <p:pic>
        <p:nvPicPr>
          <p:cNvPr id="5" name="תמונה 4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3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916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694214" y="-15963"/>
            <a:ext cx="7674429" cy="1020170"/>
          </a:xfrm>
        </p:spPr>
        <p:txBody>
          <a:bodyPr>
            <a:normAutofit fontScale="90000"/>
          </a:bodyPr>
          <a:lstStyle/>
          <a:p>
            <a:r>
              <a:rPr lang="he-IL" b="1" dirty="0" smtClean="0">
                <a:solidFill>
                  <a:srgbClr val="0070C0"/>
                </a:solidFill>
                <a:latin typeface="BN Cloud" panose="02000000000000000000" pitchFamily="2" charset="-79"/>
                <a:cs typeface="BN Cloud" panose="02000000000000000000" pitchFamily="2" charset="-79"/>
              </a:rPr>
              <a:t>סיור ירושלים– יום ה' -  30.1.2020</a:t>
            </a:r>
            <a:endParaRPr lang="he-IL" b="1" dirty="0">
              <a:solidFill>
                <a:srgbClr val="0070C0"/>
              </a:solidFill>
              <a:latin typeface="BN Cloud" panose="02000000000000000000" pitchFamily="2" charset="-79"/>
              <a:cs typeface="BN Cloud" panose="02000000000000000000" pitchFamily="2" charset="-79"/>
            </a:endParaRPr>
          </a:p>
        </p:txBody>
      </p:sp>
      <p:graphicFrame>
        <p:nvGraphicFramePr>
          <p:cNvPr id="8" name="מציין מיקום תוכן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1378143"/>
              </p:ext>
            </p:extLst>
          </p:nvPr>
        </p:nvGraphicFramePr>
        <p:xfrm>
          <a:off x="1073001" y="941358"/>
          <a:ext cx="9987870" cy="551315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3439432303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173340489"/>
                    </a:ext>
                  </a:extLst>
                </a:gridCol>
                <a:gridCol w="3282270">
                  <a:extLst>
                    <a:ext uri="{9D8B030D-6E8A-4147-A177-3AD203B41FA5}">
                      <a16:colId xmlns:a16="http://schemas.microsoft.com/office/drawing/2014/main" val="490967385"/>
                    </a:ext>
                  </a:extLst>
                </a:gridCol>
              </a:tblGrid>
              <a:tr h="293643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שעות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תוכן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אחריות </a:t>
                      </a: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והערות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8785248"/>
                  </a:ext>
                </a:extLst>
              </a:tr>
              <a:tr h="293643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06:30-07:30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אימון כושר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רמת רחל – מדריך אימון גוף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3560966"/>
                  </a:ext>
                </a:extLst>
              </a:tr>
              <a:tr h="293643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07:30-08:45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התארגנות ארוחת בוקר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6499745"/>
                  </a:ext>
                </a:extLst>
              </a:tr>
              <a:tr h="293643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08:45-09:30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200" b="1" dirty="0" smtClean="0">
                          <a:latin typeface="David" panose="020E0502060401010101" pitchFamily="34" charset="-79"/>
                          <a:cs typeface="+mn-cs"/>
                        </a:rPr>
                        <a:t>יציאה לסיורים </a:t>
                      </a:r>
                      <a:endParaRPr lang="he-IL" sz="1200" b="1" dirty="0">
                        <a:latin typeface="David" panose="020E0502060401010101" pitchFamily="34" charset="-79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he-IL" sz="1200" b="1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7571351"/>
                  </a:ext>
                </a:extLst>
              </a:tr>
              <a:tr h="2066601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09:30-</a:t>
                      </a: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11:30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צוות 1</a:t>
                      </a: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– ביקור בצור באחר – ביקור </a:t>
                      </a:r>
                      <a:r>
                        <a:rPr lang="he-IL" sz="12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במש"מ</a:t>
                      </a: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ושיחה עם מוכתר הכפר – חברה ערבית</a:t>
                      </a: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צוות 2 – ביקור בחסידות </a:t>
                      </a:r>
                      <a:r>
                        <a:rPr lang="he-IL" sz="12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בעל"ז</a:t>
                      </a: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- חרדים  </a:t>
                      </a: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צוות 3- ביקור במאה שערים ומפגש עם חסידות תולדות אהרון </a:t>
                      </a: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צוות 4- מפגש עם צעירי ירושלים – התעוררות </a:t>
                      </a: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חלופה – ביקור במרכז הרב- ציונות דתית </a:t>
                      </a: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חלופה – ביקור במרכז "שלווה"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הסעות מקבילות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0769849"/>
                  </a:ext>
                </a:extLst>
              </a:tr>
              <a:tr h="293643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11:30-12:00</a:t>
                      </a: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עיבוד בצוותים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7204785"/>
                  </a:ext>
                </a:extLst>
              </a:tr>
              <a:tr h="517257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12:00-13:00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ארוחת צהרים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מסעדת טורו /</a:t>
                      </a:r>
                      <a:r>
                        <a:rPr lang="he-IL" sz="12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פפאגיו</a:t>
                      </a: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9701289"/>
                  </a:ext>
                </a:extLst>
              </a:tr>
              <a:tr h="476084">
                <a:tc>
                  <a:txBody>
                    <a:bodyPr/>
                    <a:lstStyle/>
                    <a:p>
                      <a:pPr algn="r"/>
                      <a:r>
                        <a:rPr lang="he-IL" sz="1200" b="1" dirty="0" smtClean="0"/>
                        <a:t>13:30-14:30</a:t>
                      </a:r>
                      <a:endParaRPr lang="he-IL" sz="12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הרצאת ממ"ז ירושלים</a:t>
                      </a: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ניצב דורון ידיד</a:t>
                      </a:r>
                      <a:endParaRPr lang="en-US" sz="1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endParaRPr lang="he-IL" sz="1200" b="1" dirty="0"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אש התורה </a:t>
                      </a:r>
                      <a:endParaRPr lang="en-US" sz="1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endParaRPr lang="he-IL" sz="1200" b="1" dirty="0"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3727547"/>
                  </a:ext>
                </a:extLst>
              </a:tr>
              <a:tr h="857035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15:00-16:30</a:t>
                      </a: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ביקור בהר הבית +כותל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ממ"ר דוד</a:t>
                      </a: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שי </a:t>
                      </a:r>
                      <a:r>
                        <a:rPr lang="he-IL" sz="12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פרזיאן</a:t>
                      </a: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רב הכותל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8559124"/>
                  </a:ext>
                </a:extLst>
              </a:tr>
            </a:tbl>
          </a:graphicData>
        </a:graphic>
      </p:graphicFrame>
      <p:pic>
        <p:nvPicPr>
          <p:cNvPr id="4" name="תמונה 3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×ª××¦××ª ×ª××× × ×¢×××¨ ×ª××× ××ª ××¨××©×××">
            <a:extLst>
              <a:ext uri="{FF2B5EF4-FFF2-40B4-BE49-F238E27FC236}">
                <a16:creationId xmlns:a16="http://schemas.microsoft.com/office/drawing/2014/main" id="{FF8E779E-89F6-41BD-8861-5F034286F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5587" y="2759299"/>
            <a:ext cx="3363402" cy="970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×ª××¦××ª ×ª××× × ×¢×××¨ ××¦××ª ×¢× ××¨××©×××">
            <a:extLst>
              <a:ext uri="{FF2B5EF4-FFF2-40B4-BE49-F238E27FC236}">
                <a16:creationId xmlns:a16="http://schemas.microsoft.com/office/drawing/2014/main" id="{F8A56054-44ED-4B73-9091-79CC1D6AC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1764" y="4844616"/>
            <a:ext cx="2528515" cy="1609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2957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b="1" dirty="0" smtClean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פערים </a:t>
            </a:r>
            <a:r>
              <a:rPr lang="he-IL" b="1" dirty="0" err="1" smtClean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וחוסרים</a:t>
            </a:r>
            <a:r>
              <a:rPr lang="he-IL" dirty="0" smtClean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/>
            </a:r>
            <a:br>
              <a:rPr lang="he-IL" dirty="0" smtClean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</a:br>
            <a:endParaRPr lang="he-IL" dirty="0">
              <a:solidFill>
                <a:schemeClr val="accent2"/>
              </a:solidFill>
              <a:latin typeface="BN Cloud" panose="02000000000000000000" pitchFamily="2" charset="-79"/>
              <a:ea typeface="Calibri" panose="020F0502020204030204" pitchFamily="34" charset="0"/>
              <a:cs typeface="BN Cloud" panose="02000000000000000000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he-I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חוסר בהרצאת ר' 249 שב"כ – מאמץ הסיכול והפשיעה הלאומנית </a:t>
            </a:r>
            <a:endParaRPr lang="he-IL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he-IL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חוסר בהרצאות טד</a:t>
            </a:r>
          </a:p>
          <a:p>
            <a:pPr marL="749808" lvl="1" indent="-457200">
              <a:buFont typeface="Wingdings" panose="05000000000000000000" pitchFamily="2" charset="2"/>
              <a:buChar char="§"/>
            </a:pPr>
            <a:r>
              <a:rPr lang="he-IL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רומן- מאבק על שטחי 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  <a:p>
            <a:pPr marL="749808" lvl="1" indent="-457200">
              <a:buFont typeface="Wingdings" panose="05000000000000000000" pitchFamily="2" charset="2"/>
              <a:buChar char="§"/>
            </a:pPr>
            <a:r>
              <a:rPr lang="he-IL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עידן – אתגרי המח"ט </a:t>
            </a:r>
            <a:r>
              <a:rPr lang="he-IL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באיו"ש</a:t>
            </a:r>
            <a:endParaRPr lang="he-IL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9808" lvl="1" indent="-457200">
              <a:buFont typeface="Wingdings" panose="05000000000000000000" pitchFamily="2" charset="2"/>
              <a:buChar char="§"/>
            </a:pPr>
            <a:r>
              <a:rPr lang="he-IL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צביקה – בתי המשפט </a:t>
            </a:r>
            <a:r>
              <a:rPr lang="he-IL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באיו"ש</a:t>
            </a:r>
            <a:r>
              <a:rPr lang="he-IL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9808" lvl="1" indent="-457200">
              <a:buFont typeface="Wingdings" panose="05000000000000000000" pitchFamily="2" charset="2"/>
              <a:buChar char="§"/>
            </a:pPr>
            <a:r>
              <a:rPr lang="he-IL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סימה – כלכלה </a:t>
            </a:r>
            <a:r>
              <a:rPr lang="he-IL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באיו"ש</a:t>
            </a:r>
            <a:r>
              <a:rPr lang="he-IL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92608" lvl="1" indent="0">
              <a:buNone/>
            </a:pPr>
            <a:endParaRPr lang="he-IL" sz="30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749808" lvl="1" indent="-457200">
              <a:buFont typeface="+mj-lt"/>
              <a:buAutoNum type="arabicPeriod"/>
            </a:pPr>
            <a:endParaRPr lang="he-IL" sz="3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4" name="תמונה 3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195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b="1" dirty="0" smtClean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מפת מענה לשאלות המחקר  </a:t>
            </a:r>
            <a:r>
              <a:rPr lang="he-IL" dirty="0" smtClean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/>
            </a:r>
            <a:br>
              <a:rPr lang="he-IL" dirty="0" smtClean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</a:br>
            <a:endParaRPr lang="he-IL" dirty="0">
              <a:solidFill>
                <a:schemeClr val="accent2"/>
              </a:solidFill>
              <a:latin typeface="BN Cloud" panose="02000000000000000000" pitchFamily="2" charset="-79"/>
              <a:ea typeface="Calibri" panose="020F0502020204030204" pitchFamily="34" charset="0"/>
              <a:cs typeface="BN Cloud" panose="02000000000000000000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97280" y="1036760"/>
            <a:ext cx="10058400" cy="4832334"/>
          </a:xfrm>
        </p:spPr>
        <p:txBody>
          <a:bodyPr>
            <a:normAutofit/>
          </a:bodyPr>
          <a:lstStyle/>
          <a:p>
            <a:pPr marL="292608" lvl="1" indent="0">
              <a:buNone/>
            </a:pPr>
            <a:endParaRPr lang="he-IL" sz="30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749808" lvl="1" indent="-457200">
              <a:buFont typeface="+mj-lt"/>
              <a:buAutoNum type="arabicPeriod"/>
            </a:pPr>
            <a:endParaRPr lang="he-IL" sz="3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4" name="תמונה 3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661953"/>
              </p:ext>
            </p:extLst>
          </p:nvPr>
        </p:nvGraphicFramePr>
        <p:xfrm>
          <a:off x="691764" y="1176841"/>
          <a:ext cx="10887664" cy="516376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60958">
                  <a:extLst>
                    <a:ext uri="{9D8B030D-6E8A-4147-A177-3AD203B41FA5}">
                      <a16:colId xmlns:a16="http://schemas.microsoft.com/office/drawing/2014/main" val="2549154291"/>
                    </a:ext>
                  </a:extLst>
                </a:gridCol>
                <a:gridCol w="1360958">
                  <a:extLst>
                    <a:ext uri="{9D8B030D-6E8A-4147-A177-3AD203B41FA5}">
                      <a16:colId xmlns:a16="http://schemas.microsoft.com/office/drawing/2014/main" val="1181146258"/>
                    </a:ext>
                  </a:extLst>
                </a:gridCol>
                <a:gridCol w="1360958">
                  <a:extLst>
                    <a:ext uri="{9D8B030D-6E8A-4147-A177-3AD203B41FA5}">
                      <a16:colId xmlns:a16="http://schemas.microsoft.com/office/drawing/2014/main" val="3572236750"/>
                    </a:ext>
                  </a:extLst>
                </a:gridCol>
                <a:gridCol w="1360958">
                  <a:extLst>
                    <a:ext uri="{9D8B030D-6E8A-4147-A177-3AD203B41FA5}">
                      <a16:colId xmlns:a16="http://schemas.microsoft.com/office/drawing/2014/main" val="2551501108"/>
                    </a:ext>
                  </a:extLst>
                </a:gridCol>
                <a:gridCol w="1360958">
                  <a:extLst>
                    <a:ext uri="{9D8B030D-6E8A-4147-A177-3AD203B41FA5}">
                      <a16:colId xmlns:a16="http://schemas.microsoft.com/office/drawing/2014/main" val="1178009945"/>
                    </a:ext>
                  </a:extLst>
                </a:gridCol>
                <a:gridCol w="1360958">
                  <a:extLst>
                    <a:ext uri="{9D8B030D-6E8A-4147-A177-3AD203B41FA5}">
                      <a16:colId xmlns:a16="http://schemas.microsoft.com/office/drawing/2014/main" val="1264375402"/>
                    </a:ext>
                  </a:extLst>
                </a:gridCol>
                <a:gridCol w="1360958">
                  <a:extLst>
                    <a:ext uri="{9D8B030D-6E8A-4147-A177-3AD203B41FA5}">
                      <a16:colId xmlns:a16="http://schemas.microsoft.com/office/drawing/2014/main" val="724408841"/>
                    </a:ext>
                  </a:extLst>
                </a:gridCol>
                <a:gridCol w="1360958">
                  <a:extLst>
                    <a:ext uri="{9D8B030D-6E8A-4147-A177-3AD203B41FA5}">
                      <a16:colId xmlns:a16="http://schemas.microsoft.com/office/drawing/2014/main" val="3256345373"/>
                    </a:ext>
                  </a:extLst>
                </a:gridCol>
              </a:tblGrid>
              <a:tr h="610726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עמדת ימין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עמדת שמאל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מנהיגות מקומית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ביטחוני</a:t>
                      </a:r>
                      <a:r>
                        <a:rPr lang="he-IL" baseline="0" dirty="0" smtClean="0"/>
                        <a:t>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מדיני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חברתי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פלשתינים/ערבים ישראלים</a:t>
                      </a:r>
                      <a:r>
                        <a:rPr lang="he-IL" sz="1400" baseline="0" dirty="0" smtClean="0"/>
                        <a:t> 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הווי </a:t>
                      </a:r>
                      <a:r>
                        <a:rPr lang="he-IL" sz="1400" dirty="0" err="1" smtClean="0"/>
                        <a:t>מב"ל</a:t>
                      </a:r>
                      <a:endParaRPr lang="he-I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7819217"/>
                  </a:ext>
                </a:extLst>
              </a:tr>
              <a:tr h="1046959"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עמית סגל- זווית התקשורת 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אמנון אברמוביץ- זווית התקשורת  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ר' עיריית ירושלים- אתגרי העיר ירושלים 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אלוף פקמ"ז- אתגרים ביטחוניים </a:t>
                      </a:r>
                      <a:r>
                        <a:rPr lang="he-IL" sz="1200" dirty="0" err="1" smtClean="0"/>
                        <a:t>באיו"ש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 smtClean="0"/>
                        <a:t>אלוף פולי מרדכי – הזווית הפלשתינית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 smtClean="0"/>
                        <a:t>מיכה גודמן – פתרון הסכסוך</a:t>
                      </a:r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ליאור</a:t>
                      </a:r>
                      <a:r>
                        <a:rPr lang="he-IL" sz="1200" baseline="0" dirty="0" smtClean="0"/>
                        <a:t> </a:t>
                      </a:r>
                      <a:r>
                        <a:rPr lang="he-IL" sz="1200" baseline="0" dirty="0" err="1" smtClean="0"/>
                        <a:t>שילת</a:t>
                      </a:r>
                      <a:r>
                        <a:rPr lang="he-IL" sz="1200" baseline="0" dirty="0" smtClean="0"/>
                        <a:t> –סקירה על העיר ירושלים דמוגרפי חברתי</a:t>
                      </a:r>
                    </a:p>
                    <a:p>
                      <a:pPr rtl="1"/>
                      <a:endParaRPr lang="he-IL" sz="12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באשר אל מסרי – </a:t>
                      </a:r>
                      <a:r>
                        <a:rPr lang="he-IL" sz="1200" dirty="0" err="1" smtClean="0"/>
                        <a:t>רוואבי</a:t>
                      </a:r>
                      <a:r>
                        <a:rPr lang="he-IL" sz="1200" dirty="0" smtClean="0"/>
                        <a:t> – עסקי חברתי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ערב ערבי – רמת</a:t>
                      </a:r>
                      <a:r>
                        <a:rPr lang="he-IL" sz="1200" baseline="0" dirty="0" smtClean="0"/>
                        <a:t> רחל </a:t>
                      </a:r>
                      <a:endParaRPr lang="he-I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770796"/>
                  </a:ext>
                </a:extLst>
              </a:tr>
              <a:tr h="610726"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בני </a:t>
                      </a:r>
                      <a:r>
                        <a:rPr lang="he-IL" sz="1200" dirty="0" err="1" smtClean="0"/>
                        <a:t>קצובר</a:t>
                      </a:r>
                      <a:r>
                        <a:rPr lang="he-IL" sz="1200" dirty="0" smtClean="0"/>
                        <a:t> – ראשית ההתיישבות 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יריב אופנהיימר – עמדת השמאל </a:t>
                      </a:r>
                      <a:r>
                        <a:rPr lang="he-IL" sz="1200" dirty="0" err="1" smtClean="0"/>
                        <a:t>באיו"ש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ר' מועצת אפרת/ ר' עיריית בית"ר עלית 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ביקור במאה שערים- חרדים- חרדים (צוות)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נציג רש"פ ברמאללה- מדיני בטחוני  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ערב </a:t>
                      </a:r>
                      <a:r>
                        <a:rPr lang="he-IL" sz="1200" dirty="0" err="1" smtClean="0"/>
                        <a:t>מב"ל</a:t>
                      </a:r>
                      <a:r>
                        <a:rPr lang="he-IL" sz="1200" dirty="0" smtClean="0"/>
                        <a:t> – טרם נסגר </a:t>
                      </a:r>
                      <a:endParaRPr lang="he-I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841359"/>
                  </a:ext>
                </a:extLst>
              </a:tr>
              <a:tr h="610726"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ישוב יהודי בחברון – נועם ארנון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ביקור בחסידות </a:t>
                      </a:r>
                      <a:r>
                        <a:rPr lang="he-IL" sz="1200" dirty="0" err="1" smtClean="0"/>
                        <a:t>בעל"ז</a:t>
                      </a:r>
                      <a:r>
                        <a:rPr lang="he-IL" sz="1200" dirty="0" smtClean="0"/>
                        <a:t> – חרדים (צוות)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שיח </a:t>
                      </a:r>
                      <a:r>
                        <a:rPr lang="he-IL" sz="1200" dirty="0" err="1" smtClean="0"/>
                        <a:t>ג'עברי</a:t>
                      </a:r>
                      <a:r>
                        <a:rPr lang="he-IL" sz="1200" dirty="0" smtClean="0"/>
                        <a:t> – מנהיגות רוחנית בחברון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כושר גופני</a:t>
                      </a:r>
                      <a:r>
                        <a:rPr lang="he-IL" sz="1200" baseline="0" dirty="0" smtClean="0"/>
                        <a:t> </a:t>
                      </a:r>
                      <a:endParaRPr lang="he-I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149064"/>
                  </a:ext>
                </a:extLst>
              </a:tr>
              <a:tr h="532534"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מפגש</a:t>
                      </a:r>
                      <a:r>
                        <a:rPr lang="he-IL" sz="1200" baseline="0" dirty="0" smtClean="0"/>
                        <a:t> עם צעיר – נער גבעות / מאחז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ביקור שמרכז שלווה (צוות) 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ביקור בצור באחר – מוכתר הכפר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4638583"/>
                  </a:ext>
                </a:extLst>
              </a:tr>
              <a:tr h="532534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aseline="0" dirty="0" smtClean="0"/>
                        <a:t>פאנל ירושלים </a:t>
                      </a:r>
                      <a:endParaRPr lang="he-IL" sz="1200" dirty="0" smtClean="0"/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634874"/>
                  </a:ext>
                </a:extLst>
              </a:tr>
              <a:tr h="532534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38341"/>
                  </a:ext>
                </a:extLst>
              </a:tr>
              <a:tr h="532534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3070423"/>
                  </a:ext>
                </a:extLst>
              </a:tr>
            </a:tbl>
          </a:graphicData>
        </a:graphic>
      </p:graphicFrame>
      <p:pic>
        <p:nvPicPr>
          <p:cNvPr id="6" name="תמונה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975" y="4759550"/>
            <a:ext cx="3531078" cy="1582623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053" y="4759550"/>
            <a:ext cx="3295375" cy="1581053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89" y="4957821"/>
            <a:ext cx="4460586" cy="138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32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b="1" dirty="0" smtClean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מנהלות</a:t>
            </a:r>
            <a:r>
              <a:rPr lang="he-IL" dirty="0" smtClean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/>
            </a:r>
            <a:br>
              <a:rPr lang="he-IL" dirty="0" smtClean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</a:br>
            <a:endParaRPr lang="he-IL" dirty="0">
              <a:solidFill>
                <a:schemeClr val="accent2"/>
              </a:solidFill>
              <a:latin typeface="BN Cloud" panose="02000000000000000000" pitchFamily="2" charset="-79"/>
              <a:ea typeface="Calibri" panose="020F0502020204030204" pitchFamily="34" charset="0"/>
              <a:cs typeface="BN Cloud" panose="02000000000000000000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he-IL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הובלות</a:t>
            </a:r>
          </a:p>
          <a:p>
            <a:pPr marL="457200" indent="-457200">
              <a:buFont typeface="+mj-lt"/>
              <a:buAutoNum type="arabicPeriod"/>
            </a:pPr>
            <a:r>
              <a:rPr lang="he-IL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אוטובוס ממוגן ירי/רגיל עפ"י נהלי </a:t>
            </a:r>
            <a:r>
              <a:rPr lang="he-IL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איו"ש</a:t>
            </a:r>
            <a:endParaRPr lang="he-IL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he-IL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רכב מנהלות, איסוף ופינוי מרצים, מלווה</a:t>
            </a:r>
          </a:p>
          <a:p>
            <a:pPr marL="457200" indent="-457200">
              <a:buFont typeface="+mj-lt"/>
              <a:buAutoNum type="arabicPeriod"/>
            </a:pPr>
            <a:r>
              <a:rPr lang="he-IL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נקודות איסוף ופיזור: </a:t>
            </a:r>
            <a:r>
              <a:rPr lang="he-IL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מב"ל</a:t>
            </a:r>
            <a:r>
              <a:rPr lang="he-IL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לטרון</a:t>
            </a:r>
            <a:r>
              <a:rPr lang="he-IL" sz="3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צפון ? </a:t>
            </a:r>
            <a:endParaRPr lang="he-IL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he-IL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ארוחת בוקר יום ג' – </a:t>
            </a:r>
            <a:r>
              <a:rPr lang="he-IL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חטמ"ר</a:t>
            </a:r>
            <a:r>
              <a:rPr lang="he-IL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שומרון, מיקום יקב אלון מורה</a:t>
            </a:r>
          </a:p>
          <a:p>
            <a:pPr marL="457200" indent="-457200">
              <a:buFont typeface="+mj-lt"/>
              <a:buAutoNum type="arabicPeriod"/>
            </a:pPr>
            <a:r>
              <a:rPr lang="he-IL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ארוחת צהרים יום ג' – תל שילה – קייטרינג יקב פסגות </a:t>
            </a:r>
          </a:p>
          <a:p>
            <a:pPr marL="457200" indent="-457200">
              <a:buFont typeface="+mj-lt"/>
              <a:buAutoNum type="arabicPeriod"/>
            </a:pPr>
            <a:endParaRPr lang="he-IL" sz="3200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endParaRPr lang="he-IL" sz="32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indent="-457200">
              <a:buFont typeface="+mj-lt"/>
              <a:buAutoNum type="arabicPeriod"/>
            </a:pPr>
            <a:endParaRPr lang="he-IL" sz="32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4" name="תמונה 3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675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 smtClean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כללי</a:t>
            </a:r>
            <a:r>
              <a:rPr lang="en-US" dirty="0"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/>
            </a:r>
            <a:br>
              <a:rPr lang="en-US" dirty="0"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</a:br>
            <a:endParaRPr lang="he-IL" dirty="0">
              <a:latin typeface="BN Cloud" panose="02000000000000000000" pitchFamily="2" charset="-79"/>
              <a:cs typeface="BN Cloud" panose="02000000000000000000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he-IL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בין 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</a:rPr>
              <a:t>התאריכים </a:t>
            </a:r>
            <a:r>
              <a:rPr lang="he-IL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28-30/1/2020 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</a:rPr>
              <a:t>יתקיים סיור </a:t>
            </a:r>
            <a:r>
              <a:rPr lang="he-IL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איו"ש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</a:rPr>
              <a:t> וירושלים לקורס </a:t>
            </a:r>
            <a:r>
              <a:rPr lang="he-IL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מב"ל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</a:rPr>
              <a:t> מחזור </a:t>
            </a:r>
            <a:r>
              <a:rPr lang="he-IL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מ"ז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</a:rPr>
              <a:t>לסיור יוקדמו 2 ימי טעינה שיתקיימו </a:t>
            </a:r>
            <a:r>
              <a:rPr lang="he-IL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בתאריכים 22-23/1/2020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</a:rPr>
              <a:t>מנחים מלווים : פרופ' יוסי בן ארצי, מדריך </a:t>
            </a:r>
            <a:r>
              <a:rPr lang="he-IL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מב"ל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</a:rPr>
              <a:t> אבי אלמוג </a:t>
            </a:r>
            <a:endParaRPr lang="he-IL" sz="24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e-IL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גורמים משפיעים : </a:t>
            </a:r>
          </a:p>
          <a:p>
            <a:pPr marL="635508" lvl="1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he-IL" sz="2200" dirty="0" smtClean="0">
                <a:latin typeface="Calibri" panose="020F0502020204030204" pitchFamily="34" charset="0"/>
                <a:ea typeface="Calibri" panose="020F0502020204030204" pitchFamily="34" charset="0"/>
              </a:rPr>
              <a:t>בין התאריכים 21-25/1/20 תתקיים ועידת הנשיאים בירושלים </a:t>
            </a:r>
            <a:r>
              <a:rPr lang="he-IL" sz="2200" dirty="0" err="1" smtClean="0">
                <a:latin typeface="Calibri" panose="020F0502020204030204" pitchFamily="34" charset="0"/>
                <a:ea typeface="Calibri" panose="020F0502020204030204" pitchFamily="34" charset="0"/>
              </a:rPr>
              <a:t>לזכרון</a:t>
            </a:r>
            <a:r>
              <a:rPr lang="he-IL" sz="2200" dirty="0" smtClean="0">
                <a:latin typeface="Calibri" panose="020F0502020204030204" pitchFamily="34" charset="0"/>
                <a:ea typeface="Calibri" panose="020F0502020204030204" pitchFamily="34" charset="0"/>
              </a:rPr>
              <a:t> 75 שנים  לשחרור אושוויץ בהשתתפות נשיא רוסיה, נשיא אוסטריה , סגן נשיא ארה"ב ואחרים </a:t>
            </a:r>
          </a:p>
          <a:p>
            <a:pPr marL="635508" lvl="1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he-IL" sz="2200" dirty="0" smtClean="0">
                <a:latin typeface="Calibri" panose="020F0502020204030204" pitchFamily="34" charset="0"/>
                <a:ea typeface="Calibri" panose="020F0502020204030204" pitchFamily="34" charset="0"/>
              </a:rPr>
              <a:t>הכניסה לתקופת בחירות בישראל, על המשתמע מכך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e-IL" dirty="0"/>
          </a:p>
        </p:txBody>
      </p:sp>
      <p:pic>
        <p:nvPicPr>
          <p:cNvPr id="4" name="תמונה 3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845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b="1" dirty="0" smtClean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מנהלות - המשך</a:t>
            </a:r>
            <a:r>
              <a:rPr lang="he-IL" dirty="0" smtClean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/>
            </a:r>
            <a:br>
              <a:rPr lang="he-IL" dirty="0" smtClean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</a:br>
            <a:endParaRPr lang="he-IL" dirty="0">
              <a:solidFill>
                <a:schemeClr val="accent2"/>
              </a:solidFill>
              <a:latin typeface="BN Cloud" panose="02000000000000000000" pitchFamily="2" charset="-79"/>
              <a:ea typeface="Calibri" panose="020F0502020204030204" pitchFamily="34" charset="0"/>
              <a:cs typeface="BN Cloud" panose="02000000000000000000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he-I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לינה – ימים ג', ד' – מלון רמת רחל </a:t>
            </a:r>
          </a:p>
          <a:p>
            <a:pPr marL="292608" lvl="1" indent="0">
              <a:buNone/>
            </a:pPr>
            <a:endParaRPr lang="he-IL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2608" lvl="1" indent="0">
              <a:buNone/>
            </a:pPr>
            <a:r>
              <a:rPr lang="he-I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כולל: </a:t>
            </a:r>
          </a:p>
          <a:p>
            <a:pPr lvl="1"/>
            <a:r>
              <a:rPr lang="he-I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ארוחת ערב – יום ג' (ערב ערבי, שב"כ)</a:t>
            </a:r>
          </a:p>
          <a:p>
            <a:pPr lvl="1"/>
            <a:r>
              <a:rPr lang="he-I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ארוחת בוקר – יום ד'</a:t>
            </a:r>
          </a:p>
          <a:p>
            <a:pPr lvl="1"/>
            <a:r>
              <a:rPr lang="he-I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ארוחת בוקר -יום ה'</a:t>
            </a:r>
            <a:endParaRPr lang="he-I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 startAt="8"/>
            </a:pPr>
            <a:r>
              <a:rPr lang="he-I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ארוחת צהרים יום ד' -  מסעדת רוזה גוש עציון /</a:t>
            </a:r>
            <a:r>
              <a:rPr lang="he-IL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חטמ"ר</a:t>
            </a:r>
            <a:r>
              <a:rPr lang="he-I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עציון. טרם נסגר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 startAt="8"/>
            </a:pPr>
            <a:r>
              <a:rPr lang="he-I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ארוחת </a:t>
            </a:r>
            <a:r>
              <a:rPr lang="he-I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ערב יום ד' – במיקום חיצוני בו תתקיים ההופעה של ג'קי </a:t>
            </a:r>
            <a:r>
              <a:rPr lang="he-I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לוי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 startAt="8"/>
            </a:pPr>
            <a:r>
              <a:rPr lang="he-I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ארוחת צהרים יום ה' – טרם נסגר. המלצה – מסעדת טורו משכנות שאננים/ </a:t>
            </a:r>
            <a:r>
              <a:rPr lang="he-IL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פפאגיו</a:t>
            </a:r>
            <a:r>
              <a:rPr lang="he-I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תלפיות </a:t>
            </a:r>
            <a:endParaRPr lang="he-I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 startAt="8"/>
            </a:pPr>
            <a:endParaRPr lang="he-IL" sz="32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4" name="תמונה 3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96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b="1" dirty="0" smtClean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מנהלות - המשך</a:t>
            </a:r>
            <a:r>
              <a:rPr lang="he-IL" dirty="0" smtClean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/>
            </a:r>
            <a:br>
              <a:rPr lang="he-IL" dirty="0" smtClean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</a:br>
            <a:endParaRPr lang="he-IL" dirty="0">
              <a:solidFill>
                <a:schemeClr val="accent2"/>
              </a:solidFill>
              <a:latin typeface="BN Cloud" panose="02000000000000000000" pitchFamily="2" charset="-79"/>
              <a:ea typeface="Calibri" panose="020F0502020204030204" pitchFamily="34" charset="0"/>
              <a:cs typeface="BN Cloud" panose="02000000000000000000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9"/>
            </a:pPr>
            <a:r>
              <a:rPr lang="he-IL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כיבוד בכל נקודת הגעה – טרם נסגר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he-IL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עזרים 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he-IL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תשורות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he-IL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ערב ערבי רמת רחל – בטיפול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he-IL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סט חורף – מטריות מתקפלות, כובע גרב, כפפות, </a:t>
            </a:r>
            <a:r>
              <a:rPr lang="he-IL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חמצוואר</a:t>
            </a:r>
            <a:r>
              <a:rPr lang="he-IL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כוס טרמית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he-IL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ערכת שמע – חובה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he-IL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משקפות</a:t>
            </a:r>
          </a:p>
          <a:p>
            <a:pPr marL="292608" lvl="1" indent="0">
              <a:buNone/>
            </a:pPr>
            <a:endParaRPr lang="he-IL" sz="30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indent="-457200">
              <a:buFont typeface="+mj-lt"/>
              <a:buAutoNum type="arabicPeriod" startAt="8"/>
            </a:pPr>
            <a:endParaRPr lang="he-IL" sz="32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4" name="תמונה 3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625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b="1" dirty="0" smtClean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דגשים לסיור</a:t>
            </a:r>
            <a:r>
              <a:rPr lang="he-IL" dirty="0" smtClean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/>
            </a:r>
            <a:br>
              <a:rPr lang="he-IL" dirty="0" smtClean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</a:br>
            <a:endParaRPr lang="he-IL" dirty="0">
              <a:solidFill>
                <a:schemeClr val="accent2"/>
              </a:solidFill>
              <a:latin typeface="BN Cloud" panose="02000000000000000000" pitchFamily="2" charset="-79"/>
              <a:ea typeface="Calibri" panose="020F0502020204030204" pitchFamily="34" charset="0"/>
              <a:cs typeface="BN Cloud" panose="02000000000000000000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he-IL" sz="3200" dirty="0" smtClean="0">
                <a:solidFill>
                  <a:schemeClr val="tx1"/>
                </a:solidFill>
                <a:latin typeface="David" panose="020E0502060401010101" pitchFamily="34" charset="-79"/>
              </a:rPr>
              <a:t>הערכות </a:t>
            </a:r>
            <a:r>
              <a:rPr lang="he-IL" sz="3200" dirty="0" err="1" smtClean="0">
                <a:solidFill>
                  <a:schemeClr val="tx1"/>
                </a:solidFill>
                <a:latin typeface="David" panose="020E0502060401010101" pitchFamily="34" charset="-79"/>
              </a:rPr>
              <a:t>למז"א</a:t>
            </a:r>
            <a:r>
              <a:rPr lang="he-IL" sz="3200" dirty="0" smtClean="0">
                <a:solidFill>
                  <a:schemeClr val="tx1"/>
                </a:solidFill>
                <a:latin typeface="David" panose="020E0502060401010101" pitchFamily="34" charset="-79"/>
              </a:rPr>
              <a:t> חורפי וקר, כולל אפשרות לגשם.</a:t>
            </a:r>
          </a:p>
          <a:p>
            <a:pPr marL="457200" indent="-457200">
              <a:buFont typeface="+mj-lt"/>
              <a:buAutoNum type="arabicPeriod"/>
            </a:pPr>
            <a:r>
              <a:rPr lang="he-IL" sz="3200" dirty="0" smtClean="0">
                <a:solidFill>
                  <a:schemeClr val="tx1"/>
                </a:solidFill>
                <a:latin typeface="David" panose="020E0502060401010101" pitchFamily="34" charset="-79"/>
              </a:rPr>
              <a:t>אין אפשרות להגעה עם רכבים פרטיים. </a:t>
            </a:r>
          </a:p>
          <a:p>
            <a:pPr marL="457200" indent="-457200">
              <a:buFont typeface="+mj-lt"/>
              <a:buAutoNum type="arabicPeriod"/>
            </a:pPr>
            <a:r>
              <a:rPr lang="he-IL" sz="3200" dirty="0" smtClean="0">
                <a:solidFill>
                  <a:schemeClr val="tx1"/>
                </a:solidFill>
                <a:latin typeface="David" panose="020E0502060401010101" pitchFamily="34" charset="-79"/>
              </a:rPr>
              <a:t>כושר ואימונים –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e-IL" sz="3000" dirty="0" smtClean="0">
                <a:solidFill>
                  <a:schemeClr val="tx1"/>
                </a:solidFill>
                <a:latin typeface="David" panose="020E0502060401010101" pitchFamily="34" charset="-79"/>
              </a:rPr>
              <a:t>      יש לתאם חדר כושר + בריכה בערבים ובבקרים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e-IL" sz="3000" dirty="0">
                <a:solidFill>
                  <a:schemeClr val="tx1"/>
                </a:solidFill>
                <a:latin typeface="David" panose="020E0502060401010101" pitchFamily="34" charset="-79"/>
              </a:rPr>
              <a:t> </a:t>
            </a:r>
            <a:r>
              <a:rPr lang="he-IL" sz="3000" dirty="0" smtClean="0">
                <a:solidFill>
                  <a:schemeClr val="tx1"/>
                </a:solidFill>
                <a:latin typeface="David" panose="020E0502060401010101" pitchFamily="34" charset="-79"/>
              </a:rPr>
              <a:t>     אימון </a:t>
            </a:r>
            <a:r>
              <a:rPr lang="he-IL" sz="3000" dirty="0" err="1" smtClean="0">
                <a:solidFill>
                  <a:schemeClr val="tx1"/>
                </a:solidFill>
                <a:latin typeface="David" panose="020E0502060401010101" pitchFamily="34" charset="-79"/>
              </a:rPr>
              <a:t>כח</a:t>
            </a:r>
            <a:r>
              <a:rPr lang="he-IL" sz="3000" dirty="0" smtClean="0">
                <a:solidFill>
                  <a:schemeClr val="tx1"/>
                </a:solidFill>
                <a:latin typeface="David" panose="020E0502060401010101" pitchFamily="34" charset="-79"/>
              </a:rPr>
              <a:t> פונקציונאלי ביום ד'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e-IL" sz="3000" dirty="0">
                <a:solidFill>
                  <a:schemeClr val="tx1"/>
                </a:solidFill>
                <a:latin typeface="David" panose="020E0502060401010101" pitchFamily="34" charset="-79"/>
              </a:rPr>
              <a:t> </a:t>
            </a:r>
            <a:r>
              <a:rPr lang="he-IL" sz="3000" dirty="0" smtClean="0">
                <a:solidFill>
                  <a:schemeClr val="tx1"/>
                </a:solidFill>
                <a:latin typeface="David" panose="020E0502060401010101" pitchFamily="34" charset="-79"/>
              </a:rPr>
              <a:t>     רכיבה על אופניים </a:t>
            </a:r>
            <a:r>
              <a:rPr lang="he-IL" sz="3000" dirty="0" err="1" smtClean="0">
                <a:solidFill>
                  <a:schemeClr val="tx1"/>
                </a:solidFill>
                <a:latin typeface="David" panose="020E0502060401010101" pitchFamily="34" charset="-79"/>
              </a:rPr>
              <a:t>באיזור</a:t>
            </a:r>
            <a:r>
              <a:rPr lang="he-IL" sz="3000" dirty="0" smtClean="0">
                <a:solidFill>
                  <a:schemeClr val="tx1"/>
                </a:solidFill>
                <a:latin typeface="David" panose="020E0502060401010101" pitchFamily="34" charset="-79"/>
              </a:rPr>
              <a:t> רמת רחל + </a:t>
            </a:r>
            <a:r>
              <a:rPr lang="he-IL" sz="3000" dirty="0" err="1" smtClean="0">
                <a:solidFill>
                  <a:schemeClr val="tx1"/>
                </a:solidFill>
                <a:latin typeface="David" panose="020E0502060401010101" pitchFamily="34" charset="-79"/>
              </a:rPr>
              <a:t>פילאטיס</a:t>
            </a:r>
            <a:r>
              <a:rPr lang="he-IL" sz="3000" dirty="0" smtClean="0">
                <a:solidFill>
                  <a:schemeClr val="tx1"/>
                </a:solidFill>
                <a:latin typeface="David" panose="020E0502060401010101" pitchFamily="34" charset="-79"/>
              </a:rPr>
              <a:t> ביום ה'</a:t>
            </a:r>
          </a:p>
          <a:p>
            <a:pPr marL="457200" indent="-457200">
              <a:buFont typeface="+mj-lt"/>
              <a:buAutoNum type="arabicPeriod"/>
            </a:pPr>
            <a:endParaRPr lang="he-IL" sz="32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92608" lvl="1" indent="0">
              <a:buNone/>
            </a:pPr>
            <a:endParaRPr lang="he-IL" sz="30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749808" lvl="1" indent="-457200">
              <a:buFont typeface="+mj-lt"/>
              <a:buAutoNum type="arabicPeriod"/>
            </a:pPr>
            <a:endParaRPr lang="he-IL" sz="3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4" name="תמונה 3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443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b="1" dirty="0" smtClean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אבטחה ובטיחות</a:t>
            </a:r>
            <a:r>
              <a:rPr lang="he-IL" dirty="0" smtClean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/>
            </a:r>
            <a:br>
              <a:rPr lang="he-IL" dirty="0" smtClean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</a:br>
            <a:endParaRPr lang="he-IL" dirty="0">
              <a:solidFill>
                <a:schemeClr val="accent2"/>
              </a:solidFill>
              <a:latin typeface="BN Cloud" panose="02000000000000000000" pitchFamily="2" charset="-79"/>
              <a:ea typeface="Calibri" panose="020F0502020204030204" pitchFamily="34" charset="0"/>
              <a:cs typeface="BN Cloud" panose="02000000000000000000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he-IL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נשקים – אחד בכל צוות</a:t>
            </a:r>
          </a:p>
          <a:p>
            <a:pPr marL="457200" indent="-457200">
              <a:buFont typeface="+mj-lt"/>
              <a:buAutoNum type="arabicPeriod"/>
            </a:pPr>
            <a:r>
              <a:rPr lang="he-IL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אוטובוס ממוגן – עפ"י הנהלים</a:t>
            </a:r>
          </a:p>
          <a:p>
            <a:pPr marL="457200" indent="-457200">
              <a:buFont typeface="+mj-lt"/>
              <a:buAutoNum type="arabicPeriod"/>
            </a:pPr>
            <a:r>
              <a:rPr lang="he-IL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אבטחה ע"י </a:t>
            </a:r>
            <a:r>
              <a:rPr lang="he-IL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חטמ"רים</a:t>
            </a:r>
            <a:r>
              <a:rPr lang="he-IL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צה"ל/מחוז ירושלים</a:t>
            </a:r>
          </a:p>
          <a:p>
            <a:pPr marL="457200" indent="-457200">
              <a:buFont typeface="+mj-lt"/>
              <a:buAutoNum type="arabicPeriod"/>
            </a:pPr>
            <a:r>
              <a:rPr lang="he-IL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תדריך אבטחה – יבוצע ביום הסיור  </a:t>
            </a:r>
          </a:p>
          <a:p>
            <a:pPr marL="457200" indent="-457200">
              <a:buFont typeface="+mj-lt"/>
              <a:buAutoNum type="arabicPeriod"/>
            </a:pPr>
            <a:r>
              <a:rPr lang="he-IL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תנועה מקובצת בנקודות הסיור</a:t>
            </a:r>
          </a:p>
          <a:p>
            <a:pPr marL="457200" indent="-457200">
              <a:buFont typeface="+mj-lt"/>
              <a:buAutoNum type="arabicPeriod"/>
            </a:pPr>
            <a:r>
              <a:rPr lang="he-IL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רכב פינוי צמוד ומאובטח</a:t>
            </a:r>
          </a:p>
          <a:p>
            <a:pPr marL="457200" indent="-457200">
              <a:buFont typeface="+mj-lt"/>
              <a:buAutoNum type="arabicPeriod"/>
            </a:pPr>
            <a:r>
              <a:rPr lang="he-IL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דרכי קשר עם כלל גורמים רלבנטיים</a:t>
            </a:r>
          </a:p>
          <a:p>
            <a:pPr marL="457200" indent="-457200">
              <a:buFont typeface="+mj-lt"/>
              <a:buAutoNum type="arabicPeriod"/>
            </a:pPr>
            <a:endParaRPr lang="he-IL" sz="3200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endParaRPr lang="he-IL" sz="32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indent="-457200">
              <a:buFont typeface="+mj-lt"/>
              <a:buAutoNum type="arabicPeriod"/>
            </a:pPr>
            <a:endParaRPr lang="he-IL" sz="32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4" name="תמונה 3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817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b="1" dirty="0" smtClean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תחומי אחריות  - חומרי הדרכה</a:t>
            </a:r>
            <a:r>
              <a:rPr lang="he-IL" dirty="0" smtClean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/>
            </a:r>
            <a:br>
              <a:rPr lang="he-IL" dirty="0" smtClean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</a:br>
            <a:endParaRPr lang="he-IL" dirty="0">
              <a:solidFill>
                <a:schemeClr val="accent2"/>
              </a:solidFill>
              <a:latin typeface="BN Cloud" panose="02000000000000000000" pitchFamily="2" charset="-79"/>
              <a:ea typeface="Calibri" panose="020F0502020204030204" pitchFamily="34" charset="0"/>
              <a:cs typeface="BN Cloud" panose="02000000000000000000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e-IL" sz="32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indent="-457200">
              <a:buFont typeface="+mj-lt"/>
              <a:buAutoNum type="arabicPeriod"/>
            </a:pPr>
            <a:endParaRPr lang="he-IL" sz="32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>
              <a:solidFill>
                <a:schemeClr val="tx1"/>
              </a:solidFill>
            </a:endParaRPr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540463"/>
              </p:ext>
            </p:extLst>
          </p:nvPr>
        </p:nvGraphicFramePr>
        <p:xfrm>
          <a:off x="2062480" y="1983923"/>
          <a:ext cx="8128000" cy="43484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98445346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8442248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משימה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אחריות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324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שאלת עיבוד יומית דיגיטלית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אביעד + רום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334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מתעד</a:t>
                      </a:r>
                      <a:r>
                        <a:rPr lang="he-IL" baseline="0" dirty="0" smtClean="0"/>
                        <a:t> והכנת סרטון יומי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אביעד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158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err="1" smtClean="0"/>
                        <a:t>רחפן</a:t>
                      </a:r>
                      <a:r>
                        <a:rPr lang="he-IL" dirty="0" smtClean="0"/>
                        <a:t> לסיור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אביעד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2533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הכנת מפות גוגל</a:t>
                      </a:r>
                      <a:r>
                        <a:rPr lang="he-IL" baseline="0" dirty="0" smtClean="0"/>
                        <a:t> – עברית ואנגלית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נדב תורג'מן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251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הכנת חוברת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סימה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819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הפצת חומרים</a:t>
                      </a:r>
                      <a:r>
                        <a:rPr lang="he-IL" baseline="0" dirty="0" smtClean="0"/>
                        <a:t> וסרטונים לקראת הגעה לאתרים: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661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 rtl="1">
                        <a:buFont typeface="+mj-cs"/>
                        <a:buAutoNum type="hebrew2Minus"/>
                      </a:pPr>
                      <a:r>
                        <a:rPr lang="he-IL" dirty="0" smtClean="0"/>
                        <a:t>בקעה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err="1" smtClean="0"/>
                        <a:t>ליוויוס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942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ב-</a:t>
                      </a:r>
                      <a:r>
                        <a:rPr lang="he-IL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מאבק משפטי סביב סימון מוצרים </a:t>
                      </a:r>
                      <a:r>
                        <a:rPr lang="he-IL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באיו"ש</a:t>
                      </a:r>
                      <a:endParaRPr lang="he-I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מיכל 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4070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ג-</a:t>
                      </a:r>
                      <a:r>
                        <a:rPr lang="he-IL" baseline="0" dirty="0" smtClean="0"/>
                        <a:t>   ארכיאולוגיה </a:t>
                      </a:r>
                      <a:r>
                        <a:rPr lang="he-IL" baseline="0" dirty="0" err="1" smtClean="0"/>
                        <a:t>באיו"ש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שחר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844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עזרים  -  מפות ומשקפות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7114417"/>
                  </a:ext>
                </a:extLst>
              </a:tr>
            </a:tbl>
          </a:graphicData>
        </a:graphic>
      </p:graphicFrame>
      <p:pic>
        <p:nvPicPr>
          <p:cNvPr id="5" name="תמונה 4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015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b="1" dirty="0" smtClean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תחומי אחריות  - הדרכה, המשך</a:t>
            </a:r>
            <a:r>
              <a:rPr lang="he-IL" dirty="0" smtClean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/>
            </a:r>
            <a:br>
              <a:rPr lang="he-IL" dirty="0" smtClean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</a:br>
            <a:endParaRPr lang="he-IL" dirty="0">
              <a:solidFill>
                <a:schemeClr val="accent2"/>
              </a:solidFill>
              <a:latin typeface="BN Cloud" panose="02000000000000000000" pitchFamily="2" charset="-79"/>
              <a:ea typeface="Calibri" panose="020F0502020204030204" pitchFamily="34" charset="0"/>
              <a:cs typeface="BN Cloud" panose="02000000000000000000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e-IL" sz="32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indent="-457200">
              <a:buFont typeface="+mj-lt"/>
              <a:buAutoNum type="arabicPeriod"/>
            </a:pPr>
            <a:endParaRPr lang="he-IL" sz="32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>
              <a:solidFill>
                <a:schemeClr val="tx1"/>
              </a:solidFill>
            </a:endParaRPr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563874"/>
              </p:ext>
            </p:extLst>
          </p:nvPr>
        </p:nvGraphicFramePr>
        <p:xfrm>
          <a:off x="2062480" y="1983923"/>
          <a:ext cx="8128000" cy="25958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98445346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8442248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משימה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אחריות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324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הכנת סיכום סיור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צוות מוביל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334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כתיבת פרוטוקולים לסיכום</a:t>
                      </a:r>
                      <a:r>
                        <a:rPr lang="he-IL" baseline="0" dirty="0" smtClean="0"/>
                        <a:t> </a:t>
                      </a:r>
                      <a:r>
                        <a:rPr lang="he-IL" dirty="0" smtClean="0"/>
                        <a:t>הרצאות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סימה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158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הכנת חידון ירושלים/איוש לנסיעה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אופיר </a:t>
                      </a:r>
                      <a:r>
                        <a:rPr lang="he-IL" dirty="0" err="1" smtClean="0"/>
                        <a:t>ליוויוס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2533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שי לזוכה </a:t>
                      </a:r>
                      <a:r>
                        <a:rPr lang="he-IL" dirty="0" err="1" smtClean="0"/>
                        <a:t>בחידן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סימה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251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מצגת</a:t>
                      </a:r>
                      <a:r>
                        <a:rPr lang="he-IL" baseline="0" dirty="0" smtClean="0"/>
                        <a:t> צוות מוביל ליום טעינה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צוות מוביל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819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חוברת סיור באנגלית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מתן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661313"/>
                  </a:ext>
                </a:extLst>
              </a:tr>
            </a:tbl>
          </a:graphicData>
        </a:graphic>
      </p:graphicFrame>
      <p:pic>
        <p:nvPicPr>
          <p:cNvPr id="5" name="תמונה 4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733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b="1" dirty="0" smtClean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תחומי אחריות  - הצגת מרצים</a:t>
            </a:r>
            <a:r>
              <a:rPr lang="he-IL" dirty="0" smtClean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/>
            </a:r>
            <a:br>
              <a:rPr lang="he-IL" dirty="0" smtClean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</a:br>
            <a:endParaRPr lang="he-IL" dirty="0">
              <a:solidFill>
                <a:schemeClr val="accent2"/>
              </a:solidFill>
              <a:latin typeface="BN Cloud" panose="02000000000000000000" pitchFamily="2" charset="-79"/>
              <a:ea typeface="Calibri" panose="020F0502020204030204" pitchFamily="34" charset="0"/>
              <a:cs typeface="BN Cloud" panose="02000000000000000000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e-IL" sz="32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indent="-457200">
              <a:buFont typeface="+mj-lt"/>
              <a:buAutoNum type="arabicPeriod"/>
            </a:pPr>
            <a:endParaRPr lang="he-IL" sz="32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>
              <a:solidFill>
                <a:schemeClr val="tx1"/>
              </a:solidFill>
            </a:endParaRPr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2612"/>
              </p:ext>
            </p:extLst>
          </p:nvPr>
        </p:nvGraphicFramePr>
        <p:xfrm>
          <a:off x="2062480" y="983283"/>
          <a:ext cx="8128000" cy="546273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98445346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844224820"/>
                    </a:ext>
                  </a:extLst>
                </a:gridCol>
              </a:tblGrid>
              <a:tr h="42021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מרצה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אחריות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324187"/>
                  </a:ext>
                </a:extLst>
              </a:tr>
              <a:tr h="42021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בני </a:t>
                      </a:r>
                      <a:r>
                        <a:rPr lang="he-IL" dirty="0" err="1" smtClean="0"/>
                        <a:t>קצובר</a:t>
                      </a:r>
                      <a:r>
                        <a:rPr lang="he-IL" dirty="0" smtClean="0"/>
                        <a:t>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334098"/>
                  </a:ext>
                </a:extLst>
              </a:tr>
              <a:tr h="42021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תא"ל </a:t>
                      </a:r>
                      <a:r>
                        <a:rPr lang="he-IL" dirty="0" err="1" smtClean="0"/>
                        <a:t>רסאן</a:t>
                      </a:r>
                      <a:r>
                        <a:rPr lang="he-IL" baseline="0" dirty="0" smtClean="0"/>
                        <a:t> </a:t>
                      </a:r>
                      <a:r>
                        <a:rPr lang="he-IL" baseline="0" dirty="0" err="1" smtClean="0"/>
                        <a:t>עליאן</a:t>
                      </a:r>
                      <a:r>
                        <a:rPr lang="he-IL" baseline="0" dirty="0" smtClean="0"/>
                        <a:t>, ר' מנהל אזרחי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158379"/>
                  </a:ext>
                </a:extLst>
              </a:tr>
              <a:tr h="42021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באשר אל מסרי </a:t>
                      </a:r>
                      <a:r>
                        <a:rPr lang="he-IL" baseline="0" dirty="0" smtClean="0"/>
                        <a:t> - יזם ואיש עסקים, </a:t>
                      </a:r>
                      <a:r>
                        <a:rPr lang="he-IL" baseline="0" dirty="0" err="1" smtClean="0"/>
                        <a:t>רוואבי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2533879"/>
                  </a:ext>
                </a:extLst>
              </a:tr>
              <a:tr h="42021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נציג רש"פ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251502"/>
                  </a:ext>
                </a:extLst>
              </a:tr>
              <a:tr h="42021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ר' מועצת אפרת / ר' העיר ביתר עלית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819947"/>
                  </a:ext>
                </a:extLst>
              </a:tr>
              <a:tr h="42021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נדיה מטר, יהודית </a:t>
                      </a:r>
                      <a:r>
                        <a:rPr lang="he-IL" dirty="0" err="1" smtClean="0"/>
                        <a:t>קצובר</a:t>
                      </a:r>
                      <a:r>
                        <a:rPr lang="he-IL" dirty="0" smtClean="0"/>
                        <a:t> – נשים בירוק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661313"/>
                  </a:ext>
                </a:extLst>
              </a:tr>
              <a:tr h="420210">
                <a:tc>
                  <a:txBody>
                    <a:bodyPr/>
                    <a:lstStyle/>
                    <a:p>
                      <a:pPr marL="0" indent="0" rtl="1">
                        <a:buFont typeface="+mj-cs"/>
                        <a:buNone/>
                      </a:pPr>
                      <a:r>
                        <a:rPr lang="he-IL" dirty="0" smtClean="0"/>
                        <a:t>הדסה פרומן - שורשים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942674"/>
                  </a:ext>
                </a:extLst>
              </a:tr>
              <a:tr h="420210">
                <a:tc>
                  <a:txBody>
                    <a:bodyPr/>
                    <a:lstStyle/>
                    <a:p>
                      <a:pPr rtl="1"/>
                      <a:r>
                        <a:rPr lang="he-I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בת גלים </a:t>
                      </a:r>
                      <a:r>
                        <a:rPr lang="he-IL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שאער</a:t>
                      </a:r>
                      <a:r>
                        <a:rPr lang="he-I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/רחלי פרנקל</a:t>
                      </a:r>
                      <a:endParaRPr lang="he-I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4070433"/>
                  </a:ext>
                </a:extLst>
              </a:tr>
              <a:tr h="42021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שיח' </a:t>
                      </a:r>
                      <a:r>
                        <a:rPr lang="he-IL" dirty="0" err="1" smtClean="0"/>
                        <a:t>געברי</a:t>
                      </a:r>
                      <a:r>
                        <a:rPr lang="he-IL" dirty="0" smtClean="0"/>
                        <a:t> - </a:t>
                      </a:r>
                      <a:r>
                        <a:rPr lang="he-IL" dirty="0" err="1" smtClean="0"/>
                        <a:t>יאטה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844576"/>
                  </a:ext>
                </a:extLst>
              </a:tr>
              <a:tr h="42021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מח"ט חברון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7114417"/>
                  </a:ext>
                </a:extLst>
              </a:tr>
              <a:tr h="42021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נציג ההתיישבות בחברון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2322528"/>
                  </a:ext>
                </a:extLst>
              </a:tr>
              <a:tr h="42021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ממ"ז ירושלים, ניצב דורון ידיד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718654"/>
                  </a:ext>
                </a:extLst>
              </a:tr>
            </a:tbl>
          </a:graphicData>
        </a:graphic>
      </p:graphicFrame>
      <p:pic>
        <p:nvPicPr>
          <p:cNvPr id="5" name="תמונה 4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779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b="1" dirty="0" smtClean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תחומי אחריות  - לוגיסטיקה</a:t>
            </a:r>
            <a:r>
              <a:rPr lang="he-IL" dirty="0" smtClean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/>
            </a:r>
            <a:br>
              <a:rPr lang="he-IL" dirty="0" smtClean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</a:br>
            <a:endParaRPr lang="he-IL" dirty="0">
              <a:solidFill>
                <a:schemeClr val="accent2"/>
              </a:solidFill>
              <a:latin typeface="BN Cloud" panose="02000000000000000000" pitchFamily="2" charset="-79"/>
              <a:ea typeface="Calibri" panose="020F0502020204030204" pitchFamily="34" charset="0"/>
              <a:cs typeface="BN Cloud" panose="02000000000000000000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e-IL" sz="32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indent="-457200">
              <a:buFont typeface="+mj-lt"/>
              <a:buAutoNum type="arabicPeriod"/>
            </a:pPr>
            <a:endParaRPr lang="he-IL" sz="32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>
              <a:solidFill>
                <a:schemeClr val="tx1"/>
              </a:solidFill>
            </a:endParaRPr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743235"/>
              </p:ext>
            </p:extLst>
          </p:nvPr>
        </p:nvGraphicFramePr>
        <p:xfrm>
          <a:off x="2062480" y="1191995"/>
          <a:ext cx="8128000" cy="482564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98445346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844224820"/>
                    </a:ext>
                  </a:extLst>
                </a:gridCol>
              </a:tblGrid>
              <a:tr h="402137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משימה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אחריות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324187"/>
                  </a:ext>
                </a:extLst>
              </a:tr>
              <a:tr h="402137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הזמנת מסעדות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שלומי בן מוחה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334098"/>
                  </a:ext>
                </a:extLst>
              </a:tr>
              <a:tr h="402137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הזמנת הובלות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158379"/>
                  </a:ext>
                </a:extLst>
              </a:tr>
              <a:tr h="402137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קניית תשורות למרצים בטעינה ובסיור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2533879"/>
                  </a:ext>
                </a:extLst>
              </a:tr>
              <a:tr h="402137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קניית תשורות לפלשתינאים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251502"/>
                  </a:ext>
                </a:extLst>
              </a:tr>
              <a:tr h="402137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תיאום</a:t>
                      </a:r>
                      <a:r>
                        <a:rPr lang="he-IL" baseline="0" dirty="0" smtClean="0"/>
                        <a:t> ארוחות בהתאם </a:t>
                      </a:r>
                      <a:r>
                        <a:rPr lang="he-IL" baseline="0" dirty="0" err="1" smtClean="0"/>
                        <a:t>ללו"ז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819947"/>
                  </a:ext>
                </a:extLst>
              </a:tr>
              <a:tr h="402137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הובלת מרצים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661313"/>
                  </a:ext>
                </a:extLst>
              </a:tr>
              <a:tr h="402137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סט חורף (מנהלות)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942674"/>
                  </a:ext>
                </a:extLst>
              </a:tr>
              <a:tr h="402137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קניית חלבה</a:t>
                      </a:r>
                      <a:r>
                        <a:rPr lang="he-IL" baseline="0" dirty="0" smtClean="0"/>
                        <a:t> וטחינה מהשומרונים בתל כביר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4070433"/>
                  </a:ext>
                </a:extLst>
              </a:tr>
              <a:tr h="402137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תה – גששי </a:t>
                      </a:r>
                      <a:r>
                        <a:rPr lang="he-IL" dirty="0" err="1" smtClean="0"/>
                        <a:t>חטמ"ר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844576"/>
                  </a:ext>
                </a:extLst>
              </a:tr>
              <a:tr h="402137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תיאום ערב ערבי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שלומי </a:t>
                      </a:r>
                      <a:r>
                        <a:rPr lang="he-IL" dirty="0" err="1" smtClean="0"/>
                        <a:t>טולדנו</a:t>
                      </a:r>
                      <a:r>
                        <a:rPr lang="he-IL" dirty="0" smtClean="0"/>
                        <a:t>, שלומי</a:t>
                      </a:r>
                      <a:r>
                        <a:rPr lang="he-IL" baseline="0" dirty="0" smtClean="0"/>
                        <a:t> בן מוחה, אבי אלמוג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7114417"/>
                  </a:ext>
                </a:extLst>
              </a:tr>
              <a:tr h="402137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תיאום</a:t>
                      </a:r>
                      <a:r>
                        <a:rPr lang="he-IL" baseline="0" dirty="0" smtClean="0"/>
                        <a:t> ערב הוואי יום ד'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צוות מוביל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047356"/>
                  </a:ext>
                </a:extLst>
              </a:tr>
            </a:tbl>
          </a:graphicData>
        </a:graphic>
      </p:graphicFrame>
      <p:pic>
        <p:nvPicPr>
          <p:cNvPr id="5" name="תמונה 4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379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b="1" dirty="0" smtClean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תחומי אחריות  - המשך</a:t>
            </a:r>
            <a:r>
              <a:rPr lang="he-IL" dirty="0" smtClean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/>
            </a:r>
            <a:br>
              <a:rPr lang="he-IL" dirty="0" smtClean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</a:br>
            <a:endParaRPr lang="he-IL" dirty="0">
              <a:solidFill>
                <a:schemeClr val="accent2"/>
              </a:solidFill>
              <a:latin typeface="BN Cloud" panose="02000000000000000000" pitchFamily="2" charset="-79"/>
              <a:ea typeface="Calibri" panose="020F0502020204030204" pitchFamily="34" charset="0"/>
              <a:cs typeface="BN Cloud" panose="02000000000000000000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e-IL" sz="32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indent="-457200">
              <a:buFont typeface="+mj-lt"/>
              <a:buAutoNum type="arabicPeriod"/>
            </a:pPr>
            <a:endParaRPr lang="he-IL" sz="32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>
              <a:solidFill>
                <a:schemeClr val="tx1"/>
              </a:solidFill>
            </a:endParaRPr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489677"/>
              </p:ext>
            </p:extLst>
          </p:nvPr>
        </p:nvGraphicFramePr>
        <p:xfrm>
          <a:off x="2062480" y="1391483"/>
          <a:ext cx="8128000" cy="168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98445346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844224820"/>
                    </a:ext>
                  </a:extLst>
                </a:gridCol>
              </a:tblGrid>
              <a:tr h="42021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משימה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אחריות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324187"/>
                  </a:ext>
                </a:extLst>
              </a:tr>
              <a:tr h="42021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אימונים</a:t>
                      </a:r>
                      <a:r>
                        <a:rPr lang="he-IL" baseline="0" dirty="0" smtClean="0"/>
                        <a:t> וכושר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מתן + אפרת ברוזה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334098"/>
                  </a:ext>
                </a:extLst>
              </a:tr>
              <a:tr h="42021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מערך אבטחה,</a:t>
                      </a:r>
                      <a:r>
                        <a:rPr lang="he-IL" baseline="0" dirty="0" smtClean="0"/>
                        <a:t> בטיחות ורפואה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err="1" smtClean="0"/>
                        <a:t>ליוויוס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158379"/>
                  </a:ext>
                </a:extLst>
              </a:tr>
              <a:tr h="42021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הרצאות טד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רומן, עידן,</a:t>
                      </a:r>
                      <a:r>
                        <a:rPr lang="he-IL" baseline="0" dirty="0" smtClean="0"/>
                        <a:t> צביקה, סימה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2533879"/>
                  </a:ext>
                </a:extLst>
              </a:tr>
            </a:tbl>
          </a:graphicData>
        </a:graphic>
      </p:graphicFrame>
      <p:pic>
        <p:nvPicPr>
          <p:cNvPr id="5" name="תמונה 4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264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b="1" dirty="0" smtClean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מזג אוויר </a:t>
            </a:r>
            <a:endParaRPr lang="he-IL" dirty="0">
              <a:solidFill>
                <a:schemeClr val="accent2"/>
              </a:solidFill>
              <a:latin typeface="BN Cloud" panose="02000000000000000000" pitchFamily="2" charset="-79"/>
              <a:ea typeface="Calibri" panose="020F0502020204030204" pitchFamily="34" charset="0"/>
              <a:cs typeface="BN Cloud" panose="02000000000000000000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e-IL" sz="32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indent="-457200">
              <a:buFont typeface="+mj-lt"/>
              <a:buAutoNum type="arabicPeriod"/>
            </a:pPr>
            <a:endParaRPr lang="he-IL" sz="32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5" name="תמונה 4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397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b="1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הכנות על ציר </a:t>
            </a:r>
            <a:r>
              <a:rPr lang="he-IL" b="1" dirty="0" smtClean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הזמן</a:t>
            </a:r>
            <a:br>
              <a:rPr lang="he-IL" b="1" dirty="0" smtClean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</a:br>
            <a:endParaRPr lang="he-IL" b="1" dirty="0">
              <a:solidFill>
                <a:schemeClr val="accent2"/>
              </a:solidFill>
              <a:latin typeface="BN Cloud" panose="02000000000000000000" pitchFamily="2" charset="-79"/>
              <a:ea typeface="Calibri" panose="020F0502020204030204" pitchFamily="34" charset="0"/>
              <a:cs typeface="BN Cloud" panose="02000000000000000000" pitchFamily="2" charset="-79"/>
            </a:endParaRPr>
          </a:p>
        </p:txBody>
      </p:sp>
      <p:graphicFrame>
        <p:nvGraphicFramePr>
          <p:cNvPr id="10" name="מציין מיקום תוכן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1643005"/>
              </p:ext>
            </p:extLst>
          </p:nvPr>
        </p:nvGraphicFramePr>
        <p:xfrm>
          <a:off x="1543051" y="1846263"/>
          <a:ext cx="961231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תמונה 12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7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44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dirty="0" smtClean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/>
            </a:r>
            <a:br>
              <a:rPr lang="he-IL" dirty="0" smtClean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</a:br>
            <a:endParaRPr lang="he-IL" dirty="0">
              <a:solidFill>
                <a:schemeClr val="accent2"/>
              </a:solidFill>
              <a:latin typeface="BN Cloud" panose="02000000000000000000" pitchFamily="2" charset="-79"/>
              <a:ea typeface="Calibri" panose="020F0502020204030204" pitchFamily="34" charset="0"/>
              <a:cs typeface="BN Cloud" panose="02000000000000000000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92608" lvl="1" indent="0">
              <a:buNone/>
            </a:pPr>
            <a:endParaRPr lang="he-IL" sz="30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749808" lvl="1" indent="-457200">
              <a:buFont typeface="+mj-lt"/>
              <a:buAutoNum type="arabicPeriod"/>
            </a:pPr>
            <a:endParaRPr lang="he-IL" sz="3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algn="ctr">
              <a:buNone/>
            </a:pPr>
            <a:r>
              <a:rPr lang="he-IL" sz="4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תודה רבה</a:t>
            </a:r>
          </a:p>
          <a:p>
            <a:pPr marL="0" indent="0" algn="ctr">
              <a:buNone/>
            </a:pPr>
            <a:endParaRPr lang="he-IL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he-IL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e-IL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תמונה 3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726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 smtClean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מפגשי הכנה</a:t>
            </a:r>
            <a:r>
              <a:rPr lang="en-US" dirty="0"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/>
            </a:r>
            <a:br>
              <a:rPr lang="en-US" dirty="0"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</a:br>
            <a:endParaRPr lang="he-IL" dirty="0">
              <a:latin typeface="BN Cloud" panose="02000000000000000000" pitchFamily="2" charset="-79"/>
              <a:cs typeface="BN Cloud" panose="02000000000000000000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944880" y="1737360"/>
            <a:ext cx="10058400" cy="5006883"/>
          </a:xfrm>
        </p:spPr>
        <p:txBody>
          <a:bodyPr>
            <a:normAutofit fontScale="62500" lnSpcReduction="20000"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he-IL" sz="2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האלוף יואב (פולי) מרדכי – הזירה הפלשתינית והאינטרסים הישראלים 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he-IL" sz="2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תת אלוף </a:t>
            </a:r>
            <a:r>
              <a:rPr lang="he-IL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ראסאן</a:t>
            </a:r>
            <a:r>
              <a:rPr lang="he-IL" sz="2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e-IL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עליאן</a:t>
            </a:r>
            <a:r>
              <a:rPr lang="he-IL" sz="2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ראש המנהל האזרחי </a:t>
            </a:r>
            <a:r>
              <a:rPr lang="he-IL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באיו"ש</a:t>
            </a:r>
            <a:r>
              <a:rPr lang="he-IL" sz="2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הכנה לסיור </a:t>
            </a:r>
            <a:r>
              <a:rPr lang="he-IL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ברוואבי</a:t>
            </a:r>
            <a:r>
              <a:rPr lang="he-IL" sz="2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רמאללה וחברון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he-IL" sz="2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מר יגאל </a:t>
            </a:r>
            <a:r>
              <a:rPr lang="he-IL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דילמוני</a:t>
            </a:r>
            <a:r>
              <a:rPr lang="he-IL" sz="2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מנכ"ל מועצת יש"ע.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he-IL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מר ליאור </a:t>
            </a:r>
            <a:r>
              <a:rPr lang="he-IL" sz="2400" dirty="0" err="1" smtClean="0">
                <a:latin typeface="Calibri" panose="020F0502020204030204" pitchFamily="34" charset="0"/>
                <a:ea typeface="Calibri" panose="020F0502020204030204" pitchFamily="34" charset="0"/>
              </a:rPr>
              <a:t>שילת</a:t>
            </a:r>
            <a:r>
              <a:rPr lang="he-IL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, מנכ"ל מכון ירושלים לחקר מדיניות.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he-IL" sz="2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מר מרדכי בניטה, מנכ"ל המשרד לענייני ירושלים.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he-IL" sz="2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סא"ל (במיל</a:t>
            </a:r>
            <a:r>
              <a:rPr lang="he-IL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מקי סיבוני – </a:t>
            </a:r>
            <a:r>
              <a:rPr lang="he-IL" sz="2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ההתיישבות היהודית </a:t>
            </a:r>
            <a:r>
              <a:rPr lang="he-IL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באיו"ש</a:t>
            </a:r>
            <a:endParaRPr lang="he-IL" sz="24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he-IL" sz="2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מר בני </a:t>
            </a:r>
            <a:r>
              <a:rPr lang="he-IL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קצובר</a:t>
            </a:r>
            <a:r>
              <a:rPr lang="he-IL" sz="2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מראשי ההתיישבות וביקור בהר כביר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he-IL" sz="2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תל שילה – פגישה עם המנכ"ל וביקור באתר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e-IL" sz="2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פגישה עם מנהל מפעל אחווה –אזור התעשייה ברקן- הציר הכלכלי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e-IL" sz="2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ביקור באוניברסיטת אריאל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e-IL" sz="2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פקד רינת בונה – קצינת חינוך והדרכה, מרחב ציון, תכנון סיור ירושלים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e-IL" sz="2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סיור בחברון, עציון וירושלים מתוכנן ל 29.12.19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he-IL" sz="24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he-IL" sz="24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e-IL" dirty="0"/>
          </a:p>
        </p:txBody>
      </p:sp>
      <p:pic>
        <p:nvPicPr>
          <p:cNvPr id="4" name="תמונה 3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669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 smtClean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פגישות מתוכננות</a:t>
            </a:r>
            <a:r>
              <a:rPr lang="en-US" dirty="0"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/>
            </a:r>
            <a:br>
              <a:rPr lang="en-US" dirty="0"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</a:br>
            <a:endParaRPr lang="he-IL" dirty="0">
              <a:latin typeface="BN Cloud" panose="02000000000000000000" pitchFamily="2" charset="-79"/>
              <a:cs typeface="BN Cloud" panose="02000000000000000000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e-IL" sz="2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הרב אורי מילר – חסידות בעלז 29/12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e-IL" sz="2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עמית סגל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e-IL" sz="2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אמנון אברמוביץ – אישר השתתפות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e-IL" sz="2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מיכה גודמן- מלכוד 67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e-IL" sz="2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הרב שישה – חסידות תולדות אהרון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e-IL" sz="2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סיור מקדים בגזרת גוש עציון וחברון 29/12/19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e-IL" dirty="0"/>
          </a:p>
        </p:txBody>
      </p:sp>
      <p:pic>
        <p:nvPicPr>
          <p:cNvPr id="4" name="תמונה 3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640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b="1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הרעיון </a:t>
            </a:r>
            <a:r>
              <a:rPr lang="he-IL" b="1" dirty="0" smtClean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המסדר</a:t>
            </a:r>
            <a:r>
              <a:rPr lang="he-IL" dirty="0" smtClean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/>
            </a:r>
            <a:br>
              <a:rPr lang="he-IL" dirty="0" smtClean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</a:br>
            <a:endParaRPr lang="he-IL" dirty="0">
              <a:solidFill>
                <a:schemeClr val="accent2"/>
              </a:solidFill>
              <a:latin typeface="BN Cloud" panose="02000000000000000000" pitchFamily="2" charset="-79"/>
              <a:ea typeface="Calibri" panose="020F0502020204030204" pitchFamily="34" charset="0"/>
              <a:cs typeface="BN Cloud" panose="02000000000000000000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he-I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הגיון </a:t>
            </a:r>
            <a:r>
              <a:rPr lang="he-IL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רגיונאלי</a:t>
            </a:r>
            <a:r>
              <a:rPr lang="he-I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he-I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על גב ההר, מצפון לדרום, משומרון לבנימין, </a:t>
            </a:r>
            <a:r>
              <a:rPr lang="he-I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עציון, יהודה וירושלים.</a:t>
            </a:r>
          </a:p>
          <a:p>
            <a:pPr marL="457200" indent="-457200">
              <a:buFont typeface="+mj-lt"/>
              <a:buAutoNum type="arabicPeriod"/>
            </a:pPr>
            <a:r>
              <a:rPr lang="he-I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התבוננות מאוזנת באוכלוסיות במרחב- מלכוד 67</a:t>
            </a:r>
          </a:p>
          <a:p>
            <a:pPr marL="457200" indent="-457200">
              <a:buFont typeface="+mj-lt"/>
              <a:buAutoNum type="arabicPeriod"/>
            </a:pPr>
            <a:r>
              <a:rPr lang="he-I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התבוננות רב ממדית בהיבטי </a:t>
            </a:r>
            <a:r>
              <a:rPr lang="he-IL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הבטל"מ</a:t>
            </a:r>
            <a:r>
              <a:rPr lang="he-I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ומפגשים עם הנהגה לאומית, הנהגה מקומית ומסורתית, אנשי עסקים, צעירים </a:t>
            </a:r>
          </a:p>
          <a:p>
            <a:pPr marL="457200" indent="-457200">
              <a:buFont typeface="+mj-lt"/>
              <a:buAutoNum type="arabicPeriod"/>
            </a:pPr>
            <a:r>
              <a:rPr lang="he-I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התפתחות עם מבט לעבר, להווה ועין צופיה לעתיד</a:t>
            </a:r>
          </a:p>
          <a:p>
            <a:pPr marL="457200" indent="-457200">
              <a:buFont typeface="+mj-lt"/>
              <a:buAutoNum type="arabicPeriod"/>
            </a:pPr>
            <a:r>
              <a:rPr lang="he-I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מבט על יהודה ושומרון מהיבט לאומי, אזורי ומקומי</a:t>
            </a:r>
            <a:endParaRPr lang="he-I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4" name="תמונה 3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619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04257" y="471638"/>
            <a:ext cx="10101943" cy="1585763"/>
          </a:xfrm>
        </p:spPr>
        <p:txBody>
          <a:bodyPr>
            <a:normAutofit/>
          </a:bodyPr>
          <a:lstStyle/>
          <a:p>
            <a:pPr algn="ctr"/>
            <a:r>
              <a:rPr lang="he-IL" b="1" dirty="0">
                <a:solidFill>
                  <a:srgbClr val="0070C0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מטרות סיור </a:t>
            </a:r>
            <a:r>
              <a:rPr lang="he-IL" b="1" dirty="0" err="1" smtClean="0">
                <a:solidFill>
                  <a:srgbClr val="0070C0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איו"ש</a:t>
            </a:r>
            <a:r>
              <a:rPr lang="en-US" b="1" dirty="0" smtClean="0">
                <a:solidFill>
                  <a:srgbClr val="0070C0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 </a:t>
            </a:r>
            <a:r>
              <a:rPr lang="he-IL" b="1" dirty="0" smtClean="0">
                <a:solidFill>
                  <a:srgbClr val="0070C0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וירושלים </a:t>
            </a:r>
            <a:r>
              <a:rPr lang="en-US" sz="3600" dirty="0"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/>
            </a:r>
            <a:br>
              <a:rPr lang="en-US" sz="3600" dirty="0"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</a:br>
            <a:endParaRPr lang="he-IL" dirty="0">
              <a:latin typeface="BN Cloud" panose="02000000000000000000" pitchFamily="2" charset="-79"/>
              <a:cs typeface="BN Cloud" panose="02000000000000000000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lnSpc>
                <a:spcPct val="107000"/>
              </a:lnSpc>
              <a:buFont typeface="+mj-lt"/>
              <a:buAutoNum type="arabicPeriod"/>
            </a:pPr>
            <a:r>
              <a:rPr lang="he-IL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הכרת חבלי 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</a:rPr>
              <a:t>הארץ </a:t>
            </a:r>
            <a:r>
              <a:rPr lang="he-IL" sz="2400" dirty="0" err="1" smtClean="0">
                <a:latin typeface="Calibri" panose="020F0502020204030204" pitchFamily="34" charset="0"/>
                <a:ea typeface="Calibri" panose="020F0502020204030204" pitchFamily="34" charset="0"/>
              </a:rPr>
              <a:t>איו"ש</a:t>
            </a:r>
            <a:r>
              <a:rPr lang="he-IL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 וירושלים תוך בחינת  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</a:rPr>
              <a:t>מרכיבי </a:t>
            </a:r>
            <a:r>
              <a:rPr lang="he-IL" sz="2400" dirty="0" err="1" smtClean="0">
                <a:latin typeface="Calibri" panose="020F0502020204030204" pitchFamily="34" charset="0"/>
                <a:ea typeface="Calibri" panose="020F0502020204030204" pitchFamily="34" charset="0"/>
              </a:rPr>
              <a:t>הבטל"מ</a:t>
            </a:r>
            <a:r>
              <a:rPr lang="he-IL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  (הגנה לאומית, 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</a:rPr>
              <a:t>מדיני, חברתי וכלכלי</a:t>
            </a:r>
            <a:r>
              <a:rPr lang="he-IL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) והעמקה בסכסוך ישראלי-פלשתיני</a:t>
            </a:r>
          </a:p>
          <a:p>
            <a:pPr marL="457200" lvl="0" indent="-457200">
              <a:lnSpc>
                <a:spcPct val="107000"/>
              </a:lnSpc>
              <a:buFont typeface="+mj-lt"/>
              <a:buAutoNum type="arabicPeriod"/>
            </a:pPr>
            <a:r>
              <a:rPr lang="he-IL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ירושלים – הכרת העיר ירושלים על כלל רבדיה ומורכבותה כעיר בירה והשפעתה על הביטחון הלאומי</a:t>
            </a:r>
            <a:endParaRPr lang="he-IL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endParaRPr lang="he-IL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e-IL" dirty="0"/>
          </a:p>
        </p:txBody>
      </p:sp>
      <p:pic>
        <p:nvPicPr>
          <p:cNvPr id="4" name="תמונה 3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933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04257" y="65314"/>
            <a:ext cx="10101943" cy="1992087"/>
          </a:xfrm>
        </p:spPr>
        <p:txBody>
          <a:bodyPr>
            <a:normAutofit/>
          </a:bodyPr>
          <a:lstStyle/>
          <a:p>
            <a:pPr algn="ctr"/>
            <a:r>
              <a:rPr lang="he-IL" b="1" dirty="0" smtClean="0">
                <a:solidFill>
                  <a:srgbClr val="0070C0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שאלות המחקר</a:t>
            </a:r>
            <a:r>
              <a:rPr lang="en-US" sz="3600" dirty="0"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/>
            </a:r>
            <a:br>
              <a:rPr lang="en-US" sz="3600" dirty="0"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</a:br>
            <a:endParaRPr lang="he-IL" dirty="0">
              <a:latin typeface="BN Cloud" panose="02000000000000000000" pitchFamily="2" charset="-79"/>
              <a:cs typeface="BN Cloud" panose="02000000000000000000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85800" y="1796143"/>
            <a:ext cx="10820400" cy="4727121"/>
          </a:xfrm>
        </p:spPr>
        <p:txBody>
          <a:bodyPr>
            <a:normAutofit fontScale="92500" lnSpcReduction="20000"/>
          </a:bodyPr>
          <a:lstStyle/>
          <a:p>
            <a:pPr marL="0" lvl="0" indent="0">
              <a:lnSpc>
                <a:spcPct val="107000"/>
              </a:lnSpc>
              <a:buNone/>
            </a:pPr>
            <a:r>
              <a:rPr lang="he-IL" sz="3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שאלות מחקר </a:t>
            </a:r>
            <a:r>
              <a:rPr lang="he-IL" sz="3000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איו"ש</a:t>
            </a:r>
            <a:endParaRPr lang="he-IL" sz="3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he-IL" sz="28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כיצד משפיע הסכסוך על מרקם החיים של האוכלוסיות השונות?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he-IL" sz="28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מהן ההשפעות ההדדיות שבין המציאות הכלכלית למצב הביטחוני?</a:t>
            </a:r>
          </a:p>
          <a:p>
            <a:pPr marL="0" lvl="0" indent="0">
              <a:lnSpc>
                <a:spcPct val="107000"/>
              </a:lnSpc>
              <a:buNone/>
            </a:pPr>
            <a:endParaRPr lang="he-IL" sz="28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he-IL" sz="3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שאלות מחקר ירושלים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he-IL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ערביי מזרח ירושלים -  בין אזרחות/תושבות ישראלית ללאומיות פלשתינית </a:t>
            </a:r>
            <a:r>
              <a:rPr lang="he-IL" sz="28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וכיצד זה ישפיע על התפתחותה של מזרח ירושלים.</a:t>
            </a:r>
            <a:endParaRPr lang="he-IL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7000"/>
              </a:lnSpc>
              <a:buFont typeface="+mj-lt"/>
              <a:buAutoNum type="arabicPeriod"/>
            </a:pPr>
            <a:r>
              <a:rPr lang="he-IL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כיצד מתקיים מרקם החיים בין האוכלוסיות השונות בירושלים והאם הוא יכול לשמש כמודל חיובי למרקם החיים בישראל.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he-IL" sz="24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he-IL" sz="24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he-IL" sz="24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e-IL" dirty="0"/>
          </a:p>
        </p:txBody>
      </p:sp>
      <p:pic>
        <p:nvPicPr>
          <p:cNvPr id="4" name="תמונה 3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107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32807" y="220437"/>
            <a:ext cx="8758216" cy="726622"/>
          </a:xfrm>
        </p:spPr>
        <p:txBody>
          <a:bodyPr>
            <a:normAutofit fontScale="90000"/>
          </a:bodyPr>
          <a:lstStyle/>
          <a:p>
            <a:r>
              <a:rPr lang="he-IL" b="1" dirty="0" smtClean="0">
                <a:solidFill>
                  <a:srgbClr val="0070C0"/>
                </a:solidFill>
                <a:latin typeface="BN Cloud" panose="02000000000000000000" pitchFamily="2" charset="-79"/>
                <a:cs typeface="BN Cloud" panose="02000000000000000000" pitchFamily="2" charset="-79"/>
              </a:rPr>
              <a:t>יום טעינה </a:t>
            </a:r>
            <a:r>
              <a:rPr lang="he-IL" b="1" dirty="0" err="1" smtClean="0">
                <a:solidFill>
                  <a:srgbClr val="0070C0"/>
                </a:solidFill>
                <a:latin typeface="BN Cloud" panose="02000000000000000000" pitchFamily="2" charset="-79"/>
                <a:cs typeface="BN Cloud" panose="02000000000000000000" pitchFamily="2" charset="-79"/>
              </a:rPr>
              <a:t>איו"ש</a:t>
            </a:r>
            <a:r>
              <a:rPr lang="he-IL" b="1" dirty="0" smtClean="0">
                <a:solidFill>
                  <a:srgbClr val="0070C0"/>
                </a:solidFill>
                <a:latin typeface="BN Cloud" panose="02000000000000000000" pitchFamily="2" charset="-79"/>
                <a:cs typeface="BN Cloud" panose="02000000000000000000" pitchFamily="2" charset="-79"/>
              </a:rPr>
              <a:t> וירושלים יום ד 22.1.20 </a:t>
            </a:r>
            <a:endParaRPr lang="he-IL" b="1" dirty="0">
              <a:solidFill>
                <a:srgbClr val="0070C0"/>
              </a:solidFill>
              <a:latin typeface="BN Cloud" panose="02000000000000000000" pitchFamily="2" charset="-79"/>
              <a:cs typeface="BN Cloud" panose="02000000000000000000" pitchFamily="2" charset="-79"/>
            </a:endParaRPr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1633386"/>
              </p:ext>
            </p:extLst>
          </p:nvPr>
        </p:nvGraphicFramePr>
        <p:xfrm>
          <a:off x="310242" y="879575"/>
          <a:ext cx="11119757" cy="577583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665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54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2323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</a:rPr>
                        <a:t> </a:t>
                      </a:r>
                      <a:r>
                        <a:rPr lang="he-IL" sz="1100" dirty="0" smtClean="0">
                          <a:effectLst/>
                        </a:rPr>
                        <a:t>לו"ז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 smtClean="0">
                          <a:effectLst/>
                        </a:rPr>
                        <a:t>תוכן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70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b="1" dirty="0" smtClean="0">
                          <a:effectLst/>
                        </a:rPr>
                        <a:t>08:30-09:00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cs typeface="+mn-cs"/>
                        </a:rPr>
                        <a:t>הצגת הסיור – צוות מוביל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235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b="1" dirty="0" smtClean="0">
                          <a:effectLst/>
                        </a:rPr>
                        <a:t>09:00-10:00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200" b="1" kern="1200" dirty="0" smtClean="0">
                          <a:cs typeface="+mn-cs"/>
                        </a:rPr>
                        <a:t>פרופ' יוסי בן ארצי – </a:t>
                      </a:r>
                      <a:r>
                        <a:rPr lang="he-IL" sz="1200" b="1" kern="1200" dirty="0" err="1" smtClean="0">
                          <a:cs typeface="+mn-cs"/>
                        </a:rPr>
                        <a:t>איו"ש</a:t>
                      </a:r>
                      <a:r>
                        <a:rPr lang="he-IL" sz="1200" b="1" kern="1200" baseline="0" dirty="0" smtClean="0">
                          <a:cs typeface="+mn-cs"/>
                        </a:rPr>
                        <a:t> וירושלים </a:t>
                      </a:r>
                      <a:r>
                        <a:rPr lang="he-IL" sz="1200" b="1" kern="1200" dirty="0" smtClean="0">
                          <a:cs typeface="+mn-cs"/>
                        </a:rPr>
                        <a:t> היבטים גיאוגרפיים, היסטוריים </a:t>
                      </a:r>
                    </a:p>
                    <a:p>
                      <a:endParaRPr lang="he-IL" sz="1200" b="1" dirty="0"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269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b="1" dirty="0" smtClean="0">
                          <a:effectLst/>
                        </a:rPr>
                        <a:t>10:00-10:30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200" b="1" dirty="0" smtClean="0">
                          <a:cs typeface="+mn-cs"/>
                        </a:rPr>
                        <a:t>הפסקה</a:t>
                      </a:r>
                      <a:endParaRPr lang="he-IL" sz="1200" b="1" dirty="0"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0210"/>
                  </a:ext>
                </a:extLst>
              </a:tr>
              <a:tr h="536554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b="1" dirty="0" smtClean="0">
                          <a:effectLst/>
                        </a:rPr>
                        <a:t>10:30-11:30</a:t>
                      </a:r>
                      <a:endParaRPr lang="he-IL" sz="11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האינטרסים של ישראל ושל הפלסטיניים </a:t>
                      </a:r>
                      <a:r>
                        <a:rPr lang="he-IL" sz="12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באיו"ש</a:t>
                      </a: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והאתגר האזרחי </a:t>
                      </a:r>
                      <a:r>
                        <a:rPr lang="he-IL" sz="12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באיו"ש</a:t>
                      </a: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–  מתאם פעולות הממשלה בשטחים</a:t>
                      </a: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בעבר האלוף במיל פולי מרדכי </a:t>
                      </a:r>
                      <a:endParaRPr lang="en-US" sz="1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437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b="1" dirty="0" smtClean="0">
                          <a:effectLst/>
                        </a:rPr>
                        <a:t>11:30-11:45</a:t>
                      </a:r>
                      <a:r>
                        <a:rPr lang="he-IL" sz="1100" b="1" baseline="0" dirty="0" smtClean="0">
                          <a:effectLst/>
                        </a:rPr>
                        <a:t> 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cs typeface="+mn-cs"/>
                        </a:rPr>
                        <a:t>הפסקה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0778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b="1" dirty="0" smtClean="0">
                          <a:effectLst/>
                        </a:rPr>
                        <a:t>11:45-12:45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1" dirty="0" smtClean="0">
                          <a:cs typeface="+mn-cs"/>
                        </a:rPr>
                        <a:t>ניתוח הסכסוך הישראלי פלשתיני -</a:t>
                      </a:r>
                    </a:p>
                    <a:p>
                      <a:pPr marL="457200" marR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1" dirty="0" smtClean="0">
                          <a:cs typeface="+mn-cs"/>
                        </a:rPr>
                        <a:t>ד"ר מיכה</a:t>
                      </a:r>
                      <a:r>
                        <a:rPr lang="he-IL" sz="1200" b="1" baseline="0" dirty="0" smtClean="0">
                          <a:cs typeface="+mn-cs"/>
                        </a:rPr>
                        <a:t> </a:t>
                      </a:r>
                      <a:r>
                        <a:rPr lang="he-IL" sz="1200" b="1" dirty="0" smtClean="0">
                          <a:cs typeface="+mn-cs"/>
                        </a:rPr>
                        <a:t> גודמן - כותב הספר מלכוד 67 </a:t>
                      </a:r>
                    </a:p>
                    <a:p>
                      <a:pPr marL="457200" marR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חלופה – שאול אריאלי</a:t>
                      </a: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323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b="1" dirty="0" smtClean="0">
                          <a:effectLst/>
                        </a:rPr>
                        <a:t>12:45-13:30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cs typeface="+mn-cs"/>
                        </a:rPr>
                        <a:t>א.צ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98520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b="1" dirty="0" smtClean="0">
                          <a:effectLst/>
                        </a:rPr>
                        <a:t>13:30-14:45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נקודת מבט תקשורתית על יהודה ושומרון - </a:t>
                      </a:r>
                      <a:r>
                        <a:rPr lang="he-IL" sz="1200" b="1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בהשתתפות העיתונאים עמית סגל ואמנון אברמוביץ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2807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14:45-15:00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1" dirty="0" smtClean="0">
                          <a:effectLst/>
                          <a:cs typeface="+mn-cs"/>
                        </a:rPr>
                        <a:t>הפסקה</a:t>
                      </a:r>
                      <a:endParaRPr lang="en-US" sz="1200" b="1" dirty="0" smtClean="0">
                        <a:effectLst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2323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b="1" dirty="0">
                          <a:effectLst/>
                        </a:rPr>
                        <a:t> </a:t>
                      </a:r>
                      <a:r>
                        <a:rPr lang="he-IL" sz="1100" b="1" dirty="0" smtClean="0">
                          <a:effectLst/>
                        </a:rPr>
                        <a:t>15:00-16:30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1" dirty="0" smtClean="0">
                          <a:effectLst/>
                          <a:cs typeface="+mn-cs"/>
                        </a:rPr>
                        <a:t>ירושלים</a:t>
                      </a:r>
                      <a:r>
                        <a:rPr lang="he-IL" sz="1200" b="1" baseline="0" dirty="0" smtClean="0">
                          <a:effectLst/>
                          <a:cs typeface="+mn-cs"/>
                        </a:rPr>
                        <a:t> ואתגריה הדמוגרפיים – מר ליאור </a:t>
                      </a:r>
                      <a:r>
                        <a:rPr lang="he-IL" sz="1200" b="1" baseline="0" dirty="0" err="1" smtClean="0">
                          <a:effectLst/>
                          <a:cs typeface="+mn-cs"/>
                        </a:rPr>
                        <a:t>שילת</a:t>
                      </a:r>
                      <a:r>
                        <a:rPr lang="he-IL" sz="1200" b="1" baseline="0" dirty="0" smtClean="0">
                          <a:effectLst/>
                          <a:cs typeface="+mn-cs"/>
                        </a:rPr>
                        <a:t>, מנכ"ל מכון ירושלים לחקר מדיניות</a:t>
                      </a:r>
                      <a:endParaRPr lang="en-US" sz="1200" b="1" dirty="0" smtClean="0">
                        <a:effectLst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5" name="תמונה 4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501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מבט לאחור">
  <a:themeElements>
    <a:clrScheme name="מבט לאחור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מבט לאחור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מבט לאחור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1432</TotalTime>
  <Words>1831</Words>
  <Application>Microsoft Office PowerPoint</Application>
  <PresentationFormat>מסך רחב</PresentationFormat>
  <Paragraphs>452</Paragraphs>
  <Slides>30</Slides>
  <Notes>0</Notes>
  <HiddenSlides>1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30</vt:i4>
      </vt:variant>
    </vt:vector>
  </HeadingPairs>
  <TitlesOfParts>
    <vt:vector size="39" baseType="lpstr">
      <vt:lpstr>Arial</vt:lpstr>
      <vt:lpstr>BN Cloud</vt:lpstr>
      <vt:lpstr>Calibri</vt:lpstr>
      <vt:lpstr>Calibri Light</vt:lpstr>
      <vt:lpstr>David</vt:lpstr>
      <vt:lpstr>Guttman Stam</vt:lpstr>
      <vt:lpstr>Times New Roman</vt:lpstr>
      <vt:lpstr>Wingdings</vt:lpstr>
      <vt:lpstr>מבט לאחור</vt:lpstr>
      <vt:lpstr>סיור איו"ש וירושלים- הצגה למד"רית</vt:lpstr>
      <vt:lpstr>כללי </vt:lpstr>
      <vt:lpstr>הכנות על ציר הזמן </vt:lpstr>
      <vt:lpstr>מפגשי הכנה </vt:lpstr>
      <vt:lpstr>פגישות מתוכננות </vt:lpstr>
      <vt:lpstr>הרעיון המסדר </vt:lpstr>
      <vt:lpstr>מטרות סיור איו"ש וירושלים  </vt:lpstr>
      <vt:lpstr>שאלות המחקר </vt:lpstr>
      <vt:lpstr>יום טעינה איו"ש וירושלים יום ד 22.1.20 </vt:lpstr>
      <vt:lpstr>יום טעינה איו"ש וירושלים יום ה- 23.1.2020</vt:lpstr>
      <vt:lpstr>סיור שומרון בנימין– יום ג'   28.1.2020</vt:lpstr>
      <vt:lpstr>סיור שומרון בנימין– יום ג'   28.1.2020</vt:lpstr>
      <vt:lpstr>סיור עציון חברון   – יום ד'   29.1.2020</vt:lpstr>
      <vt:lpstr>סיור עציון חברון– יום ד'   29.1.2020</vt:lpstr>
      <vt:lpstr>ירושלים של  זהב...</vt:lpstr>
      <vt:lpstr>סיור ירושלים– יום ה' -  30.1.2020</vt:lpstr>
      <vt:lpstr>פערים וחוסרים </vt:lpstr>
      <vt:lpstr>מפת מענה לשאלות המחקר   </vt:lpstr>
      <vt:lpstr>מנהלות </vt:lpstr>
      <vt:lpstr>מנהלות - המשך </vt:lpstr>
      <vt:lpstr>מנהלות - המשך </vt:lpstr>
      <vt:lpstr>דגשים לסיור </vt:lpstr>
      <vt:lpstr>אבטחה ובטיחות </vt:lpstr>
      <vt:lpstr>תחומי אחריות  - חומרי הדרכה </vt:lpstr>
      <vt:lpstr>תחומי אחריות  - הדרכה, המשך </vt:lpstr>
      <vt:lpstr>תחומי אחריות  - הצגת מרצים </vt:lpstr>
      <vt:lpstr>תחומי אחריות  - לוגיסטיקה </vt:lpstr>
      <vt:lpstr>תחומי אחריות  - המשך </vt:lpstr>
      <vt:lpstr>מזג אוויר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סיור איו"ש וירושלים</dc:title>
  <dc:creator>איתן שפיצר</dc:creator>
  <cp:lastModifiedBy>OSUser</cp:lastModifiedBy>
  <cp:revision>173</cp:revision>
  <dcterms:created xsi:type="dcterms:W3CDTF">2019-10-30T16:05:55Z</dcterms:created>
  <dcterms:modified xsi:type="dcterms:W3CDTF">2019-12-23T18:19:29Z</dcterms:modified>
</cp:coreProperties>
</file>